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61" r:id="rId2"/>
    <p:sldId id="256" r:id="rId3"/>
    <p:sldId id="257"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141817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218937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E26A9B-3816-4684-A5B2-6B07B00AEC8A}" type="slidenum">
              <a:rPr lang="en-SG" smtClean="0"/>
              <a:t>‹#›</a:t>
            </a:fld>
            <a:endParaRPr lang="en-S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05055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3252209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E26A9B-3816-4684-A5B2-6B07B00AEC8A}"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9939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980249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3447674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202634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80983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337137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48FFCC-1DF3-4286-879D-66F92F9DAE99}" type="datetimeFigureOut">
              <a:rPr lang="en-SG" smtClean="0"/>
              <a:t>8/8/2023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132101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48FFCC-1DF3-4286-879D-66F92F9DAE99}" type="datetimeFigureOut">
              <a:rPr lang="en-SG" smtClean="0"/>
              <a:t>8/8/2023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265558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48FFCC-1DF3-4286-879D-66F92F9DAE99}" type="datetimeFigureOut">
              <a:rPr lang="en-SG" smtClean="0"/>
              <a:t>8/8/2023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194217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8FFCC-1DF3-4286-879D-66F92F9DAE99}" type="datetimeFigureOut">
              <a:rPr lang="en-SG" smtClean="0"/>
              <a:t>8/8/2023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236585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48FFCC-1DF3-4286-879D-66F92F9DAE99}" type="datetimeFigureOut">
              <a:rPr lang="en-SG" smtClean="0"/>
              <a:t>8/8/2023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2804374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8FFCC-1DF3-4286-879D-66F92F9DAE99}" type="datetimeFigureOut">
              <a:rPr lang="en-SG" smtClean="0"/>
              <a:t>8/8/2023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3589201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48FFCC-1DF3-4286-879D-66F92F9DAE99}" type="datetimeFigureOut">
              <a:rPr lang="en-SG" smtClean="0"/>
              <a:t>8/8/2023</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26A9B-3816-4684-A5B2-6B07B00AEC8A}" type="slidenum">
              <a:rPr lang="en-SG" smtClean="0"/>
              <a:t>‹#›</a:t>
            </a:fld>
            <a:endParaRPr lang="en-SG"/>
          </a:p>
        </p:txBody>
      </p:sp>
    </p:spTree>
    <p:extLst>
      <p:ext uri="{BB962C8B-B14F-4D97-AF65-F5344CB8AC3E}">
        <p14:creationId xmlns:p14="http://schemas.microsoft.com/office/powerpoint/2010/main" val="130981254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F3C02B-BAD6-58D6-3BBB-92476239FB01}"/>
              </a:ext>
            </a:extLst>
          </p:cNvPr>
          <p:cNvSpPr txBox="1"/>
          <p:nvPr/>
        </p:nvSpPr>
        <p:spPr>
          <a:xfrm>
            <a:off x="179614" y="437145"/>
            <a:ext cx="11832771" cy="1427314"/>
          </a:xfrm>
          <a:prstGeom prst="rect">
            <a:avLst/>
          </a:prstGeom>
          <a:solidFill>
            <a:srgbClr val="0070C0"/>
          </a:solidFill>
        </p:spPr>
        <p:txBody>
          <a:bodyPr wrap="square">
            <a:spAutoFit/>
          </a:bodyPr>
          <a:lstStyle/>
          <a:p>
            <a:pPr marL="91440"/>
            <a:r>
              <a:rPr lang="en-US" sz="2800" kern="1400" spc="-50" dirty="0">
                <a:solidFill>
                  <a:srgbClr val="FFFFFF"/>
                </a:solidFill>
                <a:effectLst/>
                <a:latin typeface="Segoe UI Light" panose="020B0502040204020203" pitchFamily="34" charset="0"/>
                <a:ea typeface="MS Gothic" panose="020B0609070205080204" pitchFamily="49" charset="-128"/>
                <a:cs typeface="Times New Roman" panose="02020603050405020304" pitchFamily="18" charset="0"/>
              </a:rPr>
              <a:t>A project on Data Analytics – Aug 2023</a:t>
            </a:r>
            <a:endParaRPr lang="en-SG" sz="2800" kern="1400" spc="-50" dirty="0">
              <a:solidFill>
                <a:srgbClr val="FFFFFF"/>
              </a:solidFill>
              <a:effectLst/>
              <a:latin typeface="Segoe UI Light" panose="020B0502040204020203" pitchFamily="34" charset="0"/>
              <a:ea typeface="MS Gothic" panose="020B0609070205080204" pitchFamily="49" charset="-128"/>
              <a:cs typeface="Times New Roman" panose="02020603050405020304" pitchFamily="18" charset="0"/>
            </a:endParaRPr>
          </a:p>
          <a:p>
            <a:pPr marL="91440">
              <a:lnSpc>
                <a:spcPct val="107000"/>
              </a:lnSpc>
              <a:spcAft>
                <a:spcPts val="600"/>
              </a:spcAft>
            </a:pPr>
            <a:r>
              <a:rPr lang="en-US" sz="2800" spc="75" dirty="0">
                <a:solidFill>
                  <a:srgbClr val="FFFFFF"/>
                </a:solidFill>
                <a:effectLst/>
                <a:latin typeface="Segoe UI Light" panose="020B0502040204020203" pitchFamily="34" charset="0"/>
                <a:ea typeface="MS Mincho" panose="02020609040205080304" pitchFamily="49" charset="-128"/>
                <a:cs typeface="Times New Roman" panose="02020603050405020304" pitchFamily="18" charset="0"/>
              </a:rPr>
              <a:t>Python procedural steps, Databases, Query Tables from COVID-19 API              </a:t>
            </a:r>
          </a:p>
          <a:p>
            <a:pPr marL="91440">
              <a:lnSpc>
                <a:spcPct val="107000"/>
              </a:lnSpc>
              <a:spcAft>
                <a:spcPts val="600"/>
              </a:spcAft>
            </a:pPr>
            <a:r>
              <a:rPr lang="en-US" sz="2400" b="1" spc="75">
                <a:effectLst/>
                <a:latin typeface="Segoe UI Light" panose="020B0502040204020203" pitchFamily="34" charset="0"/>
                <a:ea typeface="MS Mincho" panose="02020609040205080304" pitchFamily="49" charset="-128"/>
                <a:cs typeface="Times New Roman" panose="02020603050405020304" pitchFamily="18" charset="0"/>
              </a:rPr>
              <a:t>                                                        -</a:t>
            </a:r>
            <a:r>
              <a:rPr lang="en-US" sz="2400" b="1" spc="75" dirty="0">
                <a:effectLst/>
                <a:latin typeface="Segoe UI Light" panose="020B0502040204020203" pitchFamily="34" charset="0"/>
                <a:ea typeface="MS Mincho" panose="02020609040205080304" pitchFamily="49" charset="-128"/>
                <a:cs typeface="Times New Roman" panose="02020603050405020304" pitchFamily="18" charset="0"/>
              </a:rPr>
              <a:t>Venu Gopal Madhav </a:t>
            </a:r>
            <a:r>
              <a:rPr lang="en-US" sz="2400" b="1" spc="75" dirty="0" err="1">
                <a:effectLst/>
                <a:latin typeface="Segoe UI Light" panose="020B0502040204020203" pitchFamily="34" charset="0"/>
                <a:ea typeface="MS Mincho" panose="02020609040205080304" pitchFamily="49" charset="-128"/>
                <a:cs typeface="Times New Roman" panose="02020603050405020304" pitchFamily="18" charset="0"/>
              </a:rPr>
              <a:t>Annamdas,PhD</a:t>
            </a:r>
            <a:r>
              <a:rPr lang="en-US" sz="2400" b="1" spc="75" dirty="0">
                <a:effectLst/>
                <a:latin typeface="Segoe UI Light" panose="020B0502040204020203" pitchFamily="34" charset="0"/>
                <a:ea typeface="MS Mincho" panose="02020609040205080304" pitchFamily="49" charset="-128"/>
                <a:cs typeface="Times New Roman" panose="02020603050405020304" pitchFamily="18" charset="0"/>
              </a:rPr>
              <a:t>, PMP</a:t>
            </a:r>
            <a:endParaRPr lang="en-SG" sz="2400" b="1" spc="75" dirty="0">
              <a:effectLst/>
              <a:latin typeface="Segoe UI Light" panose="020B0502040204020203" pitchFamily="34" charset="0"/>
              <a:ea typeface="MS Mincho" panose="02020609040205080304" pitchFamily="49" charset="-128"/>
              <a:cs typeface="Times New Roman" panose="02020603050405020304" pitchFamily="18" charset="0"/>
            </a:endParaRPr>
          </a:p>
        </p:txBody>
      </p:sp>
      <p:sp>
        <p:nvSpPr>
          <p:cNvPr id="4" name="TextBox 3">
            <a:extLst>
              <a:ext uri="{FF2B5EF4-FFF2-40B4-BE49-F238E27FC236}">
                <a16:creationId xmlns:a16="http://schemas.microsoft.com/office/drawing/2014/main" id="{A373B234-7554-CFC5-8EDF-892C3855C10C}"/>
              </a:ext>
            </a:extLst>
          </p:cNvPr>
          <p:cNvSpPr txBox="1"/>
          <p:nvPr/>
        </p:nvSpPr>
        <p:spPr>
          <a:xfrm>
            <a:off x="914400" y="2242457"/>
            <a:ext cx="7892143" cy="3416320"/>
          </a:xfrm>
          <a:prstGeom prst="rect">
            <a:avLst/>
          </a:prstGeom>
          <a:solidFill>
            <a:srgbClr val="FFFF00"/>
          </a:solidFill>
        </p:spPr>
        <p:txBody>
          <a:bodyPr wrap="square" rtlCol="0">
            <a:spAutoFit/>
          </a:bodyPr>
          <a:lstStyle/>
          <a:p>
            <a:pPr marL="285750" indent="-285750">
              <a:buFont typeface="Arial" panose="020B0604020202020204" pitchFamily="34" charset="0"/>
              <a:buChar char="•"/>
            </a:pPr>
            <a:r>
              <a:rPr lang="en-US" sz="3600" b="1" u="sng" kern="1400" dirty="0">
                <a:solidFill>
                  <a:srgbClr val="3B3838"/>
                </a:solidFill>
                <a:effectLst/>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Project Overview: </a:t>
            </a:r>
            <a:r>
              <a:rPr lang="en-US" sz="3600" b="1" u="sng" kern="1400" dirty="0">
                <a:solidFill>
                  <a:srgbClr val="3B3838"/>
                </a:solidFill>
                <a:effectLst/>
                <a:latin typeface="Times New Roman" panose="02020603050405020304" pitchFamily="18" charset="0"/>
                <a:ea typeface="MS Gothic" panose="020B0609070205080204" pitchFamily="49" charset="-128"/>
                <a:cs typeface="Times New Roman" panose="02020603050405020304" pitchFamily="18" charset="0"/>
              </a:rPr>
              <a:t> </a:t>
            </a:r>
            <a:endParaRPr lang="en-SG" sz="36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a:p>
            <a:pPr marL="285750" indent="-285750">
              <a:buFont typeface="Arial" panose="020B0604020202020204" pitchFamily="34" charset="0"/>
              <a:buChar char="•"/>
            </a:pPr>
            <a:r>
              <a:rPr lang="en-US" sz="3600" b="1" u="sng" kern="1400" dirty="0">
                <a:solidFill>
                  <a:srgbClr val="3B3838"/>
                </a:solidFill>
                <a:effectLst/>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Tools &amp; Technologies: </a:t>
            </a:r>
            <a:endParaRPr lang="en-SG" sz="36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a:p>
            <a:pPr marL="285750" indent="-285750">
              <a:buFont typeface="Arial" panose="020B0604020202020204" pitchFamily="34" charset="0"/>
              <a:buChar char="•"/>
            </a:pPr>
            <a:r>
              <a:rPr lang="en-US" sz="3600" b="1" u="sng" kern="1400" dirty="0">
                <a:solidFill>
                  <a:srgbClr val="3B3838"/>
                </a:solidFill>
                <a:effectLst/>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Challenges:</a:t>
            </a:r>
            <a:endParaRPr lang="en-SG" sz="36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a:p>
            <a:pPr marL="285750" indent="-285750">
              <a:buFont typeface="Arial" panose="020B0604020202020204" pitchFamily="34" charset="0"/>
              <a:buChar char="•"/>
            </a:pPr>
            <a:r>
              <a:rPr lang="en-US" sz="3600" b="1" u="sng" kern="1400" dirty="0">
                <a:solidFill>
                  <a:srgbClr val="3B3838"/>
                </a:solidFill>
                <a:effectLst/>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Flow Sequence</a:t>
            </a:r>
          </a:p>
          <a:p>
            <a:pPr marL="285750" indent="-285750">
              <a:buFont typeface="Arial" panose="020B0604020202020204" pitchFamily="34" charset="0"/>
              <a:buChar char="•"/>
            </a:pPr>
            <a:r>
              <a:rPr lang="en-US" sz="3600"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SQL Results</a:t>
            </a:r>
            <a:r>
              <a:rPr lang="en-US" sz="3600" b="1" u="sng" kern="1400" dirty="0">
                <a:solidFill>
                  <a:srgbClr val="3B3838"/>
                </a:solidFill>
                <a:effectLst/>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  </a:t>
            </a:r>
            <a:endParaRPr lang="en-SG" sz="36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a:p>
            <a:pPr marL="285750" indent="-285750">
              <a:buFont typeface="Arial" panose="020B0604020202020204" pitchFamily="34" charset="0"/>
              <a:buChar char="•"/>
            </a:pPr>
            <a:endParaRPr lang="en-SG" sz="3600" dirty="0"/>
          </a:p>
        </p:txBody>
      </p:sp>
    </p:spTree>
    <p:extLst>
      <p:ext uri="{BB962C8B-B14F-4D97-AF65-F5344CB8AC3E}">
        <p14:creationId xmlns:p14="http://schemas.microsoft.com/office/powerpoint/2010/main" val="6109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BBF985-AA11-B379-F83D-5BDD215BE0DB}"/>
              </a:ext>
            </a:extLst>
          </p:cNvPr>
          <p:cNvSpPr txBox="1"/>
          <p:nvPr/>
        </p:nvSpPr>
        <p:spPr>
          <a:xfrm>
            <a:off x="121921" y="458956"/>
            <a:ext cx="11875008" cy="5663089"/>
          </a:xfrm>
          <a:prstGeom prst="rect">
            <a:avLst/>
          </a:prstGeom>
          <a:solidFill>
            <a:schemeClr val="accent1">
              <a:lumMod val="20000"/>
              <a:lumOff val="80000"/>
            </a:schemeClr>
          </a:solidFill>
        </p:spPr>
        <p:txBody>
          <a:bodyPr wrap="square" rtlCol="0">
            <a:spAutoFit/>
          </a:bodyPr>
          <a:lstStyle/>
          <a:p>
            <a:pPr marL="457200">
              <a:spcBef>
                <a:spcPts val="1800"/>
              </a:spcBef>
              <a:spcAft>
                <a:spcPts val="1200"/>
              </a:spcAft>
            </a:pPr>
            <a:r>
              <a:rPr lang="en-US" sz="2400" b="1" u="sng" kern="1400" dirty="0">
                <a:solidFill>
                  <a:srgbClr val="3B3838"/>
                </a:solidFill>
                <a:effectLst/>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Project Overview: </a:t>
            </a:r>
            <a:endParaRPr lang="en-US" sz="2400"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endParaRPr>
          </a:p>
          <a:p>
            <a:pPr marL="457200">
              <a:spcBef>
                <a:spcPts val="1800"/>
              </a:spcBef>
              <a:spcAft>
                <a:spcPts val="1200"/>
              </a:spcAft>
            </a:pPr>
            <a:r>
              <a:rPr lang="en-US" sz="1800" b="1" kern="1400" dirty="0">
                <a:solidFill>
                  <a:srgbClr val="3B3838"/>
                </a:solidFill>
                <a:effectLst/>
                <a:latin typeface="Times New Roman" panose="02020603050405020304" pitchFamily="18" charset="0"/>
                <a:ea typeface="MS Gothic" panose="020B0609070205080204" pitchFamily="49" charset="-128"/>
                <a:cs typeface="Times New Roman" panose="02020603050405020304" pitchFamily="18" charset="0"/>
              </a:rPr>
              <a:t>Description: To adopt public API to investigate covid-19 information related to specific countries and the world. </a:t>
            </a:r>
          </a:p>
          <a:p>
            <a:pPr marL="457200">
              <a:spcBef>
                <a:spcPts val="1800"/>
              </a:spcBef>
              <a:spcAft>
                <a:spcPts val="1200"/>
              </a:spcAft>
            </a:pPr>
            <a:r>
              <a:rPr lang="en-US" sz="1800" b="1" kern="1400" dirty="0">
                <a:solidFill>
                  <a:srgbClr val="3B3838"/>
                </a:solidFill>
                <a:effectLst/>
                <a:latin typeface="Times New Roman" panose="02020603050405020304" pitchFamily="18" charset="0"/>
                <a:ea typeface="MS Gothic" panose="020B0609070205080204" pitchFamily="49" charset="-128"/>
                <a:cs typeface="Times New Roman" panose="02020603050405020304" pitchFamily="18" charset="0"/>
              </a:rPr>
              <a:t>Purpose:  To retrieve information about deaths due to covid-19 related to countries and show them on the world map. </a:t>
            </a:r>
            <a:endParaRPr lang="en-SG"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a:p>
            <a:pPr marL="457200">
              <a:spcBef>
                <a:spcPts val="1800"/>
              </a:spcBef>
              <a:spcAft>
                <a:spcPts val="1200"/>
              </a:spcAft>
            </a:pPr>
            <a:r>
              <a:rPr lang="en-US" sz="2400"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Tools &amp; Technologies: </a:t>
            </a:r>
            <a:r>
              <a:rPr lang="en-US" sz="1800" b="1" kern="1400" dirty="0">
                <a:solidFill>
                  <a:srgbClr val="3B3838"/>
                </a:solidFill>
                <a:effectLst/>
                <a:latin typeface="Times New Roman" panose="02020603050405020304" pitchFamily="18" charset="0"/>
                <a:ea typeface="MS Gothic" panose="020B0609070205080204" pitchFamily="49" charset="-128"/>
                <a:cs typeface="Times New Roman" panose="02020603050405020304" pitchFamily="18" charset="0"/>
              </a:rPr>
              <a:t>Programming language: Python libraries/packages:  requests, NumPy, Pandas, Matplotlib, Seaborn, Folium, Datetime, sqlite3, tabulate, pandas-SQL. </a:t>
            </a:r>
          </a:p>
          <a:p>
            <a:pPr marL="457200">
              <a:spcBef>
                <a:spcPts val="1800"/>
              </a:spcBef>
              <a:spcAft>
                <a:spcPts val="1200"/>
              </a:spcAft>
            </a:pPr>
            <a:r>
              <a:rPr lang="en-US" sz="2400"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Challenges:  </a:t>
            </a:r>
            <a:r>
              <a:rPr lang="en-US" sz="1800" b="1" kern="1400" dirty="0">
                <a:solidFill>
                  <a:srgbClr val="3B3838"/>
                </a:solidFill>
                <a:effectLst/>
                <a:latin typeface="Times New Roman" panose="02020603050405020304" pitchFamily="18" charset="0"/>
                <a:ea typeface="MS Gothic" panose="020B0609070205080204" pitchFamily="49" charset="-128"/>
                <a:cs typeface="Times New Roman" panose="02020603050405020304" pitchFamily="18" charset="0"/>
              </a:rPr>
              <a:t>First rapid API provided limited data not sufficient for the required exploration. So, I adopted second public and key free API. The data were clustered into dictionaries, the  (a) date of death, and (b) updated dates of death are not provided. The data includes confirmed cases, deaths, recovered, fatality rates, country names and country identifiers. Inconsistencies/ were handled by creating a new data frame. Thus, two data frames formed the basis for this mini-project. </a:t>
            </a:r>
          </a:p>
          <a:p>
            <a:pPr marL="285750" indent="-285750">
              <a:buFont typeface="Arial" panose="020B0604020202020204" pitchFamily="34" charset="0"/>
              <a:buChar char="•"/>
            </a:pPr>
            <a:endParaRPr lang="en-SG" sz="3600" dirty="0"/>
          </a:p>
        </p:txBody>
      </p:sp>
    </p:spTree>
    <p:extLst>
      <p:ext uri="{BB962C8B-B14F-4D97-AF65-F5344CB8AC3E}">
        <p14:creationId xmlns:p14="http://schemas.microsoft.com/office/powerpoint/2010/main" val="4022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2831BF-2758-AD70-EF52-31F336928EB8}"/>
              </a:ext>
            </a:extLst>
          </p:cNvPr>
          <p:cNvSpPr txBox="1"/>
          <p:nvPr/>
        </p:nvSpPr>
        <p:spPr>
          <a:xfrm>
            <a:off x="410173" y="66165"/>
            <a:ext cx="6096000" cy="369332"/>
          </a:xfrm>
          <a:prstGeom prst="rect">
            <a:avLst/>
          </a:prstGeom>
          <a:noFill/>
        </p:spPr>
        <p:txBody>
          <a:bodyPr wrap="square">
            <a:spAutoFit/>
          </a:bodyPr>
          <a:lstStyle/>
          <a:p>
            <a:pPr>
              <a:spcBef>
                <a:spcPts val="1800"/>
              </a:spcBef>
              <a:spcAft>
                <a:spcPts val="1200"/>
              </a:spcAft>
            </a:pPr>
            <a:r>
              <a:rPr lang="en-US" sz="1800" b="1" u="sng" kern="1400" dirty="0">
                <a:solidFill>
                  <a:srgbClr val="3B3838"/>
                </a:solidFill>
                <a:effectLst/>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Flow sequence </a:t>
            </a:r>
            <a:endParaRPr lang="en-SG" sz="32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grpSp>
        <p:nvGrpSpPr>
          <p:cNvPr id="9" name="Group 8">
            <a:extLst>
              <a:ext uri="{FF2B5EF4-FFF2-40B4-BE49-F238E27FC236}">
                <a16:creationId xmlns:a16="http://schemas.microsoft.com/office/drawing/2014/main" id="{902282F6-2E9E-2D6E-6A92-7D17055C7F5D}"/>
              </a:ext>
            </a:extLst>
          </p:cNvPr>
          <p:cNvGrpSpPr/>
          <p:nvPr/>
        </p:nvGrpSpPr>
        <p:grpSpPr>
          <a:xfrm>
            <a:off x="994373" y="406974"/>
            <a:ext cx="8975127" cy="3783806"/>
            <a:chOff x="951929" y="1025915"/>
            <a:chExt cx="8265223" cy="3934253"/>
          </a:xfrm>
        </p:grpSpPr>
        <p:graphicFrame>
          <p:nvGraphicFramePr>
            <p:cNvPr id="6" name="Object 5">
              <a:extLst>
                <a:ext uri="{FF2B5EF4-FFF2-40B4-BE49-F238E27FC236}">
                  <a16:creationId xmlns:a16="http://schemas.microsoft.com/office/drawing/2014/main" id="{8871E005-7053-C165-8843-2ADEEA59C99C}"/>
                </a:ext>
              </a:extLst>
            </p:cNvPr>
            <p:cNvGraphicFramePr>
              <a:graphicFrameLocks noChangeAspect="1"/>
            </p:cNvGraphicFramePr>
            <p:nvPr>
              <p:extLst>
                <p:ext uri="{D42A27DB-BD31-4B8C-83A1-F6EECF244321}">
                  <p14:modId xmlns:p14="http://schemas.microsoft.com/office/powerpoint/2010/main" val="1121764335"/>
                </p:ext>
              </p:extLst>
            </p:nvPr>
          </p:nvGraphicFramePr>
          <p:xfrm>
            <a:off x="951929" y="1025915"/>
            <a:ext cx="8265223" cy="3934253"/>
          </p:xfrm>
          <a:graphic>
            <a:graphicData uri="http://schemas.openxmlformats.org/presentationml/2006/ole">
              <mc:AlternateContent xmlns:mc="http://schemas.openxmlformats.org/markup-compatibility/2006">
                <mc:Choice xmlns:v="urn:schemas-microsoft-com:vml" Requires="v">
                  <p:oleObj name="Bitmap Image" r:id="rId2" imgW="10848960" imgH="4781520" progId="Paint.Picture">
                    <p:embed/>
                  </p:oleObj>
                </mc:Choice>
                <mc:Fallback>
                  <p:oleObj name="Bitmap Image" r:id="rId2" imgW="10848960" imgH="4781520" progId="Paint.Picture">
                    <p:embed/>
                    <p:pic>
                      <p:nvPicPr>
                        <p:cNvPr id="0" name=""/>
                        <p:cNvPicPr/>
                        <p:nvPr/>
                      </p:nvPicPr>
                      <p:blipFill>
                        <a:blip r:embed="rId3"/>
                        <a:stretch>
                          <a:fillRect/>
                        </a:stretch>
                      </p:blipFill>
                      <p:spPr>
                        <a:xfrm>
                          <a:off x="951929" y="1025915"/>
                          <a:ext cx="8265223" cy="3934253"/>
                        </a:xfrm>
                        <a:prstGeom prst="rect">
                          <a:avLst/>
                        </a:prstGeom>
                      </p:spPr>
                    </p:pic>
                  </p:oleObj>
                </mc:Fallback>
              </mc:AlternateContent>
            </a:graphicData>
          </a:graphic>
        </p:graphicFrame>
        <p:sp>
          <p:nvSpPr>
            <p:cNvPr id="7" name="Arrow: Quad 6">
              <a:extLst>
                <a:ext uri="{FF2B5EF4-FFF2-40B4-BE49-F238E27FC236}">
                  <a16:creationId xmlns:a16="http://schemas.microsoft.com/office/drawing/2014/main" id="{38FA692D-A75F-A351-F70E-E807086265F4}"/>
                </a:ext>
              </a:extLst>
            </p:cNvPr>
            <p:cNvSpPr/>
            <p:nvPr/>
          </p:nvSpPr>
          <p:spPr>
            <a:xfrm>
              <a:off x="4315968" y="2206752"/>
              <a:ext cx="219456" cy="292608"/>
            </a:xfrm>
            <a:prstGeom prst="quad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Arrow: Quad 7">
              <a:extLst>
                <a:ext uri="{FF2B5EF4-FFF2-40B4-BE49-F238E27FC236}">
                  <a16:creationId xmlns:a16="http://schemas.microsoft.com/office/drawing/2014/main" id="{BF8D60C8-4B11-C185-ABD5-F507D3593537}"/>
                </a:ext>
              </a:extLst>
            </p:cNvPr>
            <p:cNvSpPr/>
            <p:nvPr/>
          </p:nvSpPr>
          <p:spPr>
            <a:xfrm>
              <a:off x="4364736" y="3680197"/>
              <a:ext cx="219456" cy="292608"/>
            </a:xfrm>
            <a:prstGeom prst="quad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1" name="TextBox 10">
            <a:extLst>
              <a:ext uri="{FF2B5EF4-FFF2-40B4-BE49-F238E27FC236}">
                <a16:creationId xmlns:a16="http://schemas.microsoft.com/office/drawing/2014/main" id="{B59F89B3-D7D5-2879-4EAC-99F8943653B2}"/>
              </a:ext>
            </a:extLst>
          </p:cNvPr>
          <p:cNvSpPr txBox="1"/>
          <p:nvPr/>
        </p:nvSpPr>
        <p:spPr>
          <a:xfrm>
            <a:off x="8949944" y="3987657"/>
            <a:ext cx="2039111" cy="369332"/>
          </a:xfrm>
          <a:prstGeom prst="rect">
            <a:avLst/>
          </a:prstGeom>
          <a:solidFill>
            <a:schemeClr val="accent2"/>
          </a:solidFill>
        </p:spPr>
        <p:txBody>
          <a:bodyPr wrap="square" rtlCol="0">
            <a:spAutoFit/>
          </a:bodyPr>
          <a:lstStyle/>
          <a:p>
            <a:r>
              <a:rPr lang="en-US" dirty="0"/>
              <a:t>TWO DATAFRAMES</a:t>
            </a:r>
            <a:endParaRPr lang="en-SG" dirty="0"/>
          </a:p>
        </p:txBody>
      </p:sp>
      <p:pic>
        <p:nvPicPr>
          <p:cNvPr id="2" name="Picture 1">
            <a:extLst>
              <a:ext uri="{FF2B5EF4-FFF2-40B4-BE49-F238E27FC236}">
                <a16:creationId xmlns:a16="http://schemas.microsoft.com/office/drawing/2014/main" id="{B14176C7-B9D5-218B-569D-A3E9A121B9D4}"/>
              </a:ext>
            </a:extLst>
          </p:cNvPr>
          <p:cNvPicPr>
            <a:picLocks noChangeAspect="1"/>
          </p:cNvPicPr>
          <p:nvPr/>
        </p:nvPicPr>
        <p:blipFill>
          <a:blip r:embed="rId4"/>
          <a:stretch>
            <a:fillRect/>
          </a:stretch>
        </p:blipFill>
        <p:spPr>
          <a:xfrm>
            <a:off x="188973" y="4860950"/>
            <a:ext cx="4458378" cy="873975"/>
          </a:xfrm>
          <a:prstGeom prst="rect">
            <a:avLst/>
          </a:prstGeom>
        </p:spPr>
      </p:pic>
      <p:sp>
        <p:nvSpPr>
          <p:cNvPr id="4" name="TextBox 3">
            <a:extLst>
              <a:ext uri="{FF2B5EF4-FFF2-40B4-BE49-F238E27FC236}">
                <a16:creationId xmlns:a16="http://schemas.microsoft.com/office/drawing/2014/main" id="{F7705E7C-6219-82DF-0502-D4F56F6C91BB}"/>
              </a:ext>
            </a:extLst>
          </p:cNvPr>
          <p:cNvSpPr txBox="1"/>
          <p:nvPr/>
        </p:nvSpPr>
        <p:spPr>
          <a:xfrm>
            <a:off x="141857" y="4424108"/>
            <a:ext cx="4458378" cy="369332"/>
          </a:xfrm>
          <a:prstGeom prst="rect">
            <a:avLst/>
          </a:prstGeom>
          <a:noFill/>
        </p:spPr>
        <p:txBody>
          <a:bodyPr wrap="square">
            <a:spAutoFit/>
          </a:bodyPr>
          <a:lstStyle/>
          <a:p>
            <a:pPr>
              <a:spcBef>
                <a:spcPts val="1800"/>
              </a:spcBef>
              <a:spcAft>
                <a:spcPts val="1200"/>
              </a:spcAft>
            </a:pPr>
            <a:r>
              <a:rPr lang="en-US"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API Info (used two to get the information)</a:t>
            </a:r>
            <a:endParaRPr lang="en-SG" sz="32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sp>
        <p:nvSpPr>
          <p:cNvPr id="5" name="TextBox 4">
            <a:extLst>
              <a:ext uri="{FF2B5EF4-FFF2-40B4-BE49-F238E27FC236}">
                <a16:creationId xmlns:a16="http://schemas.microsoft.com/office/drawing/2014/main" id="{7DA1FC0C-287E-B04C-E10C-AE10D91B910A}"/>
              </a:ext>
            </a:extLst>
          </p:cNvPr>
          <p:cNvSpPr txBox="1"/>
          <p:nvPr/>
        </p:nvSpPr>
        <p:spPr>
          <a:xfrm>
            <a:off x="4885656" y="4505281"/>
            <a:ext cx="7048718" cy="2062103"/>
          </a:xfrm>
          <a:prstGeom prst="rect">
            <a:avLst/>
          </a:prstGeom>
          <a:solidFill>
            <a:schemeClr val="bg1">
              <a:lumMod val="95000"/>
            </a:schemeClr>
          </a:solidFill>
        </p:spPr>
        <p:txBody>
          <a:bodyPr wrap="square" rtlCol="0">
            <a:spAutoFit/>
          </a:bodyPr>
          <a:lstStyle/>
          <a:p>
            <a:r>
              <a:rPr lang="en-US" sz="1600" dirty="0"/>
              <a:t>One data frame was created from Json file through API: the data was clustered as dictionaries of dictionaries. So it was first converted to a data frame. The name of the first data frame is dataframeReports.</a:t>
            </a:r>
          </a:p>
          <a:p>
            <a:endParaRPr lang="en-US" sz="1600" dirty="0"/>
          </a:p>
          <a:p>
            <a:r>
              <a:rPr lang="en-US" sz="1600" dirty="0"/>
              <a:t>After investigation, it was found that the </a:t>
            </a:r>
            <a:r>
              <a:rPr lang="en-SG" sz="1600" dirty="0" err="1"/>
              <a:t>dataframeReports</a:t>
            </a:r>
            <a:r>
              <a:rPr lang="en-SG" sz="1600" dirty="0"/>
              <a:t> contains Date/Time stamps, numeric and non-numeric clustered information. The clustered information in ASSIGNED to one column, which was converted into a second data frame. Named as </a:t>
            </a:r>
            <a:r>
              <a:rPr lang="en-SG" sz="1600" dirty="0" err="1"/>
              <a:t>dataframeLocation</a:t>
            </a:r>
            <a:r>
              <a:rPr lang="en-SG" sz="1600" dirty="0"/>
              <a:t>.</a:t>
            </a:r>
          </a:p>
        </p:txBody>
      </p:sp>
      <p:pic>
        <p:nvPicPr>
          <p:cNvPr id="12" name="Picture 11">
            <a:extLst>
              <a:ext uri="{FF2B5EF4-FFF2-40B4-BE49-F238E27FC236}">
                <a16:creationId xmlns:a16="http://schemas.microsoft.com/office/drawing/2014/main" id="{98578EA1-BE2A-9B7E-7EF3-3A8CB551ED9C}"/>
              </a:ext>
            </a:extLst>
          </p:cNvPr>
          <p:cNvPicPr>
            <a:picLocks noChangeAspect="1"/>
          </p:cNvPicPr>
          <p:nvPr/>
        </p:nvPicPr>
        <p:blipFill>
          <a:blip r:embed="rId5"/>
          <a:stretch>
            <a:fillRect/>
          </a:stretch>
        </p:blipFill>
        <p:spPr>
          <a:xfrm>
            <a:off x="188973" y="5963334"/>
            <a:ext cx="4222343" cy="577007"/>
          </a:xfrm>
          <a:prstGeom prst="rect">
            <a:avLst/>
          </a:prstGeom>
        </p:spPr>
      </p:pic>
    </p:spTree>
    <p:extLst>
      <p:ext uri="{BB962C8B-B14F-4D97-AF65-F5344CB8AC3E}">
        <p14:creationId xmlns:p14="http://schemas.microsoft.com/office/powerpoint/2010/main" val="237960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DCDE54-818C-9C36-F887-E4EE0448424F}"/>
              </a:ext>
            </a:extLst>
          </p:cNvPr>
          <p:cNvSpPr txBox="1"/>
          <p:nvPr/>
        </p:nvSpPr>
        <p:spPr>
          <a:xfrm>
            <a:off x="332752" y="307284"/>
            <a:ext cx="6096000" cy="369332"/>
          </a:xfrm>
          <a:prstGeom prst="rect">
            <a:avLst/>
          </a:prstGeom>
          <a:noFill/>
        </p:spPr>
        <p:txBody>
          <a:bodyPr wrap="square">
            <a:spAutoFit/>
          </a:bodyPr>
          <a:lstStyle/>
          <a:p>
            <a:pPr>
              <a:spcBef>
                <a:spcPts val="1800"/>
              </a:spcBef>
              <a:spcAft>
                <a:spcPts val="1200"/>
              </a:spcAft>
            </a:pPr>
            <a:r>
              <a:rPr lang="en-US"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MISSING DATA INVESTIGATION</a:t>
            </a:r>
            <a:endParaRPr lang="en-SG" sz="32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pic>
        <p:nvPicPr>
          <p:cNvPr id="7" name="Picture 6">
            <a:extLst>
              <a:ext uri="{FF2B5EF4-FFF2-40B4-BE49-F238E27FC236}">
                <a16:creationId xmlns:a16="http://schemas.microsoft.com/office/drawing/2014/main" id="{DD10DC06-F9EA-3E1D-11E8-E621F8C3F3A4}"/>
              </a:ext>
            </a:extLst>
          </p:cNvPr>
          <p:cNvPicPr>
            <a:picLocks noChangeAspect="1"/>
          </p:cNvPicPr>
          <p:nvPr/>
        </p:nvPicPr>
        <p:blipFill>
          <a:blip r:embed="rId2"/>
          <a:stretch>
            <a:fillRect/>
          </a:stretch>
        </p:blipFill>
        <p:spPr>
          <a:xfrm>
            <a:off x="6428752" y="1973006"/>
            <a:ext cx="3359145" cy="2911987"/>
          </a:xfrm>
          <a:prstGeom prst="rect">
            <a:avLst/>
          </a:prstGeom>
        </p:spPr>
      </p:pic>
      <p:pic>
        <p:nvPicPr>
          <p:cNvPr id="10" name="Picture 9">
            <a:extLst>
              <a:ext uri="{FF2B5EF4-FFF2-40B4-BE49-F238E27FC236}">
                <a16:creationId xmlns:a16="http://schemas.microsoft.com/office/drawing/2014/main" id="{7C17F104-FA1B-7553-E06B-1D3504BEFD72}"/>
              </a:ext>
            </a:extLst>
          </p:cNvPr>
          <p:cNvPicPr>
            <a:picLocks noChangeAspect="1"/>
          </p:cNvPicPr>
          <p:nvPr/>
        </p:nvPicPr>
        <p:blipFill>
          <a:blip r:embed="rId3"/>
          <a:stretch>
            <a:fillRect/>
          </a:stretch>
        </p:blipFill>
        <p:spPr>
          <a:xfrm>
            <a:off x="261141" y="5299826"/>
            <a:ext cx="6020640" cy="943107"/>
          </a:xfrm>
          <a:prstGeom prst="rect">
            <a:avLst/>
          </a:prstGeom>
        </p:spPr>
      </p:pic>
      <p:sp>
        <p:nvSpPr>
          <p:cNvPr id="11" name="TextBox 10">
            <a:extLst>
              <a:ext uri="{FF2B5EF4-FFF2-40B4-BE49-F238E27FC236}">
                <a16:creationId xmlns:a16="http://schemas.microsoft.com/office/drawing/2014/main" id="{A51304BD-AF7A-4ACF-6A98-302D2C7FB853}"/>
              </a:ext>
            </a:extLst>
          </p:cNvPr>
          <p:cNvSpPr txBox="1"/>
          <p:nvPr/>
        </p:nvSpPr>
        <p:spPr>
          <a:xfrm>
            <a:off x="223461" y="4869916"/>
            <a:ext cx="3562963" cy="369332"/>
          </a:xfrm>
          <a:prstGeom prst="rect">
            <a:avLst/>
          </a:prstGeom>
          <a:noFill/>
        </p:spPr>
        <p:txBody>
          <a:bodyPr wrap="square">
            <a:spAutoFit/>
          </a:bodyPr>
          <a:lstStyle/>
          <a:p>
            <a:pPr>
              <a:spcBef>
                <a:spcPts val="1800"/>
              </a:spcBef>
              <a:spcAft>
                <a:spcPts val="1200"/>
              </a:spcAft>
            </a:pPr>
            <a:r>
              <a:rPr lang="en-US"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IMPROVING DATA</a:t>
            </a:r>
            <a:endParaRPr lang="en-SG" sz="32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grpSp>
        <p:nvGrpSpPr>
          <p:cNvPr id="19" name="Group 18">
            <a:extLst>
              <a:ext uri="{FF2B5EF4-FFF2-40B4-BE49-F238E27FC236}">
                <a16:creationId xmlns:a16="http://schemas.microsoft.com/office/drawing/2014/main" id="{7A11DC80-4CD9-A701-B7A6-BBFFB0B6F51E}"/>
              </a:ext>
            </a:extLst>
          </p:cNvPr>
          <p:cNvGrpSpPr/>
          <p:nvPr/>
        </p:nvGrpSpPr>
        <p:grpSpPr>
          <a:xfrm>
            <a:off x="5361253" y="291672"/>
            <a:ext cx="6459768" cy="1562543"/>
            <a:chOff x="5732232" y="4855342"/>
            <a:chExt cx="6459768" cy="1562543"/>
          </a:xfrm>
        </p:grpSpPr>
        <p:pic>
          <p:nvPicPr>
            <p:cNvPr id="13" name="Picture 12">
              <a:extLst>
                <a:ext uri="{FF2B5EF4-FFF2-40B4-BE49-F238E27FC236}">
                  <a16:creationId xmlns:a16="http://schemas.microsoft.com/office/drawing/2014/main" id="{0BC1EE27-5575-4DD5-95E8-91B794DED1A6}"/>
                </a:ext>
              </a:extLst>
            </p:cNvPr>
            <p:cNvPicPr>
              <a:picLocks noChangeAspect="1"/>
            </p:cNvPicPr>
            <p:nvPr/>
          </p:nvPicPr>
          <p:blipFill>
            <a:blip r:embed="rId4"/>
            <a:stretch>
              <a:fillRect/>
            </a:stretch>
          </p:blipFill>
          <p:spPr>
            <a:xfrm>
              <a:off x="6640285" y="5230352"/>
              <a:ext cx="4135743" cy="609651"/>
            </a:xfrm>
            <a:prstGeom prst="rect">
              <a:avLst/>
            </a:prstGeom>
          </p:spPr>
        </p:pic>
        <p:pic>
          <p:nvPicPr>
            <p:cNvPr id="15" name="Picture 14">
              <a:extLst>
                <a:ext uri="{FF2B5EF4-FFF2-40B4-BE49-F238E27FC236}">
                  <a16:creationId xmlns:a16="http://schemas.microsoft.com/office/drawing/2014/main" id="{42F06F8F-BE4B-F105-A412-73A7CADE11CB}"/>
                </a:ext>
              </a:extLst>
            </p:cNvPr>
            <p:cNvPicPr>
              <a:picLocks noChangeAspect="1"/>
            </p:cNvPicPr>
            <p:nvPr/>
          </p:nvPicPr>
          <p:blipFill>
            <a:blip r:embed="rId5"/>
            <a:stretch>
              <a:fillRect/>
            </a:stretch>
          </p:blipFill>
          <p:spPr>
            <a:xfrm>
              <a:off x="6640285" y="5808234"/>
              <a:ext cx="4135743" cy="609651"/>
            </a:xfrm>
            <a:prstGeom prst="rect">
              <a:avLst/>
            </a:prstGeom>
          </p:spPr>
        </p:pic>
        <p:sp>
          <p:nvSpPr>
            <p:cNvPr id="16" name="TextBox 15">
              <a:extLst>
                <a:ext uri="{FF2B5EF4-FFF2-40B4-BE49-F238E27FC236}">
                  <a16:creationId xmlns:a16="http://schemas.microsoft.com/office/drawing/2014/main" id="{D6E7A947-B4C1-215D-9ED7-B69F9C69366D}"/>
                </a:ext>
              </a:extLst>
            </p:cNvPr>
            <p:cNvSpPr txBox="1"/>
            <p:nvPr/>
          </p:nvSpPr>
          <p:spPr>
            <a:xfrm>
              <a:off x="5732232" y="4855342"/>
              <a:ext cx="6459768" cy="307777"/>
            </a:xfrm>
            <a:prstGeom prst="rect">
              <a:avLst/>
            </a:prstGeom>
            <a:noFill/>
          </p:spPr>
          <p:txBody>
            <a:bodyPr wrap="square">
              <a:spAutoFit/>
            </a:bodyPr>
            <a:lstStyle/>
            <a:p>
              <a:pPr>
                <a:spcBef>
                  <a:spcPts val="1800"/>
                </a:spcBef>
                <a:spcAft>
                  <a:spcPts val="1200"/>
                </a:spcAft>
              </a:pPr>
              <a:r>
                <a:rPr lang="en-US" sz="1400"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CREATION OF 2</a:t>
              </a:r>
              <a:r>
                <a:rPr lang="en-US" sz="1400" b="1" u="sng" kern="1400" baseline="300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ND</a:t>
              </a:r>
              <a:r>
                <a:rPr lang="en-US" sz="1400"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 DATAFRAME FROM A COLUMN OF 1</a:t>
              </a:r>
              <a:r>
                <a:rPr lang="en-US" sz="1400" b="1" u="sng" kern="1400" baseline="300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ST</a:t>
              </a:r>
              <a:r>
                <a:rPr lang="en-US" sz="1400"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 DATAFRAME</a:t>
              </a:r>
              <a:endParaRPr lang="en-SG" sz="14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grpSp>
      <p:grpSp>
        <p:nvGrpSpPr>
          <p:cNvPr id="18" name="Group 17">
            <a:extLst>
              <a:ext uri="{FF2B5EF4-FFF2-40B4-BE49-F238E27FC236}">
                <a16:creationId xmlns:a16="http://schemas.microsoft.com/office/drawing/2014/main" id="{E3AE405D-6BC2-A49F-24B8-0AC88DC8563D}"/>
              </a:ext>
            </a:extLst>
          </p:cNvPr>
          <p:cNvGrpSpPr/>
          <p:nvPr/>
        </p:nvGrpSpPr>
        <p:grpSpPr>
          <a:xfrm>
            <a:off x="332752" y="596536"/>
            <a:ext cx="4363117" cy="3643245"/>
            <a:chOff x="325865" y="644082"/>
            <a:chExt cx="5133220" cy="4358292"/>
          </a:xfrm>
        </p:grpSpPr>
        <p:pic>
          <p:nvPicPr>
            <p:cNvPr id="3" name="Picture 2">
              <a:extLst>
                <a:ext uri="{FF2B5EF4-FFF2-40B4-BE49-F238E27FC236}">
                  <a16:creationId xmlns:a16="http://schemas.microsoft.com/office/drawing/2014/main" id="{AC508578-F208-CBF0-50AF-EB62162C1273}"/>
                </a:ext>
              </a:extLst>
            </p:cNvPr>
            <p:cNvPicPr>
              <a:picLocks noChangeAspect="1"/>
            </p:cNvPicPr>
            <p:nvPr/>
          </p:nvPicPr>
          <p:blipFill>
            <a:blip r:embed="rId6"/>
            <a:stretch>
              <a:fillRect/>
            </a:stretch>
          </p:blipFill>
          <p:spPr>
            <a:xfrm>
              <a:off x="391885" y="953286"/>
              <a:ext cx="5067200" cy="3791936"/>
            </a:xfrm>
            <a:prstGeom prst="rect">
              <a:avLst/>
            </a:prstGeom>
          </p:spPr>
        </p:pic>
        <p:sp>
          <p:nvSpPr>
            <p:cNvPr id="5" name="TextBox 4">
              <a:extLst>
                <a:ext uri="{FF2B5EF4-FFF2-40B4-BE49-F238E27FC236}">
                  <a16:creationId xmlns:a16="http://schemas.microsoft.com/office/drawing/2014/main" id="{B8940ECB-69DA-D4C7-AF4E-BB36625A57C2}"/>
                </a:ext>
              </a:extLst>
            </p:cNvPr>
            <p:cNvSpPr txBox="1"/>
            <p:nvPr/>
          </p:nvSpPr>
          <p:spPr>
            <a:xfrm>
              <a:off x="370839" y="644082"/>
              <a:ext cx="4859605" cy="405001"/>
            </a:xfrm>
            <a:prstGeom prst="rect">
              <a:avLst/>
            </a:prstGeom>
            <a:noFill/>
          </p:spPr>
          <p:txBody>
            <a:bodyPr wrap="square" rtlCol="0">
              <a:spAutoFit/>
            </a:bodyPr>
            <a:lstStyle/>
            <a:p>
              <a:r>
                <a:rPr lang="en-US" sz="1600" u="sng" dirty="0"/>
                <a:t>dataframeReports (missing info)</a:t>
              </a:r>
              <a:endParaRPr lang="en-SG" sz="1600" u="sng" dirty="0"/>
            </a:p>
          </p:txBody>
        </p:sp>
        <p:sp>
          <p:nvSpPr>
            <p:cNvPr id="17" name="TextBox 16">
              <a:extLst>
                <a:ext uri="{FF2B5EF4-FFF2-40B4-BE49-F238E27FC236}">
                  <a16:creationId xmlns:a16="http://schemas.microsoft.com/office/drawing/2014/main" id="{9F1FCEAC-6F6B-8F54-8892-65F7CDF856BB}"/>
                </a:ext>
              </a:extLst>
            </p:cNvPr>
            <p:cNvSpPr txBox="1"/>
            <p:nvPr/>
          </p:nvSpPr>
          <p:spPr>
            <a:xfrm>
              <a:off x="325865" y="4560555"/>
              <a:ext cx="5067201" cy="441819"/>
            </a:xfrm>
            <a:prstGeom prst="rect">
              <a:avLst/>
            </a:prstGeom>
            <a:noFill/>
          </p:spPr>
          <p:txBody>
            <a:bodyPr wrap="square" rtlCol="0">
              <a:spAutoFit/>
            </a:bodyPr>
            <a:lstStyle/>
            <a:p>
              <a:r>
                <a:rPr lang="en-US" dirty="0"/>
                <a:t>‘region’       </a:t>
              </a:r>
              <a:r>
                <a:rPr lang="en-US" dirty="0">
                  <a:sym typeface="Wingdings" panose="05000000000000000000" pitchFamily="2" charset="2"/>
                </a:rPr>
                <a:t>clustered dictionaries </a:t>
              </a:r>
              <a:endParaRPr lang="en-SG" dirty="0"/>
            </a:p>
          </p:txBody>
        </p:sp>
      </p:grpSp>
      <p:grpSp>
        <p:nvGrpSpPr>
          <p:cNvPr id="25" name="Group 24">
            <a:extLst>
              <a:ext uri="{FF2B5EF4-FFF2-40B4-BE49-F238E27FC236}">
                <a16:creationId xmlns:a16="http://schemas.microsoft.com/office/drawing/2014/main" id="{DDBA04FF-C8AF-3B0F-D852-C2AF6925FA01}"/>
              </a:ext>
            </a:extLst>
          </p:cNvPr>
          <p:cNvGrpSpPr/>
          <p:nvPr/>
        </p:nvGrpSpPr>
        <p:grpSpPr>
          <a:xfrm>
            <a:off x="6597451" y="5279793"/>
            <a:ext cx="4982270" cy="911525"/>
            <a:chOff x="6530732" y="5508141"/>
            <a:chExt cx="4982270" cy="911525"/>
          </a:xfrm>
        </p:grpSpPr>
        <p:pic>
          <p:nvPicPr>
            <p:cNvPr id="21" name="Picture 20">
              <a:extLst>
                <a:ext uri="{FF2B5EF4-FFF2-40B4-BE49-F238E27FC236}">
                  <a16:creationId xmlns:a16="http://schemas.microsoft.com/office/drawing/2014/main" id="{945F4DA0-9E90-1C69-A1E0-D63E5C502BFB}"/>
                </a:ext>
              </a:extLst>
            </p:cNvPr>
            <p:cNvPicPr>
              <a:picLocks noChangeAspect="1"/>
            </p:cNvPicPr>
            <p:nvPr/>
          </p:nvPicPr>
          <p:blipFill rotWithShape="1">
            <a:blip r:embed="rId7"/>
            <a:srcRect t="78767"/>
            <a:stretch/>
          </p:blipFill>
          <p:spPr>
            <a:xfrm>
              <a:off x="6640284" y="6185025"/>
              <a:ext cx="4763165" cy="234641"/>
            </a:xfrm>
            <a:prstGeom prst="rect">
              <a:avLst/>
            </a:prstGeom>
          </p:spPr>
        </p:pic>
        <p:pic>
          <p:nvPicPr>
            <p:cNvPr id="22" name="Picture 21">
              <a:extLst>
                <a:ext uri="{FF2B5EF4-FFF2-40B4-BE49-F238E27FC236}">
                  <a16:creationId xmlns:a16="http://schemas.microsoft.com/office/drawing/2014/main" id="{57EB7D6A-2395-C05E-7F0B-0D1CBED44411}"/>
                </a:ext>
              </a:extLst>
            </p:cNvPr>
            <p:cNvPicPr>
              <a:picLocks noChangeAspect="1"/>
            </p:cNvPicPr>
            <p:nvPr/>
          </p:nvPicPr>
          <p:blipFill rotWithShape="1">
            <a:blip r:embed="rId7"/>
            <a:srcRect b="72148"/>
            <a:stretch/>
          </p:blipFill>
          <p:spPr>
            <a:xfrm>
              <a:off x="6640285" y="5508141"/>
              <a:ext cx="4763165" cy="307777"/>
            </a:xfrm>
            <a:prstGeom prst="rect">
              <a:avLst/>
            </a:prstGeom>
          </p:spPr>
        </p:pic>
        <p:pic>
          <p:nvPicPr>
            <p:cNvPr id="24" name="Picture 23">
              <a:extLst>
                <a:ext uri="{FF2B5EF4-FFF2-40B4-BE49-F238E27FC236}">
                  <a16:creationId xmlns:a16="http://schemas.microsoft.com/office/drawing/2014/main" id="{A55E1341-FD3C-BB8A-830E-535C243E556C}"/>
                </a:ext>
              </a:extLst>
            </p:cNvPr>
            <p:cNvPicPr>
              <a:picLocks noChangeAspect="1"/>
            </p:cNvPicPr>
            <p:nvPr/>
          </p:nvPicPr>
          <p:blipFill>
            <a:blip r:embed="rId8"/>
            <a:stretch>
              <a:fillRect/>
            </a:stretch>
          </p:blipFill>
          <p:spPr>
            <a:xfrm>
              <a:off x="6530732" y="5795982"/>
              <a:ext cx="4982270" cy="362001"/>
            </a:xfrm>
            <a:prstGeom prst="rect">
              <a:avLst/>
            </a:prstGeom>
          </p:spPr>
        </p:pic>
      </p:grpSp>
    </p:spTree>
    <p:extLst>
      <p:ext uri="{BB962C8B-B14F-4D97-AF65-F5344CB8AC3E}">
        <p14:creationId xmlns:p14="http://schemas.microsoft.com/office/powerpoint/2010/main" val="134576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DF78CF-B609-62E7-FF5F-4D4E8A8A91FA}"/>
              </a:ext>
            </a:extLst>
          </p:cNvPr>
          <p:cNvPicPr>
            <a:picLocks noChangeAspect="1"/>
          </p:cNvPicPr>
          <p:nvPr/>
        </p:nvPicPr>
        <p:blipFill>
          <a:blip r:embed="rId2"/>
          <a:stretch>
            <a:fillRect/>
          </a:stretch>
        </p:blipFill>
        <p:spPr>
          <a:xfrm>
            <a:off x="369270" y="260938"/>
            <a:ext cx="4226287" cy="3168062"/>
          </a:xfrm>
          <a:prstGeom prst="rect">
            <a:avLst/>
          </a:prstGeom>
        </p:spPr>
      </p:pic>
      <p:pic>
        <p:nvPicPr>
          <p:cNvPr id="7" name="Picture 6">
            <a:extLst>
              <a:ext uri="{FF2B5EF4-FFF2-40B4-BE49-F238E27FC236}">
                <a16:creationId xmlns:a16="http://schemas.microsoft.com/office/drawing/2014/main" id="{45C8EFD4-8346-1347-192B-131BA3FEBB0C}"/>
              </a:ext>
            </a:extLst>
          </p:cNvPr>
          <p:cNvPicPr>
            <a:picLocks noChangeAspect="1"/>
          </p:cNvPicPr>
          <p:nvPr/>
        </p:nvPicPr>
        <p:blipFill>
          <a:blip r:embed="rId3"/>
          <a:stretch>
            <a:fillRect/>
          </a:stretch>
        </p:blipFill>
        <p:spPr>
          <a:xfrm>
            <a:off x="369270" y="3429000"/>
            <a:ext cx="4520547" cy="3270626"/>
          </a:xfrm>
          <a:prstGeom prst="rect">
            <a:avLst/>
          </a:prstGeom>
        </p:spPr>
      </p:pic>
      <p:pic>
        <p:nvPicPr>
          <p:cNvPr id="9" name="Picture 8">
            <a:extLst>
              <a:ext uri="{FF2B5EF4-FFF2-40B4-BE49-F238E27FC236}">
                <a16:creationId xmlns:a16="http://schemas.microsoft.com/office/drawing/2014/main" id="{45110EBC-03FB-5D7D-8397-0DB3A869AF39}"/>
              </a:ext>
            </a:extLst>
          </p:cNvPr>
          <p:cNvPicPr>
            <a:picLocks noChangeAspect="1"/>
          </p:cNvPicPr>
          <p:nvPr/>
        </p:nvPicPr>
        <p:blipFill>
          <a:blip r:embed="rId4"/>
          <a:stretch>
            <a:fillRect/>
          </a:stretch>
        </p:blipFill>
        <p:spPr>
          <a:xfrm>
            <a:off x="4889817" y="469111"/>
            <a:ext cx="6528249" cy="2310665"/>
          </a:xfrm>
          <a:prstGeom prst="rect">
            <a:avLst/>
          </a:prstGeom>
        </p:spPr>
      </p:pic>
      <p:pic>
        <p:nvPicPr>
          <p:cNvPr id="11" name="Picture 10">
            <a:extLst>
              <a:ext uri="{FF2B5EF4-FFF2-40B4-BE49-F238E27FC236}">
                <a16:creationId xmlns:a16="http://schemas.microsoft.com/office/drawing/2014/main" id="{26F97127-E2FB-F8F1-339B-796309CA0BFA}"/>
              </a:ext>
            </a:extLst>
          </p:cNvPr>
          <p:cNvPicPr>
            <a:picLocks noChangeAspect="1"/>
          </p:cNvPicPr>
          <p:nvPr/>
        </p:nvPicPr>
        <p:blipFill>
          <a:blip r:embed="rId5"/>
          <a:stretch>
            <a:fillRect/>
          </a:stretch>
        </p:blipFill>
        <p:spPr>
          <a:xfrm>
            <a:off x="5506950" y="3009687"/>
            <a:ext cx="5282970" cy="3689939"/>
          </a:xfrm>
          <a:prstGeom prst="rect">
            <a:avLst/>
          </a:prstGeom>
        </p:spPr>
      </p:pic>
      <p:sp>
        <p:nvSpPr>
          <p:cNvPr id="12" name="TextBox 11">
            <a:extLst>
              <a:ext uri="{FF2B5EF4-FFF2-40B4-BE49-F238E27FC236}">
                <a16:creationId xmlns:a16="http://schemas.microsoft.com/office/drawing/2014/main" id="{50F972A0-7698-B1A5-1368-1DB0C1353D48}"/>
              </a:ext>
            </a:extLst>
          </p:cNvPr>
          <p:cNvSpPr txBox="1"/>
          <p:nvPr/>
        </p:nvSpPr>
        <p:spPr>
          <a:xfrm>
            <a:off x="3823933" y="76272"/>
            <a:ext cx="6096000" cy="369332"/>
          </a:xfrm>
          <a:prstGeom prst="rect">
            <a:avLst/>
          </a:prstGeom>
          <a:noFill/>
        </p:spPr>
        <p:txBody>
          <a:bodyPr wrap="square">
            <a:spAutoFit/>
          </a:bodyPr>
          <a:lstStyle/>
          <a:p>
            <a:pPr>
              <a:spcBef>
                <a:spcPts val="1800"/>
              </a:spcBef>
              <a:spcAft>
                <a:spcPts val="1200"/>
              </a:spcAft>
            </a:pPr>
            <a:r>
              <a:rPr lang="en-US"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GRAPHICAL INVESTIGATION</a:t>
            </a:r>
            <a:endParaRPr lang="en-SG" sz="32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255124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BF22DE-4887-75B3-97DD-14152C71B89F}"/>
              </a:ext>
            </a:extLst>
          </p:cNvPr>
          <p:cNvSpPr/>
          <p:nvPr/>
        </p:nvSpPr>
        <p:spPr>
          <a:xfrm>
            <a:off x="1855515" y="5118251"/>
            <a:ext cx="5057349" cy="170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E23CAF77-1995-7303-D2C9-D67243DFB1CA}"/>
              </a:ext>
            </a:extLst>
          </p:cNvPr>
          <p:cNvPicPr>
            <a:picLocks noChangeAspect="1"/>
          </p:cNvPicPr>
          <p:nvPr/>
        </p:nvPicPr>
        <p:blipFill>
          <a:blip r:embed="rId2"/>
          <a:stretch>
            <a:fillRect/>
          </a:stretch>
        </p:blipFill>
        <p:spPr>
          <a:xfrm>
            <a:off x="219456" y="2167428"/>
            <a:ext cx="6277596" cy="3246337"/>
          </a:xfrm>
          <a:prstGeom prst="rect">
            <a:avLst/>
          </a:prstGeom>
        </p:spPr>
      </p:pic>
      <p:grpSp>
        <p:nvGrpSpPr>
          <p:cNvPr id="10" name="Group 9">
            <a:extLst>
              <a:ext uri="{FF2B5EF4-FFF2-40B4-BE49-F238E27FC236}">
                <a16:creationId xmlns:a16="http://schemas.microsoft.com/office/drawing/2014/main" id="{165422B9-3826-57A7-FA0E-0943AC065911}"/>
              </a:ext>
            </a:extLst>
          </p:cNvPr>
          <p:cNvGrpSpPr/>
          <p:nvPr/>
        </p:nvGrpSpPr>
        <p:grpSpPr>
          <a:xfrm>
            <a:off x="0" y="185221"/>
            <a:ext cx="9024392" cy="1982206"/>
            <a:chOff x="269508" y="3838552"/>
            <a:chExt cx="9024392" cy="1982206"/>
          </a:xfrm>
        </p:grpSpPr>
        <p:pic>
          <p:nvPicPr>
            <p:cNvPr id="7" name="Picture 6">
              <a:extLst>
                <a:ext uri="{FF2B5EF4-FFF2-40B4-BE49-F238E27FC236}">
                  <a16:creationId xmlns:a16="http://schemas.microsoft.com/office/drawing/2014/main" id="{038CBBD7-9F8B-80AA-E809-76B1DCB5CD6D}"/>
                </a:ext>
              </a:extLst>
            </p:cNvPr>
            <p:cNvPicPr>
              <a:picLocks noChangeAspect="1"/>
            </p:cNvPicPr>
            <p:nvPr/>
          </p:nvPicPr>
          <p:blipFill rotWithShape="1">
            <a:blip r:embed="rId3"/>
            <a:srcRect b="7929"/>
            <a:stretch/>
          </p:blipFill>
          <p:spPr>
            <a:xfrm>
              <a:off x="269508" y="3838552"/>
              <a:ext cx="6277596" cy="1982206"/>
            </a:xfrm>
            <a:prstGeom prst="rect">
              <a:avLst/>
            </a:prstGeom>
          </p:spPr>
        </p:pic>
        <p:pic>
          <p:nvPicPr>
            <p:cNvPr id="9" name="Picture 8">
              <a:extLst>
                <a:ext uri="{FF2B5EF4-FFF2-40B4-BE49-F238E27FC236}">
                  <a16:creationId xmlns:a16="http://schemas.microsoft.com/office/drawing/2014/main" id="{FFD7A17E-E3F6-22C6-69A5-E059951DA51B}"/>
                </a:ext>
              </a:extLst>
            </p:cNvPr>
            <p:cNvPicPr>
              <a:picLocks noChangeAspect="1"/>
            </p:cNvPicPr>
            <p:nvPr/>
          </p:nvPicPr>
          <p:blipFill>
            <a:blip r:embed="rId4"/>
            <a:stretch>
              <a:fillRect/>
            </a:stretch>
          </p:blipFill>
          <p:spPr>
            <a:xfrm>
              <a:off x="6547104" y="3838552"/>
              <a:ext cx="2746796" cy="1982206"/>
            </a:xfrm>
            <a:prstGeom prst="rect">
              <a:avLst/>
            </a:prstGeom>
          </p:spPr>
        </p:pic>
      </p:grpSp>
      <p:sp>
        <p:nvSpPr>
          <p:cNvPr id="11" name="Rectangle 10">
            <a:extLst>
              <a:ext uri="{FF2B5EF4-FFF2-40B4-BE49-F238E27FC236}">
                <a16:creationId xmlns:a16="http://schemas.microsoft.com/office/drawing/2014/main" id="{7121342C-01A5-5332-A726-E552B6A1B056}"/>
              </a:ext>
            </a:extLst>
          </p:cNvPr>
          <p:cNvSpPr/>
          <p:nvPr/>
        </p:nvSpPr>
        <p:spPr>
          <a:xfrm>
            <a:off x="7132320" y="2791968"/>
            <a:ext cx="4864608" cy="3009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Picture 12">
            <a:extLst>
              <a:ext uri="{FF2B5EF4-FFF2-40B4-BE49-F238E27FC236}">
                <a16:creationId xmlns:a16="http://schemas.microsoft.com/office/drawing/2014/main" id="{44E22B18-1225-FE26-C3B7-E7AAD3D93D74}"/>
              </a:ext>
            </a:extLst>
          </p:cNvPr>
          <p:cNvPicPr>
            <a:picLocks noChangeAspect="1"/>
          </p:cNvPicPr>
          <p:nvPr/>
        </p:nvPicPr>
        <p:blipFill>
          <a:blip r:embed="rId5"/>
          <a:stretch>
            <a:fillRect/>
          </a:stretch>
        </p:blipFill>
        <p:spPr>
          <a:xfrm>
            <a:off x="7478358" y="3002453"/>
            <a:ext cx="4172532" cy="2543530"/>
          </a:xfrm>
          <a:prstGeom prst="rect">
            <a:avLst/>
          </a:prstGeom>
        </p:spPr>
      </p:pic>
      <p:pic>
        <p:nvPicPr>
          <p:cNvPr id="15" name="Picture 14">
            <a:extLst>
              <a:ext uri="{FF2B5EF4-FFF2-40B4-BE49-F238E27FC236}">
                <a16:creationId xmlns:a16="http://schemas.microsoft.com/office/drawing/2014/main" id="{2426FCBA-3C2B-04BC-B6C9-70376C6424CA}"/>
              </a:ext>
            </a:extLst>
          </p:cNvPr>
          <p:cNvPicPr>
            <a:picLocks noChangeAspect="1"/>
          </p:cNvPicPr>
          <p:nvPr/>
        </p:nvPicPr>
        <p:blipFill>
          <a:blip r:embed="rId6"/>
          <a:stretch>
            <a:fillRect/>
          </a:stretch>
        </p:blipFill>
        <p:spPr>
          <a:xfrm>
            <a:off x="7344989" y="5942279"/>
            <a:ext cx="4439270" cy="609685"/>
          </a:xfrm>
          <a:prstGeom prst="rect">
            <a:avLst/>
          </a:prstGeom>
        </p:spPr>
      </p:pic>
      <p:sp>
        <p:nvSpPr>
          <p:cNvPr id="16" name="TextBox 15">
            <a:extLst>
              <a:ext uri="{FF2B5EF4-FFF2-40B4-BE49-F238E27FC236}">
                <a16:creationId xmlns:a16="http://schemas.microsoft.com/office/drawing/2014/main" id="{A2E80551-1318-D8C0-393B-166BC9E4B636}"/>
              </a:ext>
            </a:extLst>
          </p:cNvPr>
          <p:cNvSpPr txBox="1"/>
          <p:nvPr/>
        </p:nvSpPr>
        <p:spPr>
          <a:xfrm>
            <a:off x="8375904" y="2400274"/>
            <a:ext cx="2694432" cy="369332"/>
          </a:xfrm>
          <a:prstGeom prst="rect">
            <a:avLst/>
          </a:prstGeom>
          <a:noFill/>
        </p:spPr>
        <p:txBody>
          <a:bodyPr wrap="square">
            <a:spAutoFit/>
          </a:bodyPr>
          <a:lstStyle/>
          <a:p>
            <a:pPr>
              <a:spcBef>
                <a:spcPts val="1800"/>
              </a:spcBef>
              <a:spcAft>
                <a:spcPts val="1200"/>
              </a:spcAft>
            </a:pPr>
            <a:r>
              <a:rPr lang="en-US"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SQL INVESTIGATION</a:t>
            </a:r>
            <a:endParaRPr lang="en-SG" sz="32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pic>
        <p:nvPicPr>
          <p:cNvPr id="3" name="Picture 2">
            <a:extLst>
              <a:ext uri="{FF2B5EF4-FFF2-40B4-BE49-F238E27FC236}">
                <a16:creationId xmlns:a16="http://schemas.microsoft.com/office/drawing/2014/main" id="{F54D25F5-E2FC-0396-E1E9-62339C084B92}"/>
              </a:ext>
            </a:extLst>
          </p:cNvPr>
          <p:cNvPicPr>
            <a:picLocks noChangeAspect="1"/>
          </p:cNvPicPr>
          <p:nvPr/>
        </p:nvPicPr>
        <p:blipFill>
          <a:blip r:embed="rId7"/>
          <a:stretch>
            <a:fillRect/>
          </a:stretch>
        </p:blipFill>
        <p:spPr>
          <a:xfrm>
            <a:off x="5867121" y="5118251"/>
            <a:ext cx="943107" cy="1648055"/>
          </a:xfrm>
          <a:prstGeom prst="rect">
            <a:avLst/>
          </a:prstGeom>
        </p:spPr>
      </p:pic>
      <p:sp>
        <p:nvSpPr>
          <p:cNvPr id="4" name="TextBox 3">
            <a:extLst>
              <a:ext uri="{FF2B5EF4-FFF2-40B4-BE49-F238E27FC236}">
                <a16:creationId xmlns:a16="http://schemas.microsoft.com/office/drawing/2014/main" id="{E548CAF6-6641-79C9-3D4B-C5A1906CA984}"/>
              </a:ext>
            </a:extLst>
          </p:cNvPr>
          <p:cNvSpPr txBox="1"/>
          <p:nvPr/>
        </p:nvSpPr>
        <p:spPr>
          <a:xfrm>
            <a:off x="1855515" y="5981503"/>
            <a:ext cx="4396650" cy="276999"/>
          </a:xfrm>
          <a:prstGeom prst="rect">
            <a:avLst/>
          </a:prstGeom>
          <a:noFill/>
        </p:spPr>
        <p:txBody>
          <a:bodyPr wrap="square" rtlCol="0">
            <a:spAutoFit/>
          </a:bodyPr>
          <a:lstStyle/>
          <a:p>
            <a:r>
              <a:rPr lang="en-US" sz="1200" dirty="0"/>
              <a:t>Countries: fatality rate (descending order of deaths)</a:t>
            </a:r>
            <a:endParaRPr lang="en-SG" sz="1200" dirty="0"/>
          </a:p>
        </p:txBody>
      </p:sp>
    </p:spTree>
    <p:extLst>
      <p:ext uri="{BB962C8B-B14F-4D97-AF65-F5344CB8AC3E}">
        <p14:creationId xmlns:p14="http://schemas.microsoft.com/office/powerpoint/2010/main" val="38486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F7A553-46AF-009D-5C84-01DB7BFF2E5F}"/>
              </a:ext>
            </a:extLst>
          </p:cNvPr>
          <p:cNvSpPr txBox="1"/>
          <p:nvPr/>
        </p:nvSpPr>
        <p:spPr>
          <a:xfrm>
            <a:off x="1353312" y="173875"/>
            <a:ext cx="6693408" cy="369332"/>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BELOW </a:t>
            </a:r>
            <a:r>
              <a:rPr lang="en-US" dirty="0">
                <a:solidFill>
                  <a:srgbClr val="212121"/>
                </a:solidFill>
                <a:latin typeface="Roboto" panose="02000000000000000000" pitchFamily="2" charset="0"/>
              </a:rPr>
              <a:t>ARE </a:t>
            </a:r>
            <a:r>
              <a:rPr lang="en-US" b="0" i="0" dirty="0">
                <a:solidFill>
                  <a:srgbClr val="212121"/>
                </a:solidFill>
                <a:effectLst/>
                <a:latin typeface="Roboto" panose="02000000000000000000" pitchFamily="2" charset="0"/>
              </a:rPr>
              <a:t>LOCATIONS OF ANY COUNTRY/COUNTRIES</a:t>
            </a:r>
          </a:p>
        </p:txBody>
      </p:sp>
      <p:sp>
        <p:nvSpPr>
          <p:cNvPr id="8" name="TextBox 7">
            <a:extLst>
              <a:ext uri="{FF2B5EF4-FFF2-40B4-BE49-F238E27FC236}">
                <a16:creationId xmlns:a16="http://schemas.microsoft.com/office/drawing/2014/main" id="{3E1E54ED-AF89-E411-E4DC-2F66AC5F3BDC}"/>
              </a:ext>
            </a:extLst>
          </p:cNvPr>
          <p:cNvSpPr txBox="1"/>
          <p:nvPr/>
        </p:nvSpPr>
        <p:spPr>
          <a:xfrm>
            <a:off x="377952" y="4949952"/>
            <a:ext cx="5590784" cy="923330"/>
          </a:xfrm>
          <a:prstGeom prst="rect">
            <a:avLst/>
          </a:prstGeom>
          <a:noFill/>
        </p:spPr>
        <p:txBody>
          <a:bodyPr wrap="square" rtlCol="0">
            <a:spAutoFit/>
          </a:bodyPr>
          <a:lstStyle/>
          <a:p>
            <a:r>
              <a:rPr lang="en-US" dirty="0"/>
              <a:t>Based on the query: you can display 200 rows (city/province in any country) of information. Click on the marker to see the info.</a:t>
            </a:r>
            <a:endParaRPr lang="en-SG" dirty="0"/>
          </a:p>
        </p:txBody>
      </p:sp>
      <p:sp>
        <p:nvSpPr>
          <p:cNvPr id="9" name="TextBox 8">
            <a:extLst>
              <a:ext uri="{FF2B5EF4-FFF2-40B4-BE49-F238E27FC236}">
                <a16:creationId xmlns:a16="http://schemas.microsoft.com/office/drawing/2014/main" id="{47EC84D9-B099-2CF3-29B2-F3811503713C}"/>
              </a:ext>
            </a:extLst>
          </p:cNvPr>
          <p:cNvSpPr txBox="1"/>
          <p:nvPr/>
        </p:nvSpPr>
        <p:spPr>
          <a:xfrm>
            <a:off x="6601216" y="4949952"/>
            <a:ext cx="5590784" cy="923330"/>
          </a:xfrm>
          <a:prstGeom prst="rect">
            <a:avLst/>
          </a:prstGeom>
          <a:noFill/>
        </p:spPr>
        <p:txBody>
          <a:bodyPr wrap="square" rtlCol="0">
            <a:spAutoFit/>
          </a:bodyPr>
          <a:lstStyle/>
          <a:p>
            <a:r>
              <a:rPr lang="en-US" dirty="0"/>
              <a:t>Based on the query: you can display 1 row (city/province in any country) of information. Click on the marker to see the info.</a:t>
            </a:r>
            <a:endParaRPr lang="en-SG" dirty="0"/>
          </a:p>
        </p:txBody>
      </p:sp>
      <p:sp>
        <p:nvSpPr>
          <p:cNvPr id="10" name="TextBox 9">
            <a:extLst>
              <a:ext uri="{FF2B5EF4-FFF2-40B4-BE49-F238E27FC236}">
                <a16:creationId xmlns:a16="http://schemas.microsoft.com/office/drawing/2014/main" id="{503E2FBB-63C6-8073-7482-19066339C4B1}"/>
              </a:ext>
            </a:extLst>
          </p:cNvPr>
          <p:cNvSpPr txBox="1"/>
          <p:nvPr/>
        </p:nvSpPr>
        <p:spPr>
          <a:xfrm>
            <a:off x="377951" y="5958085"/>
            <a:ext cx="2694432" cy="369332"/>
          </a:xfrm>
          <a:prstGeom prst="rect">
            <a:avLst/>
          </a:prstGeom>
          <a:noFill/>
        </p:spPr>
        <p:txBody>
          <a:bodyPr wrap="square">
            <a:spAutoFit/>
          </a:bodyPr>
          <a:lstStyle/>
          <a:p>
            <a:pPr>
              <a:spcBef>
                <a:spcPts val="1800"/>
              </a:spcBef>
              <a:spcAft>
                <a:spcPts val="1200"/>
              </a:spcAft>
            </a:pPr>
            <a:r>
              <a:rPr lang="en-US"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SQL INVESTIGATION</a:t>
            </a:r>
            <a:endParaRPr lang="en-SG" sz="32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pic>
        <p:nvPicPr>
          <p:cNvPr id="12" name="Picture 11">
            <a:extLst>
              <a:ext uri="{FF2B5EF4-FFF2-40B4-BE49-F238E27FC236}">
                <a16:creationId xmlns:a16="http://schemas.microsoft.com/office/drawing/2014/main" id="{3B37102E-EBEA-E82A-0ABC-40A4EE94FD56}"/>
              </a:ext>
            </a:extLst>
          </p:cNvPr>
          <p:cNvPicPr>
            <a:picLocks noChangeAspect="1"/>
          </p:cNvPicPr>
          <p:nvPr/>
        </p:nvPicPr>
        <p:blipFill>
          <a:blip r:embed="rId2"/>
          <a:stretch>
            <a:fillRect/>
          </a:stretch>
        </p:blipFill>
        <p:spPr>
          <a:xfrm>
            <a:off x="377951" y="707021"/>
            <a:ext cx="8080441" cy="4152147"/>
          </a:xfrm>
          <a:prstGeom prst="rect">
            <a:avLst/>
          </a:prstGeom>
        </p:spPr>
      </p:pic>
      <p:pic>
        <p:nvPicPr>
          <p:cNvPr id="7" name="Picture 6">
            <a:extLst>
              <a:ext uri="{FF2B5EF4-FFF2-40B4-BE49-F238E27FC236}">
                <a16:creationId xmlns:a16="http://schemas.microsoft.com/office/drawing/2014/main" id="{77990173-3639-99FE-721D-64297BCF491E}"/>
              </a:ext>
            </a:extLst>
          </p:cNvPr>
          <p:cNvPicPr>
            <a:picLocks noChangeAspect="1"/>
          </p:cNvPicPr>
          <p:nvPr/>
        </p:nvPicPr>
        <p:blipFill>
          <a:blip r:embed="rId3"/>
          <a:stretch>
            <a:fillRect/>
          </a:stretch>
        </p:blipFill>
        <p:spPr>
          <a:xfrm>
            <a:off x="8570976" y="1374751"/>
            <a:ext cx="3474720" cy="3106149"/>
          </a:xfrm>
          <a:prstGeom prst="rect">
            <a:avLst/>
          </a:prstGeom>
        </p:spPr>
      </p:pic>
    </p:spTree>
    <p:extLst>
      <p:ext uri="{BB962C8B-B14F-4D97-AF65-F5344CB8AC3E}">
        <p14:creationId xmlns:p14="http://schemas.microsoft.com/office/powerpoint/2010/main" val="278123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5BA9-29AB-6B6C-13BD-BBBC3A719E41}"/>
              </a:ext>
            </a:extLst>
          </p:cNvPr>
          <p:cNvSpPr>
            <a:spLocks noGrp="1"/>
          </p:cNvSpPr>
          <p:nvPr>
            <p:ph type="title"/>
          </p:nvPr>
        </p:nvSpPr>
        <p:spPr>
          <a:xfrm>
            <a:off x="280417" y="4293891"/>
            <a:ext cx="2755391" cy="820717"/>
          </a:xfrm>
        </p:spPr>
        <p:txBody>
          <a:bodyPr>
            <a:normAutofit/>
          </a:bodyPr>
          <a:lstStyle/>
          <a:p>
            <a:r>
              <a:rPr lang="en-US" sz="3200" dirty="0">
                <a:highlight>
                  <a:srgbClr val="FFFF00"/>
                </a:highlight>
              </a:rPr>
              <a:t>References</a:t>
            </a:r>
            <a:endParaRPr lang="en-SG" sz="3200" dirty="0">
              <a:highlight>
                <a:srgbClr val="FFFF00"/>
              </a:highlight>
            </a:endParaRPr>
          </a:p>
        </p:txBody>
      </p:sp>
      <p:sp>
        <p:nvSpPr>
          <p:cNvPr id="3" name="Content Placeholder 2">
            <a:extLst>
              <a:ext uri="{FF2B5EF4-FFF2-40B4-BE49-F238E27FC236}">
                <a16:creationId xmlns:a16="http://schemas.microsoft.com/office/drawing/2014/main" id="{937CE060-1673-953F-C3CB-638A93F03119}"/>
              </a:ext>
            </a:extLst>
          </p:cNvPr>
          <p:cNvSpPr>
            <a:spLocks noGrp="1"/>
          </p:cNvSpPr>
          <p:nvPr>
            <p:ph idx="1"/>
          </p:nvPr>
        </p:nvSpPr>
        <p:spPr>
          <a:xfrm>
            <a:off x="138684" y="4850343"/>
            <a:ext cx="7359396" cy="1325563"/>
          </a:xfrm>
        </p:spPr>
        <p:txBody>
          <a:bodyPr>
            <a:normAutofit fontScale="85000" lnSpcReduction="20000"/>
          </a:bodyPr>
          <a:lstStyle/>
          <a:p>
            <a:r>
              <a:rPr lang="en-US" sz="2000" dirty="0" err="1"/>
              <a:t>Requirements_couldnot</a:t>
            </a:r>
            <a:r>
              <a:rPr lang="en-US" sz="2000" dirty="0"/>
              <a:t> install profiling etc.txt</a:t>
            </a:r>
          </a:p>
          <a:p>
            <a:r>
              <a:rPr lang="en-US" sz="2000" dirty="0" err="1"/>
              <a:t>Jupyter_colab_programInforVenuGopal</a:t>
            </a:r>
            <a:r>
              <a:rPr lang="en-US" sz="2000" dirty="0"/>
              <a:t>…..doc </a:t>
            </a:r>
          </a:p>
          <a:p>
            <a:r>
              <a:rPr lang="en-SG" sz="2000" dirty="0" err="1"/>
              <a:t>Mini_project_Colab</a:t>
            </a:r>
            <a:r>
              <a:rPr lang="en-SG" sz="2000" dirty="0"/>
              <a:t> </a:t>
            </a:r>
            <a:r>
              <a:rPr lang="en-SG" sz="2000" dirty="0" err="1"/>
              <a:t>Version.ipynb</a:t>
            </a:r>
            <a:endParaRPr lang="en-US" sz="2000" dirty="0"/>
          </a:p>
          <a:p>
            <a:r>
              <a:rPr lang="en-SG" sz="2000" dirty="0"/>
              <a:t>Final </a:t>
            </a:r>
            <a:r>
              <a:rPr lang="en-SG" sz="2000" dirty="0" err="1"/>
              <a:t>DataScience</a:t>
            </a:r>
            <a:r>
              <a:rPr lang="en-SG" sz="2000" dirty="0"/>
              <a:t> mini_Project_8AUG...</a:t>
            </a:r>
            <a:r>
              <a:rPr lang="en-SG" sz="2000" dirty="0" err="1"/>
              <a:t>ipynb</a:t>
            </a:r>
            <a:endParaRPr lang="en-SG" sz="2000" dirty="0"/>
          </a:p>
        </p:txBody>
      </p:sp>
      <p:sp>
        <p:nvSpPr>
          <p:cNvPr id="4" name="Title 1">
            <a:extLst>
              <a:ext uri="{FF2B5EF4-FFF2-40B4-BE49-F238E27FC236}">
                <a16:creationId xmlns:a16="http://schemas.microsoft.com/office/drawing/2014/main" id="{59FC757C-0F07-D790-6A2B-D2FE0ACCEA5D}"/>
              </a:ext>
            </a:extLst>
          </p:cNvPr>
          <p:cNvSpPr txBox="1">
            <a:spLocks/>
          </p:cNvSpPr>
          <p:nvPr/>
        </p:nvSpPr>
        <p:spPr>
          <a:xfrm rot="20042707">
            <a:off x="8206305" y="4187562"/>
            <a:ext cx="30458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highlight>
                  <a:srgbClr val="FFFF00"/>
                </a:highlight>
              </a:rPr>
              <a:t>Thank you</a:t>
            </a:r>
            <a:endParaRPr lang="en-SG" dirty="0">
              <a:highlight>
                <a:srgbClr val="FFFF00"/>
              </a:highlight>
            </a:endParaRPr>
          </a:p>
        </p:txBody>
      </p:sp>
      <p:sp>
        <p:nvSpPr>
          <p:cNvPr id="8" name="TextBox 7">
            <a:extLst>
              <a:ext uri="{FF2B5EF4-FFF2-40B4-BE49-F238E27FC236}">
                <a16:creationId xmlns:a16="http://schemas.microsoft.com/office/drawing/2014/main" id="{E6B94692-8A15-135B-F79A-C2CA7E5EFC23}"/>
              </a:ext>
            </a:extLst>
          </p:cNvPr>
          <p:cNvSpPr txBox="1"/>
          <p:nvPr/>
        </p:nvSpPr>
        <p:spPr>
          <a:xfrm>
            <a:off x="280417" y="208334"/>
            <a:ext cx="6693407" cy="4124206"/>
          </a:xfrm>
          <a:prstGeom prst="rect">
            <a:avLst/>
          </a:prstGeom>
          <a:noFill/>
        </p:spPr>
        <p:txBody>
          <a:bodyPr wrap="square">
            <a:spAutoFit/>
          </a:bodyPr>
          <a:lstStyle>
            <a:defPPr>
              <a:defRPr lang="en-US"/>
            </a:defPPr>
            <a:lvl1pPr>
              <a:spcBef>
                <a:spcPts val="1800"/>
              </a:spcBef>
              <a:spcAft>
                <a:spcPts val="1200"/>
              </a:spcAft>
              <a:defRPr b="1" u="sng" kern="140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defRPr>
            </a:lvl1pPr>
          </a:lstStyle>
          <a:p>
            <a:r>
              <a:rPr lang="en-US" dirty="0"/>
              <a:t>Conclusions </a:t>
            </a:r>
          </a:p>
          <a:p>
            <a:pPr marL="342900" indent="-342900">
              <a:buAutoNum type="arabicPeriod"/>
            </a:pPr>
            <a:r>
              <a:rPr lang="en-US" b="0" dirty="0"/>
              <a:t>Fatality rate is not exactly related to the number of deaths between countries.</a:t>
            </a:r>
          </a:p>
          <a:p>
            <a:pPr marL="342900" indent="-342900">
              <a:buAutoNum type="arabicPeriod"/>
            </a:pPr>
            <a:r>
              <a:rPr lang="en-US" b="0" dirty="0"/>
              <a:t>higher confirmed and active cases leading to higher death  </a:t>
            </a:r>
          </a:p>
          <a:p>
            <a:pPr marL="342900" indent="-342900">
              <a:buAutoNum type="arabicPeriod"/>
            </a:pPr>
            <a:r>
              <a:rPr lang="en-US" b="0" dirty="0"/>
              <a:t>From SQL: we can get the number of occurrences of a range of deaths (for example we can find, how many times people between 5000 to 10,000 died in a particular country during covid-19 period) </a:t>
            </a:r>
          </a:p>
          <a:p>
            <a:pPr marL="342900" indent="-342900">
              <a:buAutoNum type="arabicPeriod"/>
            </a:pPr>
            <a:r>
              <a:rPr lang="en-US" b="0" dirty="0"/>
              <a:t>Details can be </a:t>
            </a:r>
            <a:r>
              <a:rPr lang="en-US" sz="1600" b="0" dirty="0"/>
              <a:t>popped</a:t>
            </a:r>
            <a:r>
              <a:rPr lang="en-US" b="0" dirty="0"/>
              <a:t> up which contain the number of deaths, fatality rate, active cases, confirmed cases </a:t>
            </a:r>
            <a:r>
              <a:rPr lang="en-US" b="0" dirty="0" err="1"/>
              <a:t>etc</a:t>
            </a:r>
            <a:r>
              <a:rPr lang="en-US" b="0" dirty="0"/>
              <a:t> </a:t>
            </a:r>
            <a:endParaRPr lang="en-SG" b="0" dirty="0"/>
          </a:p>
        </p:txBody>
      </p:sp>
      <p:sp>
        <p:nvSpPr>
          <p:cNvPr id="10" name="TextBox 9">
            <a:extLst>
              <a:ext uri="{FF2B5EF4-FFF2-40B4-BE49-F238E27FC236}">
                <a16:creationId xmlns:a16="http://schemas.microsoft.com/office/drawing/2014/main" id="{7F82CABE-D19E-E5E0-38B8-20B353EBCB91}"/>
              </a:ext>
            </a:extLst>
          </p:cNvPr>
          <p:cNvSpPr txBox="1"/>
          <p:nvPr/>
        </p:nvSpPr>
        <p:spPr>
          <a:xfrm>
            <a:off x="7086565" y="1397675"/>
            <a:ext cx="4739673" cy="1754326"/>
          </a:xfrm>
          <a:prstGeom prst="rect">
            <a:avLst/>
          </a:prstGeom>
          <a:noFill/>
        </p:spPr>
        <p:txBody>
          <a:bodyPr wrap="square">
            <a:spAutoFit/>
          </a:bodyPr>
          <a:lstStyle/>
          <a:p>
            <a:pPr>
              <a:spcBef>
                <a:spcPts val="0"/>
              </a:spcBef>
              <a:spcAft>
                <a:spcPts val="0"/>
              </a:spcAft>
            </a:pPr>
            <a:r>
              <a:rPr lang="en-US" u="sng" dirty="0">
                <a:solidFill>
                  <a:srgbClr val="FF0000"/>
                </a:solidFill>
              </a:rPr>
              <a:t>Suggestions for Future works:</a:t>
            </a:r>
          </a:p>
          <a:p>
            <a:pPr>
              <a:spcBef>
                <a:spcPts val="0"/>
              </a:spcBef>
              <a:spcAft>
                <a:spcPts val="0"/>
              </a:spcAft>
            </a:pPr>
            <a:r>
              <a:rPr lang="en-US" dirty="0"/>
              <a:t>1. City and Province data can be converted to another two data frames</a:t>
            </a:r>
          </a:p>
          <a:p>
            <a:pPr>
              <a:spcBef>
                <a:spcPts val="0"/>
              </a:spcBef>
              <a:spcAft>
                <a:spcPts val="0"/>
              </a:spcAft>
            </a:pPr>
            <a:r>
              <a:rPr lang="en-US" dirty="0"/>
              <a:t>2. Date/time stamp was dropped as only one single entity for used for the entire dataset </a:t>
            </a:r>
          </a:p>
        </p:txBody>
      </p:sp>
    </p:spTree>
    <p:extLst>
      <p:ext uri="{BB962C8B-B14F-4D97-AF65-F5344CB8AC3E}">
        <p14:creationId xmlns:p14="http://schemas.microsoft.com/office/powerpoint/2010/main" val="39982456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426</TotalTime>
  <Words>575</Words>
  <Application>Microsoft Office PowerPoint</Application>
  <PresentationFormat>Widescreen</PresentationFormat>
  <Paragraphs>45</Paragraphs>
  <Slides>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Arial</vt:lpstr>
      <vt:lpstr>Roboto</vt:lpstr>
      <vt:lpstr>Segoe UI Light</vt:lpstr>
      <vt:lpstr>Times New Roman</vt:lpstr>
      <vt:lpstr>Trebuchet MS</vt:lpstr>
      <vt:lpstr>Wingdings 3</vt:lpstr>
      <vt:lpstr>Facet</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venuradhika@gmail.com</dc:creator>
  <cp:lastModifiedBy>venuradhika@gmail.com</cp:lastModifiedBy>
  <cp:revision>49</cp:revision>
  <dcterms:created xsi:type="dcterms:W3CDTF">2023-08-07T17:32:17Z</dcterms:created>
  <dcterms:modified xsi:type="dcterms:W3CDTF">2023-08-08T08:36:44Z</dcterms:modified>
</cp:coreProperties>
</file>