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EFD2-A9BA-49F9-9B0D-E5B1E78AB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ADD1E-F175-4E04-AE9C-63934E4FE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AE8DA-4892-4605-BDAE-3F79A212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E2DCB-DE98-4E71-9AAF-7EFBE367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630FB-3795-4AC6-86F6-1203BE8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8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45A5-CA02-40F0-8637-1A43EC3B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37FFB-35F3-4A77-ABA3-E5E604D6F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1DB36-31C4-4175-B558-86E272BE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602D0-C8FD-479E-90B5-77CD4FB1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051DC-BED8-45E1-A72C-3CF94AE4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41BE3-12DE-47F8-A519-D59B1CC0B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093FA-610B-4872-A282-053949D60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3C24C-CB12-486F-886D-F3915D0D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5A43-C29D-483B-9371-6E7B5CE6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228CC-2F8B-4553-8E92-67C520A6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C7C4-D057-4DD0-8A8B-8506FB76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FF558-316B-4F77-BDE8-5C9973C20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182E2-CBBB-49E9-AE91-888FC0C8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0AC2D-5BA9-4B47-82F1-7CE17277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CDEA1-E4E0-4C2A-A5FE-505D1FE3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5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0B32-90CB-4873-AE40-4B91E9D0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89110-3B2F-4C84-8C19-A5CB5AA49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2CACF-2E78-4F2B-81A4-99B1F70B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AC92C-A517-4997-BECD-580A3C76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E80F9-9E4B-44BB-8F4A-6B2CFCA0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5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8863-009E-4214-ABA2-CC8B17CB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0E787-73D1-480E-9212-69367D51E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0D528-6766-4538-9B73-A8ECA8157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65DD3-7F25-443A-B8DF-A68635E8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40AD8-A105-469F-81F6-B3FA85B3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199B4-5EDA-42F9-8996-FDFFF8CA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1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A354-7BBD-4CB9-BD12-14BDF0A4F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6166A-9278-4074-B662-43077446C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120CB-B58B-4A85-93FF-185C23C47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AFB04-73EC-433D-9234-1D0B94436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FE90-00CC-46B1-A6D5-109617A12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44908F-242B-4048-A10E-A1401E98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64CFA-1308-4C02-95EE-1F9473BB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4A374-4AFB-4129-BE72-8AB66AFA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8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1A6F-2109-4717-BFC6-D486C4E1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BCB79-CBE2-4060-BB97-C1DCF958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1249F-5900-414F-A797-C24708E1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82A04-B892-4398-8009-7AB08AF7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3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EAFD7-6ECB-45F8-936F-2F34738E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53807-0C4F-416C-8812-E3871882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C2849-CDE2-4E70-8B88-4B8A564E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3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8456-653F-49FC-9BCD-4E5B96E4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EE2C-C54D-4B56-8D50-9BDC0C3E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B57DE-560A-4DCA-B280-06BBBBC10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7FA3A-13E6-4A86-94E6-18DD998B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4F998-7847-40A7-813B-1382657D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BB73E-9F98-4E6F-A653-BB713EEC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4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745B-494C-408B-8476-8D8E0A7A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02B46-1082-4F1F-8601-8DAC78EAB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CF504-3452-43F4-8D2E-FB03C22A5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19D14-FB9F-4215-80BD-96A6A7A8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0C264-A653-49B5-9508-D7D86FA6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59802-C434-426B-BF79-2AD199F2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3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6B6A8-B6BB-497A-9538-1EA66ADF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906F4-404C-482B-9FA2-BFDEF5A2B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57D83-4945-45BD-B032-005612DE8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A2DA3-2380-48CB-8D75-CFF819D03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72282-ED26-4612-B9B0-368EB71F3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D145EB-F682-4E80-B59A-6528EFD07AD2}"/>
              </a:ext>
            </a:extLst>
          </p:cNvPr>
          <p:cNvSpPr/>
          <p:nvPr/>
        </p:nvSpPr>
        <p:spPr>
          <a:xfrm>
            <a:off x="457016" y="704800"/>
            <a:ext cx="1030626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Backtesting using SMA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(Simple Moving Average)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cross over strategy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45DEF-9959-42A0-88DF-B47838841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187" y="2765337"/>
            <a:ext cx="2943225" cy="32670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1A276B-95D4-488D-93EE-8FD34EF3C22C}"/>
              </a:ext>
            </a:extLst>
          </p:cNvPr>
          <p:cNvCxnSpPr/>
          <p:nvPr/>
        </p:nvCxnSpPr>
        <p:spPr>
          <a:xfrm flipH="1">
            <a:off x="5051394" y="2876365"/>
            <a:ext cx="2370338" cy="4616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BE91C38-A9CB-4718-AC3E-4018AE5F1F1D}"/>
              </a:ext>
            </a:extLst>
          </p:cNvPr>
          <p:cNvSpPr/>
          <p:nvPr/>
        </p:nvSpPr>
        <p:spPr>
          <a:xfrm>
            <a:off x="7373936" y="2645519"/>
            <a:ext cx="6206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E66766-A995-4077-A65D-4243BA6303CD}"/>
              </a:ext>
            </a:extLst>
          </p:cNvPr>
          <p:cNvSpPr/>
          <p:nvPr/>
        </p:nvSpPr>
        <p:spPr>
          <a:xfrm>
            <a:off x="6530699" y="5801579"/>
            <a:ext cx="65274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2B34F7-0C96-46DB-8403-87869E9E7007}"/>
              </a:ext>
            </a:extLst>
          </p:cNvPr>
          <p:cNvCxnSpPr>
            <a:cxnSpLocks/>
          </p:cNvCxnSpPr>
          <p:nvPr/>
        </p:nvCxnSpPr>
        <p:spPr>
          <a:xfrm flipH="1" flipV="1">
            <a:off x="5861634" y="5417654"/>
            <a:ext cx="749857" cy="614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26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390A2B-B78B-4658-BBA2-16D5D7461A1A}"/>
              </a:ext>
            </a:extLst>
          </p:cNvPr>
          <p:cNvSpPr/>
          <p:nvPr/>
        </p:nvSpPr>
        <p:spPr>
          <a:xfrm>
            <a:off x="7790155" y="1010578"/>
            <a:ext cx="3984595" cy="54523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FFB52-B38E-46AA-9593-822FBC7E0C47}"/>
              </a:ext>
            </a:extLst>
          </p:cNvPr>
          <p:cNvSpPr/>
          <p:nvPr/>
        </p:nvSpPr>
        <p:spPr>
          <a:xfrm>
            <a:off x="417250" y="1010578"/>
            <a:ext cx="7226424" cy="5452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E7D42F-A9A9-41F6-A84D-3AECE3669F89}"/>
              </a:ext>
            </a:extLst>
          </p:cNvPr>
          <p:cNvSpPr/>
          <p:nvPr/>
        </p:nvSpPr>
        <p:spPr>
          <a:xfrm>
            <a:off x="8055006" y="1105273"/>
            <a:ext cx="37197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from </a:t>
            </a:r>
            <a:r>
              <a:rPr lang="en-US" sz="1200" dirty="0" err="1"/>
              <a:t>backtesting</a:t>
            </a:r>
            <a:r>
              <a:rPr lang="en-US" sz="1200" dirty="0"/>
              <a:t> import </a:t>
            </a:r>
            <a:r>
              <a:rPr lang="en-US" sz="1200" dirty="0" err="1"/>
              <a:t>Backtest</a:t>
            </a:r>
            <a:r>
              <a:rPr lang="en-US" sz="1200" dirty="0"/>
              <a:t>, Strategy</a:t>
            </a:r>
          </a:p>
          <a:p>
            <a:r>
              <a:rPr lang="en-US" sz="1200" dirty="0"/>
              <a:t>from backtesting.lib import crossover</a:t>
            </a:r>
          </a:p>
          <a:p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backtesting.test</a:t>
            </a:r>
            <a:r>
              <a:rPr lang="en-US" sz="1200" dirty="0"/>
              <a:t> import SMA, GOOG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class </a:t>
            </a:r>
            <a:r>
              <a:rPr lang="en-US" sz="1200" dirty="0" err="1"/>
              <a:t>SmaCross</a:t>
            </a:r>
            <a:r>
              <a:rPr lang="en-US" sz="1200" dirty="0"/>
              <a:t>(Strategy):</a:t>
            </a:r>
          </a:p>
          <a:p>
            <a:r>
              <a:rPr lang="en-US" sz="1200" dirty="0"/>
              <a:t>    n1 = 10</a:t>
            </a:r>
          </a:p>
          <a:p>
            <a:r>
              <a:rPr lang="en-US" sz="1200" dirty="0"/>
              <a:t>    n2 = 20</a:t>
            </a:r>
          </a:p>
          <a:p>
            <a:endParaRPr lang="en-US" sz="1200" dirty="0"/>
          </a:p>
          <a:p>
            <a:r>
              <a:rPr lang="en-US" sz="1200" dirty="0"/>
              <a:t>    def </a:t>
            </a:r>
            <a:r>
              <a:rPr lang="en-US" sz="1200" dirty="0" err="1"/>
              <a:t>init</a:t>
            </a:r>
            <a:r>
              <a:rPr lang="en-US" sz="1200" dirty="0"/>
              <a:t>(self):</a:t>
            </a:r>
          </a:p>
          <a:p>
            <a:r>
              <a:rPr lang="en-US" sz="1200" dirty="0"/>
              <a:t>        close = </a:t>
            </a:r>
            <a:r>
              <a:rPr lang="en-US" sz="1200" dirty="0" err="1"/>
              <a:t>self.data.Close</a:t>
            </a:r>
            <a:endParaRPr lang="en-US" sz="1200" dirty="0"/>
          </a:p>
          <a:p>
            <a:r>
              <a:rPr lang="en-US" sz="1200" dirty="0"/>
              <a:t>        self.sma1 = </a:t>
            </a:r>
            <a:r>
              <a:rPr lang="en-US" sz="1200" dirty="0" err="1"/>
              <a:t>self.I</a:t>
            </a:r>
            <a:r>
              <a:rPr lang="en-US" sz="1200" dirty="0"/>
              <a:t>(SMA, close, self.n1)</a:t>
            </a:r>
          </a:p>
          <a:p>
            <a:r>
              <a:rPr lang="en-US" sz="1200" dirty="0"/>
              <a:t>        self.sma2 = </a:t>
            </a:r>
            <a:r>
              <a:rPr lang="en-US" sz="1200" dirty="0" err="1"/>
              <a:t>self.I</a:t>
            </a:r>
            <a:r>
              <a:rPr lang="en-US" sz="1200" dirty="0"/>
              <a:t>(SMA, close, self.n2)</a:t>
            </a:r>
          </a:p>
          <a:p>
            <a:endParaRPr lang="en-US" sz="1200" dirty="0"/>
          </a:p>
          <a:p>
            <a:r>
              <a:rPr lang="en-US" sz="1200" dirty="0"/>
              <a:t>    def next(self):</a:t>
            </a:r>
          </a:p>
          <a:p>
            <a:r>
              <a:rPr lang="en-US" sz="1200" dirty="0"/>
              <a:t>        if crossover(self.sma1, self.sma2):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self.buy</a:t>
            </a:r>
            <a:r>
              <a:rPr lang="en-US" sz="1200" dirty="0"/>
              <a:t>()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elif</a:t>
            </a:r>
            <a:r>
              <a:rPr lang="en-US" sz="1200" dirty="0"/>
              <a:t> crossover(self.sma2, self.sma1):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self.sell</a:t>
            </a:r>
            <a:r>
              <a:rPr lang="en-US" sz="1200" dirty="0"/>
              <a:t>()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bt</a:t>
            </a:r>
            <a:r>
              <a:rPr lang="en-US" sz="1200" dirty="0"/>
              <a:t> = </a:t>
            </a:r>
            <a:r>
              <a:rPr lang="en-US" sz="1200" dirty="0" err="1"/>
              <a:t>Backtest</a:t>
            </a:r>
            <a:r>
              <a:rPr lang="en-US" sz="1200" dirty="0"/>
              <a:t>(GOOG, </a:t>
            </a:r>
            <a:r>
              <a:rPr lang="en-US" sz="1200" dirty="0" err="1"/>
              <a:t>SmaCross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  cash=10000, commission=.002,</a:t>
            </a:r>
          </a:p>
          <a:p>
            <a:r>
              <a:rPr lang="en-US" sz="1200" dirty="0"/>
              <a:t>              </a:t>
            </a:r>
            <a:r>
              <a:rPr lang="en-US" sz="1200" dirty="0" err="1"/>
              <a:t>exclusive_orders</a:t>
            </a:r>
            <a:r>
              <a:rPr lang="en-US" sz="1200" dirty="0"/>
              <a:t>=True)</a:t>
            </a:r>
          </a:p>
          <a:p>
            <a:endParaRPr lang="en-US" sz="1200" dirty="0"/>
          </a:p>
          <a:p>
            <a:r>
              <a:rPr lang="en-US" sz="1200" dirty="0"/>
              <a:t>output = </a:t>
            </a:r>
            <a:r>
              <a:rPr lang="en-US" sz="1200" dirty="0" err="1"/>
              <a:t>bt.run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bt.plot</a:t>
            </a:r>
            <a:r>
              <a:rPr lang="en-US" sz="1200" dirty="0"/>
              <a:t>()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BBAF72A-6C15-42BC-B7D5-48B82F573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06" y="1388382"/>
            <a:ext cx="6839148" cy="432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linkMacSystemFont"/>
              </a:rPr>
              <a:t>The example shows a simple, unoptimized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linkMacSystemFont"/>
              </a:rPr>
              <a:t>moving average cross-over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linkMacSystemFont"/>
              </a:rPr>
              <a:t> strategy. It's a common introductory strategy and a pretty decent strategy overall, provided the market isn’t going sideways.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linkMacSystemFont"/>
              </a:rPr>
              <a:t>We begin with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linkMacSystemFont"/>
              </a:rPr>
              <a:t>10,000 units of currency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linkMacSystemFont"/>
              </a:rPr>
              <a:t> in cash, realistic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linkMacSystemFont"/>
              </a:rPr>
              <a:t>0.2% broker commission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linkMacSystemFont"/>
              </a:rPr>
              <a:t>, and we trade through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linkMacSystemFont"/>
              </a:rPr>
              <a:t>9 years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linkMacSystemFont"/>
              </a:rPr>
              <a:t> worth of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linkMacSystemFont"/>
              </a:rPr>
              <a:t>Alphabet Inc.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linkMacSystemFont"/>
              </a:rPr>
              <a:t> stock.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linkMacSystemFont"/>
              </a:rPr>
              <a:t>Whenever the fast, 10-period simple moving average of closing prices crosses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linkMacSystemFont"/>
              </a:rPr>
              <a:t>above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linkMacSystemFont"/>
              </a:rPr>
              <a:t> the slower, 20-period moving average, we go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linkMacSystemFont"/>
              </a:rPr>
              <a:t>long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linkMacSystemFont"/>
              </a:rPr>
              <a:t>, buying as many stocks as we can afford. When it crosses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linkMacSystemFont"/>
              </a:rPr>
              <a:t>below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linkMacSystemFont"/>
              </a:rPr>
              <a:t>, we close our long position and go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linkMacSystemFont"/>
              </a:rPr>
              <a:t>short</a:t>
            </a:r>
            <a:r>
              <a:rPr lang="en-US" altLang="en-US" sz="2000" dirty="0">
                <a:solidFill>
                  <a:schemeClr val="bg1"/>
                </a:solidFill>
                <a:latin typeface="BlinkMacSystemFont"/>
              </a:rPr>
              <a:t>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8D433-5757-427F-9194-385AE37EEA4C}"/>
              </a:ext>
            </a:extLst>
          </p:cNvPr>
          <p:cNvSpPr/>
          <p:nvPr/>
        </p:nvSpPr>
        <p:spPr>
          <a:xfrm>
            <a:off x="417250" y="488275"/>
            <a:ext cx="7226424" cy="426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Synopsis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B4382F-E1A9-4A98-8E6B-2DAC4D471969}"/>
              </a:ext>
            </a:extLst>
          </p:cNvPr>
          <p:cNvSpPr/>
          <p:nvPr/>
        </p:nvSpPr>
        <p:spPr>
          <a:xfrm>
            <a:off x="7790155" y="488275"/>
            <a:ext cx="3984595" cy="4261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84524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EB4768-7830-4508-9647-E5B31ED93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52412"/>
            <a:ext cx="105727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0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AB545F-6202-4B7E-B1C8-DB3C918A3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33362"/>
            <a:ext cx="1057275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2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5A9CB0-086B-4B60-A927-B163C4978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280987"/>
            <a:ext cx="105632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6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293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BlinkMacSystemFont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Venugopal Adep</dc:creator>
  <cp:lastModifiedBy>Venugopal Adep</cp:lastModifiedBy>
  <cp:revision>4</cp:revision>
  <dcterms:created xsi:type="dcterms:W3CDTF">2021-10-12T00:11:13Z</dcterms:created>
  <dcterms:modified xsi:type="dcterms:W3CDTF">2021-10-12T00:27:18Z</dcterms:modified>
</cp:coreProperties>
</file>