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EFD2-A9BA-49F9-9B0D-E5B1E78AB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ADD1E-F175-4E04-AE9C-63934E4FE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AE8DA-4892-4605-BDAE-3F79A212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E2DCB-DE98-4E71-9AAF-7EFBE367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630FB-3795-4AC6-86F6-1203BE8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8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45A5-CA02-40F0-8637-1A43EC3B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37FFB-35F3-4A77-ABA3-E5E604D6F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1DB36-31C4-4175-B558-86E272BE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602D0-C8FD-479E-90B5-77CD4FB1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051DC-BED8-45E1-A72C-3CF94AE4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41BE3-12DE-47F8-A519-D59B1CC0B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093FA-610B-4872-A282-053949D60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3C24C-CB12-486F-886D-F3915D0D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5A43-C29D-483B-9371-6E7B5CE6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228CC-2F8B-4553-8E92-67C520A6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C7C4-D057-4DD0-8A8B-8506FB76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FF558-316B-4F77-BDE8-5C9973C20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182E2-CBBB-49E9-AE91-888FC0C8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0AC2D-5BA9-4B47-82F1-7CE17277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CDEA1-E4E0-4C2A-A5FE-505D1FE3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5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0B32-90CB-4873-AE40-4B91E9D0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89110-3B2F-4C84-8C19-A5CB5AA49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2CACF-2E78-4F2B-81A4-99B1F70B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AC92C-A517-4997-BECD-580A3C76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E80F9-9E4B-44BB-8F4A-6B2CFCA0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5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8863-009E-4214-ABA2-CC8B17CB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0E787-73D1-480E-9212-69367D51E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0D528-6766-4538-9B73-A8ECA8157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65DD3-7F25-443A-B8DF-A68635E8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40AD8-A105-469F-81F6-B3FA85B3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199B4-5EDA-42F9-8996-FDFFF8CA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1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A354-7BBD-4CB9-BD12-14BDF0A4F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6166A-9278-4074-B662-43077446C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120CB-B58B-4A85-93FF-185C23C47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AFB04-73EC-433D-9234-1D0B94436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FE90-00CC-46B1-A6D5-109617A12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44908F-242B-4048-A10E-A1401E98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64CFA-1308-4C02-95EE-1F9473BB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4A374-4AFB-4129-BE72-8AB66AFA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8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1A6F-2109-4717-BFC6-D486C4E1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1BCB79-CBE2-4060-BB97-C1DCF958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1249F-5900-414F-A797-C24708E1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82A04-B892-4398-8009-7AB08AF7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3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EAFD7-6ECB-45F8-936F-2F34738E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53807-0C4F-416C-8812-E3871882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C2849-CDE2-4E70-8B88-4B8A564E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3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8456-653F-49FC-9BCD-4E5B96E4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EE2C-C54D-4B56-8D50-9BDC0C3E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B57DE-560A-4DCA-B280-06BBBBC10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7FA3A-13E6-4A86-94E6-18DD998B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4F998-7847-40A7-813B-1382657D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BB73E-9F98-4E6F-A653-BB713EEC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4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745B-494C-408B-8476-8D8E0A7A0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02B46-1082-4F1F-8601-8DAC78EAB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CF504-3452-43F4-8D2E-FB03C22A5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19D14-FB9F-4215-80BD-96A6A7A8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0C264-A653-49B5-9508-D7D86FA6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59802-C434-426B-BF79-2AD199F2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3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6B6A8-B6BB-497A-9538-1EA66ADF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906F4-404C-482B-9FA2-BFDEF5A2B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57D83-4945-45BD-B032-005612DE8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B4DE-CD60-4C08-ADBD-139A104281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A2DA3-2380-48CB-8D75-CFF819D03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72282-ED26-4612-B9B0-368EB71F3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66236-653A-40BD-A275-4CA316EE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D145EB-F682-4E80-B59A-6528EFD07AD2}"/>
              </a:ext>
            </a:extLst>
          </p:cNvPr>
          <p:cNvSpPr/>
          <p:nvPr/>
        </p:nvSpPr>
        <p:spPr>
          <a:xfrm>
            <a:off x="723798" y="734332"/>
            <a:ext cx="1030626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Sentiment Analysis of News for Stock movement prediction</a:t>
            </a:r>
          </a:p>
        </p:txBody>
      </p:sp>
      <p:pic>
        <p:nvPicPr>
          <p:cNvPr id="2050" name="Picture 2" descr="Reputation and sentiment analysis">
            <a:extLst>
              <a:ext uri="{FF2B5EF4-FFF2-40B4-BE49-F238E27FC236}">
                <a16:creationId xmlns:a16="http://schemas.microsoft.com/office/drawing/2014/main" id="{5D0ACDFA-C263-460F-BE97-34F989F16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73855"/>
            <a:ext cx="76200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26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660040-2287-4E4A-A10B-14A8B5C57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94768"/>
            <a:ext cx="11490649" cy="21454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B19F0C-D70D-4BFC-92E0-26EB77CE1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841822"/>
            <a:ext cx="11023923" cy="352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8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F3A476-5B01-4D39-9B1F-3F37741BC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290512"/>
            <a:ext cx="901065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0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0E28A8-96E8-475B-8120-54BC0A1D9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3" y="1107258"/>
            <a:ext cx="11526514" cy="408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2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1AA901-EB85-469F-88E9-9DF367DA3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528762"/>
            <a:ext cx="10591800" cy="3800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F813FF-9F98-4336-9CAF-AA0F0DF37A48}"/>
              </a:ext>
            </a:extLst>
          </p:cNvPr>
          <p:cNvSpPr/>
          <p:nvPr/>
        </p:nvSpPr>
        <p:spPr>
          <a:xfrm>
            <a:off x="4184341" y="435009"/>
            <a:ext cx="3984595" cy="426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News Sentiment</a:t>
            </a:r>
          </a:p>
        </p:txBody>
      </p:sp>
    </p:spTree>
    <p:extLst>
      <p:ext uri="{BB962C8B-B14F-4D97-AF65-F5344CB8AC3E}">
        <p14:creationId xmlns:p14="http://schemas.microsoft.com/office/powerpoint/2010/main" val="155524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B4382F-E1A9-4A98-8E6B-2DAC4D471969}"/>
              </a:ext>
            </a:extLst>
          </p:cNvPr>
          <p:cNvSpPr/>
          <p:nvPr/>
        </p:nvSpPr>
        <p:spPr>
          <a:xfrm>
            <a:off x="4184341" y="435009"/>
            <a:ext cx="3984595" cy="426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News Sentiment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759A33-FEB8-4887-BCAC-454091028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34915"/>
              </p:ext>
            </p:extLst>
          </p:nvPr>
        </p:nvGraphicFramePr>
        <p:xfrm>
          <a:off x="834502" y="1083077"/>
          <a:ext cx="9847069" cy="5093902"/>
        </p:xfrm>
        <a:graphic>
          <a:graphicData uri="http://schemas.openxmlformats.org/drawingml/2006/table">
            <a:tbl>
              <a:tblPr/>
              <a:tblGrid>
                <a:gridCol w="572841">
                  <a:extLst>
                    <a:ext uri="{9D8B030D-6E8A-4147-A177-3AD203B41FA5}">
                      <a16:colId xmlns:a16="http://schemas.microsoft.com/office/drawing/2014/main" val="3218769602"/>
                    </a:ext>
                  </a:extLst>
                </a:gridCol>
                <a:gridCol w="860471">
                  <a:extLst>
                    <a:ext uri="{9D8B030D-6E8A-4147-A177-3AD203B41FA5}">
                      <a16:colId xmlns:a16="http://schemas.microsoft.com/office/drawing/2014/main" val="990328105"/>
                    </a:ext>
                  </a:extLst>
                </a:gridCol>
                <a:gridCol w="6840675">
                  <a:extLst>
                    <a:ext uri="{9D8B030D-6E8A-4147-A177-3AD203B41FA5}">
                      <a16:colId xmlns:a16="http://schemas.microsoft.com/office/drawing/2014/main" val="192974895"/>
                    </a:ext>
                  </a:extLst>
                </a:gridCol>
                <a:gridCol w="780289">
                  <a:extLst>
                    <a:ext uri="{9D8B030D-6E8A-4147-A177-3AD203B41FA5}">
                      <a16:colId xmlns:a16="http://schemas.microsoft.com/office/drawing/2014/main" val="3873705886"/>
                    </a:ext>
                  </a:extLst>
                </a:gridCol>
                <a:gridCol w="792793">
                  <a:extLst>
                    <a:ext uri="{9D8B030D-6E8A-4147-A177-3AD203B41FA5}">
                      <a16:colId xmlns:a16="http://schemas.microsoft.com/office/drawing/2014/main" val="3345974069"/>
                    </a:ext>
                  </a:extLst>
                </a:gridCol>
              </a:tblGrid>
              <a:tr h="221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News_Source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News_Title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polarity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subjectivity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576326"/>
                  </a:ext>
                </a:extLst>
              </a:tr>
              <a:tr h="221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googlenews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Amit Shah's praise for Modi a joke, says tennis legend Martina Navratilova - The New Indian Express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473686"/>
                  </a:ext>
                </a:extLst>
              </a:tr>
              <a:tr h="221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googlenews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Coal shortage: Amit Shah meets power, coal ministers - Times of India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63247"/>
                  </a:ext>
                </a:extLst>
              </a:tr>
              <a:tr h="221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googlenews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Encounter On Between Security Forces, Terrorists In J&amp;K's Shopian - NDTV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333618"/>
                  </a:ext>
                </a:extLst>
              </a:tr>
              <a:tr h="221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googlenews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Ashish Mishra remanded in 3-day police custody in Lakhimpur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Kheri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violence case - Hindustan Times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56322"/>
                  </a:ext>
                </a:extLst>
              </a:tr>
              <a:tr h="221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googlenews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Nobel Prize 2021 in Economics awarded to David Card, Joshua Angrist and Guido Imbens - The Indian Express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472915"/>
                  </a:ext>
                </a:extLst>
              </a:tr>
              <a:tr h="221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googlenews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 never had more decisive government: PM Modi - The Hindu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604399"/>
                  </a:ext>
                </a:extLst>
              </a:tr>
              <a:tr h="221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googlenews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Durga In No Man's Land: Kolkata Pandal Highlights NRC, Migrant Crisis - NDTV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204900"/>
                  </a:ext>
                </a:extLst>
              </a:tr>
              <a:tr h="221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googlenews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DNA Exclusive: Are India-China heading towards Galwan 2.0? All details on LAC standoff here - Zee News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068130"/>
                  </a:ext>
                </a:extLst>
              </a:tr>
              <a:tr h="221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googlenews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Daily Covid tally under 500 in Mumbai, but weekly rate sees a surge - Times of India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89264"/>
                  </a:ext>
                </a:extLst>
              </a:tr>
              <a:tr h="221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googlenews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JCO, 4 soldiers killed in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Poonch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gunfight with terrorists - Times of India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852109"/>
                  </a:ext>
                </a:extLst>
              </a:tr>
              <a:tr h="221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googlenews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Imran bats for engaging Taliban, warns against hardline faction gaining upper hand - Times of India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809305"/>
                  </a:ext>
                </a:extLst>
              </a:tr>
              <a:tr h="221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googlenews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"Despite Grim Economy...": North Korea's Kim Jong Un Outlines "Crucial" Work - NDTV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339820"/>
                  </a:ext>
                </a:extLst>
              </a:tr>
              <a:tr h="221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googlenews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"Pretty Brutal Scene For Our Guys": 2 Die As Plane Hits Houses In US - NDTV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389265"/>
                  </a:ext>
                </a:extLst>
              </a:tr>
              <a:tr h="221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googlenews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Sydney Lockdown Ends After "100 Days Of Blood, Sweat And No Beers" - NDTV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554721"/>
                  </a:ext>
                </a:extLst>
              </a:tr>
              <a:tr h="221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googlenews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 India privatisation reflects govt resolve to bite reform bullet: CII - Moneycontrol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332090"/>
                  </a:ext>
                </a:extLst>
              </a:tr>
              <a:tr h="221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googlenews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Kumar Mangalam Birla may infuse own capital into Vodafone Idea - Economic Times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943"/>
                  </a:ext>
                </a:extLst>
              </a:tr>
              <a:tr h="221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googlenews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Rupee drops below 75 on rising crude oil, bond yields surge - Times of India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277303"/>
                  </a:ext>
                </a:extLst>
              </a:tr>
              <a:tr h="221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googlenews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Worried Sony-Zee deal will enrich Chandra family at cost of shareholders: Invesco - CNBCTV18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28036"/>
                  </a:ext>
                </a:extLst>
              </a:tr>
              <a:tr h="221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googlenews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WhatsApp to allow users to pause voice recording for shorter, clearer messages - Zee News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980416"/>
                  </a:ext>
                </a:extLst>
              </a:tr>
              <a:tr h="221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googlenews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 E40 Set to Launch in India Today: Expected Price, Specifications - Gadgets 360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508014"/>
                  </a:ext>
                </a:extLst>
              </a:tr>
              <a:tr h="221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googlenews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ColorOS 12: Top features in Android 12 for Oppo Find X3 Pro! - Android Central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82325"/>
                  </a:ext>
                </a:extLst>
              </a:tr>
              <a:tr h="221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googlenews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Buy is selling PS5 consoles, but access is restricted to its new $200 membership scheme - Video Games Chronicle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6757" marR="6757" marT="6757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969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246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470</Words>
  <Application>Microsoft Office PowerPoint</Application>
  <PresentationFormat>Widescreen</PresentationFormat>
  <Paragraphs>118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Venugopal Adep</dc:creator>
  <cp:lastModifiedBy>Venugopal Adep</cp:lastModifiedBy>
  <cp:revision>22</cp:revision>
  <dcterms:created xsi:type="dcterms:W3CDTF">2021-10-12T00:11:13Z</dcterms:created>
  <dcterms:modified xsi:type="dcterms:W3CDTF">2021-10-12T02:50:21Z</dcterms:modified>
</cp:coreProperties>
</file>