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3" r:id="rId7"/>
    <p:sldId id="261" r:id="rId8"/>
    <p:sldId id="264" r:id="rId9"/>
    <p:sldId id="266" r:id="rId10"/>
    <p:sldId id="265"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6ED9B9-72F7-4D64-A92B-9064A6AA889F}"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6ED9B9-72F7-4D64-A92B-9064A6AA889F}"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6ED9B9-72F7-4D64-A92B-9064A6AA889F}"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6ED9B9-72F7-4D64-A92B-9064A6AA889F}"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6ED9B9-72F7-4D64-A92B-9064A6AA889F}"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6ED9B9-72F7-4D64-A92B-9064A6AA889F}"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6ED9B9-72F7-4D64-A92B-9064A6AA889F}" type="datetimeFigureOut">
              <a:rPr lang="en-IN" smtClean="0"/>
              <a:t>04-10-2020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6ED9B9-72F7-4D64-A92B-9064A6AA889F}" type="datetimeFigureOut">
              <a:rPr lang="en-IN" smtClean="0"/>
              <a:t>04-10-2020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ED9B9-72F7-4D64-A92B-9064A6AA889F}" type="datetimeFigureOut">
              <a:rPr lang="en-IN" smtClean="0"/>
              <a:t>04-10-2020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6ED9B9-72F7-4D64-A92B-9064A6AA889F}"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6ED9B9-72F7-4D64-A92B-9064A6AA889F}"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50F37-A702-4D07-813F-4DEB91A4183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ED9B9-72F7-4D64-A92B-9064A6AA889F}" type="datetimeFigureOut">
              <a:rPr lang="en-IN" smtClean="0"/>
              <a:t>04-10-2020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50F37-A702-4D07-813F-4DEB91A418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6048671"/>
          </a:xfrm>
        </p:spPr>
        <p:txBody>
          <a:bodyPr/>
          <a:lstStyle/>
          <a:p>
            <a:r>
              <a:rPr lang="en-US" dirty="0" smtClean="0">
                <a:latin typeface="Algerian" pitchFamily="82" charset="0"/>
              </a:rPr>
              <a:t>CAPSTONE PROJECT on car Accident Severity </a:t>
            </a:r>
            <a:r>
              <a:rPr lang="en-US" dirty="0" smtClean="0"/>
              <a:t/>
            </a:r>
            <a:br>
              <a:rPr lang="en-US" dirty="0" smtClean="0"/>
            </a:br>
            <a:r>
              <a:rPr lang="en-US" dirty="0" smtClean="0"/>
              <a:t/>
            </a:r>
            <a:br>
              <a:rPr lang="en-US" dirty="0" smtClean="0"/>
            </a:br>
            <a:r>
              <a:rPr lang="en-US" dirty="0"/>
              <a:t/>
            </a:r>
            <a:br>
              <a:rPr lang="en-US" dirty="0"/>
            </a:br>
            <a:r>
              <a:rPr lang="en-US" dirty="0" smtClean="0">
                <a:latin typeface="Arial Narrow" pitchFamily="34" charset="0"/>
              </a:rPr>
              <a:t>by </a:t>
            </a:r>
            <a:br>
              <a:rPr lang="en-US" dirty="0" smtClean="0">
                <a:latin typeface="Arial Narrow" pitchFamily="34" charset="0"/>
              </a:rPr>
            </a:br>
            <a:r>
              <a:rPr lang="en-US" dirty="0" smtClean="0">
                <a:latin typeface="Arial Narrow" pitchFamily="34" charset="0"/>
              </a:rPr>
              <a:t>GVG</a:t>
            </a:r>
            <a:endParaRPr lang="en-IN" dirty="0">
              <a:latin typeface="Arial Narrow"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and Discussion</a:t>
            </a:r>
            <a:endParaRPr lang="en-IN" dirty="0"/>
          </a:p>
        </p:txBody>
      </p:sp>
      <p:pic>
        <p:nvPicPr>
          <p:cNvPr id="6" name="Content Placeholder 5"/>
          <p:cNvPicPr>
            <a:picLocks noGrp="1"/>
          </p:cNvPicPr>
          <p:nvPr>
            <p:ph idx="1"/>
          </p:nvPr>
        </p:nvPicPr>
        <p:blipFill>
          <a:blip r:embed="rId2" cstate="print"/>
          <a:srcRect t="18639" r="37514" b="22485"/>
          <a:stretch>
            <a:fillRect/>
          </a:stretch>
        </p:blipFill>
        <p:spPr bwMode="auto">
          <a:xfrm>
            <a:off x="506926" y="1709733"/>
            <a:ext cx="8130147" cy="43068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IN" dirty="0"/>
          </a:p>
        </p:txBody>
      </p:sp>
      <p:sp>
        <p:nvSpPr>
          <p:cNvPr id="3" name="Content Placeholder 2"/>
          <p:cNvSpPr>
            <a:spLocks noGrp="1"/>
          </p:cNvSpPr>
          <p:nvPr>
            <p:ph idx="1"/>
          </p:nvPr>
        </p:nvSpPr>
        <p:spPr/>
        <p:txBody>
          <a:bodyPr>
            <a:normAutofit/>
          </a:bodyPr>
          <a:lstStyle/>
          <a:p>
            <a:pPr lvl="0"/>
            <a:r>
              <a:rPr lang="en-US" sz="2800" dirty="0"/>
              <a:t>Besides, there are a few spots which has more mishaps during the dull time(more information might be given ). For those spots, including lights may be a decent answer for decrease the crashes. Additionally, when more vehicles engaged with the mishap, it appears to be that the degree of seriousness will increment. They may should be reacted quickly to spare life and wards.</a:t>
            </a:r>
            <a:endParaRPr lang="en-IN" sz="2800" dirty="0"/>
          </a:p>
          <a:p>
            <a:endParaRPr lang="en-IN"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620689"/>
            <a:ext cx="7772400" cy="864096"/>
          </a:xfrm>
        </p:spPr>
        <p:txBody>
          <a:bodyPr/>
          <a:lstStyle/>
          <a:p>
            <a:r>
              <a:rPr lang="en-US" dirty="0" smtClean="0"/>
              <a:t>Contents</a:t>
            </a:r>
            <a:endParaRPr lang="en-IN" dirty="0"/>
          </a:p>
        </p:txBody>
      </p:sp>
      <p:sp>
        <p:nvSpPr>
          <p:cNvPr id="3" name="Subtitle 2"/>
          <p:cNvSpPr>
            <a:spLocks noGrp="1"/>
          </p:cNvSpPr>
          <p:nvPr>
            <p:ph type="subTitle" idx="1"/>
          </p:nvPr>
        </p:nvSpPr>
        <p:spPr>
          <a:xfrm>
            <a:off x="611560" y="1484784"/>
            <a:ext cx="7704856" cy="4752528"/>
          </a:xfrm>
        </p:spPr>
        <p:txBody>
          <a:bodyPr/>
          <a:lstStyle/>
          <a:p>
            <a:pPr lvl="0" algn="l">
              <a:lnSpc>
                <a:spcPct val="150000"/>
              </a:lnSpc>
              <a:buFont typeface="Arial" pitchFamily="34" charset="0"/>
              <a:buChar char="•"/>
            </a:pPr>
            <a:r>
              <a:rPr lang="en-US" b="1" dirty="0" smtClean="0"/>
              <a:t>Background</a:t>
            </a:r>
          </a:p>
          <a:p>
            <a:pPr algn="l">
              <a:lnSpc>
                <a:spcPct val="150000"/>
              </a:lnSpc>
              <a:buFont typeface="Arial" pitchFamily="34" charset="0"/>
              <a:buChar char="•"/>
            </a:pPr>
            <a:r>
              <a:rPr lang="en-US" b="1" dirty="0"/>
              <a:t>Data </a:t>
            </a:r>
            <a:r>
              <a:rPr lang="en-US" b="1" dirty="0" smtClean="0"/>
              <a:t>Understanding</a:t>
            </a:r>
            <a:r>
              <a:rPr lang="en-US" dirty="0"/>
              <a:t> </a:t>
            </a:r>
            <a:endParaRPr lang="en-IN" dirty="0"/>
          </a:p>
          <a:p>
            <a:pPr lvl="0" algn="l">
              <a:lnSpc>
                <a:spcPct val="150000"/>
              </a:lnSpc>
              <a:buFont typeface="Arial" pitchFamily="34" charset="0"/>
              <a:buChar char="•"/>
            </a:pPr>
            <a:r>
              <a:rPr lang="en-US" b="1" dirty="0" smtClean="0"/>
              <a:t>Methodology</a:t>
            </a:r>
          </a:p>
          <a:p>
            <a:pPr lvl="0" algn="l">
              <a:lnSpc>
                <a:spcPct val="150000"/>
              </a:lnSpc>
              <a:buFont typeface="Arial" pitchFamily="34" charset="0"/>
              <a:buChar char="•"/>
            </a:pPr>
            <a:r>
              <a:rPr lang="en-US" b="1" dirty="0"/>
              <a:t>Results and </a:t>
            </a:r>
            <a:r>
              <a:rPr lang="en-US" b="1" dirty="0" smtClean="0"/>
              <a:t>Discussion</a:t>
            </a:r>
          </a:p>
          <a:p>
            <a:pPr algn="l">
              <a:lnSpc>
                <a:spcPct val="150000"/>
              </a:lnSpc>
              <a:buFont typeface="Arial" pitchFamily="34" charset="0"/>
              <a:buChar char="•"/>
            </a:pPr>
            <a:r>
              <a:rPr lang="en-US" b="1" dirty="0"/>
              <a:t>Conclusion</a:t>
            </a:r>
            <a:endParaRPr lang="en-IN" dirty="0"/>
          </a:p>
          <a:p>
            <a:pPr lvl="0"/>
            <a:endParaRPr lang="en-IN" dirty="0"/>
          </a:p>
          <a:p>
            <a:pPr lvl="0" algn="l"/>
            <a:endParaRPr lang="en-IN" dirty="0"/>
          </a:p>
          <a:p>
            <a:pPr algn="l"/>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Background</a:t>
            </a:r>
            <a:br>
              <a:rPr lang="en-US" b="1" dirty="0" smtClean="0"/>
            </a:br>
            <a:endParaRPr lang="en-IN" dirty="0"/>
          </a:p>
        </p:txBody>
      </p:sp>
      <p:sp>
        <p:nvSpPr>
          <p:cNvPr id="3" name="Content Placeholder 2"/>
          <p:cNvSpPr>
            <a:spLocks noGrp="1"/>
          </p:cNvSpPr>
          <p:nvPr>
            <p:ph idx="1"/>
          </p:nvPr>
        </p:nvSpPr>
        <p:spPr>
          <a:xfrm>
            <a:off x="457200" y="980728"/>
            <a:ext cx="8229600" cy="5145435"/>
          </a:xfrm>
        </p:spPr>
        <p:txBody>
          <a:bodyPr>
            <a:normAutofit lnSpcReduction="10000"/>
          </a:bodyPr>
          <a:lstStyle/>
          <a:p>
            <a:pPr lvl="0">
              <a:lnSpc>
                <a:spcPct val="150000"/>
              </a:lnSpc>
            </a:pPr>
            <a:r>
              <a:rPr lang="en-US" sz="2800" dirty="0"/>
              <a:t>Vehicles may be car, trucks, etc., .</a:t>
            </a:r>
            <a:endParaRPr lang="en-IN" sz="2800" dirty="0"/>
          </a:p>
          <a:p>
            <a:pPr lvl="0">
              <a:lnSpc>
                <a:spcPct val="150000"/>
              </a:lnSpc>
            </a:pPr>
            <a:r>
              <a:rPr lang="en-US" sz="2800" dirty="0"/>
              <a:t>accidents may happen at different latitudes and </a:t>
            </a:r>
            <a:r>
              <a:rPr lang="en-US" sz="2800" dirty="0" err="1"/>
              <a:t>longitudes.we</a:t>
            </a:r>
            <a:r>
              <a:rPr lang="en-US" sz="2800" dirty="0"/>
              <a:t> have to find those based on city or province. </a:t>
            </a:r>
            <a:endParaRPr lang="en-IN" sz="2800" dirty="0"/>
          </a:p>
          <a:p>
            <a:pPr lvl="0">
              <a:lnSpc>
                <a:spcPct val="150000"/>
              </a:lnSpc>
            </a:pPr>
            <a:r>
              <a:rPr lang="en-US" sz="2800" dirty="0"/>
              <a:t>Severity code and its description specifies the situation of the victim.</a:t>
            </a:r>
            <a:endParaRPr lang="en-IN" sz="2800" dirty="0"/>
          </a:p>
          <a:p>
            <a:pPr lvl="0">
              <a:lnSpc>
                <a:spcPct val="150000"/>
              </a:lnSpc>
            </a:pPr>
            <a:r>
              <a:rPr lang="en-US" sz="2800" dirty="0"/>
              <a:t>victim vehicle and how many victims affected gives us how many are under that severity. </a:t>
            </a:r>
            <a:endParaRPr lang="en-IN" sz="2800" dirty="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smtClean="0"/>
              <a:t>Data Understanding</a:t>
            </a:r>
            <a:r>
              <a:rPr lang="en-US" dirty="0" smtClean="0"/>
              <a:t> </a:t>
            </a:r>
            <a:r>
              <a:rPr lang="en-IN" dirty="0" smtClean="0"/>
              <a:t/>
            </a:r>
            <a:br>
              <a:rPr lang="en-IN" dirty="0" smtClean="0"/>
            </a:br>
            <a:endParaRPr lang="en-IN" dirty="0"/>
          </a:p>
        </p:txBody>
      </p:sp>
      <p:sp>
        <p:nvSpPr>
          <p:cNvPr id="3" name="Content Placeholder 2"/>
          <p:cNvSpPr>
            <a:spLocks noGrp="1"/>
          </p:cNvSpPr>
          <p:nvPr>
            <p:ph idx="1"/>
          </p:nvPr>
        </p:nvSpPr>
        <p:spPr>
          <a:xfrm>
            <a:off x="457200" y="1052736"/>
            <a:ext cx="8229600" cy="5328592"/>
          </a:xfrm>
        </p:spPr>
        <p:txBody>
          <a:bodyPr>
            <a:normAutofit fontScale="92500" lnSpcReduction="10000"/>
          </a:bodyPr>
          <a:lstStyle/>
          <a:p>
            <a:pPr lvl="0"/>
            <a:r>
              <a:rPr lang="en-US" sz="3000" dirty="0"/>
              <a:t>Load file</a:t>
            </a:r>
            <a:endParaRPr lang="en-IN" sz="3000" dirty="0"/>
          </a:p>
          <a:p>
            <a:pPr lvl="0"/>
            <a:r>
              <a:rPr lang="en-US" sz="3000" dirty="0"/>
              <a:t>Display categorical features</a:t>
            </a:r>
            <a:endParaRPr lang="en-IN" sz="3000" dirty="0"/>
          </a:p>
          <a:p>
            <a:pPr lvl="0"/>
            <a:r>
              <a:rPr lang="en-US" sz="3000" dirty="0"/>
              <a:t>Inspect the features like </a:t>
            </a:r>
            <a:r>
              <a:rPr lang="en-US" sz="3000" dirty="0" err="1"/>
              <a:t>Accident_Severity</a:t>
            </a:r>
            <a:r>
              <a:rPr lang="en-US" sz="3000" dirty="0"/>
              <a:t>, </a:t>
            </a:r>
            <a:r>
              <a:rPr lang="en-US" sz="3000" dirty="0" err="1"/>
              <a:t>Speed_Limit,etc</a:t>
            </a:r>
            <a:r>
              <a:rPr lang="en-US" sz="3000" dirty="0"/>
              <a:t>.,</a:t>
            </a:r>
            <a:endParaRPr lang="en-IN" sz="3000" dirty="0"/>
          </a:p>
          <a:p>
            <a:pPr lvl="0"/>
            <a:r>
              <a:rPr lang="en-US" sz="3000" dirty="0"/>
              <a:t>Most accidents occur at low speed limits but they are more severe in proportion at higher speed limits (makes sense)</a:t>
            </a:r>
            <a:endParaRPr lang="en-IN" sz="3000" dirty="0"/>
          </a:p>
          <a:p>
            <a:pPr lvl="0"/>
            <a:r>
              <a:rPr lang="en-US" sz="3000" dirty="0"/>
              <a:t>Weather, road surface and light conditions</a:t>
            </a:r>
            <a:endParaRPr lang="en-IN" sz="3000" dirty="0"/>
          </a:p>
          <a:p>
            <a:pPr lvl="0"/>
            <a:r>
              <a:rPr lang="en-US" sz="3000" dirty="0"/>
              <a:t>Most accidents occur in normal weather, only Fog or High winds increase the proportion of severe accidents</a:t>
            </a:r>
            <a:endParaRPr lang="en-IN" sz="3000" dirty="0"/>
          </a:p>
          <a:p>
            <a:pPr lvl="0"/>
            <a:r>
              <a:rPr lang="en-US" sz="3000" dirty="0"/>
              <a:t>Junctions types</a:t>
            </a:r>
            <a:endParaRPr lang="en-IN" sz="3000"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a:t>
            </a:r>
            <a:br>
              <a:rPr lang="en-US" b="1" dirty="0" smtClean="0"/>
            </a:br>
            <a:endParaRPr lang="en-IN" dirty="0"/>
          </a:p>
        </p:txBody>
      </p:sp>
      <p:sp>
        <p:nvSpPr>
          <p:cNvPr id="3" name="Content Placeholder 2"/>
          <p:cNvSpPr>
            <a:spLocks noGrp="1"/>
          </p:cNvSpPr>
          <p:nvPr>
            <p:ph idx="1"/>
          </p:nvPr>
        </p:nvSpPr>
        <p:spPr>
          <a:xfrm>
            <a:off x="457200" y="1052736"/>
            <a:ext cx="8229600" cy="5400600"/>
          </a:xfrm>
        </p:spPr>
        <p:txBody>
          <a:bodyPr>
            <a:normAutofit fontScale="92500" lnSpcReduction="10000"/>
          </a:bodyPr>
          <a:lstStyle/>
          <a:p>
            <a:r>
              <a:rPr lang="en-US" dirty="0"/>
              <a:t>Initially, I thought that Our data is now ready to be fed into machine learning models.</a:t>
            </a:r>
            <a:endParaRPr lang="en-IN" dirty="0"/>
          </a:p>
          <a:p>
            <a:r>
              <a:rPr lang="en-US" dirty="0"/>
              <a:t>No algorithm is suitable to do predictions as described below.</a:t>
            </a:r>
            <a:endParaRPr lang="en-IN" dirty="0"/>
          </a:p>
          <a:p>
            <a:r>
              <a:rPr lang="en-US" dirty="0"/>
              <a:t>First we imported the data through </a:t>
            </a:r>
            <a:r>
              <a:rPr lang="en-US" dirty="0" err="1"/>
              <a:t>read_csv</a:t>
            </a:r>
            <a:r>
              <a:rPr lang="en-US" dirty="0"/>
              <a:t>(). I noticed that it had 194,674 rows and 38 columns. Therefore, we narrowed it down to 9 columns (‘Severity’, ‘X’, ‘Y’, ‘Location’, '</a:t>
            </a:r>
            <a:r>
              <a:rPr lang="en-US" dirty="0" err="1"/>
              <a:t>Vehcount</a:t>
            </a:r>
            <a:r>
              <a:rPr lang="en-US" dirty="0"/>
              <a:t>’, ‘Weather’, ‘</a:t>
            </a:r>
            <a:r>
              <a:rPr lang="en-US" dirty="0" err="1"/>
              <a:t>Roadcond</a:t>
            </a:r>
            <a:r>
              <a:rPr lang="en-US" dirty="0"/>
              <a:t>’, ‘</a:t>
            </a:r>
            <a:r>
              <a:rPr lang="en-US" dirty="0" err="1"/>
              <a:t>Lighdcond</a:t>
            </a:r>
            <a:r>
              <a:rPr lang="en-US" dirty="0"/>
              <a:t>’ and ‘</a:t>
            </a:r>
            <a:r>
              <a:rPr lang="en-US" dirty="0" err="1"/>
              <a:t>Hitparkedcar</a:t>
            </a:r>
            <a:r>
              <a:rPr lang="en-US" dirty="0"/>
              <a:t>’) and delete the missing values, which made the final dataset with 184,167 observations and 9 variables.</a:t>
            </a:r>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a:t>
            </a:r>
            <a:br>
              <a:rPr lang="en-US" b="1" dirty="0" smtClean="0"/>
            </a:br>
            <a:endParaRPr lang="en-IN" dirty="0"/>
          </a:p>
        </p:txBody>
      </p:sp>
      <p:sp>
        <p:nvSpPr>
          <p:cNvPr id="3" name="Content Placeholder 2"/>
          <p:cNvSpPr>
            <a:spLocks noGrp="1"/>
          </p:cNvSpPr>
          <p:nvPr>
            <p:ph idx="1"/>
          </p:nvPr>
        </p:nvSpPr>
        <p:spPr>
          <a:xfrm>
            <a:off x="457200" y="1052736"/>
            <a:ext cx="8229600" cy="5400600"/>
          </a:xfrm>
        </p:spPr>
        <p:txBody>
          <a:bodyPr>
            <a:normAutofit/>
          </a:bodyPr>
          <a:lstStyle/>
          <a:p>
            <a:pPr lvl="0"/>
            <a:r>
              <a:rPr lang="en-US" sz="2800" dirty="0"/>
              <a:t>Since most of the variable were categorical, it was hard to make the regression model. So, in this study, we focused more on the graphical data and the value count for different categories. There were around 69.6% (2/3) level 1 accidents and 30.4% (1/3) level 2 accidents</a:t>
            </a:r>
            <a:r>
              <a:rPr lang="en-US" dirty="0"/>
              <a:t>.</a:t>
            </a:r>
            <a:endParaRPr lang="en-IN" dirty="0"/>
          </a:p>
          <a:p>
            <a:endParaRPr lang="en-IN" dirty="0"/>
          </a:p>
        </p:txBody>
      </p:sp>
      <p:pic>
        <p:nvPicPr>
          <p:cNvPr id="4" name="Picture 3"/>
          <p:cNvPicPr/>
          <p:nvPr/>
        </p:nvPicPr>
        <p:blipFill>
          <a:blip r:embed="rId2" cstate="print"/>
          <a:srcRect t="34024" r="33193" b="16272"/>
          <a:stretch>
            <a:fillRect/>
          </a:stretch>
        </p:blipFill>
        <p:spPr bwMode="auto">
          <a:xfrm>
            <a:off x="2411760" y="3356992"/>
            <a:ext cx="4896544"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Results and Discussion</a:t>
            </a:r>
            <a:br>
              <a:rPr lang="en-US" b="1" dirty="0" smtClean="0"/>
            </a:br>
            <a:endParaRPr lang="en-IN" dirty="0"/>
          </a:p>
        </p:txBody>
      </p:sp>
      <p:sp>
        <p:nvSpPr>
          <p:cNvPr id="3" name="Content Placeholder 2"/>
          <p:cNvSpPr>
            <a:spLocks noGrp="1"/>
          </p:cNvSpPr>
          <p:nvPr>
            <p:ph idx="1"/>
          </p:nvPr>
        </p:nvSpPr>
        <p:spPr>
          <a:xfrm>
            <a:off x="457200" y="980728"/>
            <a:ext cx="8229600" cy="5145435"/>
          </a:xfrm>
        </p:spPr>
        <p:txBody>
          <a:bodyPr/>
          <a:lstStyle/>
          <a:p>
            <a:pPr lvl="0"/>
            <a:r>
              <a:rPr lang="en-US" dirty="0"/>
              <a:t>We generated the graphical information based on </a:t>
            </a:r>
            <a:r>
              <a:rPr lang="en-US" dirty="0" err="1"/>
              <a:t>Seaborn</a:t>
            </a:r>
            <a:r>
              <a:rPr lang="en-US" dirty="0"/>
              <a:t> library. The result showed that some locations did have more car accidents than the other places.</a:t>
            </a:r>
            <a:endParaRPr lang="en-IN" dirty="0"/>
          </a:p>
          <a:p>
            <a:r>
              <a:rPr lang="en-US" dirty="0"/>
              <a:t>After that, we checked about the weather, road, and light condition. We calculated the total number of car accidents under different situations. There was no significant evidence showed that they might be the reason for the accidents.</a:t>
            </a:r>
            <a:endParaRPr lang="en-IN" dirty="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and Discussion</a:t>
            </a:r>
            <a:endParaRPr lang="en-IN" dirty="0"/>
          </a:p>
        </p:txBody>
      </p:sp>
      <p:pic>
        <p:nvPicPr>
          <p:cNvPr id="4" name="Content Placeholder 3"/>
          <p:cNvPicPr>
            <a:picLocks noGrp="1"/>
          </p:cNvPicPr>
          <p:nvPr>
            <p:ph idx="1"/>
          </p:nvPr>
        </p:nvPicPr>
        <p:blipFill>
          <a:blip r:embed="rId2" cstate="print"/>
          <a:srcRect t="19822" r="36018" b="16272"/>
          <a:stretch>
            <a:fillRect/>
          </a:stretch>
        </p:blipFill>
        <p:spPr bwMode="auto">
          <a:xfrm>
            <a:off x="542171" y="1600200"/>
            <a:ext cx="8059658"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and Discussion</a:t>
            </a:r>
            <a:endParaRPr lang="en-IN" dirty="0"/>
          </a:p>
        </p:txBody>
      </p:sp>
      <p:pic>
        <p:nvPicPr>
          <p:cNvPr id="6" name="Content Placeholder 5"/>
          <p:cNvPicPr>
            <a:picLocks noGrp="1"/>
          </p:cNvPicPr>
          <p:nvPr>
            <p:ph idx="1"/>
          </p:nvPr>
        </p:nvPicPr>
        <p:blipFill>
          <a:blip r:embed="rId2" cstate="print"/>
          <a:srcRect l="7811" t="22781" r="36018" b="20414"/>
          <a:stretch>
            <a:fillRect/>
          </a:stretch>
        </p:blipFill>
        <p:spPr bwMode="auto">
          <a:xfrm>
            <a:off x="917753" y="1785482"/>
            <a:ext cx="7308493" cy="4155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446</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 on car Accident Severity    by  GVG</vt:lpstr>
      <vt:lpstr>Contents</vt:lpstr>
      <vt:lpstr>Background </vt:lpstr>
      <vt:lpstr>Data Understanding  </vt:lpstr>
      <vt:lpstr>Methodology </vt:lpstr>
      <vt:lpstr>Methodology </vt:lpstr>
      <vt:lpstr>Results and Discussion </vt:lpstr>
      <vt:lpstr>Results and Discussion</vt:lpstr>
      <vt:lpstr>Results and Discussion</vt:lpstr>
      <vt:lpstr>Results and 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car Accident Severity</dc:title>
  <dc:creator>venugopal gaddam</dc:creator>
  <cp:lastModifiedBy>venugopal gaddam</cp:lastModifiedBy>
  <cp:revision>16</cp:revision>
  <dcterms:created xsi:type="dcterms:W3CDTF">2020-10-04T00:54:08Z</dcterms:created>
  <dcterms:modified xsi:type="dcterms:W3CDTF">2020-10-04T01:07:40Z</dcterms:modified>
</cp:coreProperties>
</file>