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48" r:id="rId1"/>
  </p:sldMasterIdLst>
  <p:notesMasterIdLst>
    <p:notesMasterId r:id="rId46"/>
  </p:notesMasterIdLst>
  <p:sldIdLst>
    <p:sldId id="256" r:id="rId2"/>
    <p:sldId id="258" r:id="rId3"/>
    <p:sldId id="257" r:id="rId4"/>
    <p:sldId id="265" r:id="rId5"/>
    <p:sldId id="261" r:id="rId6"/>
    <p:sldId id="283" r:id="rId7"/>
    <p:sldId id="282" r:id="rId8"/>
    <p:sldId id="264" r:id="rId9"/>
    <p:sldId id="266" r:id="rId10"/>
    <p:sldId id="268" r:id="rId11"/>
    <p:sldId id="280" r:id="rId12"/>
    <p:sldId id="294" r:id="rId13"/>
    <p:sldId id="295" r:id="rId14"/>
    <p:sldId id="296" r:id="rId15"/>
    <p:sldId id="276" r:id="rId16"/>
    <p:sldId id="309" r:id="rId17"/>
    <p:sldId id="310" r:id="rId18"/>
    <p:sldId id="311" r:id="rId19"/>
    <p:sldId id="271" r:id="rId20"/>
    <p:sldId id="270" r:id="rId21"/>
    <p:sldId id="297" r:id="rId22"/>
    <p:sldId id="300" r:id="rId23"/>
    <p:sldId id="301" r:id="rId24"/>
    <p:sldId id="302" r:id="rId25"/>
    <p:sldId id="303" r:id="rId26"/>
    <p:sldId id="304" r:id="rId27"/>
    <p:sldId id="305" r:id="rId28"/>
    <p:sldId id="306" r:id="rId29"/>
    <p:sldId id="307" r:id="rId30"/>
    <p:sldId id="308" r:id="rId31"/>
    <p:sldId id="284" r:id="rId32"/>
    <p:sldId id="285" r:id="rId33"/>
    <p:sldId id="286" r:id="rId34"/>
    <p:sldId id="287" r:id="rId35"/>
    <p:sldId id="288" r:id="rId36"/>
    <p:sldId id="289" r:id="rId37"/>
    <p:sldId id="290" r:id="rId38"/>
    <p:sldId id="291" r:id="rId39"/>
    <p:sldId id="298" r:id="rId40"/>
    <p:sldId id="277" r:id="rId41"/>
    <p:sldId id="299" r:id="rId42"/>
    <p:sldId id="281" r:id="rId43"/>
    <p:sldId id="293" r:id="rId44"/>
    <p:sldId id="260" r:id="rId45"/>
  </p:sldIdLst>
  <p:sldSz cx="12192000" cy="6858000"/>
  <p:notesSz cx="6858000" cy="9144000"/>
  <p:embeddedFontLst>
    <p:embeddedFont>
      <p:font typeface="Cambria Math" panose="02040503050406030204" pitchFamily="18" charset="0"/>
      <p:regular r:id="rId47"/>
    </p:embeddedFont>
    <p:embeddedFont>
      <p:font typeface="DM Sans Bold" panose="020B0604020202020204" charset="0"/>
      <p:regular r:id="rId48"/>
    </p:embeddedFont>
    <p:embeddedFont>
      <p:font typeface="Inter" panose="020B0604020202020204" charset="0"/>
      <p:regular r:id="rId49"/>
      <p:bold r:id="rId50"/>
      <p:italic r:id="rId51"/>
      <p:boldItalic r:id="rId52"/>
    </p:embeddedFont>
    <p:embeddedFont>
      <p:font typeface="Open Sans" panose="020B0606030504020204" pitchFamily="34" charset="0"/>
      <p:regular r:id="rId53"/>
      <p:bold r:id="rId54"/>
      <p:italic r:id="rId55"/>
      <p:boldItalic r:id="rId56"/>
    </p:embeddedFont>
    <p:embeddedFont>
      <p:font typeface="Play" panose="020B0604020202020204" charset="0"/>
      <p:regular r:id="rId57"/>
      <p:bold r:id="rId58"/>
    </p:embeddedFont>
    <p:embeddedFont>
      <p:font typeface="Plus Jakarta Sans" panose="020B060402020202020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haw7R1ZIsv2CMvKNaVklE+ELCCj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eeraj" initials="D" lastIdx="1" clrIdx="0">
    <p:extLst>
      <p:ext uri="{19B8F6BF-5375-455C-9EA6-DF929625EA0E}">
        <p15:presenceInfo xmlns:p15="http://schemas.microsoft.com/office/powerpoint/2012/main" userId="6b62df4fb42e006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042"/>
    <a:srgbClr val="2B7158"/>
    <a:srgbClr val="459145"/>
    <a:srgbClr val="338566"/>
    <a:srgbClr val="3B9B79"/>
    <a:srgbClr val="3894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C1A5F2-C7F4-42EF-8194-A367FB17F6C2}">
  <a:tblStyle styleId="{B1C1A5F2-C7F4-42EF-8194-A367FB17F6C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165" autoAdjust="0"/>
  </p:normalViewPr>
  <p:slideViewPr>
    <p:cSldViewPr snapToGrid="0">
      <p:cViewPr>
        <p:scale>
          <a:sx n="75" d="100"/>
          <a:sy n="75" d="100"/>
        </p:scale>
        <p:origin x="965" y="187"/>
      </p:cViewPr>
      <p:guideLst/>
    </p:cSldViewPr>
  </p:slideViewPr>
  <p:notesTextViewPr>
    <p:cViewPr>
      <p:scale>
        <a:sx n="1" d="1"/>
        <a:sy n="1" d="1"/>
      </p:scale>
      <p:origin x="0" y="0"/>
    </p:cViewPr>
  </p:notesTextViewPr>
  <p:sorterViewPr>
    <p:cViewPr>
      <p:scale>
        <a:sx n="100" d="100"/>
        <a:sy n="100" d="100"/>
      </p:scale>
      <p:origin x="0" y="-62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customschemas.google.com/relationships/presentationmetadata" Target="meta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8</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2415125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9</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96679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10</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842582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963B9-C1DE-6B64-7F2E-E7BAA48737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6C05A8-2BBE-2AE6-C010-7033C1A931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7F586-C454-080C-ED94-E51B6658856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B60448D-E0F3-4FEC-417C-283B8758CB16}"/>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12</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2652185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5391B-C592-2248-8F78-21C73039BE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BB5745-A019-5FC7-F1E7-665FD35F45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9581D8-7368-E2E0-2B2B-C91FBE40735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364622C-45CF-C40D-59EC-C1D76468A1F6}"/>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13</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3316964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8571A-2984-69EE-5D9B-C6DE9C2B52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77F509-0FF5-0BF5-3024-AAB199B5DC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67A751-A8A5-785E-4407-D8ACE735C58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DA872D3-61C1-DFE2-97DB-33601B5738C5}"/>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14</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3350634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2"/>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24"/>
        <p:cNvGrpSpPr/>
        <p:nvPr/>
      </p:nvGrpSpPr>
      <p:grpSpPr>
        <a:xfrm>
          <a:off x="0" y="0"/>
          <a:ext cx="0" cy="0"/>
          <a:chOff x="0" y="0"/>
          <a:chExt cx="0" cy="0"/>
        </a:xfrm>
      </p:grpSpPr>
      <p:sp>
        <p:nvSpPr>
          <p:cNvPr id="25" name="Google Shape;25;p16"/>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lus Jakarta Sans"/>
              <a:ea typeface="Plus Jakarta Sans"/>
              <a:cs typeface="Plus Jakarta Sans"/>
              <a:sym typeface="Plus Jakarta Sans"/>
            </a:endParaRPr>
          </a:p>
        </p:txBody>
      </p:sp>
      <p:sp>
        <p:nvSpPr>
          <p:cNvPr id="26" name="Google Shape;26;p16"/>
          <p:cNvSpPr>
            <a:spLocks noGrp="1"/>
          </p:cNvSpPr>
          <p:nvPr>
            <p:ph type="pic" idx="2"/>
          </p:nvPr>
        </p:nvSpPr>
        <p:spPr>
          <a:xfrm>
            <a:off x="6816725" y="1268413"/>
            <a:ext cx="2381023" cy="2976935"/>
          </a:xfrm>
          <a:prstGeom prst="rect">
            <a:avLst/>
          </a:prstGeom>
          <a:solidFill>
            <a:srgbClr val="F2F2F2"/>
          </a:solidFill>
          <a:ln>
            <a:noFill/>
          </a:ln>
        </p:spPr>
      </p:sp>
      <p:sp>
        <p:nvSpPr>
          <p:cNvPr id="27" name="Google Shape;27;p16"/>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3_Title Slide">
  <p:cSld name="33_Title Slide">
    <p:spTree>
      <p:nvGrpSpPr>
        <p:cNvPr id="1" name="Shape 28"/>
        <p:cNvGrpSpPr/>
        <p:nvPr/>
      </p:nvGrpSpPr>
      <p:grpSpPr>
        <a:xfrm>
          <a:off x="0" y="0"/>
          <a:ext cx="0" cy="0"/>
          <a:chOff x="0" y="0"/>
          <a:chExt cx="0" cy="0"/>
        </a:xfrm>
      </p:grpSpPr>
      <p:sp>
        <p:nvSpPr>
          <p:cNvPr id="29" name="Google Shape;29;p17"/>
          <p:cNvSpPr>
            <a:spLocks noGrp="1"/>
          </p:cNvSpPr>
          <p:nvPr>
            <p:ph type="pic" idx="2"/>
          </p:nvPr>
        </p:nvSpPr>
        <p:spPr>
          <a:xfrm>
            <a:off x="-1" y="549274"/>
            <a:ext cx="4995082" cy="5759450"/>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4_Title Slide">
  <p:cSld name="34_Title Slide">
    <p:spTree>
      <p:nvGrpSpPr>
        <p:cNvPr id="1" name="Shape 30"/>
        <p:cNvGrpSpPr/>
        <p:nvPr/>
      </p:nvGrpSpPr>
      <p:grpSpPr>
        <a:xfrm>
          <a:off x="0" y="0"/>
          <a:ext cx="0" cy="0"/>
          <a:chOff x="0" y="0"/>
          <a:chExt cx="0" cy="0"/>
        </a:xfrm>
      </p:grpSpPr>
      <p:sp>
        <p:nvSpPr>
          <p:cNvPr id="31" name="Google Shape;31;p18"/>
          <p:cNvSpPr>
            <a:spLocks noGrp="1"/>
          </p:cNvSpPr>
          <p:nvPr>
            <p:ph type="pic" idx="2"/>
          </p:nvPr>
        </p:nvSpPr>
        <p:spPr>
          <a:xfrm>
            <a:off x="6095999" y="1270000"/>
            <a:ext cx="6096001" cy="4319588"/>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
        <p:cNvGrpSpPr/>
        <p:nvPr/>
      </p:nvGrpSpPr>
      <p:grpSpPr>
        <a:xfrm>
          <a:off x="0" y="0"/>
          <a:ext cx="0" cy="0"/>
          <a:chOff x="0" y="0"/>
          <a:chExt cx="0" cy="0"/>
        </a:xfrm>
      </p:grpSpPr>
      <p:sp>
        <p:nvSpPr>
          <p:cNvPr id="14" name="Google Shape;14;p8"/>
          <p:cNvSpPr>
            <a:spLocks noGrp="1"/>
          </p:cNvSpPr>
          <p:nvPr>
            <p:ph type="pic" idx="2"/>
          </p:nvPr>
        </p:nvSpPr>
        <p:spPr>
          <a:xfrm>
            <a:off x="1055687" y="1268413"/>
            <a:ext cx="4319586" cy="5040312"/>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1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6"/>
        <p:cNvGrpSpPr/>
        <p:nvPr/>
      </p:nvGrpSpPr>
      <p:grpSpPr>
        <a:xfrm>
          <a:off x="0" y="0"/>
          <a:ext cx="0" cy="0"/>
          <a:chOff x="0" y="0"/>
          <a:chExt cx="0" cy="0"/>
        </a:xfrm>
      </p:grpSpPr>
      <p:sp>
        <p:nvSpPr>
          <p:cNvPr id="17" name="Google Shape;17;p10"/>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0_Title Slide">
  <p:cSld name="30_Title Slide">
    <p:spTree>
      <p:nvGrpSpPr>
        <p:cNvPr id="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1_Title Slide">
  <p:cSld name="31_Title Slide">
    <p:spTree>
      <p:nvGrpSpPr>
        <p:cNvPr id="1" name="Shape 22"/>
        <p:cNvGrpSpPr/>
        <p:nvPr/>
      </p:nvGrpSpPr>
      <p:grpSpPr>
        <a:xfrm>
          <a:off x="0" y="0"/>
          <a:ext cx="0" cy="0"/>
          <a:chOff x="0" y="0"/>
          <a:chExt cx="0" cy="0"/>
        </a:xfrm>
      </p:grpSpPr>
      <p:sp>
        <p:nvSpPr>
          <p:cNvPr id="23" name="Google Shape;23;p15"/>
          <p:cNvSpPr>
            <a:spLocks noGrp="1"/>
          </p:cNvSpPr>
          <p:nvPr>
            <p:ph type="pic" idx="2"/>
          </p:nvPr>
        </p:nvSpPr>
        <p:spPr>
          <a:xfrm>
            <a:off x="-1" y="0"/>
            <a:ext cx="9696450" cy="4868863"/>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E4C9"/>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p:nvPr/>
        </p:nvSpPr>
        <p:spPr>
          <a:xfrm>
            <a:off x="894443" y="2447565"/>
            <a:ext cx="10863146" cy="523180"/>
          </a:xfrm>
          <a:prstGeom prst="rect">
            <a:avLst/>
          </a:prstGeom>
          <a:noFill/>
          <a:ln>
            <a:noFill/>
          </a:ln>
        </p:spPr>
        <p:txBody>
          <a:bodyPr spcFirstLastPara="1" wrap="square" lIns="91425" tIns="45700" rIns="91425" bIns="45700" anchor="t" anchorCtr="0">
            <a:spAutoFit/>
          </a:bodyPr>
          <a:lstStyle/>
          <a:p>
            <a:r>
              <a:rPr lang="en-US" sz="2800" b="1"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Title: 	AI-Driven Insights for Stock Market Forecasting</a:t>
            </a:r>
            <a:endParaRPr dirty="0">
              <a:latin typeface="Inter"/>
              <a:ea typeface="Inter"/>
              <a:cs typeface="Inter"/>
              <a:sym typeface="Inter"/>
            </a:endParaRPr>
          </a:p>
        </p:txBody>
      </p:sp>
      <p:grpSp>
        <p:nvGrpSpPr>
          <p:cNvPr id="37" name="Google Shape;37;p1"/>
          <p:cNvGrpSpPr/>
          <p:nvPr/>
        </p:nvGrpSpPr>
        <p:grpSpPr>
          <a:xfrm>
            <a:off x="958071" y="2318952"/>
            <a:ext cx="7983910" cy="865354"/>
            <a:chOff x="894442" y="2675335"/>
            <a:chExt cx="7570108" cy="940767"/>
          </a:xfrm>
        </p:grpSpPr>
        <p:sp>
          <p:nvSpPr>
            <p:cNvPr id="38" name="Google Shape;38;p1"/>
            <p:cNvSpPr/>
            <p:nvPr/>
          </p:nvSpPr>
          <p:spPr>
            <a:xfrm>
              <a:off x="894442" y="2675335"/>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39" name="Google Shape;39;p1"/>
            <p:cNvSpPr/>
            <p:nvPr/>
          </p:nvSpPr>
          <p:spPr>
            <a:xfrm>
              <a:off x="894442" y="3570383"/>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sp>
        <p:nvSpPr>
          <p:cNvPr id="40" name="Google Shape;40;p1"/>
          <p:cNvSpPr txBox="1"/>
          <p:nvPr/>
        </p:nvSpPr>
        <p:spPr>
          <a:xfrm>
            <a:off x="894443" y="4486135"/>
            <a:ext cx="468834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004740"/>
                </a:solidFill>
                <a:latin typeface="Inter"/>
                <a:ea typeface="Inter"/>
                <a:cs typeface="Inter"/>
                <a:sym typeface="Inter"/>
              </a:rPr>
              <a:t>GUIDE NAME : </a:t>
            </a:r>
          </a:p>
          <a:p>
            <a:pPr marL="0" marR="0" lvl="0" indent="0" algn="l" rtl="0">
              <a:spcBef>
                <a:spcPts val="0"/>
              </a:spcBef>
              <a:spcAft>
                <a:spcPts val="0"/>
              </a:spcAft>
              <a:buNone/>
            </a:pPr>
            <a:r>
              <a:rPr lang="en-US" sz="2400" dirty="0">
                <a:solidFill>
                  <a:srgbClr val="004740"/>
                </a:solidFill>
                <a:latin typeface="Inter"/>
                <a:ea typeface="Inter"/>
                <a:cs typeface="Inter"/>
                <a:sym typeface="Inter"/>
              </a:rPr>
              <a:t>Smruti Rekha Das</a:t>
            </a:r>
            <a:endParaRPr dirty="0">
              <a:latin typeface="Inter"/>
              <a:ea typeface="Inter"/>
              <a:cs typeface="Inter"/>
              <a:sym typeface="Inter"/>
            </a:endParaRPr>
          </a:p>
        </p:txBody>
      </p:sp>
      <p:sp>
        <p:nvSpPr>
          <p:cNvPr id="10" name="Google Shape;10;p6"/>
          <p:cNvSpPr txBox="1"/>
          <p:nvPr/>
        </p:nvSpPr>
        <p:spPr>
          <a:xfrm>
            <a:off x="203183" y="6310806"/>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dirty="0">
                <a:solidFill>
                  <a:srgbClr val="7F7F7F"/>
                </a:solidFill>
                <a:latin typeface="Inter" panose="020B0604020202020204" charset="0"/>
                <a:ea typeface="Inter" panose="020B0604020202020204" charset="0"/>
                <a:cs typeface="Open Sans"/>
                <a:sym typeface="Open Sans"/>
              </a:rPr>
              <a:t>Dept. Of CSE</a:t>
            </a:r>
            <a:endParaRPr sz="1800" b="0" i="0" u="none" strike="noStrike" cap="none" dirty="0">
              <a:solidFill>
                <a:srgbClr val="7F7F7F"/>
              </a:solidFill>
              <a:latin typeface="Inter" panose="020B0604020202020204" charset="0"/>
              <a:ea typeface="Inter" panose="020B0604020202020204" charset="0"/>
              <a:cs typeface="Open Sans"/>
              <a:sym typeface="Open Sans"/>
            </a:endParaRPr>
          </a:p>
        </p:txBody>
      </p:sp>
      <p:pic>
        <p:nvPicPr>
          <p:cNvPr id="2" name="Google Shape;11;p6">
            <a:extLst>
              <a:ext uri="{FF2B5EF4-FFF2-40B4-BE49-F238E27FC236}">
                <a16:creationId xmlns:a16="http://schemas.microsoft.com/office/drawing/2014/main" id="{6B516F96-5E1C-4CDD-27C1-9BD1B5C83E86}"/>
              </a:ext>
            </a:extLst>
          </p:cNvPr>
          <p:cNvPicPr preferRelativeResize="0"/>
          <p:nvPr/>
        </p:nvPicPr>
        <p:blipFill rotWithShape="1">
          <a:blip r:embed="rId3">
            <a:alphaModFix/>
          </a:blip>
          <a:srcRect/>
          <a:stretch/>
        </p:blipFill>
        <p:spPr>
          <a:xfrm>
            <a:off x="10081260" y="5910028"/>
            <a:ext cx="1676329" cy="770110"/>
          </a:xfrm>
          <a:prstGeom prst="rect">
            <a:avLst/>
          </a:prstGeom>
          <a:noFill/>
          <a:ln>
            <a:noFill/>
          </a:ln>
        </p:spPr>
      </p:pic>
      <p:sp>
        <p:nvSpPr>
          <p:cNvPr id="3" name="Google Shape;53;p3">
            <a:extLst>
              <a:ext uri="{FF2B5EF4-FFF2-40B4-BE49-F238E27FC236}">
                <a16:creationId xmlns:a16="http://schemas.microsoft.com/office/drawing/2014/main" id="{F6A8B143-7783-125A-5E07-F3D29C75DE9C}"/>
              </a:ext>
            </a:extLst>
          </p:cNvPr>
          <p:cNvSpPr txBox="1"/>
          <p:nvPr/>
        </p:nvSpPr>
        <p:spPr>
          <a:xfrm>
            <a:off x="894443" y="1325237"/>
            <a:ext cx="9758317" cy="86535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600" b="1" dirty="0">
                <a:solidFill>
                  <a:schemeClr val="accent4"/>
                </a:solidFill>
                <a:latin typeface="Inter"/>
                <a:ea typeface="Inter"/>
                <a:cs typeface="Inter"/>
                <a:sym typeface="Inter"/>
              </a:rPr>
              <a:t>Capstone Project Review  </a:t>
            </a:r>
            <a:r>
              <a:rPr lang="en-US" sz="3600" b="1" dirty="0">
                <a:solidFill>
                  <a:srgbClr val="007367"/>
                </a:solidFill>
                <a:latin typeface="Inter"/>
                <a:ea typeface="Inter"/>
                <a:cs typeface="Inter"/>
                <a:sym typeface="Inter"/>
              </a:rPr>
              <a:t> </a:t>
            </a:r>
            <a:endParaRPr dirty="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p6">
            <a:extLst>
              <a:ext uri="{FF2B5EF4-FFF2-40B4-BE49-F238E27FC236}">
                <a16:creationId xmlns:a16="http://schemas.microsoft.com/office/drawing/2014/main" id="{7287F898-6EB2-E9BF-0275-A6AF9184DB82}"/>
              </a:ext>
            </a:extLst>
          </p:cNvPr>
          <p:cNvPicPr preferRelativeResize="0"/>
          <p:nvPr/>
        </p:nvPicPr>
        <p:blipFill rotWithShape="1">
          <a:blip r:embed="rId3">
            <a:alphaModFix/>
          </a:blip>
          <a:srcRect/>
          <a:stretch/>
        </p:blipFill>
        <p:spPr>
          <a:xfrm>
            <a:off x="10225517" y="214229"/>
            <a:ext cx="1676329" cy="770110"/>
          </a:xfrm>
          <a:prstGeom prst="rect">
            <a:avLst/>
          </a:prstGeom>
          <a:noFill/>
          <a:ln>
            <a:noFill/>
          </a:ln>
        </p:spPr>
      </p:pic>
      <p:sp>
        <p:nvSpPr>
          <p:cNvPr id="7" name="Google Shape;38;p1">
            <a:extLst>
              <a:ext uri="{FF2B5EF4-FFF2-40B4-BE49-F238E27FC236}">
                <a16:creationId xmlns:a16="http://schemas.microsoft.com/office/drawing/2014/main" id="{98E5DC7D-4C36-11FE-687B-9B16E8EA846C}"/>
              </a:ext>
            </a:extLst>
          </p:cNvPr>
          <p:cNvSpPr/>
          <p:nvPr/>
        </p:nvSpPr>
        <p:spPr>
          <a:xfrm>
            <a:off x="290154" y="1130046"/>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 name="TextBox 8">
            <a:extLst>
              <a:ext uri="{FF2B5EF4-FFF2-40B4-BE49-F238E27FC236}">
                <a16:creationId xmlns:a16="http://schemas.microsoft.com/office/drawing/2014/main" id="{5148651C-D716-01B9-F148-25E36733E0A9}"/>
              </a:ext>
            </a:extLst>
          </p:cNvPr>
          <p:cNvSpPr txBox="1"/>
          <p:nvPr/>
        </p:nvSpPr>
        <p:spPr>
          <a:xfrm>
            <a:off x="290154" y="355967"/>
            <a:ext cx="6022428" cy="707886"/>
          </a:xfrm>
          <a:prstGeom prst="rect">
            <a:avLst/>
          </a:prstGeom>
          <a:noFill/>
        </p:spPr>
        <p:txBody>
          <a:bodyPr wrap="square" rtlCol="0">
            <a:spAutoFit/>
          </a:bodyPr>
          <a:lstStyle/>
          <a:p>
            <a:r>
              <a:rPr lang="en-US" sz="4000" b="1" dirty="0">
                <a:solidFill>
                  <a:srgbClr val="2B7158"/>
                </a:solidFill>
              </a:rPr>
              <a:t>Requirement Analysis:</a:t>
            </a:r>
          </a:p>
        </p:txBody>
      </p:sp>
      <p:sp>
        <p:nvSpPr>
          <p:cNvPr id="3" name="Rectangle 1">
            <a:extLst>
              <a:ext uri="{FF2B5EF4-FFF2-40B4-BE49-F238E27FC236}">
                <a16:creationId xmlns:a16="http://schemas.microsoft.com/office/drawing/2014/main" id="{804E71DD-FAC9-6A8C-6759-5A4DB826623D}"/>
              </a:ext>
            </a:extLst>
          </p:cNvPr>
          <p:cNvSpPr>
            <a:spLocks noChangeArrowheads="1"/>
          </p:cNvSpPr>
          <p:nvPr/>
        </p:nvSpPr>
        <p:spPr bwMode="auto">
          <a:xfrm rot="10800000" flipH="1" flipV="1">
            <a:off x="290154" y="1186455"/>
            <a:ext cx="1161169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mj-lt"/>
              <a:buAutoNum type="arabicPeriod"/>
            </a:pPr>
            <a:r>
              <a:rPr lang="en-US" sz="1800" b="1" u="sng" dirty="0">
                <a:latin typeface="Times New Roman" panose="02020603050405020304" pitchFamily="18" charset="0"/>
                <a:cs typeface="Times New Roman" panose="02020603050405020304" pitchFamily="18" charset="0"/>
              </a:rPr>
              <a:t>Data Requirements:</a:t>
            </a:r>
          </a:p>
          <a:p>
            <a:endParaRPr lang="en-US" sz="1800"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t>Historical Stock Market Data</a:t>
            </a:r>
            <a:r>
              <a:rPr lang="en-US" sz="1800" dirty="0"/>
              <a:t>: Collect reliable stock price data, including opening and closing prices, volume, and dates.</a:t>
            </a:r>
          </a:p>
          <a:p>
            <a:pPr>
              <a:buFont typeface="Arial" panose="020B0604020202020204" pitchFamily="34" charset="0"/>
              <a:buChar char="•"/>
            </a:pPr>
            <a:r>
              <a:rPr lang="en-US" sz="1800" b="1" dirty="0"/>
              <a:t>Data Processing Tools</a:t>
            </a:r>
            <a:r>
              <a:rPr lang="en-US" sz="1800" dirty="0"/>
              <a:t>: Software like Excel or Python for organizing data, calculating moving averages, returns, and volatility.</a:t>
            </a:r>
          </a:p>
          <a:p>
            <a:endParaRPr lang="en-US" sz="1800" dirty="0"/>
          </a:p>
          <a:p>
            <a:r>
              <a:rPr lang="en-US" sz="1800" b="1" u="sng" dirty="0"/>
              <a:t>Model Requirements</a:t>
            </a:r>
            <a:r>
              <a:rPr lang="en-US" sz="1800" u="sng" dirty="0"/>
              <a:t>:</a:t>
            </a:r>
          </a:p>
          <a:p>
            <a:endParaRPr lang="en-US" sz="1800" u="sng" dirty="0"/>
          </a:p>
          <a:p>
            <a:pPr>
              <a:buFont typeface="Arial" panose="020B0604020202020204" pitchFamily="34" charset="0"/>
              <a:buChar char="•"/>
            </a:pPr>
            <a:r>
              <a:rPr lang="en-US" sz="1800" b="1" dirty="0"/>
              <a:t>Prediction Models</a:t>
            </a:r>
            <a:r>
              <a:rPr lang="en-US" sz="1800" dirty="0"/>
              <a:t>: Implement SLFN, ELM, and ELM with ABC to assess each model’s accuracy and error rates.</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r>
              <a:rPr lang="en-US" sz="1800" b="1" u="sng" dirty="0">
                <a:latin typeface="Times New Roman" panose="02020603050405020304" pitchFamily="18" charset="0"/>
                <a:cs typeface="Times New Roman" panose="02020603050405020304" pitchFamily="18" charset="0"/>
              </a:rPr>
              <a:t>Functional Requirements</a:t>
            </a:r>
            <a:r>
              <a:rPr lang="en-US" sz="1800" b="1" dirty="0">
                <a:latin typeface="Times New Roman" panose="02020603050405020304" pitchFamily="18" charset="0"/>
                <a:cs typeface="Times New Roman" panose="02020603050405020304" pitchFamily="18" charset="0"/>
              </a:rPr>
              <a:t>:</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1. Data Cleaning and Preprocessing:</a:t>
            </a:r>
            <a:r>
              <a:rPr lang="en-US" sz="1800" dirty="0">
                <a:latin typeface="Times New Roman" panose="02020603050405020304" pitchFamily="18" charset="0"/>
                <a:cs typeface="Times New Roman" panose="02020603050405020304" pitchFamily="18" charset="0"/>
              </a:rPr>
              <a:t> Capability to clean, structure, and normalize the raw data, possibly in Excel.</a:t>
            </a: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2.Technical Indicators:</a:t>
            </a:r>
            <a:r>
              <a:rPr lang="en-US" sz="1800" dirty="0">
                <a:latin typeface="Times New Roman" panose="02020603050405020304" pitchFamily="18" charset="0"/>
                <a:cs typeface="Times New Roman" panose="02020603050405020304" pitchFamily="18" charset="0"/>
              </a:rPr>
              <a:t> Moving averages, volatility, Relative Strength Index (RSI), etc., calculated from the </a:t>
            </a:r>
          </a:p>
          <a:p>
            <a:r>
              <a:rPr lang="en-US" sz="1800" dirty="0">
                <a:latin typeface="Times New Roman" panose="02020603050405020304" pitchFamily="18" charset="0"/>
                <a:cs typeface="Times New Roman" panose="02020603050405020304" pitchFamily="18" charset="0"/>
              </a:rPr>
              <a:t>                                         historical data.                                                                                       </a:t>
            </a:r>
          </a:p>
        </p:txBody>
      </p:sp>
    </p:spTree>
    <p:extLst>
      <p:ext uri="{BB962C8B-B14F-4D97-AF65-F5344CB8AC3E}">
        <p14:creationId xmlns:p14="http://schemas.microsoft.com/office/powerpoint/2010/main" val="390358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p6">
            <a:extLst>
              <a:ext uri="{FF2B5EF4-FFF2-40B4-BE49-F238E27FC236}">
                <a16:creationId xmlns:a16="http://schemas.microsoft.com/office/drawing/2014/main" id="{0950BB39-3D9A-9273-3989-3BE024FC8E5C}"/>
              </a:ext>
            </a:extLst>
          </p:cNvPr>
          <p:cNvPicPr preferRelativeResize="0"/>
          <p:nvPr/>
        </p:nvPicPr>
        <p:blipFill rotWithShape="1">
          <a:blip r:embed="rId2">
            <a:alphaModFix/>
          </a:blip>
          <a:srcRect/>
          <a:stretch/>
        </p:blipFill>
        <p:spPr>
          <a:xfrm>
            <a:off x="10081260" y="5881748"/>
            <a:ext cx="1676329" cy="770110"/>
          </a:xfrm>
          <a:prstGeom prst="rect">
            <a:avLst/>
          </a:prstGeom>
          <a:noFill/>
          <a:ln>
            <a:noFill/>
          </a:ln>
        </p:spPr>
      </p:pic>
      <p:sp>
        <p:nvSpPr>
          <p:cNvPr id="3" name="TextBox 2">
            <a:extLst>
              <a:ext uri="{FF2B5EF4-FFF2-40B4-BE49-F238E27FC236}">
                <a16:creationId xmlns:a16="http://schemas.microsoft.com/office/drawing/2014/main" id="{CA3C1814-3BEA-797F-2E65-7BB1B82D6473}"/>
              </a:ext>
            </a:extLst>
          </p:cNvPr>
          <p:cNvSpPr txBox="1"/>
          <p:nvPr/>
        </p:nvSpPr>
        <p:spPr>
          <a:xfrm>
            <a:off x="-1238059" y="186930"/>
            <a:ext cx="8470392" cy="705129"/>
          </a:xfrm>
          <a:prstGeom prst="rect">
            <a:avLst/>
          </a:prstGeom>
          <a:noFill/>
        </p:spPr>
        <p:txBody>
          <a:bodyPr wrap="square">
            <a:spAutoFit/>
          </a:bodyPr>
          <a:lstStyle/>
          <a:p>
            <a:pPr marL="0" lvl="1" indent="0" algn="ctr">
              <a:lnSpc>
                <a:spcPts val="5044"/>
              </a:lnSpc>
              <a:spcBef>
                <a:spcPct val="0"/>
              </a:spcBef>
            </a:pPr>
            <a:r>
              <a:rPr lang="en-US" sz="3600" b="1" dirty="0">
                <a:solidFill>
                  <a:schemeClr val="accent4"/>
                </a:solidFill>
                <a:latin typeface="DM Sans Bold"/>
                <a:ea typeface="DM Sans Bold"/>
                <a:cs typeface="DM Sans Bold"/>
                <a:sym typeface="DM Sans Bold"/>
              </a:rPr>
              <a:t>Proposed Model  Design</a:t>
            </a:r>
          </a:p>
        </p:txBody>
      </p:sp>
      <p:sp>
        <p:nvSpPr>
          <p:cNvPr id="4" name="Google Shape;38;p1">
            <a:extLst>
              <a:ext uri="{FF2B5EF4-FFF2-40B4-BE49-F238E27FC236}">
                <a16:creationId xmlns:a16="http://schemas.microsoft.com/office/drawing/2014/main" id="{6DD038DC-863A-1E82-168D-173179CCDD85}"/>
              </a:ext>
            </a:extLst>
          </p:cNvPr>
          <p:cNvSpPr/>
          <p:nvPr/>
        </p:nvSpPr>
        <p:spPr>
          <a:xfrm>
            <a:off x="340755" y="849102"/>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9" name="Picture 8">
            <a:extLst>
              <a:ext uri="{FF2B5EF4-FFF2-40B4-BE49-F238E27FC236}">
                <a16:creationId xmlns:a16="http://schemas.microsoft.com/office/drawing/2014/main" id="{D734F5DC-E24D-1D45-A893-C2A73CFEE9DC}"/>
              </a:ext>
            </a:extLst>
          </p:cNvPr>
          <p:cNvPicPr>
            <a:picLocks noChangeAspect="1"/>
          </p:cNvPicPr>
          <p:nvPr/>
        </p:nvPicPr>
        <p:blipFill>
          <a:blip r:embed="rId3"/>
          <a:stretch>
            <a:fillRect/>
          </a:stretch>
        </p:blipFill>
        <p:spPr>
          <a:xfrm>
            <a:off x="1453484" y="1091614"/>
            <a:ext cx="7619395" cy="5560244"/>
          </a:xfrm>
          <a:prstGeom prst="rect">
            <a:avLst/>
          </a:prstGeom>
        </p:spPr>
      </p:pic>
    </p:spTree>
    <p:extLst>
      <p:ext uri="{BB962C8B-B14F-4D97-AF65-F5344CB8AC3E}">
        <p14:creationId xmlns:p14="http://schemas.microsoft.com/office/powerpoint/2010/main" val="3102793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6A4FF-EF9E-B276-3367-54C11CE9AA83}"/>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B4CFD5F2-8A2E-597E-F3A0-1B6CE28BD21F}"/>
              </a:ext>
            </a:extLst>
          </p:cNvPr>
          <p:cNvPicPr preferRelativeResize="0"/>
          <p:nvPr/>
        </p:nvPicPr>
        <p:blipFill rotWithShape="1">
          <a:blip r:embed="rId3">
            <a:alphaModFix/>
          </a:blip>
          <a:srcRect/>
          <a:stretch/>
        </p:blipFill>
        <p:spPr>
          <a:xfrm>
            <a:off x="10225517" y="214229"/>
            <a:ext cx="1676329" cy="770110"/>
          </a:xfrm>
          <a:prstGeom prst="rect">
            <a:avLst/>
          </a:prstGeom>
          <a:noFill/>
          <a:ln>
            <a:noFill/>
          </a:ln>
        </p:spPr>
      </p:pic>
      <p:sp>
        <p:nvSpPr>
          <p:cNvPr id="7" name="Google Shape;38;p1">
            <a:extLst>
              <a:ext uri="{FF2B5EF4-FFF2-40B4-BE49-F238E27FC236}">
                <a16:creationId xmlns:a16="http://schemas.microsoft.com/office/drawing/2014/main" id="{670FE85B-EEC6-9EA1-02D5-B5D9BFCD1363}"/>
              </a:ext>
            </a:extLst>
          </p:cNvPr>
          <p:cNvSpPr/>
          <p:nvPr/>
        </p:nvSpPr>
        <p:spPr>
          <a:xfrm>
            <a:off x="290154" y="1130046"/>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 name="TextBox 8">
            <a:extLst>
              <a:ext uri="{FF2B5EF4-FFF2-40B4-BE49-F238E27FC236}">
                <a16:creationId xmlns:a16="http://schemas.microsoft.com/office/drawing/2014/main" id="{84DA3F0C-77EB-326A-08F3-09E21F72A148}"/>
              </a:ext>
            </a:extLst>
          </p:cNvPr>
          <p:cNvSpPr txBox="1"/>
          <p:nvPr/>
        </p:nvSpPr>
        <p:spPr>
          <a:xfrm>
            <a:off x="290154" y="355967"/>
            <a:ext cx="6022428" cy="707886"/>
          </a:xfrm>
          <a:prstGeom prst="rect">
            <a:avLst/>
          </a:prstGeom>
          <a:noFill/>
        </p:spPr>
        <p:txBody>
          <a:bodyPr wrap="square" rtlCol="0">
            <a:spAutoFit/>
          </a:bodyPr>
          <a:lstStyle/>
          <a:p>
            <a:r>
              <a:rPr lang="en-US" sz="4000" b="1" dirty="0">
                <a:solidFill>
                  <a:srgbClr val="2B7158"/>
                </a:solidFill>
              </a:rPr>
              <a:t>Design Analysis</a:t>
            </a:r>
          </a:p>
        </p:txBody>
      </p:sp>
      <p:sp>
        <p:nvSpPr>
          <p:cNvPr id="10" name="TextBox 9">
            <a:extLst>
              <a:ext uri="{FF2B5EF4-FFF2-40B4-BE49-F238E27FC236}">
                <a16:creationId xmlns:a16="http://schemas.microsoft.com/office/drawing/2014/main" id="{2C7117E1-EC1E-5D85-AAB7-760190C069DE}"/>
              </a:ext>
            </a:extLst>
          </p:cNvPr>
          <p:cNvSpPr txBox="1"/>
          <p:nvPr/>
        </p:nvSpPr>
        <p:spPr>
          <a:xfrm>
            <a:off x="216582" y="1410642"/>
            <a:ext cx="6096000" cy="707886"/>
          </a:xfrm>
          <a:prstGeom prst="rect">
            <a:avLst/>
          </a:prstGeom>
          <a:noFill/>
        </p:spPr>
        <p:txBody>
          <a:bodyPr wrap="square">
            <a:spAutoFit/>
          </a:bodyPr>
          <a:lstStyle/>
          <a:p>
            <a:r>
              <a:rPr lang="en-US" sz="2000" b="1" dirty="0">
                <a:solidFill>
                  <a:srgbClr val="2B7158"/>
                </a:solidFill>
              </a:rPr>
              <a:t>SLFN (Single Layer Feedforward Network)  Model</a:t>
            </a:r>
          </a:p>
        </p:txBody>
      </p:sp>
      <p:pic>
        <p:nvPicPr>
          <p:cNvPr id="12" name="Picture 11">
            <a:extLst>
              <a:ext uri="{FF2B5EF4-FFF2-40B4-BE49-F238E27FC236}">
                <a16:creationId xmlns:a16="http://schemas.microsoft.com/office/drawing/2014/main" id="{05E60D6D-945F-93A9-330D-554A4C376A45}"/>
              </a:ext>
            </a:extLst>
          </p:cNvPr>
          <p:cNvPicPr>
            <a:picLocks noChangeAspect="1"/>
          </p:cNvPicPr>
          <p:nvPr/>
        </p:nvPicPr>
        <p:blipFill>
          <a:blip r:embed="rId4"/>
          <a:stretch>
            <a:fillRect/>
          </a:stretch>
        </p:blipFill>
        <p:spPr>
          <a:xfrm>
            <a:off x="290154" y="2269453"/>
            <a:ext cx="6800850" cy="3257550"/>
          </a:xfrm>
          <a:prstGeom prst="rect">
            <a:avLst/>
          </a:prstGeom>
        </p:spPr>
      </p:pic>
    </p:spTree>
    <p:extLst>
      <p:ext uri="{BB962C8B-B14F-4D97-AF65-F5344CB8AC3E}">
        <p14:creationId xmlns:p14="http://schemas.microsoft.com/office/powerpoint/2010/main" val="67306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1A2FA-D65B-D8D0-D367-C575660B234C}"/>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112C583F-9245-5237-364C-AEFBA5571324}"/>
              </a:ext>
            </a:extLst>
          </p:cNvPr>
          <p:cNvPicPr preferRelativeResize="0"/>
          <p:nvPr/>
        </p:nvPicPr>
        <p:blipFill rotWithShape="1">
          <a:blip r:embed="rId3">
            <a:alphaModFix/>
          </a:blip>
          <a:srcRect/>
          <a:stretch/>
        </p:blipFill>
        <p:spPr>
          <a:xfrm>
            <a:off x="10225517" y="214229"/>
            <a:ext cx="1676329" cy="770110"/>
          </a:xfrm>
          <a:prstGeom prst="rect">
            <a:avLst/>
          </a:prstGeom>
          <a:noFill/>
          <a:ln>
            <a:noFill/>
          </a:ln>
        </p:spPr>
      </p:pic>
      <p:sp>
        <p:nvSpPr>
          <p:cNvPr id="7" name="Google Shape;38;p1">
            <a:extLst>
              <a:ext uri="{FF2B5EF4-FFF2-40B4-BE49-F238E27FC236}">
                <a16:creationId xmlns:a16="http://schemas.microsoft.com/office/drawing/2014/main" id="{839033DD-2C3F-2818-027B-96EA7BE58B66}"/>
              </a:ext>
            </a:extLst>
          </p:cNvPr>
          <p:cNvSpPr/>
          <p:nvPr/>
        </p:nvSpPr>
        <p:spPr>
          <a:xfrm>
            <a:off x="290154" y="1130046"/>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 name="TextBox 8">
            <a:extLst>
              <a:ext uri="{FF2B5EF4-FFF2-40B4-BE49-F238E27FC236}">
                <a16:creationId xmlns:a16="http://schemas.microsoft.com/office/drawing/2014/main" id="{0F2767ED-0D87-5012-75FE-6D0EB1F54F78}"/>
              </a:ext>
            </a:extLst>
          </p:cNvPr>
          <p:cNvSpPr txBox="1"/>
          <p:nvPr/>
        </p:nvSpPr>
        <p:spPr>
          <a:xfrm>
            <a:off x="290154" y="355967"/>
            <a:ext cx="6022428" cy="707886"/>
          </a:xfrm>
          <a:prstGeom prst="rect">
            <a:avLst/>
          </a:prstGeom>
          <a:noFill/>
        </p:spPr>
        <p:txBody>
          <a:bodyPr wrap="square" rtlCol="0">
            <a:spAutoFit/>
          </a:bodyPr>
          <a:lstStyle/>
          <a:p>
            <a:r>
              <a:rPr lang="en-US" sz="4000" b="1" dirty="0">
                <a:solidFill>
                  <a:srgbClr val="2B7158"/>
                </a:solidFill>
              </a:rPr>
              <a:t>Design Analysis</a:t>
            </a:r>
          </a:p>
        </p:txBody>
      </p:sp>
      <p:sp>
        <p:nvSpPr>
          <p:cNvPr id="10" name="TextBox 9">
            <a:extLst>
              <a:ext uri="{FF2B5EF4-FFF2-40B4-BE49-F238E27FC236}">
                <a16:creationId xmlns:a16="http://schemas.microsoft.com/office/drawing/2014/main" id="{21EC752E-A9C0-17BC-5CFC-D228C3C42D78}"/>
              </a:ext>
            </a:extLst>
          </p:cNvPr>
          <p:cNvSpPr txBox="1"/>
          <p:nvPr/>
        </p:nvSpPr>
        <p:spPr>
          <a:xfrm>
            <a:off x="216582" y="1410642"/>
            <a:ext cx="6096000" cy="707886"/>
          </a:xfrm>
          <a:prstGeom prst="rect">
            <a:avLst/>
          </a:prstGeom>
          <a:noFill/>
        </p:spPr>
        <p:txBody>
          <a:bodyPr wrap="square">
            <a:spAutoFit/>
          </a:bodyPr>
          <a:lstStyle/>
          <a:p>
            <a:r>
              <a:rPr lang="en-US" sz="2000" b="1" dirty="0">
                <a:solidFill>
                  <a:srgbClr val="2B7158"/>
                </a:solidFill>
              </a:rPr>
              <a:t>ELM (Extreme Learning Machine)</a:t>
            </a:r>
          </a:p>
          <a:p>
            <a:r>
              <a:rPr lang="en-US" sz="2000" b="1" dirty="0">
                <a:solidFill>
                  <a:srgbClr val="2B7158"/>
                </a:solidFill>
              </a:rPr>
              <a:t>Model</a:t>
            </a:r>
          </a:p>
        </p:txBody>
      </p:sp>
      <p:pic>
        <p:nvPicPr>
          <p:cNvPr id="6" name="Picture 5">
            <a:extLst>
              <a:ext uri="{FF2B5EF4-FFF2-40B4-BE49-F238E27FC236}">
                <a16:creationId xmlns:a16="http://schemas.microsoft.com/office/drawing/2014/main" id="{C733E7A9-5F33-6D9D-2A57-512B51424168}"/>
              </a:ext>
            </a:extLst>
          </p:cNvPr>
          <p:cNvPicPr>
            <a:picLocks noChangeAspect="1"/>
          </p:cNvPicPr>
          <p:nvPr/>
        </p:nvPicPr>
        <p:blipFill>
          <a:blip r:embed="rId4"/>
          <a:stretch>
            <a:fillRect/>
          </a:stretch>
        </p:blipFill>
        <p:spPr>
          <a:xfrm>
            <a:off x="1776413" y="2118528"/>
            <a:ext cx="5986462" cy="4388100"/>
          </a:xfrm>
          <a:prstGeom prst="rect">
            <a:avLst/>
          </a:prstGeom>
        </p:spPr>
      </p:pic>
    </p:spTree>
    <p:extLst>
      <p:ext uri="{BB962C8B-B14F-4D97-AF65-F5344CB8AC3E}">
        <p14:creationId xmlns:p14="http://schemas.microsoft.com/office/powerpoint/2010/main" val="687761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CDC03-4E35-3033-FA0D-64919917FAED}"/>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7C22030E-CAE0-3A85-4004-3CE324B779A8}"/>
              </a:ext>
            </a:extLst>
          </p:cNvPr>
          <p:cNvPicPr preferRelativeResize="0"/>
          <p:nvPr/>
        </p:nvPicPr>
        <p:blipFill rotWithShape="1">
          <a:blip r:embed="rId3">
            <a:alphaModFix/>
          </a:blip>
          <a:srcRect/>
          <a:stretch/>
        </p:blipFill>
        <p:spPr>
          <a:xfrm>
            <a:off x="10225517" y="214229"/>
            <a:ext cx="1676329" cy="770110"/>
          </a:xfrm>
          <a:prstGeom prst="rect">
            <a:avLst/>
          </a:prstGeom>
          <a:noFill/>
          <a:ln>
            <a:noFill/>
          </a:ln>
        </p:spPr>
      </p:pic>
      <p:sp>
        <p:nvSpPr>
          <p:cNvPr id="7" name="Google Shape;38;p1">
            <a:extLst>
              <a:ext uri="{FF2B5EF4-FFF2-40B4-BE49-F238E27FC236}">
                <a16:creationId xmlns:a16="http://schemas.microsoft.com/office/drawing/2014/main" id="{4CD56583-550D-604C-95AD-174332A1DB29}"/>
              </a:ext>
            </a:extLst>
          </p:cNvPr>
          <p:cNvSpPr/>
          <p:nvPr/>
        </p:nvSpPr>
        <p:spPr>
          <a:xfrm>
            <a:off x="290154" y="1130046"/>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 name="TextBox 8">
            <a:extLst>
              <a:ext uri="{FF2B5EF4-FFF2-40B4-BE49-F238E27FC236}">
                <a16:creationId xmlns:a16="http://schemas.microsoft.com/office/drawing/2014/main" id="{1137F668-AEFF-2BF0-653F-B58D1776D20B}"/>
              </a:ext>
            </a:extLst>
          </p:cNvPr>
          <p:cNvSpPr txBox="1"/>
          <p:nvPr/>
        </p:nvSpPr>
        <p:spPr>
          <a:xfrm>
            <a:off x="290154" y="355967"/>
            <a:ext cx="6022428" cy="707886"/>
          </a:xfrm>
          <a:prstGeom prst="rect">
            <a:avLst/>
          </a:prstGeom>
          <a:noFill/>
        </p:spPr>
        <p:txBody>
          <a:bodyPr wrap="square" rtlCol="0">
            <a:spAutoFit/>
          </a:bodyPr>
          <a:lstStyle/>
          <a:p>
            <a:r>
              <a:rPr lang="en-US" sz="4000" b="1" dirty="0">
                <a:solidFill>
                  <a:srgbClr val="2B7158"/>
                </a:solidFill>
              </a:rPr>
              <a:t>Design Analysis</a:t>
            </a:r>
          </a:p>
        </p:txBody>
      </p:sp>
      <p:sp>
        <p:nvSpPr>
          <p:cNvPr id="10" name="TextBox 9">
            <a:extLst>
              <a:ext uri="{FF2B5EF4-FFF2-40B4-BE49-F238E27FC236}">
                <a16:creationId xmlns:a16="http://schemas.microsoft.com/office/drawing/2014/main" id="{F0251A18-03ED-1F4C-240E-BBFD5CAAD7E9}"/>
              </a:ext>
            </a:extLst>
          </p:cNvPr>
          <p:cNvSpPr txBox="1"/>
          <p:nvPr/>
        </p:nvSpPr>
        <p:spPr>
          <a:xfrm>
            <a:off x="253367" y="1241958"/>
            <a:ext cx="10252707" cy="707886"/>
          </a:xfrm>
          <a:prstGeom prst="rect">
            <a:avLst/>
          </a:prstGeom>
          <a:noFill/>
        </p:spPr>
        <p:txBody>
          <a:bodyPr wrap="square">
            <a:spAutoFit/>
          </a:bodyPr>
          <a:lstStyle/>
          <a:p>
            <a:r>
              <a:rPr lang="en-US" sz="2000" b="1" dirty="0">
                <a:solidFill>
                  <a:srgbClr val="2B7158"/>
                </a:solidFill>
              </a:rPr>
              <a:t>ELM—ABC(Extreme Learning Machine With Artificial BEE Colony)</a:t>
            </a:r>
          </a:p>
          <a:p>
            <a:r>
              <a:rPr lang="en-US" sz="2000" b="1" dirty="0">
                <a:solidFill>
                  <a:srgbClr val="2B7158"/>
                </a:solidFill>
              </a:rPr>
              <a:t>Model</a:t>
            </a:r>
          </a:p>
        </p:txBody>
      </p:sp>
      <p:pic>
        <p:nvPicPr>
          <p:cNvPr id="4" name="Picture 3">
            <a:extLst>
              <a:ext uri="{FF2B5EF4-FFF2-40B4-BE49-F238E27FC236}">
                <a16:creationId xmlns:a16="http://schemas.microsoft.com/office/drawing/2014/main" id="{E300F4C6-7E00-C204-28F0-E67C29807551}"/>
              </a:ext>
            </a:extLst>
          </p:cNvPr>
          <p:cNvPicPr>
            <a:picLocks noChangeAspect="1"/>
          </p:cNvPicPr>
          <p:nvPr/>
        </p:nvPicPr>
        <p:blipFill>
          <a:blip r:embed="rId4"/>
          <a:stretch>
            <a:fillRect/>
          </a:stretch>
        </p:blipFill>
        <p:spPr>
          <a:xfrm>
            <a:off x="2536618" y="1687082"/>
            <a:ext cx="6363542" cy="5089637"/>
          </a:xfrm>
          <a:prstGeom prst="rect">
            <a:avLst/>
          </a:prstGeom>
        </p:spPr>
      </p:pic>
    </p:spTree>
    <p:extLst>
      <p:ext uri="{BB962C8B-B14F-4D97-AF65-F5344CB8AC3E}">
        <p14:creationId xmlns:p14="http://schemas.microsoft.com/office/powerpoint/2010/main" val="2800150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F0F2F2-ECF5-6CAA-AF25-63ECC3F30366}"/>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6ACD067A-80A8-A4BE-46EA-BEC2B12F4596}"/>
              </a:ext>
            </a:extLst>
          </p:cNvPr>
          <p:cNvPicPr preferRelativeResize="0"/>
          <p:nvPr/>
        </p:nvPicPr>
        <p:blipFill rotWithShape="1">
          <a:blip r:embed="rId2">
            <a:alphaModFix/>
          </a:blip>
          <a:srcRect/>
          <a:stretch/>
        </p:blipFill>
        <p:spPr>
          <a:xfrm>
            <a:off x="10329987" y="6038635"/>
            <a:ext cx="1676329" cy="770110"/>
          </a:xfrm>
          <a:prstGeom prst="rect">
            <a:avLst/>
          </a:prstGeom>
          <a:noFill/>
          <a:ln>
            <a:noFill/>
          </a:ln>
        </p:spPr>
      </p:pic>
      <p:sp>
        <p:nvSpPr>
          <p:cNvPr id="7" name="Google Shape;38;p1">
            <a:extLst>
              <a:ext uri="{FF2B5EF4-FFF2-40B4-BE49-F238E27FC236}">
                <a16:creationId xmlns:a16="http://schemas.microsoft.com/office/drawing/2014/main" id="{AF361B39-40CC-4C22-893F-E2191639EC8B}"/>
              </a:ext>
            </a:extLst>
          </p:cNvPr>
          <p:cNvSpPr/>
          <p:nvPr/>
        </p:nvSpPr>
        <p:spPr>
          <a:xfrm>
            <a:off x="290154" y="983527"/>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 name="TextBox 8">
            <a:extLst>
              <a:ext uri="{FF2B5EF4-FFF2-40B4-BE49-F238E27FC236}">
                <a16:creationId xmlns:a16="http://schemas.microsoft.com/office/drawing/2014/main" id="{CD77D56B-37B4-118F-9F56-8B0B6D1E7426}"/>
              </a:ext>
            </a:extLst>
          </p:cNvPr>
          <p:cNvSpPr txBox="1"/>
          <p:nvPr/>
        </p:nvSpPr>
        <p:spPr>
          <a:xfrm>
            <a:off x="223479" y="311835"/>
            <a:ext cx="6022428" cy="707886"/>
          </a:xfrm>
          <a:prstGeom prst="rect">
            <a:avLst/>
          </a:prstGeom>
          <a:noFill/>
        </p:spPr>
        <p:txBody>
          <a:bodyPr wrap="square" rtlCol="0">
            <a:spAutoFit/>
          </a:bodyPr>
          <a:lstStyle/>
          <a:p>
            <a:r>
              <a:rPr lang="en-US" sz="4000" b="1" dirty="0">
                <a:solidFill>
                  <a:schemeClr val="accent4"/>
                </a:solidFill>
              </a:rPr>
              <a:t>System Architecture:</a:t>
            </a:r>
          </a:p>
        </p:txBody>
      </p:sp>
      <p:sp>
        <p:nvSpPr>
          <p:cNvPr id="4" name="Rectangle 2">
            <a:extLst>
              <a:ext uri="{FF2B5EF4-FFF2-40B4-BE49-F238E27FC236}">
                <a16:creationId xmlns:a16="http://schemas.microsoft.com/office/drawing/2014/main" id="{BD2C1F87-73AC-C3BF-5B24-A9E60BB02406}"/>
              </a:ext>
            </a:extLst>
          </p:cNvPr>
          <p:cNvSpPr>
            <a:spLocks noChangeArrowheads="1"/>
          </p:cNvSpPr>
          <p:nvPr/>
        </p:nvSpPr>
        <p:spPr bwMode="auto">
          <a:xfrm>
            <a:off x="185684" y="983527"/>
            <a:ext cx="11901846"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sng" strike="noStrike" cap="none" normalizeH="0" baseline="0" dirty="0">
                <a:ln>
                  <a:noFill/>
                </a:ln>
                <a:solidFill>
                  <a:schemeClr val="tx1"/>
                </a:solidFill>
                <a:effectLst/>
                <a:latin typeface="Arial" panose="020B0604020202020204" pitchFamily="34" charset="0"/>
              </a:rPr>
              <a:t>Data Collection</a:t>
            </a: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1: </a:t>
            </a:r>
            <a:r>
              <a:rPr kumimoji="0" lang="en-US" altLang="en-US" sz="1600" b="1" i="0" u="sng" strike="noStrike" cap="none" normalizeH="0" baseline="0" dirty="0">
                <a:ln>
                  <a:noFill/>
                </a:ln>
                <a:solidFill>
                  <a:schemeClr val="tx1"/>
                </a:solidFill>
                <a:effectLst/>
                <a:latin typeface="Arial" panose="020B0604020202020204" pitchFamily="34" charset="0"/>
              </a:rPr>
              <a:t>Collect Stock Market Data</a:t>
            </a: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Gather historical data for Reliance Industries, including prices, volumes, and timestamps.</a:t>
            </a:r>
          </a:p>
          <a:p>
            <a:pPr marL="457200" marR="0" lvl="1" indent="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2: </a:t>
            </a:r>
            <a:r>
              <a:rPr kumimoji="0" lang="en-US" altLang="en-US" sz="1600" b="1" i="0" u="sng" strike="noStrike" cap="none" normalizeH="0" baseline="0" dirty="0">
                <a:ln>
                  <a:noFill/>
                </a:ln>
                <a:solidFill>
                  <a:schemeClr val="tx1"/>
                </a:solidFill>
                <a:effectLst/>
                <a:latin typeface="Arial" panose="020B0604020202020204" pitchFamily="34" charset="0"/>
              </a:rPr>
              <a:t>Apply Technical Indicators</a:t>
            </a: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Enhance the data by calculating important indicators:</a:t>
            </a:r>
          </a:p>
          <a:p>
            <a:pPr marL="914400" marR="0" lvl="2"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EMA</a:t>
            </a:r>
            <a:r>
              <a:rPr kumimoji="0" lang="en-US" altLang="en-US" sz="1600" b="0" i="0" u="none" strike="noStrike" cap="none" normalizeH="0" baseline="0" dirty="0">
                <a:ln>
                  <a:noFill/>
                </a:ln>
                <a:solidFill>
                  <a:schemeClr val="tx1"/>
                </a:solidFill>
                <a:effectLst/>
                <a:latin typeface="Arial" panose="020B0604020202020204" pitchFamily="34" charset="0"/>
              </a:rPr>
              <a:t> (Exponential Moving Average)</a:t>
            </a:r>
          </a:p>
          <a:p>
            <a:pPr marL="914400" marR="0" lvl="2"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SMA</a:t>
            </a:r>
            <a:r>
              <a:rPr kumimoji="0" lang="en-US" altLang="en-US" sz="1600" b="0" i="0" u="none" strike="noStrike" cap="none" normalizeH="0" baseline="0" dirty="0">
                <a:ln>
                  <a:noFill/>
                </a:ln>
                <a:solidFill>
                  <a:schemeClr val="tx1"/>
                </a:solidFill>
                <a:effectLst/>
                <a:latin typeface="Arial" panose="020B0604020202020204" pitchFamily="34" charset="0"/>
              </a:rPr>
              <a:t> (Simple Moving Average)</a:t>
            </a:r>
          </a:p>
          <a:p>
            <a:pPr marL="914400" marR="0" lvl="2"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ATR</a:t>
            </a:r>
            <a:r>
              <a:rPr kumimoji="0" lang="en-US" altLang="en-US" sz="1600" b="0" i="0" u="none" strike="noStrike" cap="none" normalizeH="0" baseline="0" dirty="0">
                <a:ln>
                  <a:noFill/>
                </a:ln>
                <a:solidFill>
                  <a:schemeClr val="tx1"/>
                </a:solidFill>
                <a:effectLst/>
                <a:latin typeface="Arial" panose="020B0604020202020204" pitchFamily="34" charset="0"/>
              </a:rPr>
              <a:t> (Average True Range)</a:t>
            </a:r>
          </a:p>
          <a:p>
            <a:pPr marL="914400" marR="0" lvl="2" indent="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tabLst/>
            </a:pPr>
            <a:r>
              <a:rPr lang="en-US" altLang="en-US" sz="1600" b="1" dirty="0">
                <a:solidFill>
                  <a:schemeClr val="tx1"/>
                </a:solidFill>
                <a:latin typeface="Arial" panose="020B0604020202020204" pitchFamily="34" charset="0"/>
              </a:rPr>
              <a:t>      </a:t>
            </a:r>
            <a:r>
              <a:rPr kumimoji="0" lang="en-US" altLang="en-US" sz="1600" b="1" i="0" u="sng" strike="noStrike" cap="none" normalizeH="0" baseline="0" dirty="0">
                <a:ln>
                  <a:noFill/>
                </a:ln>
                <a:solidFill>
                  <a:schemeClr val="tx1"/>
                </a:solidFill>
                <a:effectLst/>
                <a:latin typeface="Arial" panose="020B0604020202020204" pitchFamily="34" charset="0"/>
              </a:rPr>
              <a:t>Statistical Measures</a:t>
            </a:r>
            <a:r>
              <a:rPr kumimoji="0" lang="en-US" altLang="en-US" sz="1600" b="0" i="0" u="sng" strike="noStrike" cap="none" normalizeH="0" baseline="0" dirty="0">
                <a:ln>
                  <a:noFill/>
                </a:ln>
                <a:solidFill>
                  <a:schemeClr val="tx1"/>
                </a:solidFill>
                <a:effectLst/>
                <a:latin typeface="Arial" panose="020B0604020202020204" pitchFamily="34" charset="0"/>
              </a:rPr>
              <a:t>:</a:t>
            </a:r>
          </a:p>
          <a:p>
            <a:pPr marL="914400" marR="0" lvl="2"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RSI</a:t>
            </a:r>
            <a:r>
              <a:rPr kumimoji="0" lang="en-US" altLang="en-US" sz="1600" b="0" i="0" u="none" strike="noStrike" cap="none" normalizeH="0" baseline="0" dirty="0">
                <a:ln>
                  <a:noFill/>
                </a:ln>
                <a:solidFill>
                  <a:schemeClr val="tx1"/>
                </a:solidFill>
                <a:effectLst/>
                <a:latin typeface="Arial" panose="020B0604020202020204" pitchFamily="34" charset="0"/>
              </a:rPr>
              <a:t> (Relative Strength Index)</a:t>
            </a:r>
          </a:p>
          <a:p>
            <a:pPr marL="914400" marR="0" lvl="2"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Mean</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Variance</a:t>
            </a:r>
          </a:p>
          <a:p>
            <a:pPr marL="914400" marR="0" lvl="2" indent="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3: </a:t>
            </a:r>
            <a:r>
              <a:rPr kumimoji="0" lang="en-US" altLang="en-US" sz="1600" b="1" i="0" u="sng" strike="noStrike" cap="none" normalizeH="0" baseline="0" dirty="0">
                <a:ln>
                  <a:noFill/>
                </a:ln>
                <a:solidFill>
                  <a:schemeClr val="tx1"/>
                </a:solidFill>
                <a:effectLst/>
                <a:latin typeface="Arial" panose="020B0604020202020204" pitchFamily="34" charset="0"/>
              </a:rPr>
              <a:t>Normalize the Data</a:t>
            </a: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Scale data for consistency, improving model learning.</a:t>
            </a:r>
          </a:p>
          <a:p>
            <a:pPr marL="457200" marR="0" lvl="1" indent="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4</a:t>
            </a:r>
            <a:r>
              <a:rPr kumimoji="0" lang="en-US" altLang="en-US" sz="1600" b="1" i="0" u="sng" strike="noStrike" cap="none" normalizeH="0" baseline="0" dirty="0">
                <a:ln>
                  <a:noFill/>
                </a:ln>
                <a:solidFill>
                  <a:schemeClr val="tx1"/>
                </a:solidFill>
                <a:effectLst/>
                <a:latin typeface="Arial" panose="020B0604020202020204" pitchFamily="34" charset="0"/>
              </a:rPr>
              <a:t>: Apply Prediction Models and Compare Accuracy</a:t>
            </a: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Test models (</a:t>
            </a:r>
            <a:r>
              <a:rPr lang="en-US" altLang="en-US" sz="1600" dirty="0">
                <a:solidFill>
                  <a:schemeClr val="tx1"/>
                </a:solidFill>
                <a:latin typeface="Arial" panose="020B0604020202020204" pitchFamily="34" charset="0"/>
              </a:rPr>
              <a:t>SLFN</a:t>
            </a:r>
            <a:r>
              <a:rPr kumimoji="0" lang="en-US" altLang="en-US" sz="1600" b="0" i="0" u="none" strike="noStrike" cap="none" normalizeH="0" baseline="0" dirty="0">
                <a:ln>
                  <a:noFill/>
                </a:ln>
                <a:solidFill>
                  <a:schemeClr val="tx1"/>
                </a:solidFill>
                <a:effectLst/>
                <a:latin typeface="Arial" panose="020B0604020202020204" pitchFamily="34" charset="0"/>
              </a:rPr>
              <a:t>, ELM, and ELM with ABC optimization) to find the one with the best accuracy.</a:t>
            </a:r>
          </a:p>
          <a:p>
            <a:pPr marL="457200" marR="0" lvl="1" indent="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sng" strike="noStrike" cap="none" normalizeH="0" baseline="0" dirty="0">
                <a:ln>
                  <a:noFill/>
                </a:ln>
                <a:solidFill>
                  <a:schemeClr val="tx1"/>
                </a:solidFill>
                <a:effectLst/>
                <a:latin typeface="Arial" panose="020B0604020202020204" pitchFamily="34" charset="0"/>
              </a:rPr>
              <a:t>Final Outcome: Predicted Stock Prices</a:t>
            </a: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Visualize predicted trends alongside actual prices to assess each model’s performance.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85002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FD82C-E8C1-E3D6-6A06-B06482061DE9}"/>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A73287C8-DEBE-3F55-8D27-7ECC3C371478}"/>
              </a:ext>
            </a:extLst>
          </p:cNvPr>
          <p:cNvPicPr preferRelativeResize="0"/>
          <p:nvPr/>
        </p:nvPicPr>
        <p:blipFill rotWithShape="1">
          <a:blip r:embed="rId2">
            <a:alphaModFix/>
          </a:blip>
          <a:srcRect/>
          <a:stretch/>
        </p:blipFill>
        <p:spPr>
          <a:xfrm>
            <a:off x="10329987" y="6038635"/>
            <a:ext cx="1676329" cy="770110"/>
          </a:xfrm>
          <a:prstGeom prst="rect">
            <a:avLst/>
          </a:prstGeom>
          <a:noFill/>
          <a:ln>
            <a:noFill/>
          </a:ln>
        </p:spPr>
      </p:pic>
      <p:sp>
        <p:nvSpPr>
          <p:cNvPr id="7" name="Google Shape;38;p1">
            <a:extLst>
              <a:ext uri="{FF2B5EF4-FFF2-40B4-BE49-F238E27FC236}">
                <a16:creationId xmlns:a16="http://schemas.microsoft.com/office/drawing/2014/main" id="{A311F02B-4BEE-318A-6FF0-6844FF685901}"/>
              </a:ext>
            </a:extLst>
          </p:cNvPr>
          <p:cNvSpPr/>
          <p:nvPr/>
        </p:nvSpPr>
        <p:spPr>
          <a:xfrm>
            <a:off x="290154" y="983527"/>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 name="TextBox 8">
            <a:extLst>
              <a:ext uri="{FF2B5EF4-FFF2-40B4-BE49-F238E27FC236}">
                <a16:creationId xmlns:a16="http://schemas.microsoft.com/office/drawing/2014/main" id="{93728A49-2B18-AA68-65E6-9D22C20326A7}"/>
              </a:ext>
            </a:extLst>
          </p:cNvPr>
          <p:cNvSpPr txBox="1"/>
          <p:nvPr/>
        </p:nvSpPr>
        <p:spPr>
          <a:xfrm>
            <a:off x="223479" y="311835"/>
            <a:ext cx="6022428" cy="707886"/>
          </a:xfrm>
          <a:prstGeom prst="rect">
            <a:avLst/>
          </a:prstGeom>
          <a:noFill/>
        </p:spPr>
        <p:txBody>
          <a:bodyPr wrap="square" rtlCol="0">
            <a:spAutoFit/>
          </a:bodyPr>
          <a:lstStyle/>
          <a:p>
            <a:r>
              <a:rPr lang="en-US" sz="4000" b="1" dirty="0">
                <a:solidFill>
                  <a:schemeClr val="accent4"/>
                </a:solidFill>
              </a:rPr>
              <a:t>System Architecture:</a:t>
            </a:r>
          </a:p>
        </p:txBody>
      </p:sp>
      <mc:AlternateContent xmlns:mc="http://schemas.openxmlformats.org/markup-compatibility/2006">
        <mc:Choice xmlns:a14="http://schemas.microsoft.com/office/drawing/2010/main" Requires="a14">
          <p:sp>
            <p:nvSpPr>
              <p:cNvPr id="4" name="Rectangle 2">
                <a:extLst>
                  <a:ext uri="{FF2B5EF4-FFF2-40B4-BE49-F238E27FC236}">
                    <a16:creationId xmlns:a16="http://schemas.microsoft.com/office/drawing/2014/main" id="{02B7AE14-AD25-4604-6FC3-13DA91E08B1B}"/>
                  </a:ext>
                </a:extLst>
              </p:cNvPr>
              <p:cNvSpPr>
                <a:spLocks noChangeArrowheads="1"/>
              </p:cNvSpPr>
              <p:nvPr/>
            </p:nvSpPr>
            <p:spPr bwMode="auto">
              <a:xfrm>
                <a:off x="185684" y="-2461958"/>
                <a:ext cx="11901846" cy="1289263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sng" strike="noStrike" cap="none" normalizeH="0" baseline="0" dirty="0">
                    <a:ln>
                      <a:noFill/>
                    </a:ln>
                    <a:solidFill>
                      <a:schemeClr val="tx1"/>
                    </a:solidFill>
                    <a:effectLst/>
                    <a:latin typeface="Arial" panose="020B0604020202020204" pitchFamily="34" charset="0"/>
                  </a:rPr>
                  <a:t>FORMULAS FOR TECHNICAL INDICATORS AND STATISTICAL MEASURES : </a:t>
                </a: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endParaRPr lang="en-US" altLang="en-US" sz="1600" u="sng"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endParaRPr lang="en-US" altLang="en-US" sz="1600" u="sng"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endParaRPr lang="en-US" altLang="en-US" sz="1600" u="sng"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1. True Range (TR):</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It shows the stock's volatility on each day by finding the absolute value of the difference between the current day's high and low prices, which is explained in eq (1).</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	              </a:t>
                </a:r>
                <a14:m>
                  <m:oMath xmlns:m="http://schemas.openxmlformats.org/officeDocument/2006/math">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𝑇𝑅</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IN" sz="2000" i="1">
                            <a:effectLst/>
                            <a:latin typeface="Cambria Math" panose="02040503050406030204" pitchFamily="18" charset="0"/>
                          </a:rPr>
                        </m:ctrlPr>
                      </m:funcPr>
                      <m:fNa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max</m:t>
                        </m:r>
                      </m:fName>
                      <m:e>
                        <m:eqArr>
                          <m:eqArrPr>
                            <m:ctrlPr>
                              <a:rPr lang="en-IN" sz="2000" i="1">
                                <a:effectLst/>
                                <a:latin typeface="Cambria Math" panose="02040503050406030204" pitchFamily="18" charset="0"/>
                              </a:rPr>
                            </m:ctrlPr>
                          </m:eqArrPr>
                          <m:e>
                            <m:d>
                              <m:dPr>
                                <m:ctrlPr>
                                  <a:rPr lang="en-IN" sz="2000" i="1">
                                    <a:effectLst/>
                                    <a:latin typeface="Cambria Math" panose="02040503050406030204" pitchFamily="18" charset="0"/>
                                  </a:rPr>
                                </m:ctrlPr>
                              </m:dPr>
                              <m:e>
                                <m:r>
                                  <a:rPr lang="en-IN" sz="1800" i="1">
                                    <a:effectLst/>
                                    <a:latin typeface="Cambria Math" panose="02040503050406030204" pitchFamily="18" charset="0"/>
                                    <a:ea typeface="Calibri" panose="020F0502020204030204" pitchFamily="34" charset="0"/>
                                    <a:cs typeface="Times New Roman" panose="02020603050405020304" pitchFamily="18" charset="0"/>
                                  </a:rPr>
                                  <m:t>𝐻𝑖𝑔h</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𝐿𝑜𝑤</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𝐻𝑖𝑔h</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𝑂𝑝𝑒𝑛</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𝐿𝑜𝑤</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𝑂𝑝𝑒𝑛</m:t>
                                </m:r>
                              </m:e>
                            </m:d>
                            <m:r>
                              <a:rPr lang="en-IN" sz="1800" b="0" i="1" smtClean="0">
                                <a:effectLst/>
                                <a:latin typeface="Cambria Math" panose="02040503050406030204" pitchFamily="18" charset="0"/>
                                <a:ea typeface="Calibri" panose="020F0502020204030204" pitchFamily="34" charset="0"/>
                                <a:cs typeface="Times New Roman" panose="02020603050405020304" pitchFamily="18" charset="0"/>
                              </a:rPr>
                              <m:t>            </m:t>
                            </m:r>
                          </m:e>
                          <m:e>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e>
                        </m:eqArr>
                      </m:e>
                    </m:func>
                  </m:oMath>
                </a14:m>
                <a:r>
                  <a:rPr lang="en-US" altLang="en-US" sz="1600" dirty="0">
                    <a:solidFill>
                      <a:schemeClr val="tx1"/>
                    </a:solidFill>
                    <a:latin typeface="Arial" panose="020B0604020202020204" pitchFamily="34" charset="0"/>
                  </a:rPr>
                  <a:t>&gt; (1)</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Where:</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High = The peak price of the share in the ongoing trading session.</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Low = The lowest price of the stock in the current trading session.</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Open = The opening price of the stock at the beginning of the current trading session.</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2. Average True Range (ATR):</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It shows the volatility of a security by calculating the daily range between high and low prices. It is widely followed metric to determine the overall market volatility, which might also help to offer insight into trading activity and risk associated with an asset explained in eq (2).</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Formula:</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                         ATR= Average TR over n periods      	&gt; (2)</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Where:</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TR = The True Range calculated for every period.</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Arial" panose="020B0604020202020204" pitchFamily="34" charset="0"/>
                  </a:rPr>
                  <a:t>n=The </a:t>
                </a:r>
                <a:r>
                  <a:rPr lang="en-US" altLang="en-US" sz="1600" dirty="0" err="1">
                    <a:solidFill>
                      <a:schemeClr val="tx1"/>
                    </a:solidFill>
                    <a:latin typeface="Arial" panose="020B0604020202020204" pitchFamily="34" charset="0"/>
                  </a:rPr>
                  <a:t>no.of</a:t>
                </a:r>
                <a:r>
                  <a:rPr lang="en-US" altLang="en-US" sz="1600" dirty="0">
                    <a:solidFill>
                      <a:schemeClr val="tx1"/>
                    </a:solidFill>
                    <a:latin typeface="Arial" panose="020B0604020202020204" pitchFamily="34" charset="0"/>
                  </a:rPr>
                  <a:t> periods over the average is calculated</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sng"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mc:Choice>
        <mc:Fallback>
          <p:sp>
            <p:nvSpPr>
              <p:cNvPr id="4" name="Rectangle 2">
                <a:extLst>
                  <a:ext uri="{FF2B5EF4-FFF2-40B4-BE49-F238E27FC236}">
                    <a16:creationId xmlns:a16="http://schemas.microsoft.com/office/drawing/2014/main" id="{02B7AE14-AD25-4604-6FC3-13DA91E08B1B}"/>
                  </a:ext>
                </a:extLst>
              </p:cNvPr>
              <p:cNvSpPr>
                <a:spLocks noRot="1" noChangeAspect="1" noMove="1" noResize="1" noEditPoints="1" noAdjustHandles="1" noChangeArrowheads="1" noChangeShapeType="1" noTextEdit="1"/>
              </p:cNvSpPr>
              <p:nvPr/>
            </p:nvSpPr>
            <p:spPr bwMode="auto">
              <a:xfrm>
                <a:off x="185684" y="-2461958"/>
                <a:ext cx="11901846" cy="12892632"/>
              </a:xfrm>
              <a:prstGeom prst="rect">
                <a:avLst/>
              </a:prstGeom>
              <a:blipFill>
                <a:blip r:embed="rId3"/>
                <a:stretch>
                  <a:fillRect l="-2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3190849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BD7AC-5A8A-066D-42BB-CBAA46619821}"/>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35F72F66-ABDC-2F7E-F5D2-D2147A43B902}"/>
              </a:ext>
            </a:extLst>
          </p:cNvPr>
          <p:cNvPicPr preferRelativeResize="0"/>
          <p:nvPr/>
        </p:nvPicPr>
        <p:blipFill rotWithShape="1">
          <a:blip r:embed="rId2">
            <a:alphaModFix/>
          </a:blip>
          <a:srcRect/>
          <a:stretch/>
        </p:blipFill>
        <p:spPr>
          <a:xfrm>
            <a:off x="10329987" y="6038635"/>
            <a:ext cx="1676329" cy="770110"/>
          </a:xfrm>
          <a:prstGeom prst="rect">
            <a:avLst/>
          </a:prstGeom>
          <a:noFill/>
          <a:ln>
            <a:noFill/>
          </a:ln>
        </p:spPr>
      </p:pic>
      <p:sp>
        <p:nvSpPr>
          <p:cNvPr id="7" name="Google Shape;38;p1">
            <a:extLst>
              <a:ext uri="{FF2B5EF4-FFF2-40B4-BE49-F238E27FC236}">
                <a16:creationId xmlns:a16="http://schemas.microsoft.com/office/drawing/2014/main" id="{20B7EC41-B4A9-85CA-6267-1872A4986CE0}"/>
              </a:ext>
            </a:extLst>
          </p:cNvPr>
          <p:cNvSpPr/>
          <p:nvPr/>
        </p:nvSpPr>
        <p:spPr>
          <a:xfrm>
            <a:off x="290154" y="983527"/>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 name="TextBox 8">
            <a:extLst>
              <a:ext uri="{FF2B5EF4-FFF2-40B4-BE49-F238E27FC236}">
                <a16:creationId xmlns:a16="http://schemas.microsoft.com/office/drawing/2014/main" id="{63DD7C61-6A75-408A-E501-770713442027}"/>
              </a:ext>
            </a:extLst>
          </p:cNvPr>
          <p:cNvSpPr txBox="1"/>
          <p:nvPr/>
        </p:nvSpPr>
        <p:spPr>
          <a:xfrm>
            <a:off x="223479" y="311835"/>
            <a:ext cx="6022428" cy="707886"/>
          </a:xfrm>
          <a:prstGeom prst="rect">
            <a:avLst/>
          </a:prstGeom>
          <a:noFill/>
        </p:spPr>
        <p:txBody>
          <a:bodyPr wrap="square" rtlCol="0">
            <a:spAutoFit/>
          </a:bodyPr>
          <a:lstStyle/>
          <a:p>
            <a:r>
              <a:rPr lang="en-US" sz="4000" b="1" dirty="0">
                <a:solidFill>
                  <a:schemeClr val="accent4"/>
                </a:solidFill>
              </a:rPr>
              <a:t>System Architecture:</a:t>
            </a:r>
          </a:p>
        </p:txBody>
      </p:sp>
      <mc:AlternateContent xmlns:mc="http://schemas.openxmlformats.org/markup-compatibility/2006">
        <mc:Choice xmlns:a14="http://schemas.microsoft.com/office/drawing/2010/main" Requires="a14">
          <p:sp>
            <p:nvSpPr>
              <p:cNvPr id="4" name="Rectangle 2">
                <a:extLst>
                  <a:ext uri="{FF2B5EF4-FFF2-40B4-BE49-F238E27FC236}">
                    <a16:creationId xmlns:a16="http://schemas.microsoft.com/office/drawing/2014/main" id="{9072C705-D3D3-A1BD-CFC2-8C4C7D92C0E0}"/>
                  </a:ext>
                </a:extLst>
              </p:cNvPr>
              <p:cNvSpPr>
                <a:spLocks noChangeArrowheads="1"/>
              </p:cNvSpPr>
              <p:nvPr/>
            </p:nvSpPr>
            <p:spPr bwMode="auto">
              <a:xfrm>
                <a:off x="185684" y="984404"/>
                <a:ext cx="11901846" cy="599991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3. Exponential Moving Average (EMA):</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It is defined as trend of a stock's price by calculating a weighted average of past prices, with more weight given to recent data. It is quite often used to define the direction and strength of the underlying trend, therefore allowing investors to make accurate decisions in eq (3).</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Formula: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lang="en-IN" sz="1800" dirty="0">
                    <a:effectLst/>
                    <a:latin typeface="Times New Roman" panose="02020603050405020304" pitchFamily="18" charset="0"/>
                    <a:ea typeface="Calibri" panose="020F0502020204030204" pitchFamily="34" charset="0"/>
                  </a:rPr>
                  <a:t> </a:t>
                </a:r>
                <a14:m>
                  <m:oMath xmlns:m="http://schemas.openxmlformats.org/officeDocument/2006/math">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EMA</m:t>
                    </m:r>
                    <m:r>
                      <a:rPr lang="en-IN" sz="1800">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sz="2000" i="1">
                            <a:effectLst/>
                            <a:latin typeface="Cambria Math" panose="02040503050406030204" pitchFamily="18" charset="0"/>
                            <a:cs typeface="Times New Roman" panose="02020603050405020304" pitchFamily="18" charset="0"/>
                          </a:rPr>
                        </m:ctrlPr>
                      </m:d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Current</m:t>
                        </m:r>
                        <m:r>
                          <a:rPr lang="en-IN"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Price</m:t>
                        </m:r>
                        <m:r>
                          <a:rPr lang="en-IN" sz="18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k</m:t>
                        </m:r>
                      </m:e>
                    </m:d>
                    <m:r>
                      <a:rPr lang="en-IN" sz="1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IN" sz="2000" i="1">
                            <a:effectLst/>
                            <a:latin typeface="Cambria Math" panose="02040503050406030204" pitchFamily="18" charset="0"/>
                            <a:cs typeface="Times New Roman" panose="02020603050405020304" pitchFamily="18" charset="0"/>
                          </a:rPr>
                        </m:ctrlPr>
                      </m:dPr>
                      <m:e>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Previous</m:t>
                        </m:r>
                        <m:r>
                          <a:rPr lang="en-IN"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EMA</m:t>
                        </m:r>
                        <m:r>
                          <a:rPr lang="en-IN" sz="1800">
                            <a:effectLst/>
                            <a:latin typeface="Cambria Math" panose="02040503050406030204" pitchFamily="18" charset="0"/>
                            <a:ea typeface="Calibri" panose="020F0502020204030204" pitchFamily="34" charset="0"/>
                            <a:cs typeface="Times New Roman" panose="02020603050405020304" pitchFamily="18" charset="0"/>
                          </a:rPr>
                          <m:t> ×</m:t>
                        </m:r>
                        <m:d>
                          <m:dPr>
                            <m:ctrlPr>
                              <a:rPr lang="en-IN" sz="2000" i="1">
                                <a:effectLst/>
                                <a:latin typeface="Cambria Math" panose="02040503050406030204" pitchFamily="18" charset="0"/>
                                <a:cs typeface="Times New Roman" panose="02020603050405020304" pitchFamily="18" charset="0"/>
                              </a:rPr>
                            </m:ctrlPr>
                          </m:dPr>
                          <m:e>
                            <m:r>
                              <a:rPr lang="en-IN" sz="1800">
                                <a:effectLst/>
                                <a:latin typeface="Cambria Math" panose="02040503050406030204" pitchFamily="18" charset="0"/>
                                <a:ea typeface="Calibri" panose="020F0502020204030204" pitchFamily="34" charset="0"/>
                                <a:cs typeface="Times New Roman" panose="02020603050405020304" pitchFamily="18" charset="0"/>
                              </a:rPr>
                              <m:t>1</m:t>
                            </m:r>
                            <m:r>
                              <a:rPr lang="en-IN" sz="1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800">
                                <a:effectLst/>
                                <a:latin typeface="Cambria Math" panose="02040503050406030204" pitchFamily="18" charset="0"/>
                                <a:ea typeface="Calibri" panose="020F0502020204030204" pitchFamily="34" charset="0"/>
                                <a:cs typeface="Times New Roman" panose="02020603050405020304" pitchFamily="18" charset="0"/>
                              </a:rPr>
                              <m:t>k</m:t>
                            </m:r>
                          </m:e>
                        </m:d>
                      </m:e>
                    </m:d>
                  </m:oMath>
                </a14:m>
                <a:r>
                  <a:rPr kumimoji="0" lang="en-US" altLang="en-US" sz="1600" b="0" i="0" u="none" strike="noStrike" cap="none" normalizeH="0" baseline="0" dirty="0">
                    <a:ln>
                      <a:noFill/>
                    </a:ln>
                    <a:solidFill>
                      <a:schemeClr val="tx1"/>
                    </a:solidFill>
                    <a:effectLst/>
                    <a:latin typeface="Arial" panose="020B0604020202020204" pitchFamily="34" charset="0"/>
                  </a:rPr>
                  <a:t>               	 (3)</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Where: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Current Price = The most recent price for the stock.</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k = The smoothing constant, computed as: k=2/(n+1)</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n = no. of periods the moving average is calculated.</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Prev. EMA = The EMA value calculated for the previous period.</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4. Simple Moving Average (SMA):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It calculates a stock's average price over a time period, normally 10, 20, or 50 days. This is the technical indicator that is used to define the general trend and to give specific levels of support or resistance. It's quite simple yet efficient in smoothing price fluctuations and representing market sentiment in eq (4).</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Formula: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14:m>
                  <m:oMath xmlns:m="http://schemas.openxmlformats.org/officeDocument/2006/math">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𝑆𝑀𝐴</m:t>
                    </m:r>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𝑃</m:t>
                            </m:r>
                          </m:e>
                          <m:sub>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sub>
                        </m:sSub>
                      </m:num>
                      <m:den>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kumimoji="0" lang="en-US" altLang="en-US" sz="1600" b="0" i="0" u="none" strike="noStrike" cap="none" normalizeH="0" baseline="0" dirty="0">
                    <a:ln>
                      <a:noFill/>
                    </a:ln>
                    <a:solidFill>
                      <a:schemeClr val="tx1"/>
                    </a:solidFill>
                    <a:effectLst/>
                    <a:latin typeface="Arial" panose="020B0604020202020204" pitchFamily="34" charset="0"/>
                  </a:rPr>
                  <a:t>                                   (4)</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Where: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P_(1,)  P_2………</a:t>
                </a:r>
                <a:r>
                  <a:rPr kumimoji="0" lang="en-US" altLang="en-US" sz="1600" b="0" i="0" u="none" strike="noStrike" cap="none" normalizeH="0" baseline="0" dirty="0" err="1">
                    <a:ln>
                      <a:noFill/>
                    </a:ln>
                    <a:solidFill>
                      <a:schemeClr val="tx1"/>
                    </a:solidFill>
                    <a:effectLst/>
                    <a:latin typeface="Arial" panose="020B0604020202020204" pitchFamily="34" charset="0"/>
                  </a:rPr>
                  <a:t>P_n</a:t>
                </a:r>
                <a:r>
                  <a:rPr kumimoji="0" lang="en-US" altLang="en-US" sz="1600" b="0" i="0" u="none" strike="noStrike" cap="none" normalizeH="0" baseline="0" dirty="0">
                    <a:ln>
                      <a:noFill/>
                    </a:ln>
                    <a:solidFill>
                      <a:schemeClr val="tx1"/>
                    </a:solidFill>
                    <a:effectLst/>
                    <a:latin typeface="Arial" panose="020B0604020202020204" pitchFamily="34" charset="0"/>
                  </a:rPr>
                  <a:t> = The stock price over the last n periods.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n = The amount of periods that are required to find average.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mc:Choice>
        <mc:Fallback>
          <p:sp>
            <p:nvSpPr>
              <p:cNvPr id="4" name="Rectangle 2">
                <a:extLst>
                  <a:ext uri="{FF2B5EF4-FFF2-40B4-BE49-F238E27FC236}">
                    <a16:creationId xmlns:a16="http://schemas.microsoft.com/office/drawing/2014/main" id="{9072C705-D3D3-A1BD-CFC2-8C4C7D92C0E0}"/>
                  </a:ext>
                </a:extLst>
              </p:cNvPr>
              <p:cNvSpPr>
                <a:spLocks noRot="1" noChangeAspect="1" noMove="1" noResize="1" noEditPoints="1" noAdjustHandles="1" noChangeArrowheads="1" noChangeShapeType="1" noTextEdit="1"/>
              </p:cNvSpPr>
              <p:nvPr/>
            </p:nvSpPr>
            <p:spPr bwMode="auto">
              <a:xfrm>
                <a:off x="185684" y="984404"/>
                <a:ext cx="11901846" cy="5999912"/>
              </a:xfrm>
              <a:prstGeom prst="rect">
                <a:avLst/>
              </a:prstGeom>
              <a:blipFill>
                <a:blip r:embed="rId3"/>
                <a:stretch>
                  <a:fillRect l="-256" r="-5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3893355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809DB-2375-ABC5-393C-CBBC879CD703}"/>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F8B374E7-9A0F-F9E7-1E0B-8E1770064A27}"/>
              </a:ext>
            </a:extLst>
          </p:cNvPr>
          <p:cNvPicPr preferRelativeResize="0"/>
          <p:nvPr/>
        </p:nvPicPr>
        <p:blipFill rotWithShape="1">
          <a:blip r:embed="rId2">
            <a:alphaModFix/>
          </a:blip>
          <a:srcRect/>
          <a:stretch/>
        </p:blipFill>
        <p:spPr>
          <a:xfrm>
            <a:off x="10329987" y="6038635"/>
            <a:ext cx="1676329" cy="770110"/>
          </a:xfrm>
          <a:prstGeom prst="rect">
            <a:avLst/>
          </a:prstGeom>
          <a:noFill/>
          <a:ln>
            <a:noFill/>
          </a:ln>
        </p:spPr>
      </p:pic>
      <p:sp>
        <p:nvSpPr>
          <p:cNvPr id="7" name="Google Shape;38;p1">
            <a:extLst>
              <a:ext uri="{FF2B5EF4-FFF2-40B4-BE49-F238E27FC236}">
                <a16:creationId xmlns:a16="http://schemas.microsoft.com/office/drawing/2014/main" id="{167D41E9-47FA-66ED-F8D9-A96BE08CE80E}"/>
              </a:ext>
            </a:extLst>
          </p:cNvPr>
          <p:cNvSpPr/>
          <p:nvPr/>
        </p:nvSpPr>
        <p:spPr>
          <a:xfrm>
            <a:off x="290154" y="983527"/>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 name="TextBox 8">
            <a:extLst>
              <a:ext uri="{FF2B5EF4-FFF2-40B4-BE49-F238E27FC236}">
                <a16:creationId xmlns:a16="http://schemas.microsoft.com/office/drawing/2014/main" id="{1A71D506-3272-D6F9-01CC-91154A6970B0}"/>
              </a:ext>
            </a:extLst>
          </p:cNvPr>
          <p:cNvSpPr txBox="1"/>
          <p:nvPr/>
        </p:nvSpPr>
        <p:spPr>
          <a:xfrm>
            <a:off x="223479" y="311835"/>
            <a:ext cx="6022428" cy="707886"/>
          </a:xfrm>
          <a:prstGeom prst="rect">
            <a:avLst/>
          </a:prstGeom>
          <a:noFill/>
        </p:spPr>
        <p:txBody>
          <a:bodyPr wrap="square" rtlCol="0">
            <a:spAutoFit/>
          </a:bodyPr>
          <a:lstStyle/>
          <a:p>
            <a:r>
              <a:rPr lang="en-US" sz="4000" b="1" dirty="0">
                <a:solidFill>
                  <a:schemeClr val="accent4"/>
                </a:solidFill>
              </a:rPr>
              <a:t>System Architecture:</a:t>
            </a:r>
          </a:p>
        </p:txBody>
      </p:sp>
      <mc:AlternateContent xmlns:mc="http://schemas.openxmlformats.org/markup-compatibility/2006">
        <mc:Choice xmlns:a14="http://schemas.microsoft.com/office/drawing/2010/main" Requires="a14">
          <p:sp>
            <p:nvSpPr>
              <p:cNvPr id="4" name="Rectangle 2">
                <a:extLst>
                  <a:ext uri="{FF2B5EF4-FFF2-40B4-BE49-F238E27FC236}">
                    <a16:creationId xmlns:a16="http://schemas.microsoft.com/office/drawing/2014/main" id="{8E7E6D43-FEB2-401F-D868-77CC8039ADA1}"/>
                  </a:ext>
                </a:extLst>
              </p:cNvPr>
              <p:cNvSpPr>
                <a:spLocks noChangeArrowheads="1"/>
              </p:cNvSpPr>
              <p:nvPr/>
            </p:nvSpPr>
            <p:spPr bwMode="auto">
              <a:xfrm>
                <a:off x="223479" y="1387512"/>
                <a:ext cx="11901846" cy="408297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5. Relative Strength Index (RSI):</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It is a momentum oscillator. Momentum tells us that the rise or fall in price. It is an index that moves between 0 and 100, and the lines are set at 70 for overbought and 30 for oversold conditions. The RSI is used to help spot potential reversals in the markets and measure the strength of the current trend which is representing in eq (5).</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14:m>
                  <m:oMath xmlns:m="http://schemas.openxmlformats.org/officeDocument/2006/math">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𝑅𝑆𝐼</m:t>
                    </m:r>
                    <m:r>
                      <a:rPr lang="en-IN" sz="1800" i="1" smtClean="0">
                        <a:effectLst/>
                        <a:latin typeface="Cambria Math" panose="02040503050406030204" pitchFamily="18" charset="0"/>
                        <a:ea typeface="Calibri" panose="020F0502020204030204" pitchFamily="34" charset="0"/>
                        <a:cs typeface="Times New Roman" panose="02020603050405020304" pitchFamily="18" charset="0"/>
                      </a:rPr>
                      <m:t>=100−[</m:t>
                    </m:r>
                    <m:f>
                      <m:fPr>
                        <m:ctrlPr>
                          <a:rPr lang="en-IN" sz="2000" i="1">
                            <a:effectLst/>
                            <a:latin typeface="Cambria Math" panose="02040503050406030204" pitchFamily="18"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100</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1+</m:t>
                        </m:r>
                        <m:f>
                          <m:fPr>
                            <m:ctrlPr>
                              <a:rPr lang="en-IN" sz="2000" i="1">
                                <a:effectLst/>
                                <a:latin typeface="Cambria Math" panose="02040503050406030204" pitchFamily="18" charset="0"/>
                                <a:cs typeface="Times New Roman" panose="02020603050405020304" pitchFamily="18" charset="0"/>
                              </a:rPr>
                            </m:ctrlPr>
                          </m:fPr>
                          <m:num>
                            <m:r>
                              <a:rPr lang="en-IN" sz="1800" i="1">
                                <a:effectLst/>
                                <a:latin typeface="Cambria Math" panose="02040503050406030204" pitchFamily="18" charset="0"/>
                                <a:ea typeface="Calibri" panose="020F0502020204030204" pitchFamily="34" charset="0"/>
                                <a:cs typeface="Times New Roman" panose="02020603050405020304" pitchFamily="18" charset="0"/>
                              </a:rPr>
                              <m:t>𝐴𝑣𝑒𝑟𝑎𝑔𝑒</m:t>
                            </m:r>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𝑔𝑎𝑖𝑛</m:t>
                            </m:r>
                          </m:num>
                          <m:den>
                            <m:r>
                              <a:rPr lang="en-IN" sz="1800" i="1">
                                <a:effectLst/>
                                <a:latin typeface="Cambria Math" panose="02040503050406030204" pitchFamily="18" charset="0"/>
                                <a:ea typeface="Calibri" panose="020F0502020204030204" pitchFamily="34" charset="0"/>
                                <a:cs typeface="Times New Roman" panose="02020603050405020304" pitchFamily="18" charset="0"/>
                              </a:rPr>
                              <m:t>𝐴𝑣𝑒𝑟𝑎𝑔𝑒</m:t>
                            </m:r>
                            <m:r>
                              <a:rPr lang="en-IN" sz="1800" i="1">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effectLst/>
                                <a:latin typeface="Cambria Math" panose="02040503050406030204" pitchFamily="18" charset="0"/>
                                <a:ea typeface="Calibri" panose="020F0502020204030204" pitchFamily="34" charset="0"/>
                                <a:cs typeface="Times New Roman" panose="02020603050405020304" pitchFamily="18" charset="0"/>
                              </a:rPr>
                              <m:t>𝑙𝑜𝑠𝑠</m:t>
                            </m:r>
                          </m:den>
                        </m:f>
                      </m:den>
                    </m:f>
                    <m:r>
                      <a:rPr lang="en-IN"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kumimoji="0" lang="en-US" altLang="en-US" sz="1600" b="0" i="0" u="none" strike="noStrike" cap="none" normalizeH="0" baseline="0" dirty="0">
                    <a:ln>
                      <a:noFill/>
                    </a:ln>
                    <a:solidFill>
                      <a:schemeClr val="tx1"/>
                    </a:solidFill>
                    <a:effectLst/>
                    <a:latin typeface="Arial" panose="020B0604020202020204" pitchFamily="34" charset="0"/>
                  </a:rPr>
                  <a:t>                    	(5)</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Where: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Average Gain = The average of all gains over a timeframe.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Average Loss = The average of all losses over the same period.</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mc:Choice>
        <mc:Fallback>
          <p:sp>
            <p:nvSpPr>
              <p:cNvPr id="4" name="Rectangle 2">
                <a:extLst>
                  <a:ext uri="{FF2B5EF4-FFF2-40B4-BE49-F238E27FC236}">
                    <a16:creationId xmlns:a16="http://schemas.microsoft.com/office/drawing/2014/main" id="{8E7E6D43-FEB2-401F-D868-77CC8039ADA1}"/>
                  </a:ext>
                </a:extLst>
              </p:cNvPr>
              <p:cNvSpPr>
                <a:spLocks noRot="1" noChangeAspect="1" noMove="1" noResize="1" noEditPoints="1" noAdjustHandles="1" noChangeArrowheads="1" noChangeShapeType="1" noTextEdit="1"/>
              </p:cNvSpPr>
              <p:nvPr/>
            </p:nvSpPr>
            <p:spPr bwMode="auto">
              <a:xfrm>
                <a:off x="223479" y="1387512"/>
                <a:ext cx="11901846" cy="4082977"/>
              </a:xfrm>
              <a:prstGeom prst="rect">
                <a:avLst/>
              </a:prstGeom>
              <a:blipFill>
                <a:blip r:embed="rId3"/>
                <a:stretch>
                  <a:fillRect l="-3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3693176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p6">
            <a:extLst>
              <a:ext uri="{FF2B5EF4-FFF2-40B4-BE49-F238E27FC236}">
                <a16:creationId xmlns:a16="http://schemas.microsoft.com/office/drawing/2014/main" id="{B1ADF5B8-E418-8007-8B28-25BE6F490C7C}"/>
              </a:ext>
            </a:extLst>
          </p:cNvPr>
          <p:cNvPicPr preferRelativeResize="0"/>
          <p:nvPr/>
        </p:nvPicPr>
        <p:blipFill rotWithShape="1">
          <a:blip r:embed="rId2">
            <a:alphaModFix/>
          </a:blip>
          <a:srcRect/>
          <a:stretch/>
        </p:blipFill>
        <p:spPr>
          <a:xfrm>
            <a:off x="10174916" y="6012204"/>
            <a:ext cx="1676329" cy="770110"/>
          </a:xfrm>
          <a:prstGeom prst="rect">
            <a:avLst/>
          </a:prstGeom>
          <a:noFill/>
          <a:ln>
            <a:noFill/>
          </a:ln>
        </p:spPr>
      </p:pic>
      <p:sp>
        <p:nvSpPr>
          <p:cNvPr id="3" name="TextBox 2">
            <a:extLst>
              <a:ext uri="{FF2B5EF4-FFF2-40B4-BE49-F238E27FC236}">
                <a16:creationId xmlns:a16="http://schemas.microsoft.com/office/drawing/2014/main" id="{1F88AB86-DC41-9D52-AD6F-9B4F8F29C461}"/>
              </a:ext>
            </a:extLst>
          </p:cNvPr>
          <p:cNvSpPr txBox="1"/>
          <p:nvPr/>
        </p:nvSpPr>
        <p:spPr>
          <a:xfrm>
            <a:off x="147374" y="33620"/>
            <a:ext cx="7792764" cy="707886"/>
          </a:xfrm>
          <a:prstGeom prst="rect">
            <a:avLst/>
          </a:prstGeom>
          <a:noFill/>
        </p:spPr>
        <p:txBody>
          <a:bodyPr wrap="square" rtlCol="0">
            <a:spAutoFit/>
          </a:bodyPr>
          <a:lstStyle/>
          <a:p>
            <a:r>
              <a:rPr lang="en-US" sz="3600" b="1" dirty="0">
                <a:solidFill>
                  <a:schemeClr val="accent4"/>
                </a:solidFill>
              </a:rPr>
              <a:t>Methods to be used</a:t>
            </a:r>
            <a:r>
              <a:rPr lang="en-US" sz="4000" b="1" dirty="0">
                <a:solidFill>
                  <a:schemeClr val="accent4"/>
                </a:solidFill>
              </a:rPr>
              <a:t>:</a:t>
            </a:r>
          </a:p>
        </p:txBody>
      </p:sp>
      <p:sp>
        <p:nvSpPr>
          <p:cNvPr id="4" name="Google Shape;38;p1">
            <a:extLst>
              <a:ext uri="{FF2B5EF4-FFF2-40B4-BE49-F238E27FC236}">
                <a16:creationId xmlns:a16="http://schemas.microsoft.com/office/drawing/2014/main" id="{4295D990-1143-E4BC-CA53-3797A2A984A0}"/>
              </a:ext>
            </a:extLst>
          </p:cNvPr>
          <p:cNvSpPr/>
          <p:nvPr/>
        </p:nvSpPr>
        <p:spPr>
          <a:xfrm>
            <a:off x="340755" y="767696"/>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8" name="Rectangle 3">
            <a:extLst>
              <a:ext uri="{FF2B5EF4-FFF2-40B4-BE49-F238E27FC236}">
                <a16:creationId xmlns:a16="http://schemas.microsoft.com/office/drawing/2014/main" id="{949230AA-BBC2-4D9B-8393-D04979DDECBC}"/>
              </a:ext>
            </a:extLst>
          </p:cNvPr>
          <p:cNvSpPr>
            <a:spLocks noChangeArrowheads="1"/>
          </p:cNvSpPr>
          <p:nvPr/>
        </p:nvSpPr>
        <p:spPr bwMode="auto">
          <a:xfrm rot="10800000" flipV="1">
            <a:off x="147374" y="888712"/>
            <a:ext cx="11703871"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Preparation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Remove or impute missing values, normalize the data, and structure it into a usable format.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Excel Formulas: </a:t>
            </a:r>
            <a:r>
              <a:rPr kumimoji="0" lang="en-US" altLang="en-US" sz="1800" b="0" i="0" u="none" strike="noStrike" cap="none" normalizeH="0" baseline="0" dirty="0">
                <a:ln>
                  <a:noFill/>
                </a:ln>
                <a:solidFill>
                  <a:schemeClr val="tx1"/>
                </a:solidFill>
                <a:effectLst/>
                <a:latin typeface="Arial" panose="020B0604020202020204" pitchFamily="34" charset="0"/>
              </a:rPr>
              <a:t>Moving averages, returns calculation, and volatility measures, to make the data ready for feature selection.</a:t>
            </a:r>
          </a:p>
          <a:p>
            <a:pPr marR="0" lvl="0"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tabLst/>
            </a:pPr>
            <a:r>
              <a:rPr lang="en-US" altLang="en-US" sz="2400" b="1" u="sng" dirty="0">
                <a:solidFill>
                  <a:schemeClr val="tx1"/>
                </a:solidFill>
                <a:latin typeface="Times New Roman" panose="02020603050405020304" pitchFamily="18" charset="0"/>
                <a:cs typeface="Times New Roman" panose="02020603050405020304" pitchFamily="18" charset="0"/>
              </a:rPr>
              <a:t>Prediction Model</a:t>
            </a:r>
            <a:r>
              <a:rPr kumimoji="0" lang="en-US" altLang="en-US" sz="20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sz="2000" b="1" u="sng" dirty="0">
              <a:solidFill>
                <a:schemeClr val="tx1"/>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tabLst/>
            </a:pPr>
            <a:endParaRPr kumimoji="0" lang="en-US" altLang="en-US" sz="20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tabLst/>
            </a:pPr>
            <a:r>
              <a:rPr lang="en-US" altLang="en-US" sz="1800" b="1" dirty="0">
                <a:solidFill>
                  <a:schemeClr val="tx1"/>
                </a:solidFill>
                <a:latin typeface="Times New Roman" panose="02020603050405020304" pitchFamily="18" charset="0"/>
                <a:cs typeface="Times New Roman" panose="02020603050405020304" pitchFamily="18" charset="0"/>
              </a:rPr>
              <a:t>SLFN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SLFN (Single-Layer Feedforward Neural Network) architecture includes only one hidden layer between the input and output layers. Having a single layer makes the SLFN model efficient to train, as fewer parameters are required to optimize compared with deeper neural network architectures.</a:t>
            </a:r>
          </a:p>
          <a:p>
            <a:pPr marR="0" lvl="0"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Extreme Learning Machine (ELM):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fast, single-layer neural network used to rank features based on their importance, enabling efficient filtering for the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Clr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Artificial Bee Colony (ABC):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nature-inspired optimization algorithm that filters out unimportant features by simulating the foraging behavior of honey bees.</a:t>
            </a:r>
            <a:r>
              <a:rPr lang="en-US" altLang="en-US" sz="1800" dirty="0">
                <a:solidFill>
                  <a:schemeClr val="tx1"/>
                </a:solidFill>
                <a:latin typeface="Times New Roman" panose="02020603050405020304" pitchFamily="18" charset="0"/>
                <a:cs typeface="Times New Roman" panose="02020603050405020304" pitchFamily="18" charset="0"/>
              </a:rPr>
              <a:t> It is used as a learning rule for Neural network model.</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lang="en-US" sz="2400" b="1" u="sng" dirty="0"/>
              <a:t>Visualization:</a:t>
            </a:r>
            <a:r>
              <a:rPr lang="en-US" sz="2400" u="sng" dirty="0"/>
              <a:t> </a:t>
            </a:r>
            <a:r>
              <a:rPr lang="en-US" sz="1800" dirty="0">
                <a:latin typeface="Times New Roman" panose="02020603050405020304" pitchFamily="18" charset="0"/>
                <a:cs typeface="Times New Roman" panose="02020603050405020304" pitchFamily="18" charset="0"/>
              </a:rPr>
              <a:t>Use graphs to show past stock prices alongside predicted trends, providing a clear view of the model's effectiveness.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183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p:nvPr/>
        </p:nvSpPr>
        <p:spPr>
          <a:xfrm>
            <a:off x="1425351" y="947972"/>
            <a:ext cx="10013407" cy="38997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600" b="1" dirty="0">
                <a:solidFill>
                  <a:schemeClr val="accent4"/>
                </a:solidFill>
                <a:latin typeface="Inter"/>
                <a:ea typeface="Inter"/>
                <a:cs typeface="Inter"/>
                <a:sym typeface="Inter"/>
              </a:rPr>
              <a:t>TEAM </a:t>
            </a:r>
            <a:r>
              <a:rPr lang="en-US" sz="3600" b="1" dirty="0">
                <a:solidFill>
                  <a:srgbClr val="007367"/>
                </a:solidFill>
                <a:latin typeface="Inter"/>
                <a:ea typeface="Inter"/>
                <a:cs typeface="Inter"/>
                <a:sym typeface="Inter"/>
              </a:rPr>
              <a:t> </a:t>
            </a:r>
            <a:endParaRPr dirty="0">
              <a:latin typeface="Inter"/>
              <a:ea typeface="Inter"/>
              <a:cs typeface="Inter"/>
              <a:sym typeface="Inter"/>
            </a:endParaRPr>
          </a:p>
        </p:txBody>
      </p:sp>
      <p:pic>
        <p:nvPicPr>
          <p:cNvPr id="3" name="Google Shape;11;p6">
            <a:extLst>
              <a:ext uri="{FF2B5EF4-FFF2-40B4-BE49-F238E27FC236}">
                <a16:creationId xmlns:a16="http://schemas.microsoft.com/office/drawing/2014/main" id="{64655E1B-04B0-10CD-51C9-9AC426F9F2BF}"/>
              </a:ext>
            </a:extLst>
          </p:cNvPr>
          <p:cNvPicPr preferRelativeResize="0"/>
          <p:nvPr/>
        </p:nvPicPr>
        <p:blipFill rotWithShape="1">
          <a:blip r:embed="rId3">
            <a:alphaModFix/>
          </a:blip>
          <a:srcRect/>
          <a:stretch/>
        </p:blipFill>
        <p:spPr>
          <a:xfrm>
            <a:off x="10081260" y="5910028"/>
            <a:ext cx="1676329" cy="770110"/>
          </a:xfrm>
          <a:prstGeom prst="rect">
            <a:avLst/>
          </a:prstGeom>
          <a:noFill/>
          <a:ln>
            <a:noFill/>
          </a:ln>
        </p:spPr>
      </p:pic>
      <p:graphicFrame>
        <p:nvGraphicFramePr>
          <p:cNvPr id="4" name="Google Shape;54;p3">
            <a:extLst>
              <a:ext uri="{FF2B5EF4-FFF2-40B4-BE49-F238E27FC236}">
                <a16:creationId xmlns:a16="http://schemas.microsoft.com/office/drawing/2014/main" id="{363216F0-E3E5-98CD-4C37-DE3A2BA5CD87}"/>
              </a:ext>
            </a:extLst>
          </p:cNvPr>
          <p:cNvGraphicFramePr/>
          <p:nvPr>
            <p:extLst>
              <p:ext uri="{D42A27DB-BD31-4B8C-83A1-F6EECF244321}">
                <p14:modId xmlns:p14="http://schemas.microsoft.com/office/powerpoint/2010/main" val="2015535561"/>
              </p:ext>
            </p:extLst>
          </p:nvPr>
        </p:nvGraphicFramePr>
        <p:xfrm>
          <a:off x="1425351" y="2175642"/>
          <a:ext cx="7750575" cy="2955300"/>
        </p:xfrm>
        <a:graphic>
          <a:graphicData uri="http://schemas.openxmlformats.org/drawingml/2006/table">
            <a:tbl>
              <a:tblPr firstRow="1">
                <a:noFill/>
                <a:tableStyleId>{B1C1A5F2-C7F4-42EF-8194-A367FB17F6C2}</a:tableStyleId>
              </a:tblPr>
              <a:tblGrid>
                <a:gridCol w="1177250">
                  <a:extLst>
                    <a:ext uri="{9D8B030D-6E8A-4147-A177-3AD203B41FA5}">
                      <a16:colId xmlns:a16="http://schemas.microsoft.com/office/drawing/2014/main" val="20000"/>
                    </a:ext>
                  </a:extLst>
                </a:gridCol>
                <a:gridCol w="3431458">
                  <a:extLst>
                    <a:ext uri="{9D8B030D-6E8A-4147-A177-3AD203B41FA5}">
                      <a16:colId xmlns:a16="http://schemas.microsoft.com/office/drawing/2014/main" val="20001"/>
                    </a:ext>
                  </a:extLst>
                </a:gridCol>
                <a:gridCol w="3141867">
                  <a:extLst>
                    <a:ext uri="{9D8B030D-6E8A-4147-A177-3AD203B41FA5}">
                      <a16:colId xmlns:a16="http://schemas.microsoft.com/office/drawing/2014/main" val="20002"/>
                    </a:ext>
                  </a:extLst>
                </a:gridCol>
              </a:tblGrid>
              <a:tr h="719876">
                <a:tc>
                  <a:txBody>
                    <a:bodyPr/>
                    <a:lstStyle/>
                    <a:p>
                      <a:pPr marL="0" marR="0" lvl="0" indent="0" algn="l" rtl="0">
                        <a:spcBef>
                          <a:spcPts val="0"/>
                        </a:spcBef>
                        <a:spcAft>
                          <a:spcPts val="0"/>
                        </a:spcAft>
                        <a:buNone/>
                      </a:pPr>
                      <a:r>
                        <a:rPr lang="en-US" sz="1700" i="0" u="none" strike="noStrike" cap="none" dirty="0">
                          <a:latin typeface="Inter"/>
                          <a:ea typeface="Inter"/>
                          <a:cs typeface="Inter"/>
                          <a:sym typeface="Inter"/>
                        </a:rPr>
                        <a:t>S.NO</a:t>
                      </a:r>
                      <a:endParaRPr dirty="0">
                        <a:latin typeface="Inter"/>
                        <a:ea typeface="Inter"/>
                        <a:cs typeface="Inter"/>
                        <a:sym typeface="Inter"/>
                      </a:endParaRPr>
                    </a:p>
                  </a:txBody>
                  <a:tcPr marL="442950" marR="0" marT="0" marB="0"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367"/>
                    </a:solidFill>
                  </a:tcPr>
                </a:tc>
                <a:tc>
                  <a:txBody>
                    <a:bodyPr/>
                    <a:lstStyle/>
                    <a:p>
                      <a:pPr marL="0" marR="0" lvl="0" indent="0" algn="ctr" rtl="0">
                        <a:spcBef>
                          <a:spcPts val="0"/>
                        </a:spcBef>
                        <a:spcAft>
                          <a:spcPts val="0"/>
                        </a:spcAft>
                        <a:buNone/>
                      </a:pPr>
                      <a:r>
                        <a:rPr lang="en-US" sz="1700" i="0" u="none" strike="noStrike" cap="none" dirty="0">
                          <a:latin typeface="Inter"/>
                          <a:ea typeface="Inter"/>
                          <a:cs typeface="Inter"/>
                          <a:sym typeface="Inter"/>
                        </a:rPr>
                        <a:t>Names</a:t>
                      </a:r>
                      <a:endParaRPr dirty="0">
                        <a:latin typeface="Inter"/>
                        <a:ea typeface="Inter"/>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367"/>
                    </a:solidFill>
                  </a:tcPr>
                </a:tc>
                <a:tc>
                  <a:txBody>
                    <a:bodyPr/>
                    <a:lstStyle/>
                    <a:p>
                      <a:pPr marL="0" marR="0" lvl="0" indent="0" algn="ctr" rtl="0">
                        <a:spcBef>
                          <a:spcPts val="0"/>
                        </a:spcBef>
                        <a:spcAft>
                          <a:spcPts val="0"/>
                        </a:spcAft>
                        <a:buNone/>
                      </a:pPr>
                      <a:r>
                        <a:rPr lang="en-US" sz="1700" i="0" u="none" strike="noStrike" cap="none" dirty="0">
                          <a:latin typeface="Inter"/>
                          <a:ea typeface="Inter"/>
                          <a:cs typeface="Inter"/>
                          <a:sym typeface="Inter"/>
                        </a:rPr>
                        <a:t>Reg. No</a:t>
                      </a:r>
                      <a:endParaRPr dirty="0">
                        <a:latin typeface="Inter"/>
                        <a:ea typeface="Inter"/>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367"/>
                    </a:solidFill>
                  </a:tcPr>
                </a:tc>
                <a:extLst>
                  <a:ext uri="{0D108BD9-81ED-4DB2-BD59-A6C34878D82A}">
                    <a16:rowId xmlns:a16="http://schemas.microsoft.com/office/drawing/2014/main" val="10000"/>
                  </a:ext>
                </a:extLst>
              </a:tr>
              <a:tr h="558856">
                <a:tc>
                  <a:txBody>
                    <a:bodyPr/>
                    <a:lstStyle/>
                    <a:p>
                      <a:pPr marL="0" marR="0" lvl="0" indent="0" algn="l" rtl="0">
                        <a:spcBef>
                          <a:spcPts val="0"/>
                        </a:spcBef>
                        <a:spcAft>
                          <a:spcPts val="0"/>
                        </a:spcAft>
                        <a:buNone/>
                      </a:pPr>
                      <a:r>
                        <a:rPr lang="en-US" sz="1700" i="0" u="none" strike="noStrike" cap="none" dirty="0">
                          <a:solidFill>
                            <a:srgbClr val="004740"/>
                          </a:solidFill>
                          <a:latin typeface="Inter"/>
                          <a:ea typeface="Inter"/>
                          <a:cs typeface="Inter"/>
                          <a:sym typeface="Inter"/>
                        </a:rPr>
                        <a:t>1</a:t>
                      </a:r>
                      <a:endParaRPr dirty="0">
                        <a:latin typeface="Inter"/>
                        <a:ea typeface="Inter"/>
                        <a:cs typeface="Inter"/>
                        <a:sym typeface="Inter"/>
                      </a:endParaRPr>
                    </a:p>
                  </a:txBody>
                  <a:tcPr marL="4429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IN" sz="1700" dirty="0">
                          <a:solidFill>
                            <a:schemeClr val="accent4">
                              <a:lumMod val="50000"/>
                            </a:schemeClr>
                          </a:solidFill>
                          <a:latin typeface="Inter"/>
                          <a:ea typeface="Inter"/>
                          <a:cs typeface="Inter"/>
                          <a:sym typeface="Inter"/>
                        </a:rPr>
                        <a:t>D.Dheeraj Kumar </a:t>
                      </a:r>
                      <a:endParaRPr sz="1700" dirty="0">
                        <a:solidFill>
                          <a:schemeClr val="accent4">
                            <a:lumMod val="50000"/>
                          </a:schemeClr>
                        </a:solidFill>
                        <a:latin typeface="Inter"/>
                        <a:ea typeface="Inter"/>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Inter"/>
                          <a:ea typeface="Inter"/>
                          <a:cs typeface="Inter"/>
                          <a:sym typeface="Inter"/>
                        </a:rPr>
                        <a:t>VU21CSEN0101004</a:t>
                      </a:r>
                      <a:endParaRPr dirty="0">
                        <a:latin typeface="Inter"/>
                        <a:ea typeface="Inter"/>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10001"/>
                  </a:ext>
                </a:extLst>
              </a:tr>
              <a:tr h="558856">
                <a:tc>
                  <a:txBody>
                    <a:bodyPr/>
                    <a:lstStyle/>
                    <a:p>
                      <a:pPr marL="0" marR="0" lvl="0" indent="0" algn="l" rtl="0">
                        <a:spcBef>
                          <a:spcPts val="0"/>
                        </a:spcBef>
                        <a:spcAft>
                          <a:spcPts val="0"/>
                        </a:spcAft>
                        <a:buNone/>
                      </a:pPr>
                      <a:r>
                        <a:rPr lang="en-US" sz="1700" i="0" u="none" strike="noStrike" cap="none" dirty="0">
                          <a:solidFill>
                            <a:srgbClr val="004740"/>
                          </a:solidFill>
                          <a:latin typeface="Inter"/>
                          <a:ea typeface="Inter"/>
                          <a:cs typeface="Inter"/>
                          <a:sym typeface="Inter"/>
                        </a:rPr>
                        <a:t>2</a:t>
                      </a:r>
                      <a:endParaRPr dirty="0">
                        <a:latin typeface="Inter"/>
                        <a:ea typeface="Inter"/>
                        <a:cs typeface="Inter"/>
                        <a:sym typeface="Inter"/>
                      </a:endParaRPr>
                    </a:p>
                  </a:txBody>
                  <a:tcPr marL="4429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Inter"/>
                          <a:ea typeface="Inter"/>
                          <a:cs typeface="Inter"/>
                          <a:sym typeface="Inter"/>
                        </a:rPr>
                        <a:t>SMN Rishitha Varma</a:t>
                      </a: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Inter"/>
                          <a:ea typeface="Inter"/>
                          <a:cs typeface="Inter"/>
                          <a:sym typeface="Inter"/>
                        </a:rPr>
                        <a:t>VU21CSEN0101013</a:t>
                      </a:r>
                      <a:endParaRPr lang="en-US" sz="1800" dirty="0">
                        <a:latin typeface="Inter"/>
                        <a:ea typeface="Inter"/>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10002"/>
                  </a:ext>
                </a:extLst>
              </a:tr>
              <a:tr h="558856">
                <a:tc>
                  <a:txBody>
                    <a:bodyPr/>
                    <a:lstStyle/>
                    <a:p>
                      <a:pPr marL="0" marR="0" lvl="0" indent="0" algn="l" rtl="0">
                        <a:spcBef>
                          <a:spcPts val="0"/>
                        </a:spcBef>
                        <a:spcAft>
                          <a:spcPts val="0"/>
                        </a:spcAft>
                        <a:buNone/>
                      </a:pPr>
                      <a:r>
                        <a:rPr lang="en-US" sz="1700" i="0" u="none" strike="noStrike" cap="none" dirty="0">
                          <a:solidFill>
                            <a:srgbClr val="004740"/>
                          </a:solidFill>
                          <a:latin typeface="Inter"/>
                          <a:ea typeface="Inter"/>
                          <a:cs typeface="Inter"/>
                          <a:sym typeface="Inter"/>
                        </a:rPr>
                        <a:t>3</a:t>
                      </a:r>
                      <a:endParaRPr dirty="0">
                        <a:latin typeface="Inter"/>
                        <a:ea typeface="Inter"/>
                        <a:cs typeface="Inter"/>
                        <a:sym typeface="Inter"/>
                      </a:endParaRPr>
                    </a:p>
                  </a:txBody>
                  <a:tcPr marL="4429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Inter"/>
                          <a:ea typeface="Inter"/>
                          <a:cs typeface="Inter"/>
                          <a:sym typeface="Inter"/>
                        </a:rPr>
                        <a:t>Venu Harsha </a:t>
                      </a: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Inter"/>
                          <a:ea typeface="Inter"/>
                          <a:cs typeface="Inter"/>
                          <a:sym typeface="Inter"/>
                        </a:rPr>
                        <a:t>VU21CSEN0101412</a:t>
                      </a:r>
                      <a:endParaRPr lang="en-US" sz="1800" dirty="0">
                        <a:latin typeface="Inter"/>
                        <a:ea typeface="Inter"/>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10003"/>
                  </a:ext>
                </a:extLst>
              </a:tr>
              <a:tr h="558856">
                <a:tc>
                  <a:txBody>
                    <a:bodyPr/>
                    <a:lstStyle/>
                    <a:p>
                      <a:pPr marL="0" marR="0" lvl="0" indent="0" algn="l" rtl="0">
                        <a:spcBef>
                          <a:spcPts val="0"/>
                        </a:spcBef>
                        <a:spcAft>
                          <a:spcPts val="0"/>
                        </a:spcAft>
                        <a:buNone/>
                      </a:pPr>
                      <a:r>
                        <a:rPr lang="en-US" sz="1700" i="0" u="none" strike="noStrike" cap="none" dirty="0">
                          <a:solidFill>
                            <a:srgbClr val="004740"/>
                          </a:solidFill>
                          <a:latin typeface="Inter"/>
                          <a:ea typeface="Inter"/>
                          <a:cs typeface="Inter"/>
                          <a:sym typeface="Inter"/>
                        </a:rPr>
                        <a:t>4</a:t>
                      </a:r>
                      <a:endParaRPr dirty="0">
                        <a:latin typeface="Inter"/>
                        <a:ea typeface="Inter"/>
                        <a:cs typeface="Inter"/>
                        <a:sym typeface="Inter"/>
                      </a:endParaRPr>
                    </a:p>
                  </a:txBody>
                  <a:tcPr marL="4429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Inter"/>
                          <a:ea typeface="Inter"/>
                          <a:cs typeface="Inter"/>
                          <a:sym typeface="Inter"/>
                        </a:rPr>
                        <a:t>S. Ramesh Naidu</a:t>
                      </a:r>
                      <a:endParaRPr dirty="0">
                        <a:latin typeface="Inter"/>
                        <a:ea typeface="Inter"/>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Inter"/>
                          <a:ea typeface="Inter"/>
                          <a:cs typeface="Inter"/>
                          <a:sym typeface="Inter"/>
                        </a:rPr>
                        <a:t>VU21CSEN0101470</a:t>
                      </a:r>
                      <a:endParaRPr lang="en-US" sz="1800" dirty="0">
                        <a:latin typeface="Inter"/>
                        <a:ea typeface="Inter"/>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10004"/>
                  </a:ext>
                </a:extLst>
              </a:tr>
            </a:tbl>
          </a:graphicData>
        </a:graphic>
      </p:graphicFrame>
      <p:sp>
        <p:nvSpPr>
          <p:cNvPr id="5" name="Google Shape;38;p1">
            <a:extLst>
              <a:ext uri="{FF2B5EF4-FFF2-40B4-BE49-F238E27FC236}">
                <a16:creationId xmlns:a16="http://schemas.microsoft.com/office/drawing/2014/main" id="{9C3829C2-2832-36F1-8D65-AD6F324D01DC}"/>
              </a:ext>
            </a:extLst>
          </p:cNvPr>
          <p:cNvSpPr/>
          <p:nvPr/>
        </p:nvSpPr>
        <p:spPr>
          <a:xfrm flipV="1">
            <a:off x="1425351" y="1576237"/>
            <a:ext cx="3720662"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1;p6">
            <a:extLst>
              <a:ext uri="{FF2B5EF4-FFF2-40B4-BE49-F238E27FC236}">
                <a16:creationId xmlns:a16="http://schemas.microsoft.com/office/drawing/2014/main" id="{EFB0C3D0-D2B3-94D0-0D14-E38D53419DF7}"/>
              </a:ext>
            </a:extLst>
          </p:cNvPr>
          <p:cNvPicPr preferRelativeResize="0"/>
          <p:nvPr/>
        </p:nvPicPr>
        <p:blipFill rotWithShape="1">
          <a:blip r:embed="rId2">
            <a:alphaModFix/>
          </a:blip>
          <a:srcRect/>
          <a:stretch/>
        </p:blipFill>
        <p:spPr>
          <a:xfrm>
            <a:off x="10081260" y="5910028"/>
            <a:ext cx="1676329" cy="770110"/>
          </a:xfrm>
          <a:prstGeom prst="rect">
            <a:avLst/>
          </a:prstGeom>
          <a:noFill/>
          <a:ln>
            <a:noFill/>
          </a:ln>
        </p:spPr>
      </p:pic>
      <p:sp>
        <p:nvSpPr>
          <p:cNvPr id="5" name="TextBox 4">
            <a:extLst>
              <a:ext uri="{FF2B5EF4-FFF2-40B4-BE49-F238E27FC236}">
                <a16:creationId xmlns:a16="http://schemas.microsoft.com/office/drawing/2014/main" id="{EF76C277-BA09-5B56-0C84-4D7830D95033}"/>
              </a:ext>
            </a:extLst>
          </p:cNvPr>
          <p:cNvSpPr txBox="1"/>
          <p:nvPr/>
        </p:nvSpPr>
        <p:spPr>
          <a:xfrm>
            <a:off x="262407" y="122566"/>
            <a:ext cx="7792764" cy="707886"/>
          </a:xfrm>
          <a:prstGeom prst="rect">
            <a:avLst/>
          </a:prstGeom>
          <a:noFill/>
        </p:spPr>
        <p:txBody>
          <a:bodyPr wrap="square" rtlCol="0">
            <a:spAutoFit/>
          </a:bodyPr>
          <a:lstStyle/>
          <a:p>
            <a:r>
              <a:rPr lang="en-US" sz="3600" b="1" dirty="0">
                <a:solidFill>
                  <a:schemeClr val="accent4"/>
                </a:solidFill>
              </a:rPr>
              <a:t>Tools to be used</a:t>
            </a:r>
            <a:r>
              <a:rPr lang="en-US" sz="4000" b="1" dirty="0">
                <a:solidFill>
                  <a:schemeClr val="accent4"/>
                </a:solidFill>
              </a:rPr>
              <a:t>:</a:t>
            </a:r>
          </a:p>
        </p:txBody>
      </p:sp>
      <p:sp>
        <p:nvSpPr>
          <p:cNvPr id="6" name="Google Shape;38;p1">
            <a:extLst>
              <a:ext uri="{FF2B5EF4-FFF2-40B4-BE49-F238E27FC236}">
                <a16:creationId xmlns:a16="http://schemas.microsoft.com/office/drawing/2014/main" id="{E7C606B6-3495-A42E-358A-D38F1F4E1C92}"/>
              </a:ext>
            </a:extLst>
          </p:cNvPr>
          <p:cNvSpPr/>
          <p:nvPr/>
        </p:nvSpPr>
        <p:spPr>
          <a:xfrm>
            <a:off x="262407" y="830452"/>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8" name="Rectangle 3">
            <a:extLst>
              <a:ext uri="{FF2B5EF4-FFF2-40B4-BE49-F238E27FC236}">
                <a16:creationId xmlns:a16="http://schemas.microsoft.com/office/drawing/2014/main" id="{DF8D8751-B8EE-6669-594C-F8BC469F9AC0}"/>
              </a:ext>
            </a:extLst>
          </p:cNvPr>
          <p:cNvSpPr>
            <a:spLocks noChangeArrowheads="1"/>
          </p:cNvSpPr>
          <p:nvPr/>
        </p:nvSpPr>
        <p:spPr bwMode="auto">
          <a:xfrm>
            <a:off x="262407" y="1401436"/>
            <a:ext cx="1114854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and Processing</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sz="2400" b="1" dirty="0">
                <a:latin typeface="Times New Roman" panose="02020603050405020304" pitchFamily="18" charset="0"/>
                <a:cs typeface="Times New Roman" panose="02020603050405020304" pitchFamily="18" charset="0"/>
              </a:rPr>
              <a:t>Excel/Google Sheets:</a:t>
            </a:r>
            <a:r>
              <a:rPr lang="en-US" sz="2400" dirty="0">
                <a:latin typeface="Times New Roman" panose="02020603050405020304" pitchFamily="18" charset="0"/>
                <a:cs typeface="Times New Roman" panose="02020603050405020304" pitchFamily="18" charset="0"/>
              </a:rPr>
              <a:t> Initial data cleaning and basic calculations (e.g., moving averages).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data processing and manipulation using libraries like Pandas, NumPy.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Yahoo Finance API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collecting stock market data.</a:t>
            </a:r>
          </a:p>
          <a:p>
            <a:pPr marL="0" marR="0" lvl="0" indent="0" algn="just" defTabSz="914400" rtl="0" eaLnBrk="0" fontAlgn="base" latinLnBrk="0" hangingPunct="0">
              <a:lnSpc>
                <a:spcPct val="100000"/>
              </a:lnSpc>
              <a:spcBef>
                <a:spcPct val="0"/>
              </a:spcBef>
              <a:spcAft>
                <a:spcPct val="0"/>
              </a:spcAft>
              <a:buClrTx/>
              <a:buSzTx/>
              <a:tabLst/>
            </a:pPr>
            <a:endParaRPr lang="en-US" altLang="en-US" sz="24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IN" sz="2400" dirty="0">
                <a:latin typeface="Times New Roman" panose="02020603050405020304" pitchFamily="18" charset="0"/>
                <a:cs typeface="Times New Roman" panose="02020603050405020304" pitchFamily="18" charset="0"/>
              </a:rPr>
              <a:t>Evaluation and Visualization</a:t>
            </a:r>
            <a:endParaRPr lang="en-US" sz="24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sz="2400" b="1" dirty="0">
                <a:latin typeface="Times New Roman" panose="02020603050405020304" pitchFamily="18" charset="0"/>
                <a:cs typeface="Times New Roman" panose="02020603050405020304" pitchFamily="18" charset="0"/>
              </a:rPr>
              <a:t>Jupyter Notebook:</a:t>
            </a:r>
            <a:r>
              <a:rPr lang="en-US" sz="2400" dirty="0">
                <a:latin typeface="Times New Roman" panose="02020603050405020304" pitchFamily="18" charset="0"/>
                <a:cs typeface="Times New Roman" panose="02020603050405020304" pitchFamily="18" charset="0"/>
              </a:rPr>
              <a:t> For interactive data exploration, model building, and result analysis.</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273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225DC-8554-C07F-3A58-B188CA4E82E8}"/>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CE91F205-C4FC-B291-234D-5462FDA4BCC9}"/>
              </a:ext>
            </a:extLst>
          </p:cNvPr>
          <p:cNvPicPr preferRelativeResize="0"/>
          <p:nvPr/>
        </p:nvPicPr>
        <p:blipFill rotWithShape="1">
          <a:blip r:embed="rId2">
            <a:alphaModFix/>
          </a:blip>
          <a:srcRect/>
          <a:stretch/>
        </p:blipFill>
        <p:spPr>
          <a:xfrm>
            <a:off x="10081260" y="5910028"/>
            <a:ext cx="1676329" cy="770110"/>
          </a:xfrm>
          <a:prstGeom prst="rect">
            <a:avLst/>
          </a:prstGeom>
          <a:noFill/>
          <a:ln>
            <a:noFill/>
          </a:ln>
        </p:spPr>
      </p:pic>
      <p:sp>
        <p:nvSpPr>
          <p:cNvPr id="5" name="TextBox 4">
            <a:extLst>
              <a:ext uri="{FF2B5EF4-FFF2-40B4-BE49-F238E27FC236}">
                <a16:creationId xmlns:a16="http://schemas.microsoft.com/office/drawing/2014/main" id="{EB33D09C-B659-6A39-758C-CF17B837098E}"/>
              </a:ext>
            </a:extLst>
          </p:cNvPr>
          <p:cNvSpPr txBox="1"/>
          <p:nvPr/>
        </p:nvSpPr>
        <p:spPr>
          <a:xfrm>
            <a:off x="262407" y="122566"/>
            <a:ext cx="7792764" cy="646331"/>
          </a:xfrm>
          <a:prstGeom prst="rect">
            <a:avLst/>
          </a:prstGeom>
          <a:noFill/>
        </p:spPr>
        <p:txBody>
          <a:bodyPr wrap="square" rtlCol="0">
            <a:spAutoFit/>
          </a:bodyPr>
          <a:lstStyle/>
          <a:p>
            <a:r>
              <a:rPr lang="en-US" sz="3600" b="1" dirty="0">
                <a:solidFill>
                  <a:schemeClr val="accent4"/>
                </a:solidFill>
              </a:rPr>
              <a:t>Implementation  :</a:t>
            </a:r>
            <a:endParaRPr lang="en-US" sz="4000" b="1" dirty="0">
              <a:solidFill>
                <a:schemeClr val="accent4"/>
              </a:solidFill>
            </a:endParaRPr>
          </a:p>
        </p:txBody>
      </p:sp>
      <p:sp>
        <p:nvSpPr>
          <p:cNvPr id="6" name="Google Shape;38;p1">
            <a:extLst>
              <a:ext uri="{FF2B5EF4-FFF2-40B4-BE49-F238E27FC236}">
                <a16:creationId xmlns:a16="http://schemas.microsoft.com/office/drawing/2014/main" id="{82D335CC-4B1D-A073-6B15-D99AC56321D7}"/>
              </a:ext>
            </a:extLst>
          </p:cNvPr>
          <p:cNvSpPr/>
          <p:nvPr/>
        </p:nvSpPr>
        <p:spPr>
          <a:xfrm>
            <a:off x="262407" y="830452"/>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4" name="Picture 3">
            <a:extLst>
              <a:ext uri="{FF2B5EF4-FFF2-40B4-BE49-F238E27FC236}">
                <a16:creationId xmlns:a16="http://schemas.microsoft.com/office/drawing/2014/main" id="{28AB6DB6-EDBD-4896-69B3-5A72D6BC4961}"/>
              </a:ext>
            </a:extLst>
          </p:cNvPr>
          <p:cNvPicPr>
            <a:picLocks noChangeAspect="1"/>
          </p:cNvPicPr>
          <p:nvPr/>
        </p:nvPicPr>
        <p:blipFill>
          <a:blip r:embed="rId3"/>
          <a:stretch>
            <a:fillRect/>
          </a:stretch>
        </p:blipFill>
        <p:spPr>
          <a:xfrm>
            <a:off x="262407" y="1110946"/>
            <a:ext cx="7420885" cy="5237389"/>
          </a:xfrm>
          <a:prstGeom prst="rect">
            <a:avLst/>
          </a:prstGeom>
        </p:spPr>
      </p:pic>
    </p:spTree>
    <p:extLst>
      <p:ext uri="{BB962C8B-B14F-4D97-AF65-F5344CB8AC3E}">
        <p14:creationId xmlns:p14="http://schemas.microsoft.com/office/powerpoint/2010/main" val="724449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972A8-B11F-D05E-75D4-65D2E79C92E1}"/>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FB4E7548-515D-871C-26C1-1750D2DDC102}"/>
              </a:ext>
            </a:extLst>
          </p:cNvPr>
          <p:cNvPicPr preferRelativeResize="0"/>
          <p:nvPr/>
        </p:nvPicPr>
        <p:blipFill rotWithShape="1">
          <a:blip r:embed="rId2">
            <a:alphaModFix/>
          </a:blip>
          <a:srcRect/>
          <a:stretch/>
        </p:blipFill>
        <p:spPr>
          <a:xfrm>
            <a:off x="10081260" y="5910028"/>
            <a:ext cx="1676329" cy="770110"/>
          </a:xfrm>
          <a:prstGeom prst="rect">
            <a:avLst/>
          </a:prstGeom>
          <a:noFill/>
          <a:ln>
            <a:noFill/>
          </a:ln>
        </p:spPr>
      </p:pic>
      <p:sp>
        <p:nvSpPr>
          <p:cNvPr id="5" name="TextBox 4">
            <a:extLst>
              <a:ext uri="{FF2B5EF4-FFF2-40B4-BE49-F238E27FC236}">
                <a16:creationId xmlns:a16="http://schemas.microsoft.com/office/drawing/2014/main" id="{6E242EB9-39C7-B857-0B6A-F1C0C5D59B52}"/>
              </a:ext>
            </a:extLst>
          </p:cNvPr>
          <p:cNvSpPr txBox="1"/>
          <p:nvPr/>
        </p:nvSpPr>
        <p:spPr>
          <a:xfrm>
            <a:off x="262407" y="122566"/>
            <a:ext cx="7792764" cy="646331"/>
          </a:xfrm>
          <a:prstGeom prst="rect">
            <a:avLst/>
          </a:prstGeom>
          <a:noFill/>
        </p:spPr>
        <p:txBody>
          <a:bodyPr wrap="square" rtlCol="0">
            <a:spAutoFit/>
          </a:bodyPr>
          <a:lstStyle/>
          <a:p>
            <a:r>
              <a:rPr lang="en-US" sz="3600" b="1" dirty="0">
                <a:solidFill>
                  <a:schemeClr val="accent4"/>
                </a:solidFill>
              </a:rPr>
              <a:t>Implementation  :</a:t>
            </a:r>
            <a:endParaRPr lang="en-US" sz="4000" b="1" dirty="0">
              <a:solidFill>
                <a:schemeClr val="accent4"/>
              </a:solidFill>
            </a:endParaRPr>
          </a:p>
        </p:txBody>
      </p:sp>
      <p:sp>
        <p:nvSpPr>
          <p:cNvPr id="6" name="Google Shape;38;p1">
            <a:extLst>
              <a:ext uri="{FF2B5EF4-FFF2-40B4-BE49-F238E27FC236}">
                <a16:creationId xmlns:a16="http://schemas.microsoft.com/office/drawing/2014/main" id="{507F4BF5-4FA7-9068-92F2-227746DF1F55}"/>
              </a:ext>
            </a:extLst>
          </p:cNvPr>
          <p:cNvSpPr/>
          <p:nvPr/>
        </p:nvSpPr>
        <p:spPr>
          <a:xfrm>
            <a:off x="262407" y="830452"/>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7" name="Picture 6">
            <a:extLst>
              <a:ext uri="{FF2B5EF4-FFF2-40B4-BE49-F238E27FC236}">
                <a16:creationId xmlns:a16="http://schemas.microsoft.com/office/drawing/2014/main" id="{04F5ADC3-1D95-742A-53E4-3B83180DB7ED}"/>
              </a:ext>
            </a:extLst>
          </p:cNvPr>
          <p:cNvPicPr>
            <a:picLocks noChangeAspect="1"/>
          </p:cNvPicPr>
          <p:nvPr/>
        </p:nvPicPr>
        <p:blipFill>
          <a:blip r:embed="rId3"/>
          <a:stretch>
            <a:fillRect/>
          </a:stretch>
        </p:blipFill>
        <p:spPr>
          <a:xfrm>
            <a:off x="262407" y="1125918"/>
            <a:ext cx="9316750" cy="4172532"/>
          </a:xfrm>
          <a:prstGeom prst="rect">
            <a:avLst/>
          </a:prstGeom>
        </p:spPr>
      </p:pic>
    </p:spTree>
    <p:extLst>
      <p:ext uri="{BB962C8B-B14F-4D97-AF65-F5344CB8AC3E}">
        <p14:creationId xmlns:p14="http://schemas.microsoft.com/office/powerpoint/2010/main" val="2971532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D2F2B-ACCB-D381-340E-6973645160F0}"/>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237CBD33-CA5B-7743-6C2E-88FC2A5FB9A6}"/>
              </a:ext>
            </a:extLst>
          </p:cNvPr>
          <p:cNvPicPr preferRelativeResize="0"/>
          <p:nvPr/>
        </p:nvPicPr>
        <p:blipFill rotWithShape="1">
          <a:blip r:embed="rId2">
            <a:alphaModFix/>
          </a:blip>
          <a:srcRect/>
          <a:stretch/>
        </p:blipFill>
        <p:spPr>
          <a:xfrm>
            <a:off x="10081260" y="5910028"/>
            <a:ext cx="1676329" cy="770110"/>
          </a:xfrm>
          <a:prstGeom prst="rect">
            <a:avLst/>
          </a:prstGeom>
          <a:noFill/>
          <a:ln>
            <a:noFill/>
          </a:ln>
        </p:spPr>
      </p:pic>
      <p:sp>
        <p:nvSpPr>
          <p:cNvPr id="5" name="TextBox 4">
            <a:extLst>
              <a:ext uri="{FF2B5EF4-FFF2-40B4-BE49-F238E27FC236}">
                <a16:creationId xmlns:a16="http://schemas.microsoft.com/office/drawing/2014/main" id="{678EE2DF-5A02-D49A-CAD2-1918264EF47F}"/>
              </a:ext>
            </a:extLst>
          </p:cNvPr>
          <p:cNvSpPr txBox="1"/>
          <p:nvPr/>
        </p:nvSpPr>
        <p:spPr>
          <a:xfrm>
            <a:off x="262407" y="122566"/>
            <a:ext cx="7792764" cy="646331"/>
          </a:xfrm>
          <a:prstGeom prst="rect">
            <a:avLst/>
          </a:prstGeom>
          <a:noFill/>
        </p:spPr>
        <p:txBody>
          <a:bodyPr wrap="square" rtlCol="0">
            <a:spAutoFit/>
          </a:bodyPr>
          <a:lstStyle/>
          <a:p>
            <a:r>
              <a:rPr lang="en-US" sz="3600" b="1" dirty="0">
                <a:solidFill>
                  <a:schemeClr val="accent4"/>
                </a:solidFill>
              </a:rPr>
              <a:t>Implementation  :</a:t>
            </a:r>
            <a:endParaRPr lang="en-US" sz="4000" b="1" dirty="0">
              <a:solidFill>
                <a:schemeClr val="accent4"/>
              </a:solidFill>
            </a:endParaRPr>
          </a:p>
        </p:txBody>
      </p:sp>
      <p:sp>
        <p:nvSpPr>
          <p:cNvPr id="6" name="Google Shape;38;p1">
            <a:extLst>
              <a:ext uri="{FF2B5EF4-FFF2-40B4-BE49-F238E27FC236}">
                <a16:creationId xmlns:a16="http://schemas.microsoft.com/office/drawing/2014/main" id="{CA2701B1-0761-92A6-226F-B63963C800C4}"/>
              </a:ext>
            </a:extLst>
          </p:cNvPr>
          <p:cNvSpPr/>
          <p:nvPr/>
        </p:nvSpPr>
        <p:spPr>
          <a:xfrm>
            <a:off x="262407" y="830452"/>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4" name="Picture 3">
            <a:extLst>
              <a:ext uri="{FF2B5EF4-FFF2-40B4-BE49-F238E27FC236}">
                <a16:creationId xmlns:a16="http://schemas.microsoft.com/office/drawing/2014/main" id="{2384EA2C-F91F-85C0-8F0A-BB6BA5AD3618}"/>
              </a:ext>
            </a:extLst>
          </p:cNvPr>
          <p:cNvPicPr>
            <a:picLocks noChangeAspect="1"/>
          </p:cNvPicPr>
          <p:nvPr/>
        </p:nvPicPr>
        <p:blipFill>
          <a:blip r:embed="rId3"/>
          <a:stretch>
            <a:fillRect/>
          </a:stretch>
        </p:blipFill>
        <p:spPr>
          <a:xfrm>
            <a:off x="262407" y="925948"/>
            <a:ext cx="8202863" cy="3810044"/>
          </a:xfrm>
          <a:prstGeom prst="rect">
            <a:avLst/>
          </a:prstGeom>
        </p:spPr>
      </p:pic>
      <p:pic>
        <p:nvPicPr>
          <p:cNvPr id="9" name="Picture 8">
            <a:extLst>
              <a:ext uri="{FF2B5EF4-FFF2-40B4-BE49-F238E27FC236}">
                <a16:creationId xmlns:a16="http://schemas.microsoft.com/office/drawing/2014/main" id="{A9B275E5-CFBA-FE76-3539-F2CC4275C8F0}"/>
              </a:ext>
            </a:extLst>
          </p:cNvPr>
          <p:cNvPicPr>
            <a:picLocks noChangeAspect="1"/>
          </p:cNvPicPr>
          <p:nvPr/>
        </p:nvPicPr>
        <p:blipFill>
          <a:blip r:embed="rId4"/>
          <a:stretch>
            <a:fillRect/>
          </a:stretch>
        </p:blipFill>
        <p:spPr>
          <a:xfrm>
            <a:off x="262407" y="4735992"/>
            <a:ext cx="8202863" cy="2076740"/>
          </a:xfrm>
          <a:prstGeom prst="rect">
            <a:avLst/>
          </a:prstGeom>
        </p:spPr>
      </p:pic>
    </p:spTree>
    <p:extLst>
      <p:ext uri="{BB962C8B-B14F-4D97-AF65-F5344CB8AC3E}">
        <p14:creationId xmlns:p14="http://schemas.microsoft.com/office/powerpoint/2010/main" val="472863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E0CB9-494F-6226-D11A-F8DC128B15D5}"/>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1649C41A-EC61-37C9-5F28-FB875D7DDBE2}"/>
              </a:ext>
            </a:extLst>
          </p:cNvPr>
          <p:cNvPicPr preferRelativeResize="0"/>
          <p:nvPr/>
        </p:nvPicPr>
        <p:blipFill rotWithShape="1">
          <a:blip r:embed="rId2">
            <a:alphaModFix/>
          </a:blip>
          <a:srcRect/>
          <a:stretch/>
        </p:blipFill>
        <p:spPr>
          <a:xfrm>
            <a:off x="10081260" y="5910028"/>
            <a:ext cx="1676329" cy="770110"/>
          </a:xfrm>
          <a:prstGeom prst="rect">
            <a:avLst/>
          </a:prstGeom>
          <a:noFill/>
          <a:ln>
            <a:noFill/>
          </a:ln>
        </p:spPr>
      </p:pic>
      <p:sp>
        <p:nvSpPr>
          <p:cNvPr id="5" name="TextBox 4">
            <a:extLst>
              <a:ext uri="{FF2B5EF4-FFF2-40B4-BE49-F238E27FC236}">
                <a16:creationId xmlns:a16="http://schemas.microsoft.com/office/drawing/2014/main" id="{65DC5346-B574-CEC8-3150-5D9AAD0868E3}"/>
              </a:ext>
            </a:extLst>
          </p:cNvPr>
          <p:cNvSpPr txBox="1"/>
          <p:nvPr/>
        </p:nvSpPr>
        <p:spPr>
          <a:xfrm>
            <a:off x="262407" y="122566"/>
            <a:ext cx="7792764" cy="646331"/>
          </a:xfrm>
          <a:prstGeom prst="rect">
            <a:avLst/>
          </a:prstGeom>
          <a:noFill/>
        </p:spPr>
        <p:txBody>
          <a:bodyPr wrap="square" rtlCol="0">
            <a:spAutoFit/>
          </a:bodyPr>
          <a:lstStyle/>
          <a:p>
            <a:r>
              <a:rPr lang="en-US" sz="3600" b="1" dirty="0">
                <a:solidFill>
                  <a:schemeClr val="accent4"/>
                </a:solidFill>
              </a:rPr>
              <a:t>Implementation  :</a:t>
            </a:r>
            <a:endParaRPr lang="en-US" sz="4000" b="1" dirty="0">
              <a:solidFill>
                <a:schemeClr val="accent4"/>
              </a:solidFill>
            </a:endParaRPr>
          </a:p>
        </p:txBody>
      </p:sp>
      <p:sp>
        <p:nvSpPr>
          <p:cNvPr id="6" name="Google Shape;38;p1">
            <a:extLst>
              <a:ext uri="{FF2B5EF4-FFF2-40B4-BE49-F238E27FC236}">
                <a16:creationId xmlns:a16="http://schemas.microsoft.com/office/drawing/2014/main" id="{4339664E-D054-DB8D-E96C-E560CA3CDC0E}"/>
              </a:ext>
            </a:extLst>
          </p:cNvPr>
          <p:cNvSpPr/>
          <p:nvPr/>
        </p:nvSpPr>
        <p:spPr>
          <a:xfrm>
            <a:off x="262407" y="830452"/>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7" name="Picture 6">
            <a:extLst>
              <a:ext uri="{FF2B5EF4-FFF2-40B4-BE49-F238E27FC236}">
                <a16:creationId xmlns:a16="http://schemas.microsoft.com/office/drawing/2014/main" id="{C4A025DB-44CF-FDA6-5304-22B1C95BCB62}"/>
              </a:ext>
            </a:extLst>
          </p:cNvPr>
          <p:cNvPicPr>
            <a:picLocks noChangeAspect="1"/>
          </p:cNvPicPr>
          <p:nvPr/>
        </p:nvPicPr>
        <p:blipFill>
          <a:blip r:embed="rId3"/>
          <a:stretch>
            <a:fillRect/>
          </a:stretch>
        </p:blipFill>
        <p:spPr>
          <a:xfrm>
            <a:off x="262406" y="937726"/>
            <a:ext cx="7382731" cy="4972302"/>
          </a:xfrm>
          <a:prstGeom prst="rect">
            <a:avLst/>
          </a:prstGeom>
        </p:spPr>
      </p:pic>
      <p:pic>
        <p:nvPicPr>
          <p:cNvPr id="10" name="Picture 9">
            <a:extLst>
              <a:ext uri="{FF2B5EF4-FFF2-40B4-BE49-F238E27FC236}">
                <a16:creationId xmlns:a16="http://schemas.microsoft.com/office/drawing/2014/main" id="{F3D612A1-0467-3035-DFB3-C3DE057954EA}"/>
              </a:ext>
            </a:extLst>
          </p:cNvPr>
          <p:cNvPicPr>
            <a:picLocks noChangeAspect="1"/>
          </p:cNvPicPr>
          <p:nvPr/>
        </p:nvPicPr>
        <p:blipFill>
          <a:blip r:embed="rId4"/>
          <a:stretch>
            <a:fillRect/>
          </a:stretch>
        </p:blipFill>
        <p:spPr>
          <a:xfrm>
            <a:off x="6096000" y="937726"/>
            <a:ext cx="6022711" cy="4982548"/>
          </a:xfrm>
          <a:prstGeom prst="rect">
            <a:avLst/>
          </a:prstGeom>
        </p:spPr>
      </p:pic>
    </p:spTree>
    <p:extLst>
      <p:ext uri="{BB962C8B-B14F-4D97-AF65-F5344CB8AC3E}">
        <p14:creationId xmlns:p14="http://schemas.microsoft.com/office/powerpoint/2010/main" val="402927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48BF8-9A06-FA20-736F-7A1F1286C118}"/>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9A2F8EA1-4CCA-3C55-7266-992028295071}"/>
              </a:ext>
            </a:extLst>
          </p:cNvPr>
          <p:cNvPicPr preferRelativeResize="0"/>
          <p:nvPr/>
        </p:nvPicPr>
        <p:blipFill rotWithShape="1">
          <a:blip r:embed="rId2">
            <a:alphaModFix/>
          </a:blip>
          <a:srcRect/>
          <a:stretch/>
        </p:blipFill>
        <p:spPr>
          <a:xfrm>
            <a:off x="10081260" y="5910028"/>
            <a:ext cx="1676329" cy="770110"/>
          </a:xfrm>
          <a:prstGeom prst="rect">
            <a:avLst/>
          </a:prstGeom>
          <a:noFill/>
          <a:ln>
            <a:noFill/>
          </a:ln>
        </p:spPr>
      </p:pic>
      <p:sp>
        <p:nvSpPr>
          <p:cNvPr id="5" name="TextBox 4">
            <a:extLst>
              <a:ext uri="{FF2B5EF4-FFF2-40B4-BE49-F238E27FC236}">
                <a16:creationId xmlns:a16="http://schemas.microsoft.com/office/drawing/2014/main" id="{B0DBB135-F05B-069A-F874-6A8608107C41}"/>
              </a:ext>
            </a:extLst>
          </p:cNvPr>
          <p:cNvSpPr txBox="1"/>
          <p:nvPr/>
        </p:nvSpPr>
        <p:spPr>
          <a:xfrm>
            <a:off x="262407" y="122566"/>
            <a:ext cx="7792764" cy="646331"/>
          </a:xfrm>
          <a:prstGeom prst="rect">
            <a:avLst/>
          </a:prstGeom>
          <a:noFill/>
        </p:spPr>
        <p:txBody>
          <a:bodyPr wrap="square" rtlCol="0">
            <a:spAutoFit/>
          </a:bodyPr>
          <a:lstStyle/>
          <a:p>
            <a:r>
              <a:rPr lang="en-US" sz="3600" b="1" dirty="0">
                <a:solidFill>
                  <a:schemeClr val="accent4"/>
                </a:solidFill>
              </a:rPr>
              <a:t>Implementation  :</a:t>
            </a:r>
            <a:endParaRPr lang="en-US" sz="4000" b="1" dirty="0">
              <a:solidFill>
                <a:schemeClr val="accent4"/>
              </a:solidFill>
            </a:endParaRPr>
          </a:p>
        </p:txBody>
      </p:sp>
      <p:sp>
        <p:nvSpPr>
          <p:cNvPr id="6" name="Google Shape;38;p1">
            <a:extLst>
              <a:ext uri="{FF2B5EF4-FFF2-40B4-BE49-F238E27FC236}">
                <a16:creationId xmlns:a16="http://schemas.microsoft.com/office/drawing/2014/main" id="{6B7B2EC6-0FE6-EEA8-BCDE-F88ABBA63442}"/>
              </a:ext>
            </a:extLst>
          </p:cNvPr>
          <p:cNvSpPr/>
          <p:nvPr/>
        </p:nvSpPr>
        <p:spPr>
          <a:xfrm>
            <a:off x="262407" y="830452"/>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4" name="Picture 3">
            <a:extLst>
              <a:ext uri="{FF2B5EF4-FFF2-40B4-BE49-F238E27FC236}">
                <a16:creationId xmlns:a16="http://schemas.microsoft.com/office/drawing/2014/main" id="{6C0A6298-D0AB-97EC-1D83-E7B437DC4899}"/>
              </a:ext>
            </a:extLst>
          </p:cNvPr>
          <p:cNvPicPr>
            <a:picLocks noChangeAspect="1"/>
          </p:cNvPicPr>
          <p:nvPr/>
        </p:nvPicPr>
        <p:blipFill>
          <a:blip r:embed="rId3"/>
          <a:stretch>
            <a:fillRect/>
          </a:stretch>
        </p:blipFill>
        <p:spPr>
          <a:xfrm>
            <a:off x="262407" y="955165"/>
            <a:ext cx="6480910" cy="5089822"/>
          </a:xfrm>
          <a:prstGeom prst="rect">
            <a:avLst/>
          </a:prstGeom>
        </p:spPr>
      </p:pic>
      <p:pic>
        <p:nvPicPr>
          <p:cNvPr id="9" name="Picture 8">
            <a:extLst>
              <a:ext uri="{FF2B5EF4-FFF2-40B4-BE49-F238E27FC236}">
                <a16:creationId xmlns:a16="http://schemas.microsoft.com/office/drawing/2014/main" id="{D2E13375-AF0E-1602-DBDC-53F1B655F49C}"/>
              </a:ext>
            </a:extLst>
          </p:cNvPr>
          <p:cNvPicPr>
            <a:picLocks noChangeAspect="1"/>
          </p:cNvPicPr>
          <p:nvPr/>
        </p:nvPicPr>
        <p:blipFill>
          <a:blip r:embed="rId4"/>
          <a:stretch>
            <a:fillRect/>
          </a:stretch>
        </p:blipFill>
        <p:spPr>
          <a:xfrm>
            <a:off x="5075705" y="945738"/>
            <a:ext cx="6663741" cy="5047182"/>
          </a:xfrm>
          <a:prstGeom prst="rect">
            <a:avLst/>
          </a:prstGeom>
        </p:spPr>
      </p:pic>
      <p:pic>
        <p:nvPicPr>
          <p:cNvPr id="12" name="Picture 11">
            <a:extLst>
              <a:ext uri="{FF2B5EF4-FFF2-40B4-BE49-F238E27FC236}">
                <a16:creationId xmlns:a16="http://schemas.microsoft.com/office/drawing/2014/main" id="{701B0DC4-E831-D93A-26EE-A1010C192E33}"/>
              </a:ext>
            </a:extLst>
          </p:cNvPr>
          <p:cNvPicPr>
            <a:picLocks noChangeAspect="1"/>
          </p:cNvPicPr>
          <p:nvPr/>
        </p:nvPicPr>
        <p:blipFill>
          <a:blip r:embed="rId5"/>
          <a:stretch>
            <a:fillRect/>
          </a:stretch>
        </p:blipFill>
        <p:spPr>
          <a:xfrm>
            <a:off x="5085131" y="5999267"/>
            <a:ext cx="6672458" cy="852744"/>
          </a:xfrm>
          <a:prstGeom prst="rect">
            <a:avLst/>
          </a:prstGeom>
        </p:spPr>
      </p:pic>
    </p:spTree>
    <p:extLst>
      <p:ext uri="{BB962C8B-B14F-4D97-AF65-F5344CB8AC3E}">
        <p14:creationId xmlns:p14="http://schemas.microsoft.com/office/powerpoint/2010/main" val="2559758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6A47A-2DE1-9ADA-D63A-FF7D311BD89C}"/>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CD6063DE-6BD1-855E-A2F0-97A64316781C}"/>
              </a:ext>
            </a:extLst>
          </p:cNvPr>
          <p:cNvPicPr preferRelativeResize="0"/>
          <p:nvPr/>
        </p:nvPicPr>
        <p:blipFill rotWithShape="1">
          <a:blip r:embed="rId2">
            <a:alphaModFix/>
          </a:blip>
          <a:srcRect/>
          <a:stretch/>
        </p:blipFill>
        <p:spPr>
          <a:xfrm>
            <a:off x="10081260" y="6082748"/>
            <a:ext cx="1676329" cy="770110"/>
          </a:xfrm>
          <a:prstGeom prst="rect">
            <a:avLst/>
          </a:prstGeom>
          <a:noFill/>
          <a:ln>
            <a:noFill/>
          </a:ln>
        </p:spPr>
      </p:pic>
      <p:sp>
        <p:nvSpPr>
          <p:cNvPr id="5" name="TextBox 4">
            <a:extLst>
              <a:ext uri="{FF2B5EF4-FFF2-40B4-BE49-F238E27FC236}">
                <a16:creationId xmlns:a16="http://schemas.microsoft.com/office/drawing/2014/main" id="{C7A95582-62A4-B83A-8A65-D916D28FAA0A}"/>
              </a:ext>
            </a:extLst>
          </p:cNvPr>
          <p:cNvSpPr txBox="1"/>
          <p:nvPr/>
        </p:nvSpPr>
        <p:spPr>
          <a:xfrm>
            <a:off x="262407" y="122566"/>
            <a:ext cx="7792764" cy="646331"/>
          </a:xfrm>
          <a:prstGeom prst="rect">
            <a:avLst/>
          </a:prstGeom>
          <a:noFill/>
        </p:spPr>
        <p:txBody>
          <a:bodyPr wrap="square" rtlCol="0">
            <a:spAutoFit/>
          </a:bodyPr>
          <a:lstStyle/>
          <a:p>
            <a:r>
              <a:rPr lang="en-US" sz="3600" b="1" dirty="0">
                <a:solidFill>
                  <a:schemeClr val="accent4"/>
                </a:solidFill>
              </a:rPr>
              <a:t>Implementation  :</a:t>
            </a:r>
            <a:endParaRPr lang="en-US" sz="4000" b="1" dirty="0">
              <a:solidFill>
                <a:schemeClr val="accent4"/>
              </a:solidFill>
            </a:endParaRPr>
          </a:p>
        </p:txBody>
      </p:sp>
      <p:sp>
        <p:nvSpPr>
          <p:cNvPr id="6" name="Google Shape;38;p1">
            <a:extLst>
              <a:ext uri="{FF2B5EF4-FFF2-40B4-BE49-F238E27FC236}">
                <a16:creationId xmlns:a16="http://schemas.microsoft.com/office/drawing/2014/main" id="{F0D35C05-D379-4EA5-8857-EFB1104BAB47}"/>
              </a:ext>
            </a:extLst>
          </p:cNvPr>
          <p:cNvSpPr/>
          <p:nvPr/>
        </p:nvSpPr>
        <p:spPr>
          <a:xfrm>
            <a:off x="262407" y="830452"/>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7" name="Picture 6">
            <a:extLst>
              <a:ext uri="{FF2B5EF4-FFF2-40B4-BE49-F238E27FC236}">
                <a16:creationId xmlns:a16="http://schemas.microsoft.com/office/drawing/2014/main" id="{C60F3476-4D1C-99D0-94D5-E6BACD9CFB0E}"/>
              </a:ext>
            </a:extLst>
          </p:cNvPr>
          <p:cNvPicPr>
            <a:picLocks noChangeAspect="1"/>
          </p:cNvPicPr>
          <p:nvPr/>
        </p:nvPicPr>
        <p:blipFill>
          <a:blip r:embed="rId3"/>
          <a:stretch>
            <a:fillRect/>
          </a:stretch>
        </p:blipFill>
        <p:spPr>
          <a:xfrm>
            <a:off x="262407" y="983445"/>
            <a:ext cx="6448999" cy="5013387"/>
          </a:xfrm>
          <a:prstGeom prst="rect">
            <a:avLst/>
          </a:prstGeom>
        </p:spPr>
      </p:pic>
      <p:pic>
        <p:nvPicPr>
          <p:cNvPr id="10" name="Picture 9">
            <a:extLst>
              <a:ext uri="{FF2B5EF4-FFF2-40B4-BE49-F238E27FC236}">
                <a16:creationId xmlns:a16="http://schemas.microsoft.com/office/drawing/2014/main" id="{494DCC08-9622-47E2-222E-3E529CD837AD}"/>
              </a:ext>
            </a:extLst>
          </p:cNvPr>
          <p:cNvPicPr>
            <a:picLocks noChangeAspect="1"/>
          </p:cNvPicPr>
          <p:nvPr/>
        </p:nvPicPr>
        <p:blipFill>
          <a:blip r:embed="rId4"/>
          <a:stretch>
            <a:fillRect/>
          </a:stretch>
        </p:blipFill>
        <p:spPr>
          <a:xfrm>
            <a:off x="5394960" y="983445"/>
            <a:ext cx="6534633" cy="5013387"/>
          </a:xfrm>
          <a:prstGeom prst="rect">
            <a:avLst/>
          </a:prstGeom>
        </p:spPr>
      </p:pic>
    </p:spTree>
    <p:extLst>
      <p:ext uri="{BB962C8B-B14F-4D97-AF65-F5344CB8AC3E}">
        <p14:creationId xmlns:p14="http://schemas.microsoft.com/office/powerpoint/2010/main" val="3512752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8FDEE-A7E4-87F8-78CC-CA12F1F4A68E}"/>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E9F6D4F3-383C-4B5A-6FC3-790A8737F2F9}"/>
              </a:ext>
            </a:extLst>
          </p:cNvPr>
          <p:cNvPicPr preferRelativeResize="0"/>
          <p:nvPr/>
        </p:nvPicPr>
        <p:blipFill rotWithShape="1">
          <a:blip r:embed="rId2">
            <a:alphaModFix/>
          </a:blip>
          <a:srcRect/>
          <a:stretch/>
        </p:blipFill>
        <p:spPr>
          <a:xfrm>
            <a:off x="10081260" y="6082748"/>
            <a:ext cx="1676329" cy="770110"/>
          </a:xfrm>
          <a:prstGeom prst="rect">
            <a:avLst/>
          </a:prstGeom>
          <a:noFill/>
          <a:ln>
            <a:noFill/>
          </a:ln>
        </p:spPr>
      </p:pic>
      <p:sp>
        <p:nvSpPr>
          <p:cNvPr id="5" name="TextBox 4">
            <a:extLst>
              <a:ext uri="{FF2B5EF4-FFF2-40B4-BE49-F238E27FC236}">
                <a16:creationId xmlns:a16="http://schemas.microsoft.com/office/drawing/2014/main" id="{7E2AA5E7-8680-5DEA-6CCE-05F53D4614BB}"/>
              </a:ext>
            </a:extLst>
          </p:cNvPr>
          <p:cNvSpPr txBox="1"/>
          <p:nvPr/>
        </p:nvSpPr>
        <p:spPr>
          <a:xfrm>
            <a:off x="262407" y="122566"/>
            <a:ext cx="7792764" cy="646331"/>
          </a:xfrm>
          <a:prstGeom prst="rect">
            <a:avLst/>
          </a:prstGeom>
          <a:noFill/>
        </p:spPr>
        <p:txBody>
          <a:bodyPr wrap="square" rtlCol="0">
            <a:spAutoFit/>
          </a:bodyPr>
          <a:lstStyle/>
          <a:p>
            <a:r>
              <a:rPr lang="en-US" sz="3600" b="1" dirty="0">
                <a:solidFill>
                  <a:schemeClr val="accent4"/>
                </a:solidFill>
              </a:rPr>
              <a:t>Implementation  :</a:t>
            </a:r>
            <a:endParaRPr lang="en-US" sz="4000" b="1" dirty="0">
              <a:solidFill>
                <a:schemeClr val="accent4"/>
              </a:solidFill>
            </a:endParaRPr>
          </a:p>
        </p:txBody>
      </p:sp>
      <p:sp>
        <p:nvSpPr>
          <p:cNvPr id="6" name="Google Shape;38;p1">
            <a:extLst>
              <a:ext uri="{FF2B5EF4-FFF2-40B4-BE49-F238E27FC236}">
                <a16:creationId xmlns:a16="http://schemas.microsoft.com/office/drawing/2014/main" id="{C5BF7BCA-CB2D-83BC-9D16-1BAC7D3C5A5B}"/>
              </a:ext>
            </a:extLst>
          </p:cNvPr>
          <p:cNvSpPr/>
          <p:nvPr/>
        </p:nvSpPr>
        <p:spPr>
          <a:xfrm>
            <a:off x="262407" y="830452"/>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4" name="Picture 3">
            <a:extLst>
              <a:ext uri="{FF2B5EF4-FFF2-40B4-BE49-F238E27FC236}">
                <a16:creationId xmlns:a16="http://schemas.microsoft.com/office/drawing/2014/main" id="{DCEE842A-2135-F0A8-2F1C-F325D3841AC1}"/>
              </a:ext>
            </a:extLst>
          </p:cNvPr>
          <p:cNvPicPr>
            <a:picLocks noChangeAspect="1"/>
          </p:cNvPicPr>
          <p:nvPr/>
        </p:nvPicPr>
        <p:blipFill>
          <a:blip r:embed="rId3"/>
          <a:stretch>
            <a:fillRect/>
          </a:stretch>
        </p:blipFill>
        <p:spPr>
          <a:xfrm>
            <a:off x="170967" y="937726"/>
            <a:ext cx="7499833" cy="4713492"/>
          </a:xfrm>
          <a:prstGeom prst="rect">
            <a:avLst/>
          </a:prstGeom>
        </p:spPr>
      </p:pic>
      <p:pic>
        <p:nvPicPr>
          <p:cNvPr id="9" name="Picture 8">
            <a:extLst>
              <a:ext uri="{FF2B5EF4-FFF2-40B4-BE49-F238E27FC236}">
                <a16:creationId xmlns:a16="http://schemas.microsoft.com/office/drawing/2014/main" id="{4CA234C0-7E14-1E04-C2FA-75A85566C88A}"/>
              </a:ext>
            </a:extLst>
          </p:cNvPr>
          <p:cNvPicPr>
            <a:picLocks noChangeAspect="1"/>
          </p:cNvPicPr>
          <p:nvPr/>
        </p:nvPicPr>
        <p:blipFill>
          <a:blip r:embed="rId4"/>
          <a:stretch>
            <a:fillRect/>
          </a:stretch>
        </p:blipFill>
        <p:spPr>
          <a:xfrm>
            <a:off x="5069839" y="1595119"/>
            <a:ext cx="7001993" cy="4056099"/>
          </a:xfrm>
          <a:prstGeom prst="rect">
            <a:avLst/>
          </a:prstGeom>
        </p:spPr>
      </p:pic>
    </p:spTree>
    <p:extLst>
      <p:ext uri="{BB962C8B-B14F-4D97-AF65-F5344CB8AC3E}">
        <p14:creationId xmlns:p14="http://schemas.microsoft.com/office/powerpoint/2010/main" val="1930902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F4B2F-C529-251C-E82E-2E2020CB9651}"/>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5541A5D8-54FA-6A6A-D592-FA84017BD153}"/>
              </a:ext>
            </a:extLst>
          </p:cNvPr>
          <p:cNvPicPr preferRelativeResize="0"/>
          <p:nvPr/>
        </p:nvPicPr>
        <p:blipFill rotWithShape="1">
          <a:blip r:embed="rId2">
            <a:alphaModFix/>
          </a:blip>
          <a:srcRect/>
          <a:stretch/>
        </p:blipFill>
        <p:spPr>
          <a:xfrm>
            <a:off x="10081260" y="6082748"/>
            <a:ext cx="1676329" cy="770110"/>
          </a:xfrm>
          <a:prstGeom prst="rect">
            <a:avLst/>
          </a:prstGeom>
          <a:noFill/>
          <a:ln>
            <a:noFill/>
          </a:ln>
        </p:spPr>
      </p:pic>
      <p:sp>
        <p:nvSpPr>
          <p:cNvPr id="5" name="TextBox 4">
            <a:extLst>
              <a:ext uri="{FF2B5EF4-FFF2-40B4-BE49-F238E27FC236}">
                <a16:creationId xmlns:a16="http://schemas.microsoft.com/office/drawing/2014/main" id="{F6136B12-ACCD-475D-10F5-6612E65F2E0E}"/>
              </a:ext>
            </a:extLst>
          </p:cNvPr>
          <p:cNvSpPr txBox="1"/>
          <p:nvPr/>
        </p:nvSpPr>
        <p:spPr>
          <a:xfrm>
            <a:off x="262407" y="122566"/>
            <a:ext cx="7792764" cy="646331"/>
          </a:xfrm>
          <a:prstGeom prst="rect">
            <a:avLst/>
          </a:prstGeom>
          <a:noFill/>
        </p:spPr>
        <p:txBody>
          <a:bodyPr wrap="square" rtlCol="0">
            <a:spAutoFit/>
          </a:bodyPr>
          <a:lstStyle/>
          <a:p>
            <a:r>
              <a:rPr lang="en-US" sz="3600" b="1" dirty="0">
                <a:solidFill>
                  <a:schemeClr val="accent4"/>
                </a:solidFill>
              </a:rPr>
              <a:t>Implementation  :</a:t>
            </a:r>
            <a:endParaRPr lang="en-US" sz="4000" b="1" dirty="0">
              <a:solidFill>
                <a:schemeClr val="accent4"/>
              </a:solidFill>
            </a:endParaRPr>
          </a:p>
        </p:txBody>
      </p:sp>
      <p:sp>
        <p:nvSpPr>
          <p:cNvPr id="6" name="Google Shape;38;p1">
            <a:extLst>
              <a:ext uri="{FF2B5EF4-FFF2-40B4-BE49-F238E27FC236}">
                <a16:creationId xmlns:a16="http://schemas.microsoft.com/office/drawing/2014/main" id="{7E6FB4F0-5109-1B7B-11D9-BFC84271417F}"/>
              </a:ext>
            </a:extLst>
          </p:cNvPr>
          <p:cNvSpPr/>
          <p:nvPr/>
        </p:nvSpPr>
        <p:spPr>
          <a:xfrm>
            <a:off x="262407" y="830452"/>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7" name="Picture 6">
            <a:extLst>
              <a:ext uri="{FF2B5EF4-FFF2-40B4-BE49-F238E27FC236}">
                <a16:creationId xmlns:a16="http://schemas.microsoft.com/office/drawing/2014/main" id="{E12DB772-0B1C-649A-CAFA-F7A7A4939FBF}"/>
              </a:ext>
            </a:extLst>
          </p:cNvPr>
          <p:cNvPicPr>
            <a:picLocks noChangeAspect="1"/>
          </p:cNvPicPr>
          <p:nvPr/>
        </p:nvPicPr>
        <p:blipFill>
          <a:blip r:embed="rId3"/>
          <a:stretch>
            <a:fillRect/>
          </a:stretch>
        </p:blipFill>
        <p:spPr>
          <a:xfrm>
            <a:off x="262407" y="937726"/>
            <a:ext cx="8992153" cy="5751990"/>
          </a:xfrm>
          <a:prstGeom prst="rect">
            <a:avLst/>
          </a:prstGeom>
        </p:spPr>
      </p:pic>
    </p:spTree>
    <p:extLst>
      <p:ext uri="{BB962C8B-B14F-4D97-AF65-F5344CB8AC3E}">
        <p14:creationId xmlns:p14="http://schemas.microsoft.com/office/powerpoint/2010/main" val="2488477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4F0E1-85D5-09B7-A1CA-C813715A4DDF}"/>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7FEFD12C-A683-442D-61DF-215EF9314E2F}"/>
              </a:ext>
            </a:extLst>
          </p:cNvPr>
          <p:cNvPicPr preferRelativeResize="0"/>
          <p:nvPr/>
        </p:nvPicPr>
        <p:blipFill rotWithShape="1">
          <a:blip r:embed="rId2">
            <a:alphaModFix/>
          </a:blip>
          <a:srcRect/>
          <a:stretch/>
        </p:blipFill>
        <p:spPr>
          <a:xfrm>
            <a:off x="10081260" y="6082748"/>
            <a:ext cx="1676329" cy="770110"/>
          </a:xfrm>
          <a:prstGeom prst="rect">
            <a:avLst/>
          </a:prstGeom>
          <a:noFill/>
          <a:ln>
            <a:noFill/>
          </a:ln>
        </p:spPr>
      </p:pic>
      <p:sp>
        <p:nvSpPr>
          <p:cNvPr id="5" name="TextBox 4">
            <a:extLst>
              <a:ext uri="{FF2B5EF4-FFF2-40B4-BE49-F238E27FC236}">
                <a16:creationId xmlns:a16="http://schemas.microsoft.com/office/drawing/2014/main" id="{B3C4E7FD-448C-2252-016D-76EC103C8758}"/>
              </a:ext>
            </a:extLst>
          </p:cNvPr>
          <p:cNvSpPr txBox="1"/>
          <p:nvPr/>
        </p:nvSpPr>
        <p:spPr>
          <a:xfrm>
            <a:off x="262407" y="122566"/>
            <a:ext cx="7792764" cy="646331"/>
          </a:xfrm>
          <a:prstGeom prst="rect">
            <a:avLst/>
          </a:prstGeom>
          <a:noFill/>
        </p:spPr>
        <p:txBody>
          <a:bodyPr wrap="square" rtlCol="0">
            <a:spAutoFit/>
          </a:bodyPr>
          <a:lstStyle/>
          <a:p>
            <a:r>
              <a:rPr lang="en-US" sz="3600" b="1" dirty="0">
                <a:solidFill>
                  <a:schemeClr val="accent4"/>
                </a:solidFill>
              </a:rPr>
              <a:t>Implementation  :</a:t>
            </a:r>
            <a:endParaRPr lang="en-US" sz="4000" b="1" dirty="0">
              <a:solidFill>
                <a:schemeClr val="accent4"/>
              </a:solidFill>
            </a:endParaRPr>
          </a:p>
        </p:txBody>
      </p:sp>
      <p:sp>
        <p:nvSpPr>
          <p:cNvPr id="6" name="Google Shape;38;p1">
            <a:extLst>
              <a:ext uri="{FF2B5EF4-FFF2-40B4-BE49-F238E27FC236}">
                <a16:creationId xmlns:a16="http://schemas.microsoft.com/office/drawing/2014/main" id="{44D38853-AC37-88EE-6DB3-E4321100645A}"/>
              </a:ext>
            </a:extLst>
          </p:cNvPr>
          <p:cNvSpPr/>
          <p:nvPr/>
        </p:nvSpPr>
        <p:spPr>
          <a:xfrm>
            <a:off x="262407" y="830452"/>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4" name="Picture 3">
            <a:extLst>
              <a:ext uri="{FF2B5EF4-FFF2-40B4-BE49-F238E27FC236}">
                <a16:creationId xmlns:a16="http://schemas.microsoft.com/office/drawing/2014/main" id="{12B1DFC4-1E2F-5FE1-31EB-F8F0C76DDE4E}"/>
              </a:ext>
            </a:extLst>
          </p:cNvPr>
          <p:cNvPicPr>
            <a:picLocks noChangeAspect="1"/>
          </p:cNvPicPr>
          <p:nvPr/>
        </p:nvPicPr>
        <p:blipFill>
          <a:blip r:embed="rId3"/>
          <a:stretch>
            <a:fillRect/>
          </a:stretch>
        </p:blipFill>
        <p:spPr>
          <a:xfrm>
            <a:off x="262407" y="937726"/>
            <a:ext cx="8719033" cy="5404104"/>
          </a:xfrm>
          <a:prstGeom prst="rect">
            <a:avLst/>
          </a:prstGeom>
        </p:spPr>
      </p:pic>
    </p:spTree>
    <p:extLst>
      <p:ext uri="{BB962C8B-B14F-4D97-AF65-F5344CB8AC3E}">
        <p14:creationId xmlns:p14="http://schemas.microsoft.com/office/powerpoint/2010/main" val="1653430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654430" y="369433"/>
            <a:ext cx="47898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dirty="0">
                <a:solidFill>
                  <a:srgbClr val="007367"/>
                </a:solidFill>
                <a:latin typeface="Inter"/>
                <a:ea typeface="Inter"/>
                <a:cs typeface="Inter"/>
                <a:sym typeface="Inter"/>
              </a:rPr>
              <a:t>Contents</a:t>
            </a:r>
            <a:endParaRPr dirty="0">
              <a:latin typeface="Inter"/>
              <a:ea typeface="Inter"/>
              <a:cs typeface="Inter"/>
              <a:sym typeface="Inter"/>
            </a:endParaRPr>
          </a:p>
        </p:txBody>
      </p:sp>
      <p:sp>
        <p:nvSpPr>
          <p:cNvPr id="46" name="Google Shape;46;p2"/>
          <p:cNvSpPr txBox="1"/>
          <p:nvPr/>
        </p:nvSpPr>
        <p:spPr>
          <a:xfrm>
            <a:off x="654430" y="1077461"/>
            <a:ext cx="5273700" cy="5109051"/>
          </a:xfrm>
          <a:prstGeom prst="rect">
            <a:avLst/>
          </a:prstGeom>
          <a:noFill/>
          <a:ln>
            <a:noFill/>
          </a:ln>
        </p:spPr>
        <p:txBody>
          <a:bodyPr spcFirstLastPara="1" wrap="square" lIns="91425" tIns="45700" rIns="91425" bIns="45700" anchor="t" anchorCtr="0">
            <a:spAutoFit/>
          </a:bodyPr>
          <a:lstStyle/>
          <a:p>
            <a:pPr marL="811213" indent="-811213">
              <a:buAutoNum type="arabicPeriod"/>
            </a:pPr>
            <a:endParaRPr lang="en-US" sz="1400" dirty="0">
              <a:latin typeface="Aptos" panose="020B0004020202020204" pitchFamily="34" charset="0"/>
            </a:endParaRPr>
          </a:p>
          <a:p>
            <a:r>
              <a:rPr lang="en-US" sz="2400" b="1" dirty="0">
                <a:solidFill>
                  <a:srgbClr val="A58255"/>
                </a:solidFill>
                <a:latin typeface="Inter"/>
                <a:ea typeface="Inter"/>
              </a:rPr>
              <a:t>1. Abstract</a:t>
            </a:r>
          </a:p>
          <a:p>
            <a:r>
              <a:rPr lang="en-US" sz="2400" b="1" dirty="0">
                <a:solidFill>
                  <a:srgbClr val="A58255"/>
                </a:solidFill>
                <a:latin typeface="Inter"/>
                <a:ea typeface="Inter"/>
              </a:rPr>
              <a:t>2. Introduction</a:t>
            </a:r>
          </a:p>
          <a:p>
            <a:r>
              <a:rPr lang="en-US" sz="2400" b="1" dirty="0">
                <a:solidFill>
                  <a:srgbClr val="A58255"/>
                </a:solidFill>
                <a:latin typeface="Inter"/>
                <a:ea typeface="Inter"/>
              </a:rPr>
              <a:t>3. Literature Review</a:t>
            </a:r>
          </a:p>
          <a:p>
            <a:r>
              <a:rPr lang="en-US" sz="2400" b="1" dirty="0">
                <a:solidFill>
                  <a:srgbClr val="A58255"/>
                </a:solidFill>
                <a:latin typeface="Inter"/>
                <a:ea typeface="Inter"/>
              </a:rPr>
              <a:t>4. Requirement Analysis</a:t>
            </a:r>
          </a:p>
          <a:p>
            <a:r>
              <a:rPr lang="en-US" sz="2400" b="1" dirty="0">
                <a:solidFill>
                  <a:srgbClr val="A58255"/>
                </a:solidFill>
                <a:latin typeface="Inter"/>
                <a:ea typeface="Inter"/>
              </a:rPr>
              <a:t>5. Design Analysis</a:t>
            </a:r>
          </a:p>
          <a:p>
            <a:r>
              <a:rPr lang="en-US" sz="2400" b="1" dirty="0">
                <a:solidFill>
                  <a:srgbClr val="A58255"/>
                </a:solidFill>
                <a:latin typeface="Inter"/>
                <a:ea typeface="Inter"/>
              </a:rPr>
              <a:t>6. Methodology/ Tools/Methods      to be used</a:t>
            </a:r>
          </a:p>
          <a:p>
            <a:r>
              <a:rPr lang="en-US" sz="2400" b="1" dirty="0">
                <a:solidFill>
                  <a:srgbClr val="A58255"/>
                </a:solidFill>
                <a:latin typeface="Inter"/>
                <a:ea typeface="Inter"/>
              </a:rPr>
              <a:t>7. Implementation</a:t>
            </a:r>
          </a:p>
          <a:p>
            <a:r>
              <a:rPr lang="en-US" sz="2400" b="1" dirty="0">
                <a:solidFill>
                  <a:srgbClr val="A58255"/>
                </a:solidFill>
                <a:latin typeface="Inter"/>
                <a:ea typeface="Inter"/>
              </a:rPr>
              <a:t>8. Screenshots of the project </a:t>
            </a:r>
          </a:p>
          <a:p>
            <a:r>
              <a:rPr lang="en-US" sz="2400" b="1" dirty="0">
                <a:solidFill>
                  <a:srgbClr val="A58255"/>
                </a:solidFill>
                <a:latin typeface="Inter"/>
                <a:ea typeface="Inter"/>
              </a:rPr>
              <a:t>9. Results &amp; Discussions</a:t>
            </a:r>
          </a:p>
          <a:p>
            <a:r>
              <a:rPr lang="en-US" sz="2400" b="1" dirty="0">
                <a:solidFill>
                  <a:srgbClr val="A58255"/>
                </a:solidFill>
                <a:latin typeface="Inter"/>
                <a:ea typeface="Inter"/>
              </a:rPr>
              <a:t>10. Conclusion and Future Scope</a:t>
            </a:r>
          </a:p>
          <a:p>
            <a:r>
              <a:rPr lang="en-US" sz="2400" b="1" dirty="0">
                <a:solidFill>
                  <a:srgbClr val="A58255"/>
                </a:solidFill>
                <a:latin typeface="Inter"/>
                <a:ea typeface="Inter"/>
              </a:rPr>
              <a:t>11. References</a:t>
            </a:r>
          </a:p>
          <a:p>
            <a:endParaRPr lang="en-US" sz="2400" b="1" dirty="0">
              <a:solidFill>
                <a:srgbClr val="A58255"/>
              </a:solidFill>
              <a:latin typeface="Inter"/>
              <a:ea typeface="Inter"/>
            </a:endParaRPr>
          </a:p>
        </p:txBody>
      </p:sp>
      <p:sp>
        <p:nvSpPr>
          <p:cNvPr id="47" name="Google Shape;47;p2"/>
          <p:cNvSpPr/>
          <p:nvPr/>
        </p:nvSpPr>
        <p:spPr>
          <a:xfrm>
            <a:off x="7544503" y="2645002"/>
            <a:ext cx="188686" cy="3004457"/>
          </a:xfrm>
          <a:prstGeom prst="rect">
            <a:avLst/>
          </a:prstGeom>
          <a:solidFill>
            <a:srgbClr val="0073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lay"/>
              <a:ea typeface="Play"/>
              <a:cs typeface="Play"/>
              <a:sym typeface="Play"/>
            </a:endParaRPr>
          </a:p>
        </p:txBody>
      </p:sp>
      <p:pic>
        <p:nvPicPr>
          <p:cNvPr id="48" name="Google Shape;48;p2" descr="A screen shot of a cell phone&#10;&#10;Description automatically generated"/>
          <p:cNvPicPr preferRelativeResize="0"/>
          <p:nvPr/>
        </p:nvPicPr>
        <p:blipFill rotWithShape="1">
          <a:blip r:embed="rId3">
            <a:alphaModFix/>
          </a:blip>
          <a:srcRect/>
          <a:stretch/>
        </p:blipFill>
        <p:spPr>
          <a:xfrm>
            <a:off x="7733189" y="1077461"/>
            <a:ext cx="3518296" cy="4571998"/>
          </a:xfrm>
          <a:prstGeom prst="rect">
            <a:avLst/>
          </a:prstGeom>
          <a:noFill/>
          <a:ln w="9525" cap="flat" cmpd="sng">
            <a:solidFill>
              <a:srgbClr val="007367"/>
            </a:solidFill>
            <a:prstDash val="solid"/>
            <a:round/>
            <a:headEnd type="none" w="sm" len="sm"/>
            <a:tailEnd type="none" w="sm" len="sm"/>
          </a:ln>
        </p:spPr>
      </p:pic>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4">
            <a:alphaModFix/>
          </a:blip>
          <a:srcRect/>
          <a:stretch/>
        </p:blipFill>
        <p:spPr>
          <a:xfrm>
            <a:off x="9657588" y="5780138"/>
            <a:ext cx="2100001" cy="900000"/>
          </a:xfrm>
          <a:prstGeom prst="rect">
            <a:avLst/>
          </a:prstGeom>
          <a:noFill/>
          <a:ln>
            <a:noFill/>
          </a:ln>
        </p:spPr>
      </p:pic>
      <p:sp>
        <p:nvSpPr>
          <p:cNvPr id="5" name="Google Shape;10;p6">
            <a:extLst>
              <a:ext uri="{FF2B5EF4-FFF2-40B4-BE49-F238E27FC236}">
                <a16:creationId xmlns:a16="http://schemas.microsoft.com/office/drawing/2014/main" id="{3394F233-194D-8662-97BF-99FC114E217F}"/>
              </a:ext>
            </a:extLst>
          </p:cNvPr>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pic>
        <p:nvPicPr>
          <p:cNvPr id="2050" name="Picture 2" descr="How AI is Transforming Stock Marketing Prediction">
            <a:extLst>
              <a:ext uri="{FF2B5EF4-FFF2-40B4-BE49-F238E27FC236}">
                <a16:creationId xmlns:a16="http://schemas.microsoft.com/office/drawing/2014/main" id="{F38A6B72-6DA2-FD4F-0E08-B129C40682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0012" y="1038349"/>
            <a:ext cx="5643902" cy="46596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7B28A-6380-37AB-E867-954ED188D7ED}"/>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11A7913D-5400-9490-AEA7-F7058309CC2B}"/>
              </a:ext>
            </a:extLst>
          </p:cNvPr>
          <p:cNvPicPr preferRelativeResize="0"/>
          <p:nvPr/>
        </p:nvPicPr>
        <p:blipFill rotWithShape="1">
          <a:blip r:embed="rId2">
            <a:alphaModFix/>
          </a:blip>
          <a:srcRect/>
          <a:stretch/>
        </p:blipFill>
        <p:spPr>
          <a:xfrm>
            <a:off x="10081260" y="6082748"/>
            <a:ext cx="1676329" cy="770110"/>
          </a:xfrm>
          <a:prstGeom prst="rect">
            <a:avLst/>
          </a:prstGeom>
          <a:noFill/>
          <a:ln>
            <a:noFill/>
          </a:ln>
        </p:spPr>
      </p:pic>
      <p:sp>
        <p:nvSpPr>
          <p:cNvPr id="5" name="TextBox 4">
            <a:extLst>
              <a:ext uri="{FF2B5EF4-FFF2-40B4-BE49-F238E27FC236}">
                <a16:creationId xmlns:a16="http://schemas.microsoft.com/office/drawing/2014/main" id="{DD98CB67-5459-B77D-6291-0A0D23483806}"/>
              </a:ext>
            </a:extLst>
          </p:cNvPr>
          <p:cNvSpPr txBox="1"/>
          <p:nvPr/>
        </p:nvSpPr>
        <p:spPr>
          <a:xfrm>
            <a:off x="262407" y="122566"/>
            <a:ext cx="7792764" cy="646331"/>
          </a:xfrm>
          <a:prstGeom prst="rect">
            <a:avLst/>
          </a:prstGeom>
          <a:noFill/>
        </p:spPr>
        <p:txBody>
          <a:bodyPr wrap="square" rtlCol="0">
            <a:spAutoFit/>
          </a:bodyPr>
          <a:lstStyle/>
          <a:p>
            <a:r>
              <a:rPr lang="en-US" sz="3600" b="1" dirty="0">
                <a:solidFill>
                  <a:schemeClr val="accent4"/>
                </a:solidFill>
              </a:rPr>
              <a:t>Implementation  :</a:t>
            </a:r>
            <a:endParaRPr lang="en-US" sz="4000" b="1" dirty="0">
              <a:solidFill>
                <a:schemeClr val="accent4"/>
              </a:solidFill>
            </a:endParaRPr>
          </a:p>
        </p:txBody>
      </p:sp>
      <p:sp>
        <p:nvSpPr>
          <p:cNvPr id="6" name="Google Shape;38;p1">
            <a:extLst>
              <a:ext uri="{FF2B5EF4-FFF2-40B4-BE49-F238E27FC236}">
                <a16:creationId xmlns:a16="http://schemas.microsoft.com/office/drawing/2014/main" id="{DC799197-92C7-A445-387F-E2EC7696B51A}"/>
              </a:ext>
            </a:extLst>
          </p:cNvPr>
          <p:cNvSpPr/>
          <p:nvPr/>
        </p:nvSpPr>
        <p:spPr>
          <a:xfrm>
            <a:off x="262407" y="830452"/>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7" name="Picture 6">
            <a:extLst>
              <a:ext uri="{FF2B5EF4-FFF2-40B4-BE49-F238E27FC236}">
                <a16:creationId xmlns:a16="http://schemas.microsoft.com/office/drawing/2014/main" id="{F9EFBB44-11B8-E89D-4E46-7C1BF392F849}"/>
              </a:ext>
            </a:extLst>
          </p:cNvPr>
          <p:cNvPicPr>
            <a:picLocks noChangeAspect="1"/>
          </p:cNvPicPr>
          <p:nvPr/>
        </p:nvPicPr>
        <p:blipFill>
          <a:blip r:embed="rId3"/>
          <a:stretch>
            <a:fillRect/>
          </a:stretch>
        </p:blipFill>
        <p:spPr>
          <a:xfrm>
            <a:off x="262407" y="937726"/>
            <a:ext cx="8130469" cy="5537781"/>
          </a:xfrm>
          <a:prstGeom prst="rect">
            <a:avLst/>
          </a:prstGeom>
        </p:spPr>
      </p:pic>
    </p:spTree>
    <p:extLst>
      <p:ext uri="{BB962C8B-B14F-4D97-AF65-F5344CB8AC3E}">
        <p14:creationId xmlns:p14="http://schemas.microsoft.com/office/powerpoint/2010/main" val="303624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B1877-7D77-EEC1-109B-500718691A8F}"/>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E0C88160-A790-3C8C-057B-36DD1CE17934}"/>
              </a:ext>
            </a:extLst>
          </p:cNvPr>
          <p:cNvPicPr preferRelativeResize="0"/>
          <p:nvPr/>
        </p:nvPicPr>
        <p:blipFill rotWithShape="1">
          <a:blip r:embed="rId2">
            <a:alphaModFix/>
          </a:blip>
          <a:srcRect/>
          <a:stretch/>
        </p:blipFill>
        <p:spPr>
          <a:xfrm>
            <a:off x="10174916" y="6012204"/>
            <a:ext cx="1676329" cy="770110"/>
          </a:xfrm>
          <a:prstGeom prst="rect">
            <a:avLst/>
          </a:prstGeom>
          <a:noFill/>
          <a:ln>
            <a:noFill/>
          </a:ln>
        </p:spPr>
      </p:pic>
      <p:sp>
        <p:nvSpPr>
          <p:cNvPr id="3" name="TextBox 2">
            <a:extLst>
              <a:ext uri="{FF2B5EF4-FFF2-40B4-BE49-F238E27FC236}">
                <a16:creationId xmlns:a16="http://schemas.microsoft.com/office/drawing/2014/main" id="{76DB9022-A8EB-EBCE-FB9D-BFB6F4F8AD69}"/>
              </a:ext>
            </a:extLst>
          </p:cNvPr>
          <p:cNvSpPr txBox="1"/>
          <p:nvPr/>
        </p:nvSpPr>
        <p:spPr>
          <a:xfrm>
            <a:off x="266700" y="87219"/>
            <a:ext cx="7792764" cy="646331"/>
          </a:xfrm>
          <a:prstGeom prst="rect">
            <a:avLst/>
          </a:prstGeom>
          <a:noFill/>
        </p:spPr>
        <p:txBody>
          <a:bodyPr wrap="square" rtlCol="0">
            <a:spAutoFit/>
          </a:bodyPr>
          <a:lstStyle/>
          <a:p>
            <a:r>
              <a:rPr lang="en-US" sz="3600" b="1" dirty="0">
                <a:solidFill>
                  <a:schemeClr val="accent4"/>
                </a:solidFill>
              </a:rPr>
              <a:t>Screenshots Of The Project</a:t>
            </a:r>
            <a:endParaRPr lang="en-US" sz="4000" b="1" dirty="0">
              <a:solidFill>
                <a:schemeClr val="accent4"/>
              </a:solidFill>
            </a:endParaRPr>
          </a:p>
        </p:txBody>
      </p:sp>
      <p:sp>
        <p:nvSpPr>
          <p:cNvPr id="4" name="Google Shape;38;p1">
            <a:extLst>
              <a:ext uri="{FF2B5EF4-FFF2-40B4-BE49-F238E27FC236}">
                <a16:creationId xmlns:a16="http://schemas.microsoft.com/office/drawing/2014/main" id="{D332D315-473E-430D-8C11-D7B899BFBAAC}"/>
              </a:ext>
            </a:extLst>
          </p:cNvPr>
          <p:cNvSpPr/>
          <p:nvPr/>
        </p:nvSpPr>
        <p:spPr>
          <a:xfrm>
            <a:off x="340755" y="767696"/>
            <a:ext cx="10039833" cy="45719"/>
          </a:xfrm>
          <a:prstGeom prst="rect">
            <a:avLst/>
          </a:prstGeom>
          <a:solidFill>
            <a:srgbClr val="A58255"/>
          </a:solidFill>
          <a:ln>
            <a:noFill/>
          </a:ln>
        </p:spPr>
        <p:txBody>
          <a:bodyPr spcFirstLastPara="1" wrap="square" lIns="91425" tIns="45700" rIns="91425" bIns="45700" anchor="ctr" anchorCtr="0">
            <a:noAutofit/>
          </a:bodyPr>
          <a:lstStyle/>
          <a:p>
            <a:endParaRPr lang="en-US" sz="1800" b="1" dirty="0">
              <a:solidFill>
                <a:schemeClr val="accent4"/>
              </a:solidFill>
            </a:endParaRPr>
          </a:p>
          <a:p>
            <a:endParaRPr lang="en-US" sz="1800" b="1" dirty="0">
              <a:solidFill>
                <a:schemeClr val="accent4"/>
              </a:solidFill>
            </a:endParaRPr>
          </a:p>
          <a:p>
            <a:r>
              <a:rPr lang="en-US" sz="1800" b="1" dirty="0">
                <a:solidFill>
                  <a:schemeClr val="accent4"/>
                </a:solidFill>
              </a:rPr>
              <a:t>ELM MODEL :</a:t>
            </a:r>
            <a:endParaRPr lang="en-US" sz="2000" b="1" dirty="0">
              <a:solidFill>
                <a:schemeClr val="accent4"/>
              </a:solidFill>
            </a:endParaRPr>
          </a:p>
        </p:txBody>
      </p:sp>
      <p:pic>
        <p:nvPicPr>
          <p:cNvPr id="6" name="Picture 5">
            <a:extLst>
              <a:ext uri="{FF2B5EF4-FFF2-40B4-BE49-F238E27FC236}">
                <a16:creationId xmlns:a16="http://schemas.microsoft.com/office/drawing/2014/main" id="{0464E28E-3DE9-B184-1C98-0DAC831D5135}"/>
              </a:ext>
            </a:extLst>
          </p:cNvPr>
          <p:cNvPicPr>
            <a:picLocks noChangeAspect="1"/>
          </p:cNvPicPr>
          <p:nvPr/>
        </p:nvPicPr>
        <p:blipFill>
          <a:blip r:embed="rId3"/>
          <a:stretch>
            <a:fillRect/>
          </a:stretch>
        </p:blipFill>
        <p:spPr>
          <a:xfrm>
            <a:off x="340755" y="1300015"/>
            <a:ext cx="10376800" cy="2531757"/>
          </a:xfrm>
          <a:prstGeom prst="rect">
            <a:avLst/>
          </a:prstGeom>
        </p:spPr>
      </p:pic>
      <p:sp>
        <p:nvSpPr>
          <p:cNvPr id="8" name="TextBox 7">
            <a:extLst>
              <a:ext uri="{FF2B5EF4-FFF2-40B4-BE49-F238E27FC236}">
                <a16:creationId xmlns:a16="http://schemas.microsoft.com/office/drawing/2014/main" id="{52ABE8AB-2B8D-4934-8C94-13866708B569}"/>
              </a:ext>
            </a:extLst>
          </p:cNvPr>
          <p:cNvSpPr txBox="1"/>
          <p:nvPr/>
        </p:nvSpPr>
        <p:spPr>
          <a:xfrm>
            <a:off x="266700" y="4230112"/>
            <a:ext cx="10266262" cy="13234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Shows MSE for multiple outputs, with Output 1 having the lowest error (1992.58).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Predictions are relatively close to actual values, but there’s noticeable deviation for longer horizons (5-day, 7-day).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 but accuracy declines as the forecast window increases </a:t>
            </a:r>
          </a:p>
        </p:txBody>
      </p:sp>
    </p:spTree>
    <p:extLst>
      <p:ext uri="{BB962C8B-B14F-4D97-AF65-F5344CB8AC3E}">
        <p14:creationId xmlns:p14="http://schemas.microsoft.com/office/powerpoint/2010/main" val="3949705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BC913-D547-2F30-DD11-E60ED360BD20}"/>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D7F730CD-C488-989B-B741-4B3562FDE1C4}"/>
              </a:ext>
            </a:extLst>
          </p:cNvPr>
          <p:cNvPicPr preferRelativeResize="0"/>
          <p:nvPr/>
        </p:nvPicPr>
        <p:blipFill rotWithShape="1">
          <a:blip r:embed="rId2">
            <a:alphaModFix/>
          </a:blip>
          <a:srcRect/>
          <a:stretch/>
        </p:blipFill>
        <p:spPr>
          <a:xfrm>
            <a:off x="10174916" y="6012204"/>
            <a:ext cx="1676329" cy="770110"/>
          </a:xfrm>
          <a:prstGeom prst="rect">
            <a:avLst/>
          </a:prstGeom>
          <a:noFill/>
          <a:ln>
            <a:noFill/>
          </a:ln>
        </p:spPr>
      </p:pic>
      <p:sp>
        <p:nvSpPr>
          <p:cNvPr id="3" name="TextBox 2">
            <a:extLst>
              <a:ext uri="{FF2B5EF4-FFF2-40B4-BE49-F238E27FC236}">
                <a16:creationId xmlns:a16="http://schemas.microsoft.com/office/drawing/2014/main" id="{28BF36E0-FFCB-1626-0819-A2C538A686DF}"/>
              </a:ext>
            </a:extLst>
          </p:cNvPr>
          <p:cNvSpPr txBox="1"/>
          <p:nvPr/>
        </p:nvSpPr>
        <p:spPr>
          <a:xfrm>
            <a:off x="280724" y="62195"/>
            <a:ext cx="7792764" cy="646331"/>
          </a:xfrm>
          <a:prstGeom prst="rect">
            <a:avLst/>
          </a:prstGeom>
          <a:noFill/>
        </p:spPr>
        <p:txBody>
          <a:bodyPr wrap="square" rtlCol="0">
            <a:spAutoFit/>
          </a:bodyPr>
          <a:lstStyle/>
          <a:p>
            <a:r>
              <a:rPr lang="en-US" sz="3600" b="1" dirty="0">
                <a:solidFill>
                  <a:schemeClr val="accent4"/>
                </a:solidFill>
              </a:rPr>
              <a:t>Screenshots Of The Project</a:t>
            </a:r>
            <a:endParaRPr lang="en-US" sz="4000" b="1" dirty="0">
              <a:solidFill>
                <a:schemeClr val="accent4"/>
              </a:solidFill>
            </a:endParaRPr>
          </a:p>
        </p:txBody>
      </p:sp>
      <p:sp>
        <p:nvSpPr>
          <p:cNvPr id="4" name="Google Shape;38;p1">
            <a:extLst>
              <a:ext uri="{FF2B5EF4-FFF2-40B4-BE49-F238E27FC236}">
                <a16:creationId xmlns:a16="http://schemas.microsoft.com/office/drawing/2014/main" id="{A396B5B8-C5BC-D84A-9DF6-D2D513D71E02}"/>
              </a:ext>
            </a:extLst>
          </p:cNvPr>
          <p:cNvSpPr/>
          <p:nvPr/>
        </p:nvSpPr>
        <p:spPr>
          <a:xfrm>
            <a:off x="340755" y="767696"/>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7" name="Picture 6">
            <a:extLst>
              <a:ext uri="{FF2B5EF4-FFF2-40B4-BE49-F238E27FC236}">
                <a16:creationId xmlns:a16="http://schemas.microsoft.com/office/drawing/2014/main" id="{59450A05-3570-FF8A-9E25-AFE985CD4B3C}"/>
              </a:ext>
            </a:extLst>
          </p:cNvPr>
          <p:cNvPicPr>
            <a:picLocks noChangeAspect="1"/>
          </p:cNvPicPr>
          <p:nvPr/>
        </p:nvPicPr>
        <p:blipFill>
          <a:blip r:embed="rId3"/>
          <a:stretch>
            <a:fillRect/>
          </a:stretch>
        </p:blipFill>
        <p:spPr>
          <a:xfrm>
            <a:off x="340755" y="1636129"/>
            <a:ext cx="11316828" cy="2397571"/>
          </a:xfrm>
          <a:prstGeom prst="rect">
            <a:avLst/>
          </a:prstGeom>
        </p:spPr>
      </p:pic>
      <p:sp>
        <p:nvSpPr>
          <p:cNvPr id="8" name="TextBox 7">
            <a:extLst>
              <a:ext uri="{FF2B5EF4-FFF2-40B4-BE49-F238E27FC236}">
                <a16:creationId xmlns:a16="http://schemas.microsoft.com/office/drawing/2014/main" id="{42D8F4BB-3CCD-4975-AB36-E4FB9140C025}"/>
              </a:ext>
            </a:extLst>
          </p:cNvPr>
          <p:cNvSpPr txBox="1"/>
          <p:nvPr/>
        </p:nvSpPr>
        <p:spPr>
          <a:xfrm>
            <a:off x="340755" y="4425267"/>
            <a:ext cx="10284804" cy="13234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MSE: 2915.04, with R² values very high (~0.995), suggesting strong correlation but slightly worse than ELM for 1-day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Predictions track closely, but there’s a visible gap at 7 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struggles more than ELM as days increase.</a:t>
            </a:r>
          </a:p>
        </p:txBody>
      </p:sp>
      <p:sp>
        <p:nvSpPr>
          <p:cNvPr id="10" name="TextBox 9">
            <a:extLst>
              <a:ext uri="{FF2B5EF4-FFF2-40B4-BE49-F238E27FC236}">
                <a16:creationId xmlns:a16="http://schemas.microsoft.com/office/drawing/2014/main" id="{385350A7-5193-E838-2E5A-12E2E22F976F}"/>
              </a:ext>
            </a:extLst>
          </p:cNvPr>
          <p:cNvSpPr txBox="1"/>
          <p:nvPr/>
        </p:nvSpPr>
        <p:spPr>
          <a:xfrm>
            <a:off x="257175" y="929274"/>
            <a:ext cx="6115050" cy="369332"/>
          </a:xfrm>
          <a:prstGeom prst="rect">
            <a:avLst/>
          </a:prstGeom>
          <a:noFill/>
        </p:spPr>
        <p:txBody>
          <a:bodyPr wrap="square">
            <a:spAutoFit/>
          </a:bodyPr>
          <a:lstStyle/>
          <a:p>
            <a:r>
              <a:rPr lang="en-US" sz="1800" b="1" dirty="0">
                <a:solidFill>
                  <a:schemeClr val="accent4"/>
                </a:solidFill>
              </a:rPr>
              <a:t>SLFN MODEL :</a:t>
            </a:r>
          </a:p>
        </p:txBody>
      </p:sp>
    </p:spTree>
    <p:extLst>
      <p:ext uri="{BB962C8B-B14F-4D97-AF65-F5344CB8AC3E}">
        <p14:creationId xmlns:p14="http://schemas.microsoft.com/office/powerpoint/2010/main" val="361522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90716-284C-FDD0-C232-CC16E038B31F}"/>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EEAF0516-3D09-1535-5E15-BBE3D296FF32}"/>
              </a:ext>
            </a:extLst>
          </p:cNvPr>
          <p:cNvPicPr preferRelativeResize="0"/>
          <p:nvPr/>
        </p:nvPicPr>
        <p:blipFill rotWithShape="1">
          <a:blip r:embed="rId2">
            <a:alphaModFix/>
          </a:blip>
          <a:srcRect/>
          <a:stretch/>
        </p:blipFill>
        <p:spPr>
          <a:xfrm>
            <a:off x="10174916" y="6012204"/>
            <a:ext cx="1676329" cy="770110"/>
          </a:xfrm>
          <a:prstGeom prst="rect">
            <a:avLst/>
          </a:prstGeom>
          <a:noFill/>
          <a:ln>
            <a:noFill/>
          </a:ln>
        </p:spPr>
      </p:pic>
      <p:sp>
        <p:nvSpPr>
          <p:cNvPr id="3" name="TextBox 2">
            <a:extLst>
              <a:ext uri="{FF2B5EF4-FFF2-40B4-BE49-F238E27FC236}">
                <a16:creationId xmlns:a16="http://schemas.microsoft.com/office/drawing/2014/main" id="{D0FC41F3-78E7-AA39-AFC7-0CEC072AB9D1}"/>
              </a:ext>
            </a:extLst>
          </p:cNvPr>
          <p:cNvSpPr txBox="1"/>
          <p:nvPr/>
        </p:nvSpPr>
        <p:spPr>
          <a:xfrm>
            <a:off x="271199" y="62195"/>
            <a:ext cx="7792764" cy="646331"/>
          </a:xfrm>
          <a:prstGeom prst="rect">
            <a:avLst/>
          </a:prstGeom>
          <a:noFill/>
        </p:spPr>
        <p:txBody>
          <a:bodyPr wrap="square" rtlCol="0">
            <a:spAutoFit/>
          </a:bodyPr>
          <a:lstStyle/>
          <a:p>
            <a:r>
              <a:rPr lang="en-US" sz="3600" b="1" dirty="0">
                <a:solidFill>
                  <a:schemeClr val="accent4"/>
                </a:solidFill>
              </a:rPr>
              <a:t>Screenshots Of The Project</a:t>
            </a:r>
            <a:endParaRPr lang="en-US" sz="4000" b="1" dirty="0">
              <a:solidFill>
                <a:schemeClr val="accent4"/>
              </a:solidFill>
            </a:endParaRPr>
          </a:p>
        </p:txBody>
      </p:sp>
      <p:sp>
        <p:nvSpPr>
          <p:cNvPr id="4" name="Google Shape;38;p1">
            <a:extLst>
              <a:ext uri="{FF2B5EF4-FFF2-40B4-BE49-F238E27FC236}">
                <a16:creationId xmlns:a16="http://schemas.microsoft.com/office/drawing/2014/main" id="{EA5D0016-1633-345D-4487-02884CD872D7}"/>
              </a:ext>
            </a:extLst>
          </p:cNvPr>
          <p:cNvSpPr/>
          <p:nvPr/>
        </p:nvSpPr>
        <p:spPr>
          <a:xfrm>
            <a:off x="340755" y="767696"/>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6" name="Picture 5">
            <a:extLst>
              <a:ext uri="{FF2B5EF4-FFF2-40B4-BE49-F238E27FC236}">
                <a16:creationId xmlns:a16="http://schemas.microsoft.com/office/drawing/2014/main" id="{A1ABEBBA-0B7E-FC20-D14A-87CE222198BA}"/>
              </a:ext>
            </a:extLst>
          </p:cNvPr>
          <p:cNvPicPr>
            <a:picLocks noChangeAspect="1"/>
          </p:cNvPicPr>
          <p:nvPr/>
        </p:nvPicPr>
        <p:blipFill>
          <a:blip r:embed="rId3"/>
          <a:stretch>
            <a:fillRect/>
          </a:stretch>
        </p:blipFill>
        <p:spPr>
          <a:xfrm>
            <a:off x="340754" y="1312966"/>
            <a:ext cx="11256741" cy="2615959"/>
          </a:xfrm>
          <a:prstGeom prst="rect">
            <a:avLst/>
          </a:prstGeom>
        </p:spPr>
      </p:pic>
      <p:sp>
        <p:nvSpPr>
          <p:cNvPr id="8" name="TextBox 7">
            <a:extLst>
              <a:ext uri="{FF2B5EF4-FFF2-40B4-BE49-F238E27FC236}">
                <a16:creationId xmlns:a16="http://schemas.microsoft.com/office/drawing/2014/main" id="{9D372316-CC7D-4FB5-ADF3-3B129094A022}"/>
              </a:ext>
            </a:extLst>
          </p:cNvPr>
          <p:cNvSpPr txBox="1"/>
          <p:nvPr/>
        </p:nvSpPr>
        <p:spPr>
          <a:xfrm>
            <a:off x="340754" y="3984653"/>
            <a:ext cx="10039834"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MSE for Output 1 is impressively low (65.83), while Output 2 and 3 have higher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1-day predictions are almost perfect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closely matching actual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 starts to drop sharply for 3-day (0.9290), 5-day (0.9494), and 7-day (0.8888) forecasts.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ABC_ELM is best suited for short-term predictions, particularly for 1-day forecasts.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6D71D63C-1DC9-BD27-4D2E-0B19C2D6E5E3}"/>
              </a:ext>
            </a:extLst>
          </p:cNvPr>
          <p:cNvSpPr txBox="1"/>
          <p:nvPr/>
        </p:nvSpPr>
        <p:spPr>
          <a:xfrm>
            <a:off x="312179" y="873213"/>
            <a:ext cx="6115050" cy="369332"/>
          </a:xfrm>
          <a:prstGeom prst="rect">
            <a:avLst/>
          </a:prstGeom>
          <a:noFill/>
        </p:spPr>
        <p:txBody>
          <a:bodyPr wrap="square">
            <a:spAutoFit/>
          </a:bodyPr>
          <a:lstStyle/>
          <a:p>
            <a:r>
              <a:rPr lang="en-US" sz="1800" b="1" dirty="0">
                <a:solidFill>
                  <a:schemeClr val="accent4"/>
                </a:solidFill>
              </a:rPr>
              <a:t>ELM—ABC MODEL :</a:t>
            </a:r>
          </a:p>
        </p:txBody>
      </p:sp>
    </p:spTree>
    <p:extLst>
      <p:ext uri="{BB962C8B-B14F-4D97-AF65-F5344CB8AC3E}">
        <p14:creationId xmlns:p14="http://schemas.microsoft.com/office/powerpoint/2010/main" val="894505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35670-54E9-5ADF-E6A3-54FC373B815D}"/>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79A0DDBD-0B05-0091-7DB7-78167FFC1AB2}"/>
              </a:ext>
            </a:extLst>
          </p:cNvPr>
          <p:cNvPicPr preferRelativeResize="0"/>
          <p:nvPr/>
        </p:nvPicPr>
        <p:blipFill rotWithShape="1">
          <a:blip r:embed="rId2">
            <a:alphaModFix/>
          </a:blip>
          <a:srcRect/>
          <a:stretch/>
        </p:blipFill>
        <p:spPr>
          <a:xfrm>
            <a:off x="10380588" y="5968661"/>
            <a:ext cx="1676329" cy="770110"/>
          </a:xfrm>
          <a:prstGeom prst="rect">
            <a:avLst/>
          </a:prstGeom>
          <a:noFill/>
          <a:ln>
            <a:noFill/>
          </a:ln>
        </p:spPr>
      </p:pic>
      <p:sp>
        <p:nvSpPr>
          <p:cNvPr id="3" name="TextBox 2">
            <a:extLst>
              <a:ext uri="{FF2B5EF4-FFF2-40B4-BE49-F238E27FC236}">
                <a16:creationId xmlns:a16="http://schemas.microsoft.com/office/drawing/2014/main" id="{FDE074AE-6E2F-3FD5-5819-9DA67C4C5D72}"/>
              </a:ext>
            </a:extLst>
          </p:cNvPr>
          <p:cNvSpPr txBox="1"/>
          <p:nvPr/>
        </p:nvSpPr>
        <p:spPr>
          <a:xfrm>
            <a:off x="223573" y="195667"/>
            <a:ext cx="11558851" cy="461665"/>
          </a:xfrm>
          <a:prstGeom prst="rect">
            <a:avLst/>
          </a:prstGeom>
          <a:noFill/>
        </p:spPr>
        <p:txBody>
          <a:bodyPr wrap="square" rtlCol="0">
            <a:spAutoFit/>
          </a:bodyPr>
          <a:lstStyle/>
          <a:p>
            <a:r>
              <a:rPr lang="en-US" sz="2400" b="1" dirty="0">
                <a:solidFill>
                  <a:schemeClr val="accent4"/>
                </a:solidFill>
              </a:rPr>
              <a:t>Comparison of Actual and Predicted Values (Day 1) – Three Models:</a:t>
            </a:r>
          </a:p>
        </p:txBody>
      </p:sp>
      <p:sp>
        <p:nvSpPr>
          <p:cNvPr id="4" name="Google Shape;38;p1">
            <a:extLst>
              <a:ext uri="{FF2B5EF4-FFF2-40B4-BE49-F238E27FC236}">
                <a16:creationId xmlns:a16="http://schemas.microsoft.com/office/drawing/2014/main" id="{08C134D7-B5D8-9E29-0B9C-F98DBD108038}"/>
              </a:ext>
            </a:extLst>
          </p:cNvPr>
          <p:cNvSpPr/>
          <p:nvPr/>
        </p:nvSpPr>
        <p:spPr>
          <a:xfrm>
            <a:off x="340755" y="767696"/>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7" name="Picture 6">
            <a:extLst>
              <a:ext uri="{FF2B5EF4-FFF2-40B4-BE49-F238E27FC236}">
                <a16:creationId xmlns:a16="http://schemas.microsoft.com/office/drawing/2014/main" id="{0CE6BF58-C1CD-0585-86E4-FE980BE781D6}"/>
              </a:ext>
            </a:extLst>
          </p:cNvPr>
          <p:cNvPicPr>
            <a:picLocks noChangeAspect="1"/>
          </p:cNvPicPr>
          <p:nvPr/>
        </p:nvPicPr>
        <p:blipFill>
          <a:blip r:embed="rId3"/>
          <a:stretch>
            <a:fillRect/>
          </a:stretch>
        </p:blipFill>
        <p:spPr>
          <a:xfrm>
            <a:off x="329204" y="1034142"/>
            <a:ext cx="9845712" cy="5584372"/>
          </a:xfrm>
          <a:prstGeom prst="rect">
            <a:avLst/>
          </a:prstGeom>
        </p:spPr>
      </p:pic>
    </p:spTree>
    <p:extLst>
      <p:ext uri="{BB962C8B-B14F-4D97-AF65-F5344CB8AC3E}">
        <p14:creationId xmlns:p14="http://schemas.microsoft.com/office/powerpoint/2010/main" val="1443500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0B50B-5FBE-D2A3-5174-12AD5F194B68}"/>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D054E088-95AD-EA78-4433-657CEE6CE93B}"/>
              </a:ext>
            </a:extLst>
          </p:cNvPr>
          <p:cNvPicPr preferRelativeResize="0"/>
          <p:nvPr/>
        </p:nvPicPr>
        <p:blipFill rotWithShape="1">
          <a:blip r:embed="rId2">
            <a:alphaModFix/>
          </a:blip>
          <a:srcRect/>
          <a:stretch/>
        </p:blipFill>
        <p:spPr>
          <a:xfrm>
            <a:off x="10380588" y="5968661"/>
            <a:ext cx="1676329" cy="770110"/>
          </a:xfrm>
          <a:prstGeom prst="rect">
            <a:avLst/>
          </a:prstGeom>
          <a:noFill/>
          <a:ln>
            <a:noFill/>
          </a:ln>
        </p:spPr>
      </p:pic>
      <p:sp>
        <p:nvSpPr>
          <p:cNvPr id="4" name="Google Shape;38;p1">
            <a:extLst>
              <a:ext uri="{FF2B5EF4-FFF2-40B4-BE49-F238E27FC236}">
                <a16:creationId xmlns:a16="http://schemas.microsoft.com/office/drawing/2014/main" id="{BA40917B-BB8B-0DC3-C9EC-74167858AB92}"/>
              </a:ext>
            </a:extLst>
          </p:cNvPr>
          <p:cNvSpPr/>
          <p:nvPr/>
        </p:nvSpPr>
        <p:spPr>
          <a:xfrm>
            <a:off x="340755" y="767696"/>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6" name="Picture 5">
            <a:extLst>
              <a:ext uri="{FF2B5EF4-FFF2-40B4-BE49-F238E27FC236}">
                <a16:creationId xmlns:a16="http://schemas.microsoft.com/office/drawing/2014/main" id="{4B9B6623-A331-11C1-02A7-1D4DABD74A2E}"/>
              </a:ext>
            </a:extLst>
          </p:cNvPr>
          <p:cNvPicPr>
            <a:picLocks noChangeAspect="1"/>
          </p:cNvPicPr>
          <p:nvPr/>
        </p:nvPicPr>
        <p:blipFill>
          <a:blip r:embed="rId3"/>
          <a:stretch>
            <a:fillRect/>
          </a:stretch>
        </p:blipFill>
        <p:spPr>
          <a:xfrm>
            <a:off x="323822" y="901159"/>
            <a:ext cx="9870045" cy="5558907"/>
          </a:xfrm>
          <a:prstGeom prst="rect">
            <a:avLst/>
          </a:prstGeom>
        </p:spPr>
      </p:pic>
      <p:sp>
        <p:nvSpPr>
          <p:cNvPr id="8" name="TextBox 7">
            <a:extLst>
              <a:ext uri="{FF2B5EF4-FFF2-40B4-BE49-F238E27FC236}">
                <a16:creationId xmlns:a16="http://schemas.microsoft.com/office/drawing/2014/main" id="{20CE3BF9-58ED-8DD8-1922-AAC351415D2B}"/>
              </a:ext>
            </a:extLst>
          </p:cNvPr>
          <p:cNvSpPr txBox="1"/>
          <p:nvPr/>
        </p:nvSpPr>
        <p:spPr>
          <a:xfrm>
            <a:off x="223573" y="195667"/>
            <a:ext cx="11558851" cy="461665"/>
          </a:xfrm>
          <a:prstGeom prst="rect">
            <a:avLst/>
          </a:prstGeom>
          <a:noFill/>
        </p:spPr>
        <p:txBody>
          <a:bodyPr wrap="square" rtlCol="0">
            <a:spAutoFit/>
          </a:bodyPr>
          <a:lstStyle/>
          <a:p>
            <a:r>
              <a:rPr lang="en-US" sz="2400" b="1" dirty="0">
                <a:solidFill>
                  <a:schemeClr val="accent4"/>
                </a:solidFill>
              </a:rPr>
              <a:t>Comparison of Actual and Predicted Values (Day 3) – Three Models:</a:t>
            </a:r>
          </a:p>
        </p:txBody>
      </p:sp>
    </p:spTree>
    <p:extLst>
      <p:ext uri="{BB962C8B-B14F-4D97-AF65-F5344CB8AC3E}">
        <p14:creationId xmlns:p14="http://schemas.microsoft.com/office/powerpoint/2010/main" val="3792691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4CE2F-2F21-0ED8-F46D-26E63990FFB2}"/>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21E700F0-69DA-A704-3269-A34609F26F43}"/>
              </a:ext>
            </a:extLst>
          </p:cNvPr>
          <p:cNvPicPr preferRelativeResize="0"/>
          <p:nvPr/>
        </p:nvPicPr>
        <p:blipFill rotWithShape="1">
          <a:blip r:embed="rId2">
            <a:alphaModFix/>
          </a:blip>
          <a:srcRect/>
          <a:stretch/>
        </p:blipFill>
        <p:spPr>
          <a:xfrm>
            <a:off x="10380588" y="5968661"/>
            <a:ext cx="1676329" cy="770110"/>
          </a:xfrm>
          <a:prstGeom prst="rect">
            <a:avLst/>
          </a:prstGeom>
          <a:noFill/>
          <a:ln>
            <a:noFill/>
          </a:ln>
        </p:spPr>
      </p:pic>
      <p:sp>
        <p:nvSpPr>
          <p:cNvPr id="4" name="Google Shape;38;p1">
            <a:extLst>
              <a:ext uri="{FF2B5EF4-FFF2-40B4-BE49-F238E27FC236}">
                <a16:creationId xmlns:a16="http://schemas.microsoft.com/office/drawing/2014/main" id="{7B4AAC4D-5BCD-4585-446F-DC2873B94712}"/>
              </a:ext>
            </a:extLst>
          </p:cNvPr>
          <p:cNvSpPr/>
          <p:nvPr/>
        </p:nvSpPr>
        <p:spPr>
          <a:xfrm>
            <a:off x="340755" y="767696"/>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7" name="Picture 6">
            <a:extLst>
              <a:ext uri="{FF2B5EF4-FFF2-40B4-BE49-F238E27FC236}">
                <a16:creationId xmlns:a16="http://schemas.microsoft.com/office/drawing/2014/main" id="{84BF1F4C-801A-2312-5AAD-092767F414E1}"/>
              </a:ext>
            </a:extLst>
          </p:cNvPr>
          <p:cNvPicPr>
            <a:picLocks noChangeAspect="1"/>
          </p:cNvPicPr>
          <p:nvPr/>
        </p:nvPicPr>
        <p:blipFill>
          <a:blip r:embed="rId3"/>
          <a:stretch>
            <a:fillRect/>
          </a:stretch>
        </p:blipFill>
        <p:spPr>
          <a:xfrm>
            <a:off x="340755" y="901160"/>
            <a:ext cx="9597297" cy="5490478"/>
          </a:xfrm>
          <a:prstGeom prst="rect">
            <a:avLst/>
          </a:prstGeom>
        </p:spPr>
      </p:pic>
      <p:sp>
        <p:nvSpPr>
          <p:cNvPr id="8" name="TextBox 7">
            <a:extLst>
              <a:ext uri="{FF2B5EF4-FFF2-40B4-BE49-F238E27FC236}">
                <a16:creationId xmlns:a16="http://schemas.microsoft.com/office/drawing/2014/main" id="{858039F3-DAD8-9A2B-6BFD-B4177BDC609C}"/>
              </a:ext>
            </a:extLst>
          </p:cNvPr>
          <p:cNvSpPr txBox="1"/>
          <p:nvPr/>
        </p:nvSpPr>
        <p:spPr>
          <a:xfrm>
            <a:off x="223573" y="195667"/>
            <a:ext cx="11558851" cy="461665"/>
          </a:xfrm>
          <a:prstGeom prst="rect">
            <a:avLst/>
          </a:prstGeom>
          <a:noFill/>
        </p:spPr>
        <p:txBody>
          <a:bodyPr wrap="square" rtlCol="0">
            <a:spAutoFit/>
          </a:bodyPr>
          <a:lstStyle/>
          <a:p>
            <a:r>
              <a:rPr lang="en-US" sz="2400" b="1" dirty="0">
                <a:solidFill>
                  <a:schemeClr val="accent4"/>
                </a:solidFill>
              </a:rPr>
              <a:t>Comparison of Actual and Predicted Values (Day 5) – Three Models:</a:t>
            </a:r>
          </a:p>
        </p:txBody>
      </p:sp>
    </p:spTree>
    <p:extLst>
      <p:ext uri="{BB962C8B-B14F-4D97-AF65-F5344CB8AC3E}">
        <p14:creationId xmlns:p14="http://schemas.microsoft.com/office/powerpoint/2010/main" val="35200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1D219-CF3E-0365-7799-A6BDEB45D3B1}"/>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8D24BE23-DF1E-6620-C632-B7488D2CB524}"/>
              </a:ext>
            </a:extLst>
          </p:cNvPr>
          <p:cNvPicPr preferRelativeResize="0"/>
          <p:nvPr/>
        </p:nvPicPr>
        <p:blipFill rotWithShape="1">
          <a:blip r:embed="rId2">
            <a:alphaModFix/>
          </a:blip>
          <a:srcRect/>
          <a:stretch/>
        </p:blipFill>
        <p:spPr>
          <a:xfrm>
            <a:off x="10380588" y="5968661"/>
            <a:ext cx="1676329" cy="770110"/>
          </a:xfrm>
          <a:prstGeom prst="rect">
            <a:avLst/>
          </a:prstGeom>
          <a:noFill/>
          <a:ln>
            <a:noFill/>
          </a:ln>
        </p:spPr>
      </p:pic>
      <p:sp>
        <p:nvSpPr>
          <p:cNvPr id="4" name="Google Shape;38;p1">
            <a:extLst>
              <a:ext uri="{FF2B5EF4-FFF2-40B4-BE49-F238E27FC236}">
                <a16:creationId xmlns:a16="http://schemas.microsoft.com/office/drawing/2014/main" id="{0B52B661-2A48-096A-4DD1-C1504C123C53}"/>
              </a:ext>
            </a:extLst>
          </p:cNvPr>
          <p:cNvSpPr/>
          <p:nvPr/>
        </p:nvSpPr>
        <p:spPr>
          <a:xfrm>
            <a:off x="340755" y="767696"/>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6" name="Picture 5">
            <a:extLst>
              <a:ext uri="{FF2B5EF4-FFF2-40B4-BE49-F238E27FC236}">
                <a16:creationId xmlns:a16="http://schemas.microsoft.com/office/drawing/2014/main" id="{60CA0B97-9C88-E77F-4F5A-6A4E2D990017}"/>
              </a:ext>
            </a:extLst>
          </p:cNvPr>
          <p:cNvPicPr>
            <a:picLocks noChangeAspect="1"/>
          </p:cNvPicPr>
          <p:nvPr/>
        </p:nvPicPr>
        <p:blipFill>
          <a:blip r:embed="rId3"/>
          <a:stretch>
            <a:fillRect/>
          </a:stretch>
        </p:blipFill>
        <p:spPr>
          <a:xfrm>
            <a:off x="408487" y="979612"/>
            <a:ext cx="9734580" cy="5262299"/>
          </a:xfrm>
          <a:prstGeom prst="rect">
            <a:avLst/>
          </a:prstGeom>
        </p:spPr>
      </p:pic>
      <p:sp>
        <p:nvSpPr>
          <p:cNvPr id="8" name="TextBox 7">
            <a:extLst>
              <a:ext uri="{FF2B5EF4-FFF2-40B4-BE49-F238E27FC236}">
                <a16:creationId xmlns:a16="http://schemas.microsoft.com/office/drawing/2014/main" id="{6756CB9D-05F2-E3C4-FFB3-4E6243C75590}"/>
              </a:ext>
            </a:extLst>
          </p:cNvPr>
          <p:cNvSpPr txBox="1"/>
          <p:nvPr/>
        </p:nvSpPr>
        <p:spPr>
          <a:xfrm>
            <a:off x="223573" y="195667"/>
            <a:ext cx="11558851" cy="461665"/>
          </a:xfrm>
          <a:prstGeom prst="rect">
            <a:avLst/>
          </a:prstGeom>
          <a:noFill/>
        </p:spPr>
        <p:txBody>
          <a:bodyPr wrap="square" rtlCol="0">
            <a:spAutoFit/>
          </a:bodyPr>
          <a:lstStyle/>
          <a:p>
            <a:r>
              <a:rPr lang="en-US" sz="2400" b="1" dirty="0">
                <a:solidFill>
                  <a:schemeClr val="accent4"/>
                </a:solidFill>
              </a:rPr>
              <a:t>Comparison of Actual and Predicted Values (Day 7) – Three Models:</a:t>
            </a:r>
          </a:p>
        </p:txBody>
      </p:sp>
    </p:spTree>
    <p:extLst>
      <p:ext uri="{BB962C8B-B14F-4D97-AF65-F5344CB8AC3E}">
        <p14:creationId xmlns:p14="http://schemas.microsoft.com/office/powerpoint/2010/main" val="4279683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2C76A-F2BA-C3B4-9A64-0EB27A5B8ED4}"/>
            </a:ext>
          </a:extLst>
        </p:cNvPr>
        <p:cNvGrpSpPr/>
        <p:nvPr/>
      </p:nvGrpSpPr>
      <p:grpSpPr>
        <a:xfrm>
          <a:off x="0" y="0"/>
          <a:ext cx="0" cy="0"/>
          <a:chOff x="0" y="0"/>
          <a:chExt cx="0" cy="0"/>
        </a:xfrm>
      </p:grpSpPr>
      <p:pic>
        <p:nvPicPr>
          <p:cNvPr id="2" name="Google Shape;11;p6">
            <a:extLst>
              <a:ext uri="{FF2B5EF4-FFF2-40B4-BE49-F238E27FC236}">
                <a16:creationId xmlns:a16="http://schemas.microsoft.com/office/drawing/2014/main" id="{B14DA11E-CB51-52C2-9A9A-A4B0F488F875}"/>
              </a:ext>
            </a:extLst>
          </p:cNvPr>
          <p:cNvPicPr preferRelativeResize="0"/>
          <p:nvPr/>
        </p:nvPicPr>
        <p:blipFill rotWithShape="1">
          <a:blip r:embed="rId2">
            <a:alphaModFix/>
          </a:blip>
          <a:srcRect/>
          <a:stretch/>
        </p:blipFill>
        <p:spPr>
          <a:xfrm>
            <a:off x="10380588" y="5968661"/>
            <a:ext cx="1676329" cy="770110"/>
          </a:xfrm>
          <a:prstGeom prst="rect">
            <a:avLst/>
          </a:prstGeom>
          <a:noFill/>
          <a:ln>
            <a:noFill/>
          </a:ln>
        </p:spPr>
      </p:pic>
      <p:sp>
        <p:nvSpPr>
          <p:cNvPr id="4" name="Google Shape;38;p1">
            <a:extLst>
              <a:ext uri="{FF2B5EF4-FFF2-40B4-BE49-F238E27FC236}">
                <a16:creationId xmlns:a16="http://schemas.microsoft.com/office/drawing/2014/main" id="{D71C81E8-EF0E-AE5F-56C4-05B5B29AA1FF}"/>
              </a:ext>
            </a:extLst>
          </p:cNvPr>
          <p:cNvSpPr/>
          <p:nvPr/>
        </p:nvSpPr>
        <p:spPr>
          <a:xfrm>
            <a:off x="340755" y="767696"/>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8" name="TextBox 7">
            <a:extLst>
              <a:ext uri="{FF2B5EF4-FFF2-40B4-BE49-F238E27FC236}">
                <a16:creationId xmlns:a16="http://schemas.microsoft.com/office/drawing/2014/main" id="{E19FCCA6-61E8-F59C-94F7-2B50A3D7F981}"/>
              </a:ext>
            </a:extLst>
          </p:cNvPr>
          <p:cNvSpPr txBox="1"/>
          <p:nvPr/>
        </p:nvSpPr>
        <p:spPr>
          <a:xfrm>
            <a:off x="223573" y="195667"/>
            <a:ext cx="11558851" cy="461665"/>
          </a:xfrm>
          <a:prstGeom prst="rect">
            <a:avLst/>
          </a:prstGeom>
          <a:noFill/>
        </p:spPr>
        <p:txBody>
          <a:bodyPr wrap="square" rtlCol="0">
            <a:spAutoFit/>
          </a:bodyPr>
          <a:lstStyle/>
          <a:p>
            <a:r>
              <a:rPr lang="en-US" sz="2400" b="1" dirty="0">
                <a:solidFill>
                  <a:schemeClr val="accent4"/>
                </a:solidFill>
              </a:rPr>
              <a:t>Accuracy &amp; MSE Table  :</a:t>
            </a:r>
          </a:p>
        </p:txBody>
      </p:sp>
      <p:sp>
        <p:nvSpPr>
          <p:cNvPr id="9" name="TextBox 8">
            <a:extLst>
              <a:ext uri="{FF2B5EF4-FFF2-40B4-BE49-F238E27FC236}">
                <a16:creationId xmlns:a16="http://schemas.microsoft.com/office/drawing/2014/main" id="{A3F5F1B1-E194-4597-AA8F-059F2503E2F7}"/>
              </a:ext>
            </a:extLst>
          </p:cNvPr>
          <p:cNvSpPr txBox="1"/>
          <p:nvPr/>
        </p:nvSpPr>
        <p:spPr>
          <a:xfrm>
            <a:off x="223573" y="3741505"/>
            <a:ext cx="11716162" cy="1938992"/>
          </a:xfrm>
          <a:prstGeom prst="rect">
            <a:avLst/>
          </a:prstGeom>
          <a:noFill/>
        </p:spPr>
        <p:txBody>
          <a:bodyPr wrap="square">
            <a:spAutoFit/>
          </a:bodyPr>
          <a:lstStyle/>
          <a:p>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ABC_ELM </a:t>
            </a:r>
            <a:r>
              <a:rPr lang="en-US" sz="2000" dirty="0">
                <a:latin typeface="Times New Roman" panose="02020603050405020304" pitchFamily="18" charset="0"/>
                <a:cs typeface="Times New Roman" panose="02020603050405020304" pitchFamily="18" charset="0"/>
              </a:rPr>
              <a:t>shows the lowest MSE and highest accuracy for 1-day predictions — ideal for short-term stock price forecasting.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ELM maintains decent accuracy across all timeframes, but its MSE is higher than ABC_ELM for 1-day predictions.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SLFN performs the weakest overall, especially for longer horizons.</a:t>
            </a:r>
          </a:p>
        </p:txBody>
      </p:sp>
      <p:graphicFrame>
        <p:nvGraphicFramePr>
          <p:cNvPr id="7" name="Table 9">
            <a:extLst>
              <a:ext uri="{FF2B5EF4-FFF2-40B4-BE49-F238E27FC236}">
                <a16:creationId xmlns:a16="http://schemas.microsoft.com/office/drawing/2014/main" id="{930655B4-D0B8-4645-A0F6-BC748F0D9CC0}"/>
              </a:ext>
            </a:extLst>
          </p:cNvPr>
          <p:cNvGraphicFramePr>
            <a:graphicFrameLocks noGrp="1"/>
          </p:cNvGraphicFramePr>
          <p:nvPr>
            <p:extLst>
              <p:ext uri="{D42A27DB-BD31-4B8C-83A1-F6EECF244321}">
                <p14:modId xmlns:p14="http://schemas.microsoft.com/office/powerpoint/2010/main" val="4138758802"/>
              </p:ext>
            </p:extLst>
          </p:nvPr>
        </p:nvGraphicFramePr>
        <p:xfrm>
          <a:off x="1790064" y="996453"/>
          <a:ext cx="8287389" cy="2901136"/>
        </p:xfrm>
        <a:graphic>
          <a:graphicData uri="http://schemas.openxmlformats.org/drawingml/2006/table">
            <a:tbl>
              <a:tblPr firstRow="1" bandRow="1">
                <a:tableStyleId>{B1C1A5F2-C7F4-42EF-8194-A367FB17F6C2}</a:tableStyleId>
              </a:tblPr>
              <a:tblGrid>
                <a:gridCol w="920821">
                  <a:extLst>
                    <a:ext uri="{9D8B030D-6E8A-4147-A177-3AD203B41FA5}">
                      <a16:colId xmlns:a16="http://schemas.microsoft.com/office/drawing/2014/main" val="1034103509"/>
                    </a:ext>
                  </a:extLst>
                </a:gridCol>
                <a:gridCol w="920821">
                  <a:extLst>
                    <a:ext uri="{9D8B030D-6E8A-4147-A177-3AD203B41FA5}">
                      <a16:colId xmlns:a16="http://schemas.microsoft.com/office/drawing/2014/main" val="3046166910"/>
                    </a:ext>
                  </a:extLst>
                </a:gridCol>
                <a:gridCol w="920821">
                  <a:extLst>
                    <a:ext uri="{9D8B030D-6E8A-4147-A177-3AD203B41FA5}">
                      <a16:colId xmlns:a16="http://schemas.microsoft.com/office/drawing/2014/main" val="3632126040"/>
                    </a:ext>
                  </a:extLst>
                </a:gridCol>
                <a:gridCol w="920821">
                  <a:extLst>
                    <a:ext uri="{9D8B030D-6E8A-4147-A177-3AD203B41FA5}">
                      <a16:colId xmlns:a16="http://schemas.microsoft.com/office/drawing/2014/main" val="309562295"/>
                    </a:ext>
                  </a:extLst>
                </a:gridCol>
                <a:gridCol w="920821">
                  <a:extLst>
                    <a:ext uri="{9D8B030D-6E8A-4147-A177-3AD203B41FA5}">
                      <a16:colId xmlns:a16="http://schemas.microsoft.com/office/drawing/2014/main" val="3724850587"/>
                    </a:ext>
                  </a:extLst>
                </a:gridCol>
                <a:gridCol w="920821">
                  <a:extLst>
                    <a:ext uri="{9D8B030D-6E8A-4147-A177-3AD203B41FA5}">
                      <a16:colId xmlns:a16="http://schemas.microsoft.com/office/drawing/2014/main" val="4080621158"/>
                    </a:ext>
                  </a:extLst>
                </a:gridCol>
                <a:gridCol w="920821">
                  <a:extLst>
                    <a:ext uri="{9D8B030D-6E8A-4147-A177-3AD203B41FA5}">
                      <a16:colId xmlns:a16="http://schemas.microsoft.com/office/drawing/2014/main" val="3745071583"/>
                    </a:ext>
                  </a:extLst>
                </a:gridCol>
                <a:gridCol w="920821">
                  <a:extLst>
                    <a:ext uri="{9D8B030D-6E8A-4147-A177-3AD203B41FA5}">
                      <a16:colId xmlns:a16="http://schemas.microsoft.com/office/drawing/2014/main" val="2543959815"/>
                    </a:ext>
                  </a:extLst>
                </a:gridCol>
                <a:gridCol w="920821">
                  <a:extLst>
                    <a:ext uri="{9D8B030D-6E8A-4147-A177-3AD203B41FA5}">
                      <a16:colId xmlns:a16="http://schemas.microsoft.com/office/drawing/2014/main" val="1979271692"/>
                    </a:ext>
                  </a:extLst>
                </a:gridCol>
              </a:tblGrid>
              <a:tr h="928363">
                <a:tc>
                  <a:txBody>
                    <a:bodyPr/>
                    <a:lstStyle/>
                    <a:p>
                      <a:pPr algn="ctr"/>
                      <a:r>
                        <a:rPr lang="en-IN" dirty="0"/>
                        <a:t>Model</a:t>
                      </a:r>
                    </a:p>
                  </a:txBody>
                  <a:tcPr anchor="ctr"/>
                </a:tc>
                <a:tc>
                  <a:txBody>
                    <a:bodyPr/>
                    <a:lstStyle/>
                    <a:p>
                      <a:pPr algn="ctr"/>
                      <a:r>
                        <a:rPr lang="en-IN" dirty="0"/>
                        <a:t>1-Day MSE</a:t>
                      </a:r>
                    </a:p>
                  </a:txBody>
                  <a:tcPr anchor="ctr"/>
                </a:tc>
                <a:tc>
                  <a:txBody>
                    <a:bodyPr/>
                    <a:lstStyle/>
                    <a:p>
                      <a:pPr algn="ctr"/>
                      <a:r>
                        <a:rPr lang="en-IN"/>
                        <a:t>1-Day Accuracy</a:t>
                      </a:r>
                    </a:p>
                  </a:txBody>
                  <a:tcPr anchor="ctr"/>
                </a:tc>
                <a:tc>
                  <a:txBody>
                    <a:bodyPr/>
                    <a:lstStyle/>
                    <a:p>
                      <a:pPr algn="ctr"/>
                      <a:r>
                        <a:rPr lang="en-IN"/>
                        <a:t>3-Day MSE</a:t>
                      </a:r>
                    </a:p>
                  </a:txBody>
                  <a:tcPr anchor="ctr"/>
                </a:tc>
                <a:tc>
                  <a:txBody>
                    <a:bodyPr/>
                    <a:lstStyle/>
                    <a:p>
                      <a:pPr algn="ctr"/>
                      <a:r>
                        <a:rPr lang="en-IN"/>
                        <a:t>3-Day Accuracy</a:t>
                      </a:r>
                    </a:p>
                  </a:txBody>
                  <a:tcPr anchor="ctr"/>
                </a:tc>
                <a:tc>
                  <a:txBody>
                    <a:bodyPr/>
                    <a:lstStyle/>
                    <a:p>
                      <a:pPr algn="ctr"/>
                      <a:r>
                        <a:rPr lang="en-IN"/>
                        <a:t>5-Day MSE</a:t>
                      </a:r>
                    </a:p>
                  </a:txBody>
                  <a:tcPr anchor="ctr"/>
                </a:tc>
                <a:tc>
                  <a:txBody>
                    <a:bodyPr/>
                    <a:lstStyle/>
                    <a:p>
                      <a:pPr algn="ctr"/>
                      <a:r>
                        <a:rPr lang="en-IN"/>
                        <a:t>5-Day Accuracy</a:t>
                      </a:r>
                    </a:p>
                  </a:txBody>
                  <a:tcPr anchor="ctr"/>
                </a:tc>
                <a:tc>
                  <a:txBody>
                    <a:bodyPr/>
                    <a:lstStyle/>
                    <a:p>
                      <a:pPr algn="ctr"/>
                      <a:r>
                        <a:rPr lang="en-IN"/>
                        <a:t>7-Day MSE</a:t>
                      </a:r>
                    </a:p>
                  </a:txBody>
                  <a:tcPr anchor="ctr"/>
                </a:tc>
                <a:tc>
                  <a:txBody>
                    <a:bodyPr/>
                    <a:lstStyle/>
                    <a:p>
                      <a:pPr algn="ctr"/>
                      <a:r>
                        <a:rPr lang="en-IN"/>
                        <a:t>7-Day Accuracy</a:t>
                      </a:r>
                    </a:p>
                  </a:txBody>
                  <a:tcPr anchor="ctr"/>
                </a:tc>
                <a:extLst>
                  <a:ext uri="{0D108BD9-81ED-4DB2-BD59-A6C34878D82A}">
                    <a16:rowId xmlns:a16="http://schemas.microsoft.com/office/drawing/2014/main" val="3261608951"/>
                  </a:ext>
                </a:extLst>
              </a:tr>
              <a:tr h="657591">
                <a:tc>
                  <a:txBody>
                    <a:bodyPr/>
                    <a:lstStyle/>
                    <a:p>
                      <a:pPr algn="ctr"/>
                      <a:r>
                        <a:rPr lang="en-IN" b="1"/>
                        <a:t>ELM</a:t>
                      </a:r>
                      <a:endParaRPr lang="en-IN"/>
                    </a:p>
                  </a:txBody>
                  <a:tcPr anchor="ctr"/>
                </a:tc>
                <a:tc>
                  <a:txBody>
                    <a:bodyPr/>
                    <a:lstStyle/>
                    <a:p>
                      <a:pPr algn="ctr"/>
                      <a:r>
                        <a:rPr lang="en-IN" dirty="0"/>
                        <a:t>1992.58</a:t>
                      </a:r>
                    </a:p>
                  </a:txBody>
                  <a:tcPr anchor="ctr"/>
                </a:tc>
                <a:tc>
                  <a:txBody>
                    <a:bodyPr/>
                    <a:lstStyle/>
                    <a:p>
                      <a:pPr algn="ctr"/>
                      <a:r>
                        <a:rPr lang="en-IN" dirty="0"/>
                        <a:t>0.9993</a:t>
                      </a:r>
                    </a:p>
                  </a:txBody>
                  <a:tcPr anchor="ctr"/>
                </a:tc>
                <a:tc>
                  <a:txBody>
                    <a:bodyPr/>
                    <a:lstStyle/>
                    <a:p>
                      <a:pPr algn="ctr"/>
                      <a:r>
                        <a:rPr lang="en-IN"/>
                        <a:t>2451.17</a:t>
                      </a:r>
                    </a:p>
                  </a:txBody>
                  <a:tcPr anchor="ctr"/>
                </a:tc>
                <a:tc>
                  <a:txBody>
                    <a:bodyPr/>
                    <a:lstStyle/>
                    <a:p>
                      <a:pPr algn="ctr"/>
                      <a:r>
                        <a:rPr lang="en-IN"/>
                        <a:t>0.9967</a:t>
                      </a:r>
                    </a:p>
                  </a:txBody>
                  <a:tcPr anchor="ctr"/>
                </a:tc>
                <a:tc>
                  <a:txBody>
                    <a:bodyPr/>
                    <a:lstStyle/>
                    <a:p>
                      <a:pPr algn="ctr"/>
                      <a:r>
                        <a:rPr lang="en-IN"/>
                        <a:t>2915.04</a:t>
                      </a:r>
                    </a:p>
                  </a:txBody>
                  <a:tcPr anchor="ctr"/>
                </a:tc>
                <a:tc>
                  <a:txBody>
                    <a:bodyPr/>
                    <a:lstStyle/>
                    <a:p>
                      <a:pPr algn="ctr"/>
                      <a:r>
                        <a:rPr lang="en-IN"/>
                        <a:t>0.9950</a:t>
                      </a:r>
                    </a:p>
                  </a:txBody>
                  <a:tcPr anchor="ctr"/>
                </a:tc>
                <a:tc>
                  <a:txBody>
                    <a:bodyPr/>
                    <a:lstStyle/>
                    <a:p>
                      <a:pPr algn="ctr"/>
                      <a:r>
                        <a:rPr lang="en-IN"/>
                        <a:t>3362.49</a:t>
                      </a:r>
                    </a:p>
                  </a:txBody>
                  <a:tcPr anchor="ctr"/>
                </a:tc>
                <a:tc>
                  <a:txBody>
                    <a:bodyPr/>
                    <a:lstStyle/>
                    <a:p>
                      <a:pPr algn="ctr"/>
                      <a:r>
                        <a:rPr lang="en-IN" dirty="0"/>
                        <a:t>0.9957</a:t>
                      </a:r>
                    </a:p>
                  </a:txBody>
                  <a:tcPr anchor="ctr"/>
                </a:tc>
                <a:extLst>
                  <a:ext uri="{0D108BD9-81ED-4DB2-BD59-A6C34878D82A}">
                    <a16:rowId xmlns:a16="http://schemas.microsoft.com/office/drawing/2014/main" val="1058790145"/>
                  </a:ext>
                </a:extLst>
              </a:tr>
              <a:tr h="657591">
                <a:tc>
                  <a:txBody>
                    <a:bodyPr/>
                    <a:lstStyle/>
                    <a:p>
                      <a:pPr algn="ctr"/>
                      <a:r>
                        <a:rPr lang="en-IN" b="1"/>
                        <a:t>SLFN</a:t>
                      </a:r>
                      <a:endParaRPr lang="en-IN"/>
                    </a:p>
                  </a:txBody>
                  <a:tcPr anchor="ctr"/>
                </a:tc>
                <a:tc>
                  <a:txBody>
                    <a:bodyPr/>
                    <a:lstStyle/>
                    <a:p>
                      <a:pPr algn="ctr"/>
                      <a:r>
                        <a:rPr lang="en-IN"/>
                        <a:t>2915.04</a:t>
                      </a:r>
                    </a:p>
                  </a:txBody>
                  <a:tcPr anchor="ctr"/>
                </a:tc>
                <a:tc>
                  <a:txBody>
                    <a:bodyPr/>
                    <a:lstStyle/>
                    <a:p>
                      <a:pPr algn="ctr"/>
                      <a:r>
                        <a:rPr lang="en-IN" dirty="0"/>
                        <a:t>0.9981</a:t>
                      </a:r>
                    </a:p>
                  </a:txBody>
                  <a:tcPr anchor="ctr"/>
                </a:tc>
                <a:tc>
                  <a:txBody>
                    <a:bodyPr/>
                    <a:lstStyle/>
                    <a:p>
                      <a:pPr algn="ctr"/>
                      <a:r>
                        <a:rPr lang="en-IN" dirty="0"/>
                        <a:t>3122.17</a:t>
                      </a:r>
                    </a:p>
                  </a:txBody>
                  <a:tcPr anchor="ctr"/>
                </a:tc>
                <a:tc>
                  <a:txBody>
                    <a:bodyPr/>
                    <a:lstStyle/>
                    <a:p>
                      <a:pPr algn="ctr"/>
                      <a:r>
                        <a:rPr lang="en-IN"/>
                        <a:t>0.9940</a:t>
                      </a:r>
                    </a:p>
                  </a:txBody>
                  <a:tcPr anchor="ctr"/>
                </a:tc>
                <a:tc>
                  <a:txBody>
                    <a:bodyPr/>
                    <a:lstStyle/>
                    <a:p>
                      <a:pPr algn="ctr"/>
                      <a:r>
                        <a:rPr lang="en-IN" dirty="0"/>
                        <a:t>3421.48</a:t>
                      </a:r>
                    </a:p>
                  </a:txBody>
                  <a:tcPr anchor="ctr"/>
                </a:tc>
                <a:tc>
                  <a:txBody>
                    <a:bodyPr/>
                    <a:lstStyle/>
                    <a:p>
                      <a:pPr algn="ctr"/>
                      <a:r>
                        <a:rPr lang="en-IN"/>
                        <a:t>0.9927</a:t>
                      </a:r>
                    </a:p>
                  </a:txBody>
                  <a:tcPr anchor="ctr"/>
                </a:tc>
                <a:tc>
                  <a:txBody>
                    <a:bodyPr/>
                    <a:lstStyle/>
                    <a:p>
                      <a:pPr algn="ctr"/>
                      <a:r>
                        <a:rPr lang="en-IN"/>
                        <a:t>3785.33</a:t>
                      </a:r>
                    </a:p>
                  </a:txBody>
                  <a:tcPr anchor="ctr"/>
                </a:tc>
                <a:tc>
                  <a:txBody>
                    <a:bodyPr/>
                    <a:lstStyle/>
                    <a:p>
                      <a:pPr algn="ctr"/>
                      <a:r>
                        <a:rPr lang="en-IN" dirty="0"/>
                        <a:t>0.9975</a:t>
                      </a:r>
                    </a:p>
                  </a:txBody>
                  <a:tcPr anchor="ctr"/>
                </a:tc>
                <a:extLst>
                  <a:ext uri="{0D108BD9-81ED-4DB2-BD59-A6C34878D82A}">
                    <a16:rowId xmlns:a16="http://schemas.microsoft.com/office/drawing/2014/main" val="3964880468"/>
                  </a:ext>
                </a:extLst>
              </a:tr>
              <a:tr h="657591">
                <a:tc>
                  <a:txBody>
                    <a:bodyPr/>
                    <a:lstStyle/>
                    <a:p>
                      <a:pPr algn="ctr"/>
                      <a:r>
                        <a:rPr lang="en-IN" b="1"/>
                        <a:t>ABC_ELM</a:t>
                      </a:r>
                      <a:endParaRPr lang="en-IN"/>
                    </a:p>
                  </a:txBody>
                  <a:tcPr anchor="ctr"/>
                </a:tc>
                <a:tc>
                  <a:txBody>
                    <a:bodyPr/>
                    <a:lstStyle/>
                    <a:p>
                      <a:pPr algn="ctr"/>
                      <a:r>
                        <a:rPr lang="en-IN" b="1"/>
                        <a:t>65.83</a:t>
                      </a:r>
                      <a:endParaRPr lang="en-IN"/>
                    </a:p>
                  </a:txBody>
                  <a:tcPr anchor="ctr"/>
                </a:tc>
                <a:tc>
                  <a:txBody>
                    <a:bodyPr/>
                    <a:lstStyle/>
                    <a:p>
                      <a:pPr algn="ctr"/>
                      <a:r>
                        <a:rPr lang="en-IN" b="1" dirty="0"/>
                        <a:t>1.0000</a:t>
                      </a:r>
                      <a:endParaRPr lang="en-IN" dirty="0"/>
                    </a:p>
                  </a:txBody>
                  <a:tcPr anchor="ctr"/>
                </a:tc>
                <a:tc>
                  <a:txBody>
                    <a:bodyPr/>
                    <a:lstStyle/>
                    <a:p>
                      <a:pPr algn="ctr"/>
                      <a:r>
                        <a:rPr lang="en-IN"/>
                        <a:t>166.21</a:t>
                      </a:r>
                    </a:p>
                  </a:txBody>
                  <a:tcPr anchor="ctr"/>
                </a:tc>
                <a:tc>
                  <a:txBody>
                    <a:bodyPr/>
                    <a:lstStyle/>
                    <a:p>
                      <a:pPr algn="ctr"/>
                      <a:r>
                        <a:rPr lang="en-IN" dirty="0"/>
                        <a:t>0.9290</a:t>
                      </a:r>
                    </a:p>
                  </a:txBody>
                  <a:tcPr anchor="ctr"/>
                </a:tc>
                <a:tc>
                  <a:txBody>
                    <a:bodyPr/>
                    <a:lstStyle/>
                    <a:p>
                      <a:pPr algn="ctr"/>
                      <a:r>
                        <a:rPr lang="en-IN" dirty="0"/>
                        <a:t>305.73</a:t>
                      </a:r>
                    </a:p>
                  </a:txBody>
                  <a:tcPr anchor="ctr"/>
                </a:tc>
                <a:tc>
                  <a:txBody>
                    <a:bodyPr/>
                    <a:lstStyle/>
                    <a:p>
                      <a:pPr algn="ctr"/>
                      <a:r>
                        <a:rPr lang="en-IN" dirty="0"/>
                        <a:t>0.9494</a:t>
                      </a:r>
                    </a:p>
                  </a:txBody>
                  <a:tcPr anchor="ctr"/>
                </a:tc>
                <a:tc>
                  <a:txBody>
                    <a:bodyPr/>
                    <a:lstStyle/>
                    <a:p>
                      <a:pPr algn="ctr"/>
                      <a:r>
                        <a:rPr lang="en-IN" dirty="0"/>
                        <a:t>501.19</a:t>
                      </a:r>
                    </a:p>
                  </a:txBody>
                  <a:tcPr anchor="ctr"/>
                </a:tc>
                <a:tc>
                  <a:txBody>
                    <a:bodyPr/>
                    <a:lstStyle/>
                    <a:p>
                      <a:pPr algn="ctr"/>
                      <a:r>
                        <a:rPr lang="en-IN" dirty="0"/>
                        <a:t>0.8888</a:t>
                      </a:r>
                    </a:p>
                  </a:txBody>
                  <a:tcPr anchor="ctr"/>
                </a:tc>
                <a:extLst>
                  <a:ext uri="{0D108BD9-81ED-4DB2-BD59-A6C34878D82A}">
                    <a16:rowId xmlns:a16="http://schemas.microsoft.com/office/drawing/2014/main" val="3843459696"/>
                  </a:ext>
                </a:extLst>
              </a:tr>
            </a:tbl>
          </a:graphicData>
        </a:graphic>
      </p:graphicFrame>
    </p:spTree>
    <p:extLst>
      <p:ext uri="{BB962C8B-B14F-4D97-AF65-F5344CB8AC3E}">
        <p14:creationId xmlns:p14="http://schemas.microsoft.com/office/powerpoint/2010/main" val="2742719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6DDCA-B0E7-50ED-AD03-02DEEEC1209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F125BEC-BFAD-A2E1-DA88-54E85FB0AA7B}"/>
              </a:ext>
            </a:extLst>
          </p:cNvPr>
          <p:cNvSpPr txBox="1"/>
          <p:nvPr/>
        </p:nvSpPr>
        <p:spPr>
          <a:xfrm>
            <a:off x="294290" y="784500"/>
            <a:ext cx="6022428" cy="707886"/>
          </a:xfrm>
          <a:prstGeom prst="rect">
            <a:avLst/>
          </a:prstGeom>
          <a:noFill/>
        </p:spPr>
        <p:txBody>
          <a:bodyPr wrap="square" rtlCol="0">
            <a:spAutoFit/>
          </a:bodyPr>
          <a:lstStyle/>
          <a:p>
            <a:r>
              <a:rPr lang="en-US" sz="4000" b="1" dirty="0">
                <a:solidFill>
                  <a:schemeClr val="accent4"/>
                </a:solidFill>
              </a:rPr>
              <a:t>Result &amp; Discussions</a:t>
            </a:r>
            <a:endParaRPr lang="en-IN" sz="4000" b="1" dirty="0">
              <a:solidFill>
                <a:schemeClr val="accent4"/>
              </a:solidFill>
            </a:endParaRPr>
          </a:p>
        </p:txBody>
      </p:sp>
      <p:sp>
        <p:nvSpPr>
          <p:cNvPr id="11" name="Google Shape;38;p1">
            <a:extLst>
              <a:ext uri="{FF2B5EF4-FFF2-40B4-BE49-F238E27FC236}">
                <a16:creationId xmlns:a16="http://schemas.microsoft.com/office/drawing/2014/main" id="{3AE43682-F8AC-D643-8D8A-53358CD4699A}"/>
              </a:ext>
            </a:extLst>
          </p:cNvPr>
          <p:cNvSpPr/>
          <p:nvPr/>
        </p:nvSpPr>
        <p:spPr>
          <a:xfrm>
            <a:off x="399393" y="1610639"/>
            <a:ext cx="9827173" cy="49996"/>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13" name="Google Shape;11;p6">
            <a:extLst>
              <a:ext uri="{FF2B5EF4-FFF2-40B4-BE49-F238E27FC236}">
                <a16:creationId xmlns:a16="http://schemas.microsoft.com/office/drawing/2014/main" id="{A778A743-6D25-2EAE-E2A5-EE7C4371540C}"/>
              </a:ext>
            </a:extLst>
          </p:cNvPr>
          <p:cNvPicPr preferRelativeResize="0"/>
          <p:nvPr/>
        </p:nvPicPr>
        <p:blipFill rotWithShape="1">
          <a:blip r:embed="rId2">
            <a:alphaModFix/>
          </a:blip>
          <a:srcRect/>
          <a:stretch/>
        </p:blipFill>
        <p:spPr>
          <a:xfrm>
            <a:off x="10081260" y="5910028"/>
            <a:ext cx="1676329" cy="770110"/>
          </a:xfrm>
          <a:prstGeom prst="rect">
            <a:avLst/>
          </a:prstGeom>
          <a:noFill/>
          <a:ln>
            <a:noFill/>
          </a:ln>
        </p:spPr>
      </p:pic>
      <p:sp>
        <p:nvSpPr>
          <p:cNvPr id="3" name="TextBox 2">
            <a:extLst>
              <a:ext uri="{FF2B5EF4-FFF2-40B4-BE49-F238E27FC236}">
                <a16:creationId xmlns:a16="http://schemas.microsoft.com/office/drawing/2014/main" id="{72E7D7B8-050A-2598-DA59-940978CE1B48}"/>
              </a:ext>
            </a:extLst>
          </p:cNvPr>
          <p:cNvSpPr txBox="1"/>
          <p:nvPr/>
        </p:nvSpPr>
        <p:spPr>
          <a:xfrm>
            <a:off x="399393" y="1778888"/>
            <a:ext cx="11002033" cy="4247317"/>
          </a:xfrm>
          <a:prstGeom prst="rect">
            <a:avLst/>
          </a:prstGeom>
          <a:noFill/>
        </p:spPr>
        <p:txBody>
          <a:bodyPr wrap="square">
            <a:spAutoFit/>
          </a:bodyPr>
          <a:lstStyle/>
          <a:p>
            <a:pPr>
              <a:buNone/>
            </a:pPr>
            <a:r>
              <a:rPr lang="en-US" sz="1800" b="1" dirty="0"/>
              <a:t>Model Comparison &amp; Performance Analysis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 tested three models: </a:t>
            </a:r>
            <a:r>
              <a:rPr lang="en-US" sz="1800" b="1" dirty="0">
                <a:latin typeface="Times New Roman" panose="02020603050405020304" pitchFamily="18" charset="0"/>
                <a:cs typeface="Times New Roman" panose="02020603050405020304" pitchFamily="18" charset="0"/>
              </a:rPr>
              <a:t>SLFN, ELM, and ELM-ABC</a:t>
            </a:r>
            <a:r>
              <a:rPr lang="en-US" sz="1800" dirty="0">
                <a:latin typeface="Times New Roman" panose="02020603050405020304" pitchFamily="18" charset="0"/>
                <a:cs typeface="Times New Roman" panose="02020603050405020304" pitchFamily="18" charset="0"/>
              </a:rPr>
              <a:t>, using Reliance stock data.</a:t>
            </a:r>
          </a:p>
          <a:p>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ELM-ABC (Extreme Learning Machine with Artificial Bee Colony Optimization)</a:t>
            </a:r>
            <a:r>
              <a:rPr lang="en-US" sz="1800" dirty="0">
                <a:latin typeface="Times New Roman" panose="02020603050405020304" pitchFamily="18" charset="0"/>
                <a:cs typeface="Times New Roman" panose="02020603050405020304" pitchFamily="18" charset="0"/>
              </a:rPr>
              <a:t> showed </a:t>
            </a:r>
            <a:r>
              <a:rPr lang="en-US" sz="1800" b="1" dirty="0">
                <a:latin typeface="Times New Roman" panose="02020603050405020304" pitchFamily="18" charset="0"/>
                <a:cs typeface="Times New Roman" panose="02020603050405020304" pitchFamily="18" charset="0"/>
              </a:rPr>
              <a:t>the best accuracy for 1-day predictions</a:t>
            </a:r>
            <a:r>
              <a:rPr lang="en-US" sz="1800" dirty="0">
                <a:latin typeface="Times New Roman" panose="02020603050405020304" pitchFamily="18" charset="0"/>
                <a:cs typeface="Times New Roman" panose="02020603050405020304" pitchFamily="18" charset="0"/>
              </a:rPr>
              <a:t>, making it ideal for short-term forecasting.</a:t>
            </a:r>
          </a:p>
          <a:p>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ELM performed well across multiple days</a:t>
            </a:r>
            <a:r>
              <a:rPr lang="en-US" sz="1800" dirty="0">
                <a:latin typeface="Times New Roman" panose="02020603050405020304" pitchFamily="18" charset="0"/>
                <a:cs typeface="Times New Roman" panose="02020603050405020304" pitchFamily="18" charset="0"/>
              </a:rPr>
              <a:t> but had slightly higher errors than ELM-ABC.</a:t>
            </a:r>
          </a:p>
          <a:p>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SLFN had the highest MSE values</a:t>
            </a:r>
            <a:r>
              <a:rPr lang="en-US" sz="1800" dirty="0">
                <a:latin typeface="Times New Roman" panose="02020603050405020304" pitchFamily="18" charset="0"/>
                <a:cs typeface="Times New Roman" panose="02020603050405020304" pitchFamily="18" charset="0"/>
              </a:rPr>
              <a:t>, meaning its predictions were less reliable, especially for longer periods.</a:t>
            </a:r>
          </a:p>
          <a:p>
            <a:pPr>
              <a:buNone/>
            </a:pPr>
            <a:r>
              <a:rPr lang="en-US" sz="1800" b="1" dirty="0">
                <a:latin typeface="Times New Roman" panose="02020603050405020304" pitchFamily="18" charset="0"/>
                <a:cs typeface="Times New Roman" panose="02020603050405020304" pitchFamily="18" charset="0"/>
              </a:rPr>
              <a:t>Accuracy &amp; Error Analysis</a:t>
            </a:r>
          </a:p>
          <a:p>
            <a:pPr>
              <a:buNone/>
            </a:pPr>
            <a:endParaRPr lang="en-US" sz="1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For 1-day predictions</a:t>
            </a:r>
            <a:r>
              <a:rPr lang="en-US" sz="1800" dirty="0">
                <a:latin typeface="Times New Roman" panose="02020603050405020304" pitchFamily="18" charset="0"/>
                <a:cs typeface="Times New Roman" panose="02020603050405020304" pitchFamily="18" charset="0"/>
              </a:rPr>
              <a:t>, ELM-ABC had the lowest error, making it the most reliable.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For 3-day and 5-day predictions</a:t>
            </a:r>
            <a:r>
              <a:rPr lang="en-US" sz="1800" dirty="0">
                <a:latin typeface="Times New Roman" panose="02020603050405020304" pitchFamily="18" charset="0"/>
                <a:cs typeface="Times New Roman" panose="02020603050405020304" pitchFamily="18" charset="0"/>
              </a:rPr>
              <a:t>, ELM maintained consistent accuracy, but ELM-ABC's performance slightly dropped.</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For 7-day predictions</a:t>
            </a:r>
            <a:r>
              <a:rPr lang="en-US" sz="1800" dirty="0">
                <a:latin typeface="Times New Roman" panose="02020603050405020304" pitchFamily="18" charset="0"/>
                <a:cs typeface="Times New Roman" panose="02020603050405020304" pitchFamily="18" charset="0"/>
              </a:rPr>
              <a:t>, all models showed reduced accuracy, but ELM was more stable than ELM-ABC.</a:t>
            </a:r>
          </a:p>
        </p:txBody>
      </p:sp>
    </p:spTree>
    <p:extLst>
      <p:ext uri="{BB962C8B-B14F-4D97-AF65-F5344CB8AC3E}">
        <p14:creationId xmlns:p14="http://schemas.microsoft.com/office/powerpoint/2010/main" val="225971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C3A769-C096-DB98-B596-EBC6AC8B8166}"/>
              </a:ext>
            </a:extLst>
          </p:cNvPr>
          <p:cNvSpPr txBox="1"/>
          <p:nvPr/>
        </p:nvSpPr>
        <p:spPr>
          <a:xfrm>
            <a:off x="493986" y="787372"/>
            <a:ext cx="6022428" cy="707886"/>
          </a:xfrm>
          <a:prstGeom prst="rect">
            <a:avLst/>
          </a:prstGeom>
          <a:noFill/>
        </p:spPr>
        <p:txBody>
          <a:bodyPr wrap="square" rtlCol="0">
            <a:spAutoFit/>
          </a:bodyPr>
          <a:lstStyle/>
          <a:p>
            <a:r>
              <a:rPr lang="en-US" sz="4000" b="1" dirty="0">
                <a:solidFill>
                  <a:schemeClr val="accent4"/>
                </a:solidFill>
              </a:rPr>
              <a:t>Abstract</a:t>
            </a:r>
            <a:endParaRPr lang="en-IN" sz="4000" b="1" dirty="0">
              <a:solidFill>
                <a:schemeClr val="accent4"/>
              </a:solidFill>
            </a:endParaRPr>
          </a:p>
        </p:txBody>
      </p:sp>
      <p:sp>
        <p:nvSpPr>
          <p:cNvPr id="6" name="Google Shape;38;p1">
            <a:extLst>
              <a:ext uri="{FF2B5EF4-FFF2-40B4-BE49-F238E27FC236}">
                <a16:creationId xmlns:a16="http://schemas.microsoft.com/office/drawing/2014/main" id="{B8FF120B-6480-3335-AC4F-1DBF187E667F}"/>
              </a:ext>
            </a:extLst>
          </p:cNvPr>
          <p:cNvSpPr/>
          <p:nvPr/>
        </p:nvSpPr>
        <p:spPr>
          <a:xfrm>
            <a:off x="493986" y="1575129"/>
            <a:ext cx="10039833"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 name="TextBox 8">
            <a:extLst>
              <a:ext uri="{FF2B5EF4-FFF2-40B4-BE49-F238E27FC236}">
                <a16:creationId xmlns:a16="http://schemas.microsoft.com/office/drawing/2014/main" id="{388B78D3-8AEC-9451-496E-718B71FFBFF9}"/>
              </a:ext>
            </a:extLst>
          </p:cNvPr>
          <p:cNvSpPr txBox="1"/>
          <p:nvPr/>
        </p:nvSpPr>
        <p:spPr>
          <a:xfrm>
            <a:off x="493986" y="2077154"/>
            <a:ext cx="9253329" cy="317009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research work is based on the collection of Reliance stock market data for supervised learning to train and predict, considering technical indicators such as moving averages, RSI etc. A Hybrid model based on Extreme Learning Machines (ELM), and Artificial Bee Colony (ABC) optimization algorithm is experimented and compared with some of the widely accepted model in stock market. The performance of the proposed model is measured by evaluation metrics such as Mean absolute error (MAE), Mean squared error (MSE), Root mean squared error (RMSE), and R-squared. The research intends to provide a robust predictive model to yield accurate and reliable forecasts through hyperparameter tuning. The results show the prosed model outperform over SLFN and ELM.</a:t>
            </a:r>
            <a:endParaRPr lang="en-IN" sz="2000" dirty="0">
              <a:latin typeface="Times New Roman" panose="02020603050405020304" pitchFamily="18" charset="0"/>
              <a:cs typeface="Times New Roman" panose="02020603050405020304" pitchFamily="18" charset="0"/>
            </a:endParaRPr>
          </a:p>
        </p:txBody>
      </p:sp>
      <p:pic>
        <p:nvPicPr>
          <p:cNvPr id="11" name="Google Shape;11;p6">
            <a:extLst>
              <a:ext uri="{FF2B5EF4-FFF2-40B4-BE49-F238E27FC236}">
                <a16:creationId xmlns:a16="http://schemas.microsoft.com/office/drawing/2014/main" id="{7F95B470-F973-980F-685C-083808295060}"/>
              </a:ext>
            </a:extLst>
          </p:cNvPr>
          <p:cNvPicPr preferRelativeResize="0"/>
          <p:nvPr/>
        </p:nvPicPr>
        <p:blipFill rotWithShape="1">
          <a:blip r:embed="rId2">
            <a:alphaModFix/>
          </a:blip>
          <a:srcRect/>
          <a:stretch/>
        </p:blipFill>
        <p:spPr>
          <a:xfrm>
            <a:off x="10081260" y="5910028"/>
            <a:ext cx="1676329" cy="770110"/>
          </a:xfrm>
          <a:prstGeom prst="rect">
            <a:avLst/>
          </a:prstGeom>
          <a:noFill/>
          <a:ln>
            <a:noFill/>
          </a:ln>
        </p:spPr>
      </p:pic>
    </p:spTree>
    <p:extLst>
      <p:ext uri="{BB962C8B-B14F-4D97-AF65-F5344CB8AC3E}">
        <p14:creationId xmlns:p14="http://schemas.microsoft.com/office/powerpoint/2010/main" val="1425422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0C273-9D5B-A4CE-1381-F6D617A067B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C084819-F669-ECF2-4874-3E42454119AC}"/>
              </a:ext>
            </a:extLst>
          </p:cNvPr>
          <p:cNvSpPr txBox="1"/>
          <p:nvPr/>
        </p:nvSpPr>
        <p:spPr>
          <a:xfrm>
            <a:off x="294290" y="784500"/>
            <a:ext cx="7916260" cy="707886"/>
          </a:xfrm>
          <a:prstGeom prst="rect">
            <a:avLst/>
          </a:prstGeom>
          <a:noFill/>
        </p:spPr>
        <p:txBody>
          <a:bodyPr wrap="square" rtlCol="0">
            <a:spAutoFit/>
          </a:bodyPr>
          <a:lstStyle/>
          <a:p>
            <a:r>
              <a:rPr lang="en-US" sz="4000" b="1" dirty="0">
                <a:solidFill>
                  <a:schemeClr val="accent4"/>
                </a:solidFill>
              </a:rPr>
              <a:t>Conclusion</a:t>
            </a:r>
            <a:endParaRPr lang="en-IN" sz="4000" b="1" dirty="0">
              <a:solidFill>
                <a:schemeClr val="accent4"/>
              </a:solidFill>
            </a:endParaRPr>
          </a:p>
        </p:txBody>
      </p:sp>
      <p:sp>
        <p:nvSpPr>
          <p:cNvPr id="6" name="TextBox 5">
            <a:extLst>
              <a:ext uri="{FF2B5EF4-FFF2-40B4-BE49-F238E27FC236}">
                <a16:creationId xmlns:a16="http://schemas.microsoft.com/office/drawing/2014/main" id="{3FDBD2B9-C6E1-859F-0D7C-2A56BE0273BC}"/>
              </a:ext>
            </a:extLst>
          </p:cNvPr>
          <p:cNvSpPr txBox="1"/>
          <p:nvPr/>
        </p:nvSpPr>
        <p:spPr>
          <a:xfrm>
            <a:off x="399393" y="1800172"/>
            <a:ext cx="10373710"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AI-Driven Insights for Stock Market Forecasting</a:t>
            </a:r>
            <a:r>
              <a:rPr lang="en-US" sz="2400" dirty="0">
                <a:latin typeface="Times New Roman" panose="02020603050405020304" pitchFamily="18" charset="0"/>
                <a:cs typeface="Times New Roman" panose="02020603050405020304" pitchFamily="18" charset="0"/>
              </a:rPr>
              <a:t> project demonstrates the effectiveness of AI in predicting stock market trends. In our analysis, we compared three models—SFLN, ELM-ABC and ELM. The results show that the SFLN model provides slightly more accurate predictions overall. However, the ABC model delivers significantly higher accuracy on Day 1, achieving a value of 1, but its performance varies across other days. This comparison highlights the strengths and limitations of each model, offering valuable insights for investors seeking data-driven decision-making.</a:t>
            </a:r>
          </a:p>
        </p:txBody>
      </p:sp>
      <p:sp>
        <p:nvSpPr>
          <p:cNvPr id="11" name="Google Shape;38;p1">
            <a:extLst>
              <a:ext uri="{FF2B5EF4-FFF2-40B4-BE49-F238E27FC236}">
                <a16:creationId xmlns:a16="http://schemas.microsoft.com/office/drawing/2014/main" id="{6B592B82-24B2-E880-E681-0BA398A65E63}"/>
              </a:ext>
            </a:extLst>
          </p:cNvPr>
          <p:cNvSpPr/>
          <p:nvPr/>
        </p:nvSpPr>
        <p:spPr>
          <a:xfrm>
            <a:off x="399393" y="1610639"/>
            <a:ext cx="9827173" cy="49996"/>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13" name="Google Shape;11;p6">
            <a:extLst>
              <a:ext uri="{FF2B5EF4-FFF2-40B4-BE49-F238E27FC236}">
                <a16:creationId xmlns:a16="http://schemas.microsoft.com/office/drawing/2014/main" id="{B123C93B-E699-0A02-DF2B-83F86A583377}"/>
              </a:ext>
            </a:extLst>
          </p:cNvPr>
          <p:cNvPicPr preferRelativeResize="0"/>
          <p:nvPr/>
        </p:nvPicPr>
        <p:blipFill rotWithShape="1">
          <a:blip r:embed="rId2">
            <a:alphaModFix/>
          </a:blip>
          <a:srcRect/>
          <a:stretch/>
        </p:blipFill>
        <p:spPr>
          <a:xfrm>
            <a:off x="10081260" y="5910028"/>
            <a:ext cx="1676329" cy="770110"/>
          </a:xfrm>
          <a:prstGeom prst="rect">
            <a:avLst/>
          </a:prstGeom>
          <a:noFill/>
          <a:ln>
            <a:noFill/>
          </a:ln>
        </p:spPr>
      </p:pic>
    </p:spTree>
    <p:extLst>
      <p:ext uri="{BB962C8B-B14F-4D97-AF65-F5344CB8AC3E}">
        <p14:creationId xmlns:p14="http://schemas.microsoft.com/office/powerpoint/2010/main" val="2086079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F6B38-565C-D871-27C1-0096294B23C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BA0E895-F8AB-8A8A-5B52-11D4D7522593}"/>
              </a:ext>
            </a:extLst>
          </p:cNvPr>
          <p:cNvSpPr txBox="1"/>
          <p:nvPr/>
        </p:nvSpPr>
        <p:spPr>
          <a:xfrm>
            <a:off x="294290" y="784500"/>
            <a:ext cx="7916260" cy="707886"/>
          </a:xfrm>
          <a:prstGeom prst="rect">
            <a:avLst/>
          </a:prstGeom>
          <a:noFill/>
        </p:spPr>
        <p:txBody>
          <a:bodyPr wrap="square" rtlCol="0">
            <a:spAutoFit/>
          </a:bodyPr>
          <a:lstStyle/>
          <a:p>
            <a:r>
              <a:rPr lang="en-US" sz="4000" b="1" dirty="0">
                <a:solidFill>
                  <a:schemeClr val="accent4"/>
                </a:solidFill>
              </a:rPr>
              <a:t>Future Scope</a:t>
            </a:r>
            <a:endParaRPr lang="en-IN" sz="4000" b="1" dirty="0">
              <a:solidFill>
                <a:schemeClr val="accent4"/>
              </a:solidFill>
            </a:endParaRPr>
          </a:p>
        </p:txBody>
      </p:sp>
      <p:sp>
        <p:nvSpPr>
          <p:cNvPr id="6" name="TextBox 5">
            <a:extLst>
              <a:ext uri="{FF2B5EF4-FFF2-40B4-BE49-F238E27FC236}">
                <a16:creationId xmlns:a16="http://schemas.microsoft.com/office/drawing/2014/main" id="{0E16D3E3-BA37-A649-E52D-B9DB650B882D}"/>
              </a:ext>
            </a:extLst>
          </p:cNvPr>
          <p:cNvSpPr txBox="1"/>
          <p:nvPr/>
        </p:nvSpPr>
        <p:spPr>
          <a:xfrm>
            <a:off x="399392" y="1800172"/>
            <a:ext cx="10525281" cy="4524315"/>
          </a:xfrm>
          <a:prstGeom prst="rect">
            <a:avLst/>
          </a:prstGeom>
          <a:noFill/>
        </p:spPr>
        <p:txBody>
          <a:bodyPr wrap="square" rtlCol="0">
            <a:spAutoFit/>
          </a:bodyPr>
          <a:lstStyle/>
          <a:p>
            <a:pPr>
              <a:buNone/>
            </a:pPr>
            <a:r>
              <a:rPr lang="en-US" sz="2400" dirty="0">
                <a:latin typeface="Times New Roman" panose="02020603050405020304" pitchFamily="18" charset="0"/>
                <a:cs typeface="Times New Roman" panose="02020603050405020304" pitchFamily="18" charset="0"/>
              </a:rPr>
              <a:t>The project lays a foundation for advanced AI-driven stock market analysis. Future improvements may include:</a:t>
            </a:r>
          </a:p>
          <a:p>
            <a:pPr>
              <a:buFont typeface="+mj-lt"/>
              <a:buAutoNum type="arabicPeriod"/>
            </a:pPr>
            <a:r>
              <a:rPr lang="en-US" sz="2400" b="1" dirty="0">
                <a:latin typeface="Times New Roman" panose="02020603050405020304" pitchFamily="18" charset="0"/>
                <a:cs typeface="Times New Roman" panose="02020603050405020304" pitchFamily="18" charset="0"/>
              </a:rPr>
              <a:t>Real-Time Forecasting</a:t>
            </a:r>
            <a:r>
              <a:rPr lang="en-US" sz="2400" dirty="0">
                <a:latin typeface="Times New Roman" panose="02020603050405020304" pitchFamily="18" charset="0"/>
                <a:cs typeface="Times New Roman" panose="02020603050405020304" pitchFamily="18" charset="0"/>
              </a:rPr>
              <a:t> – Implementing live stock data updates for real-time predictions.</a:t>
            </a:r>
          </a:p>
          <a:p>
            <a:pPr>
              <a:buFont typeface="+mj-lt"/>
              <a:buAutoNum type="arabicPeriod"/>
            </a:pPr>
            <a:r>
              <a:rPr lang="en-US" sz="2400" b="1" dirty="0">
                <a:latin typeface="Times New Roman" panose="02020603050405020304" pitchFamily="18" charset="0"/>
                <a:cs typeface="Times New Roman" panose="02020603050405020304" pitchFamily="18" charset="0"/>
              </a:rPr>
              <a:t>Deep Learning Integration</a:t>
            </a:r>
            <a:r>
              <a:rPr lang="en-US" sz="2400" dirty="0">
                <a:latin typeface="Times New Roman" panose="02020603050405020304" pitchFamily="18" charset="0"/>
                <a:cs typeface="Times New Roman" panose="02020603050405020304" pitchFamily="18" charset="0"/>
              </a:rPr>
              <a:t> – Using </a:t>
            </a:r>
            <a:r>
              <a:rPr lang="en-US" sz="2400" b="1" dirty="0">
                <a:latin typeface="Times New Roman" panose="02020603050405020304" pitchFamily="18" charset="0"/>
                <a:cs typeface="Times New Roman" panose="02020603050405020304" pitchFamily="18" charset="0"/>
              </a:rPr>
              <a:t>LSTM or Transformers</a:t>
            </a:r>
            <a:r>
              <a:rPr lang="en-US" sz="2400" dirty="0">
                <a:latin typeface="Times New Roman" panose="02020603050405020304" pitchFamily="18" charset="0"/>
                <a:cs typeface="Times New Roman" panose="02020603050405020304" pitchFamily="18" charset="0"/>
              </a:rPr>
              <a:t> for enhanced sequential analysis.</a:t>
            </a:r>
          </a:p>
          <a:p>
            <a:pPr>
              <a:buFont typeface="+mj-lt"/>
              <a:buAutoNum type="arabicPeriod"/>
            </a:pPr>
            <a:r>
              <a:rPr lang="en-US" sz="2400" b="1" dirty="0">
                <a:latin typeface="Times New Roman" panose="02020603050405020304" pitchFamily="18" charset="0"/>
                <a:cs typeface="Times New Roman" panose="02020603050405020304" pitchFamily="18" charset="0"/>
              </a:rPr>
              <a:t>Sentiment Analysis</a:t>
            </a:r>
            <a:r>
              <a:rPr lang="en-US" sz="2400" dirty="0">
                <a:latin typeface="Times New Roman" panose="02020603050405020304" pitchFamily="18" charset="0"/>
                <a:cs typeface="Times New Roman" panose="02020603050405020304" pitchFamily="18" charset="0"/>
              </a:rPr>
              <a:t> – Incorporating </a:t>
            </a:r>
            <a:r>
              <a:rPr lang="en-US" sz="2400" b="1" dirty="0">
                <a:latin typeface="Times New Roman" panose="02020603050405020304" pitchFamily="18" charset="0"/>
                <a:cs typeface="Times New Roman" panose="02020603050405020304" pitchFamily="18" charset="0"/>
              </a:rPr>
              <a:t>news and social media data</a:t>
            </a:r>
            <a:r>
              <a:rPr lang="en-US" sz="2400" dirty="0">
                <a:latin typeface="Times New Roman" panose="02020603050405020304" pitchFamily="18" charset="0"/>
                <a:cs typeface="Times New Roman" panose="02020603050405020304" pitchFamily="18" charset="0"/>
              </a:rPr>
              <a:t> to refine predictions.</a:t>
            </a:r>
          </a:p>
          <a:p>
            <a:pPr>
              <a:buFont typeface="+mj-lt"/>
              <a:buAutoNum type="arabicPeriod"/>
            </a:pPr>
            <a:r>
              <a:rPr lang="en-US" sz="2400" b="1" dirty="0">
                <a:latin typeface="Times New Roman" panose="02020603050405020304" pitchFamily="18" charset="0"/>
                <a:cs typeface="Times New Roman" panose="02020603050405020304" pitchFamily="18" charset="0"/>
              </a:rPr>
              <a:t>Multi-Stock Prediction</a:t>
            </a:r>
            <a:r>
              <a:rPr lang="en-US" sz="2400" dirty="0">
                <a:latin typeface="Times New Roman" panose="02020603050405020304" pitchFamily="18" charset="0"/>
                <a:cs typeface="Times New Roman" panose="02020603050405020304" pitchFamily="18" charset="0"/>
              </a:rPr>
              <a:t> – Expanding the model to predict prices for multiple companies.</a:t>
            </a:r>
          </a:p>
          <a:p>
            <a:pPr>
              <a:buFont typeface="+mj-lt"/>
              <a:buAutoNum type="arabicPeriod"/>
            </a:pPr>
            <a:r>
              <a:rPr lang="en-US" sz="2400" b="1" dirty="0">
                <a:latin typeface="Times New Roman" panose="02020603050405020304" pitchFamily="18" charset="0"/>
                <a:cs typeface="Times New Roman" panose="02020603050405020304" pitchFamily="18" charset="0"/>
              </a:rPr>
              <a:t>Automated Trading</a:t>
            </a:r>
            <a:r>
              <a:rPr lang="en-US" sz="2400" dirty="0">
                <a:latin typeface="Times New Roman" panose="02020603050405020304" pitchFamily="18" charset="0"/>
                <a:cs typeface="Times New Roman" panose="02020603050405020304" pitchFamily="18" charset="0"/>
              </a:rPr>
              <a:t> – Developing AI-based </a:t>
            </a:r>
            <a:r>
              <a:rPr lang="en-US" sz="2400" b="1" dirty="0">
                <a:latin typeface="Times New Roman" panose="02020603050405020304" pitchFamily="18" charset="0"/>
                <a:cs typeface="Times New Roman" panose="02020603050405020304" pitchFamily="18" charset="0"/>
              </a:rPr>
              <a:t>buy/sell decision-making systems</a:t>
            </a:r>
            <a:r>
              <a:rPr lang="en-US" sz="2400" dirty="0">
                <a:latin typeface="Times New Roman" panose="02020603050405020304" pitchFamily="18" charset="0"/>
                <a:cs typeface="Times New Roman" panose="02020603050405020304" pitchFamily="18" charset="0"/>
              </a:rPr>
              <a:t> for investors.</a:t>
            </a:r>
          </a:p>
        </p:txBody>
      </p:sp>
      <p:sp>
        <p:nvSpPr>
          <p:cNvPr id="11" name="Google Shape;38;p1">
            <a:extLst>
              <a:ext uri="{FF2B5EF4-FFF2-40B4-BE49-F238E27FC236}">
                <a16:creationId xmlns:a16="http://schemas.microsoft.com/office/drawing/2014/main" id="{3920EC42-3D88-8382-0961-CA9FB3243A1E}"/>
              </a:ext>
            </a:extLst>
          </p:cNvPr>
          <p:cNvSpPr/>
          <p:nvPr/>
        </p:nvSpPr>
        <p:spPr>
          <a:xfrm>
            <a:off x="399393" y="1610639"/>
            <a:ext cx="9827173" cy="49996"/>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13" name="Google Shape;11;p6">
            <a:extLst>
              <a:ext uri="{FF2B5EF4-FFF2-40B4-BE49-F238E27FC236}">
                <a16:creationId xmlns:a16="http://schemas.microsoft.com/office/drawing/2014/main" id="{1B532424-5CED-8C4C-B7E1-8031D0E2C30B}"/>
              </a:ext>
            </a:extLst>
          </p:cNvPr>
          <p:cNvPicPr preferRelativeResize="0"/>
          <p:nvPr/>
        </p:nvPicPr>
        <p:blipFill rotWithShape="1">
          <a:blip r:embed="rId2">
            <a:alphaModFix/>
          </a:blip>
          <a:srcRect/>
          <a:stretch/>
        </p:blipFill>
        <p:spPr>
          <a:xfrm>
            <a:off x="10081260" y="5910028"/>
            <a:ext cx="1676329" cy="770110"/>
          </a:xfrm>
          <a:prstGeom prst="rect">
            <a:avLst/>
          </a:prstGeom>
          <a:noFill/>
          <a:ln>
            <a:noFill/>
          </a:ln>
        </p:spPr>
      </p:pic>
    </p:spTree>
    <p:extLst>
      <p:ext uri="{BB962C8B-B14F-4D97-AF65-F5344CB8AC3E}">
        <p14:creationId xmlns:p14="http://schemas.microsoft.com/office/powerpoint/2010/main" val="3762015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EB7D29-8FAC-4B6B-B7AE-8352AEF32D6B}"/>
              </a:ext>
            </a:extLst>
          </p:cNvPr>
          <p:cNvSpPr txBox="1"/>
          <p:nvPr/>
        </p:nvSpPr>
        <p:spPr>
          <a:xfrm>
            <a:off x="294290" y="422550"/>
            <a:ext cx="6022428" cy="707886"/>
          </a:xfrm>
          <a:prstGeom prst="rect">
            <a:avLst/>
          </a:prstGeom>
          <a:noFill/>
        </p:spPr>
        <p:txBody>
          <a:bodyPr wrap="square" rtlCol="0">
            <a:spAutoFit/>
          </a:bodyPr>
          <a:lstStyle/>
          <a:p>
            <a:r>
              <a:rPr lang="en-US" sz="4000" b="1" dirty="0">
                <a:solidFill>
                  <a:schemeClr val="accent4"/>
                </a:solidFill>
              </a:rPr>
              <a:t>References</a:t>
            </a:r>
            <a:endParaRPr lang="en-IN" sz="4000" b="1" dirty="0">
              <a:solidFill>
                <a:schemeClr val="accent4"/>
              </a:solidFill>
            </a:endParaRPr>
          </a:p>
        </p:txBody>
      </p:sp>
      <p:sp>
        <p:nvSpPr>
          <p:cNvPr id="3" name="Google Shape;38;p1">
            <a:extLst>
              <a:ext uri="{FF2B5EF4-FFF2-40B4-BE49-F238E27FC236}">
                <a16:creationId xmlns:a16="http://schemas.microsoft.com/office/drawing/2014/main" id="{04B7C4F7-2172-404C-96D9-6F12943A69B1}"/>
              </a:ext>
            </a:extLst>
          </p:cNvPr>
          <p:cNvSpPr/>
          <p:nvPr/>
        </p:nvSpPr>
        <p:spPr>
          <a:xfrm>
            <a:off x="294290" y="1168536"/>
            <a:ext cx="9827173" cy="49996"/>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7" name="TextBox 6">
            <a:extLst>
              <a:ext uri="{FF2B5EF4-FFF2-40B4-BE49-F238E27FC236}">
                <a16:creationId xmlns:a16="http://schemas.microsoft.com/office/drawing/2014/main" id="{EC269E3E-1575-4802-9ED2-6F6BBCEA1ABD}"/>
              </a:ext>
            </a:extLst>
          </p:cNvPr>
          <p:cNvSpPr txBox="1"/>
          <p:nvPr/>
        </p:nvSpPr>
        <p:spPr>
          <a:xfrm>
            <a:off x="294290" y="1406090"/>
            <a:ext cx="11145235" cy="6196312"/>
          </a:xfrm>
          <a:prstGeom prst="rect">
            <a:avLst/>
          </a:prstGeom>
          <a:noFill/>
        </p:spPr>
        <p:txBody>
          <a:bodyPr wrap="square">
            <a:spAutoFit/>
          </a:bodyPr>
          <a:lstStyle/>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1. Mane, Om,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Saravanakumar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Kandasamy. "Stock Market Prediction using Natural Language Processing -- A Survey." (2022). </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 Mokhtari, Sohrab, Kang K. Yen, and Jin Liu. "Effectiveness of Artificial Intelligence in Stock Market Prediction based on Machine Learning." (2021). </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3. Kour, Emily. "AI-Driven Predictive Analytics for Financial Market Forecasting." International Journal of Interdisciplinary Finance Insights 3, no. 3 (2024). </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4.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Pattyam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Sandeep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Pushyamitra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"AI-Driven Financial Market Analysis: Advanced Techniques for Stock Price Prediction, Risk Management, and Automated Trading." African Journal of Artificial Intelligence and Sustainable Development 1, no. 1 (2021). </a:t>
            </a:r>
          </a:p>
          <a:p>
            <a:pPr>
              <a:lnSpc>
                <a:spcPct val="115000"/>
              </a:lnSpc>
              <a:spcAft>
                <a:spcPts val="800"/>
              </a:spcAf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15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1026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073DA-101E-E996-1042-FF8D493B5D1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0567A29-CE82-9AC9-07D5-5E957AE1FED9}"/>
              </a:ext>
            </a:extLst>
          </p:cNvPr>
          <p:cNvSpPr txBox="1"/>
          <p:nvPr/>
        </p:nvSpPr>
        <p:spPr>
          <a:xfrm>
            <a:off x="294290" y="422550"/>
            <a:ext cx="6022428" cy="707886"/>
          </a:xfrm>
          <a:prstGeom prst="rect">
            <a:avLst/>
          </a:prstGeom>
          <a:noFill/>
        </p:spPr>
        <p:txBody>
          <a:bodyPr wrap="square" rtlCol="0">
            <a:spAutoFit/>
          </a:bodyPr>
          <a:lstStyle/>
          <a:p>
            <a:r>
              <a:rPr lang="en-US" sz="4000" b="1" dirty="0">
                <a:solidFill>
                  <a:schemeClr val="accent4"/>
                </a:solidFill>
              </a:rPr>
              <a:t>References</a:t>
            </a:r>
            <a:endParaRPr lang="en-IN" sz="4000" b="1" dirty="0">
              <a:solidFill>
                <a:schemeClr val="accent4"/>
              </a:solidFill>
            </a:endParaRPr>
          </a:p>
        </p:txBody>
      </p:sp>
      <p:sp>
        <p:nvSpPr>
          <p:cNvPr id="3" name="Google Shape;38;p1">
            <a:extLst>
              <a:ext uri="{FF2B5EF4-FFF2-40B4-BE49-F238E27FC236}">
                <a16:creationId xmlns:a16="http://schemas.microsoft.com/office/drawing/2014/main" id="{E57E210F-88D5-2926-5682-35483DF48222}"/>
              </a:ext>
            </a:extLst>
          </p:cNvPr>
          <p:cNvSpPr/>
          <p:nvPr/>
        </p:nvSpPr>
        <p:spPr>
          <a:xfrm>
            <a:off x="294290" y="1168536"/>
            <a:ext cx="9827173" cy="49996"/>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7" name="TextBox 6">
            <a:extLst>
              <a:ext uri="{FF2B5EF4-FFF2-40B4-BE49-F238E27FC236}">
                <a16:creationId xmlns:a16="http://schemas.microsoft.com/office/drawing/2014/main" id="{0E3F4623-422D-9CAB-73E6-1B1E11EAC565}"/>
              </a:ext>
            </a:extLst>
          </p:cNvPr>
          <p:cNvSpPr txBox="1"/>
          <p:nvPr/>
        </p:nvSpPr>
        <p:spPr>
          <a:xfrm>
            <a:off x="294290" y="1406090"/>
            <a:ext cx="11145235" cy="2395271"/>
          </a:xfrm>
          <a:prstGeom prst="rect">
            <a:avLst/>
          </a:prstGeom>
          <a:noFill/>
        </p:spPr>
        <p:txBody>
          <a:bodyPr wrap="square">
            <a:spAutoFit/>
          </a:bodyPr>
          <a:lstStyle/>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Dataset:</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Reliance Industries Limited Stock Data:</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Source: Yahoo Finance</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Description: Historical daily stock market data for Reliance Industries Limited, including open, high, low, close, adjusted close prices, and trade volumes from 01/01/2015 to 02/09/2024.</a:t>
            </a:r>
          </a:p>
          <a:p>
            <a:pPr>
              <a:lnSpc>
                <a:spcPct val="115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Access: Yahoo Finance</a:t>
            </a:r>
          </a:p>
        </p:txBody>
      </p:sp>
    </p:spTree>
    <p:extLst>
      <p:ext uri="{BB962C8B-B14F-4D97-AF65-F5344CB8AC3E}">
        <p14:creationId xmlns:p14="http://schemas.microsoft.com/office/powerpoint/2010/main" val="2687225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p:nvPr/>
        </p:nvSpPr>
        <p:spPr>
          <a:xfrm>
            <a:off x="815303" y="2840339"/>
            <a:ext cx="6488467" cy="8925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200" b="1" dirty="0">
                <a:solidFill>
                  <a:srgbClr val="007367"/>
                </a:solidFill>
                <a:latin typeface="Inter"/>
                <a:ea typeface="Inter"/>
                <a:cs typeface="Inter"/>
                <a:sym typeface="Inter"/>
              </a:rPr>
              <a:t>Thank You</a:t>
            </a:r>
            <a:endParaRPr sz="5200" dirty="0">
              <a:latin typeface="Inter"/>
              <a:ea typeface="Inter"/>
              <a:cs typeface="Inter"/>
              <a:sym typeface="Inter"/>
            </a:endParaRPr>
          </a:p>
        </p:txBody>
      </p:sp>
      <p:sp>
        <p:nvSpPr>
          <p:cNvPr id="130" name="Google Shape;130;p5"/>
          <p:cNvSpPr/>
          <p:nvPr/>
        </p:nvSpPr>
        <p:spPr>
          <a:xfrm>
            <a:off x="1009613" y="3846210"/>
            <a:ext cx="2674132"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 name="Google Shape;11;p6">
            <a:extLst>
              <a:ext uri="{FF2B5EF4-FFF2-40B4-BE49-F238E27FC236}">
                <a16:creationId xmlns:a16="http://schemas.microsoft.com/office/drawing/2014/main" id="{60F348D1-A53F-3CCF-4F2D-8188809465A9}"/>
              </a:ext>
            </a:extLst>
          </p:cNvPr>
          <p:cNvPicPr preferRelativeResize="0"/>
          <p:nvPr/>
        </p:nvPicPr>
        <p:blipFill rotWithShape="1">
          <a:blip r:embed="rId3">
            <a:alphaModFix/>
          </a:blip>
          <a:srcRect/>
          <a:stretch/>
        </p:blipFill>
        <p:spPr>
          <a:xfrm>
            <a:off x="10081260" y="5910028"/>
            <a:ext cx="1676329" cy="7701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F6C51D-FDD9-1F55-39FA-EA5C1A7F56FB}"/>
              </a:ext>
            </a:extLst>
          </p:cNvPr>
          <p:cNvSpPr txBox="1"/>
          <p:nvPr/>
        </p:nvSpPr>
        <p:spPr>
          <a:xfrm>
            <a:off x="294290" y="784500"/>
            <a:ext cx="6022428" cy="707886"/>
          </a:xfrm>
          <a:prstGeom prst="rect">
            <a:avLst/>
          </a:prstGeom>
          <a:noFill/>
        </p:spPr>
        <p:txBody>
          <a:bodyPr wrap="square" rtlCol="0">
            <a:spAutoFit/>
          </a:bodyPr>
          <a:lstStyle/>
          <a:p>
            <a:r>
              <a:rPr lang="en-US" sz="4000" b="1" dirty="0">
                <a:solidFill>
                  <a:schemeClr val="accent4"/>
                </a:solidFill>
              </a:rPr>
              <a:t>Introduction</a:t>
            </a:r>
            <a:endParaRPr lang="en-IN" sz="4000" b="1" dirty="0">
              <a:solidFill>
                <a:schemeClr val="accent4"/>
              </a:solidFill>
            </a:endParaRPr>
          </a:p>
        </p:txBody>
      </p:sp>
      <p:sp>
        <p:nvSpPr>
          <p:cNvPr id="6" name="TextBox 5">
            <a:extLst>
              <a:ext uri="{FF2B5EF4-FFF2-40B4-BE49-F238E27FC236}">
                <a16:creationId xmlns:a16="http://schemas.microsoft.com/office/drawing/2014/main" id="{6423932A-9988-C2FA-8A3F-8AEDE273F716}"/>
              </a:ext>
            </a:extLst>
          </p:cNvPr>
          <p:cNvSpPr txBox="1"/>
          <p:nvPr/>
        </p:nvSpPr>
        <p:spPr>
          <a:xfrm>
            <a:off x="399393" y="1799908"/>
            <a:ext cx="10373710" cy="2554545"/>
          </a:xfrm>
          <a:prstGeom prst="rect">
            <a:avLst/>
          </a:prstGeom>
          <a:noFill/>
        </p:spPr>
        <p:txBody>
          <a:bodyPr wrap="square" rtlCol="0">
            <a:spAutoFit/>
          </a:bodyPr>
          <a:lstStyle/>
          <a:p>
            <a:pPr algn="l">
              <a:lnSpc>
                <a:spcPts val="2969"/>
              </a:lnSpc>
            </a:pPr>
            <a:r>
              <a:rPr lang="en-US" sz="2199" b="1" spc="131" dirty="0">
                <a:solidFill>
                  <a:srgbClr val="000000"/>
                </a:solidFill>
                <a:latin typeface="Times New Roman" panose="02020603050405020304" pitchFamily="18" charset="0"/>
                <a:ea typeface="DM Sans Bold"/>
                <a:cs typeface="Times New Roman" panose="02020603050405020304" pitchFamily="18" charset="0"/>
                <a:sym typeface="DM Sans Bold"/>
              </a:rPr>
              <a:t>What is the Stock Market?</a:t>
            </a:r>
          </a:p>
          <a:p>
            <a:pPr algn="l">
              <a:lnSpc>
                <a:spcPts val="2699"/>
              </a:lnSpc>
            </a:pPr>
            <a:endParaRPr lang="en-US" sz="2199" b="1" spc="131" dirty="0">
              <a:solidFill>
                <a:srgbClr val="000000"/>
              </a:solidFill>
              <a:latin typeface="Times New Roman" panose="02020603050405020304" pitchFamily="18" charset="0"/>
              <a:ea typeface="DM Sans Bold"/>
              <a:cs typeface="Times New Roman" panose="02020603050405020304" pitchFamily="18" charset="0"/>
              <a:sym typeface="DM Sans Bold"/>
            </a:endParaRPr>
          </a:p>
          <a:p>
            <a:pPr marL="0" lvl="0" indent="0" algn="l">
              <a:lnSpc>
                <a:spcPts val="2699"/>
              </a:lnSpc>
              <a:spcBef>
                <a:spcPct val="0"/>
              </a:spcBef>
            </a:pPr>
            <a:r>
              <a:rPr lang="en-US" sz="2400" spc="119" dirty="0">
                <a:solidFill>
                  <a:srgbClr val="000000"/>
                </a:solidFill>
                <a:latin typeface="Times New Roman" panose="02020603050405020304" pitchFamily="18" charset="0"/>
                <a:ea typeface="DM Sans"/>
                <a:cs typeface="Times New Roman" panose="02020603050405020304" pitchFamily="18" charset="0"/>
                <a:sym typeface="DM Sans"/>
              </a:rPr>
              <a:t>The stock market is a marketplace where investors buy and sell shares of publicly listed companies. It plays a crucial role in the economy by providing a platform for companies to raise capital and investors to trade securities. Stock prices fluctuate based on supply and demand, company performance, and broader economic factors.</a:t>
            </a:r>
          </a:p>
        </p:txBody>
      </p:sp>
      <p:sp>
        <p:nvSpPr>
          <p:cNvPr id="11" name="Google Shape;38;p1">
            <a:extLst>
              <a:ext uri="{FF2B5EF4-FFF2-40B4-BE49-F238E27FC236}">
                <a16:creationId xmlns:a16="http://schemas.microsoft.com/office/drawing/2014/main" id="{6A3111DB-DB3F-F6E6-8BF3-3551278ED057}"/>
              </a:ext>
            </a:extLst>
          </p:cNvPr>
          <p:cNvSpPr/>
          <p:nvPr/>
        </p:nvSpPr>
        <p:spPr>
          <a:xfrm>
            <a:off x="399393" y="1610639"/>
            <a:ext cx="9827173" cy="49996"/>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13" name="Google Shape;11;p6">
            <a:extLst>
              <a:ext uri="{FF2B5EF4-FFF2-40B4-BE49-F238E27FC236}">
                <a16:creationId xmlns:a16="http://schemas.microsoft.com/office/drawing/2014/main" id="{FB9DEDDC-C20C-9472-2DBB-B901C4686ED8}"/>
              </a:ext>
            </a:extLst>
          </p:cNvPr>
          <p:cNvPicPr preferRelativeResize="0"/>
          <p:nvPr/>
        </p:nvPicPr>
        <p:blipFill rotWithShape="1">
          <a:blip r:embed="rId2">
            <a:alphaModFix/>
          </a:blip>
          <a:srcRect/>
          <a:stretch/>
        </p:blipFill>
        <p:spPr>
          <a:xfrm>
            <a:off x="10081260" y="5910028"/>
            <a:ext cx="1676329" cy="770110"/>
          </a:xfrm>
          <a:prstGeom prst="rect">
            <a:avLst/>
          </a:prstGeom>
          <a:noFill/>
          <a:ln>
            <a:noFill/>
          </a:ln>
        </p:spPr>
      </p:pic>
    </p:spTree>
    <p:extLst>
      <p:ext uri="{BB962C8B-B14F-4D97-AF65-F5344CB8AC3E}">
        <p14:creationId xmlns:p14="http://schemas.microsoft.com/office/powerpoint/2010/main" val="1447046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7A455-5326-7DC5-A62B-32AFACA5015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758913B-D7CA-6A33-89A6-2645BB3C1876}"/>
              </a:ext>
            </a:extLst>
          </p:cNvPr>
          <p:cNvSpPr txBox="1"/>
          <p:nvPr/>
        </p:nvSpPr>
        <p:spPr>
          <a:xfrm>
            <a:off x="294290" y="784500"/>
            <a:ext cx="6022428" cy="707886"/>
          </a:xfrm>
          <a:prstGeom prst="rect">
            <a:avLst/>
          </a:prstGeom>
          <a:noFill/>
        </p:spPr>
        <p:txBody>
          <a:bodyPr wrap="square" rtlCol="0">
            <a:spAutoFit/>
          </a:bodyPr>
          <a:lstStyle/>
          <a:p>
            <a:r>
              <a:rPr lang="en-US" sz="4000" b="1" dirty="0">
                <a:solidFill>
                  <a:schemeClr val="accent4"/>
                </a:solidFill>
              </a:rPr>
              <a:t>Introduction</a:t>
            </a:r>
            <a:endParaRPr lang="en-IN" sz="4000" b="1" dirty="0">
              <a:solidFill>
                <a:schemeClr val="accent4"/>
              </a:solidFill>
            </a:endParaRPr>
          </a:p>
        </p:txBody>
      </p:sp>
      <p:sp>
        <p:nvSpPr>
          <p:cNvPr id="6" name="TextBox 5">
            <a:extLst>
              <a:ext uri="{FF2B5EF4-FFF2-40B4-BE49-F238E27FC236}">
                <a16:creationId xmlns:a16="http://schemas.microsoft.com/office/drawing/2014/main" id="{899CAC97-2FFE-E66D-759F-0B1C409D721E}"/>
              </a:ext>
            </a:extLst>
          </p:cNvPr>
          <p:cNvSpPr txBox="1"/>
          <p:nvPr/>
        </p:nvSpPr>
        <p:spPr>
          <a:xfrm>
            <a:off x="399393" y="1799908"/>
            <a:ext cx="10373710" cy="2939266"/>
          </a:xfrm>
          <a:prstGeom prst="rect">
            <a:avLst/>
          </a:prstGeom>
          <a:noFill/>
        </p:spPr>
        <p:txBody>
          <a:bodyPr wrap="square" rtlCol="0">
            <a:spAutoFit/>
          </a:bodyPr>
          <a:lstStyle/>
          <a:p>
            <a:pPr algn="l">
              <a:lnSpc>
                <a:spcPts val="2969"/>
              </a:lnSpc>
            </a:pPr>
            <a:r>
              <a:rPr lang="en-US" sz="2200" b="1" dirty="0">
                <a:latin typeface="Times New Roman" panose="02020603050405020304" pitchFamily="18" charset="0"/>
                <a:cs typeface="Times New Roman" panose="02020603050405020304" pitchFamily="18" charset="0"/>
              </a:rPr>
              <a:t>What is the purpose of using AI in stock marketing?</a:t>
            </a:r>
          </a:p>
          <a:p>
            <a:pPr algn="l">
              <a:lnSpc>
                <a:spcPts val="2969"/>
              </a:lnSpc>
            </a:pPr>
            <a:endParaRPr lang="en-US" sz="2200" b="1" spc="131" dirty="0">
              <a:solidFill>
                <a:srgbClr val="000000"/>
              </a:solidFill>
              <a:latin typeface="Times New Roman" panose="02020603050405020304" pitchFamily="18" charset="0"/>
              <a:ea typeface="DM Sans Bold"/>
              <a:cs typeface="Times New Roman" panose="02020603050405020304" pitchFamily="18" charset="0"/>
              <a:sym typeface="DM Sans Bold"/>
            </a:endParaRPr>
          </a:p>
          <a:p>
            <a:pPr marL="0" lvl="0" indent="0" algn="l">
              <a:lnSpc>
                <a:spcPts val="2699"/>
              </a:lnSpc>
              <a:spcBef>
                <a:spcPct val="0"/>
              </a:spcBef>
            </a:pPr>
            <a:r>
              <a:rPr lang="en-US" sz="2400" dirty="0">
                <a:latin typeface="Times New Roman" panose="02020603050405020304" pitchFamily="18" charset="0"/>
                <a:cs typeface="Times New Roman" panose="02020603050405020304" pitchFamily="18" charset="0"/>
              </a:rPr>
              <a:t>The purpose of using AI in stock marketing is to make better investment decisions by analyzing large amounts of data quickly and accurately. AI helps predict stock price movements, identify trends, and detect risks based on past market patterns. It automates trading, reduces human errors, and improves decision-making by providing insights that humans might miss. This saves time, increases efficiency, and helps traders and investors make smarter choices in the stock market.</a:t>
            </a:r>
            <a:endParaRPr lang="en-US" sz="2400" spc="119" dirty="0">
              <a:solidFill>
                <a:srgbClr val="000000"/>
              </a:solidFill>
              <a:latin typeface="Times New Roman" panose="02020603050405020304" pitchFamily="18" charset="0"/>
              <a:ea typeface="DM Sans"/>
              <a:cs typeface="Times New Roman" panose="02020603050405020304" pitchFamily="18" charset="0"/>
              <a:sym typeface="DM Sans"/>
            </a:endParaRPr>
          </a:p>
        </p:txBody>
      </p:sp>
      <p:sp>
        <p:nvSpPr>
          <p:cNvPr id="11" name="Google Shape;38;p1">
            <a:extLst>
              <a:ext uri="{FF2B5EF4-FFF2-40B4-BE49-F238E27FC236}">
                <a16:creationId xmlns:a16="http://schemas.microsoft.com/office/drawing/2014/main" id="{7D60C2E8-74B6-85AE-2E44-22927D26BE56}"/>
              </a:ext>
            </a:extLst>
          </p:cNvPr>
          <p:cNvSpPr/>
          <p:nvPr/>
        </p:nvSpPr>
        <p:spPr>
          <a:xfrm>
            <a:off x="399393" y="1610639"/>
            <a:ext cx="9827173" cy="49996"/>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pic>
        <p:nvPicPr>
          <p:cNvPr id="13" name="Google Shape;11;p6">
            <a:extLst>
              <a:ext uri="{FF2B5EF4-FFF2-40B4-BE49-F238E27FC236}">
                <a16:creationId xmlns:a16="http://schemas.microsoft.com/office/drawing/2014/main" id="{23F054CE-492E-D94C-B960-A8DFD806D3F7}"/>
              </a:ext>
            </a:extLst>
          </p:cNvPr>
          <p:cNvPicPr preferRelativeResize="0"/>
          <p:nvPr/>
        </p:nvPicPr>
        <p:blipFill rotWithShape="1">
          <a:blip r:embed="rId2">
            <a:alphaModFix/>
          </a:blip>
          <a:srcRect/>
          <a:stretch/>
        </p:blipFill>
        <p:spPr>
          <a:xfrm>
            <a:off x="10081260" y="5910028"/>
            <a:ext cx="1676329" cy="770110"/>
          </a:xfrm>
          <a:prstGeom prst="rect">
            <a:avLst/>
          </a:prstGeom>
          <a:noFill/>
          <a:ln>
            <a:noFill/>
          </a:ln>
        </p:spPr>
      </p:pic>
    </p:spTree>
    <p:extLst>
      <p:ext uri="{BB962C8B-B14F-4D97-AF65-F5344CB8AC3E}">
        <p14:creationId xmlns:p14="http://schemas.microsoft.com/office/powerpoint/2010/main" val="2528287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68F93B-E451-4125-9C0C-6B8EE9FB983B}"/>
              </a:ext>
            </a:extLst>
          </p:cNvPr>
          <p:cNvSpPr txBox="1"/>
          <p:nvPr/>
        </p:nvSpPr>
        <p:spPr>
          <a:xfrm>
            <a:off x="380015" y="317775"/>
            <a:ext cx="6022428" cy="707886"/>
          </a:xfrm>
          <a:prstGeom prst="rect">
            <a:avLst/>
          </a:prstGeom>
          <a:noFill/>
        </p:spPr>
        <p:txBody>
          <a:bodyPr wrap="square" rtlCol="0">
            <a:spAutoFit/>
          </a:bodyPr>
          <a:lstStyle/>
          <a:p>
            <a:r>
              <a:rPr lang="en-US" sz="4000" b="1" dirty="0">
                <a:solidFill>
                  <a:schemeClr val="accent4"/>
                </a:solidFill>
              </a:rPr>
              <a:t>Problem Statement</a:t>
            </a:r>
            <a:endParaRPr lang="en-IN" sz="4000" b="1" dirty="0">
              <a:solidFill>
                <a:schemeClr val="accent4"/>
              </a:solidFill>
            </a:endParaRPr>
          </a:p>
        </p:txBody>
      </p:sp>
      <p:sp>
        <p:nvSpPr>
          <p:cNvPr id="7" name="Google Shape;38;p1">
            <a:extLst>
              <a:ext uri="{FF2B5EF4-FFF2-40B4-BE49-F238E27FC236}">
                <a16:creationId xmlns:a16="http://schemas.microsoft.com/office/drawing/2014/main" id="{7755456D-CC21-49C8-A5FE-8E37953D4362}"/>
              </a:ext>
            </a:extLst>
          </p:cNvPr>
          <p:cNvSpPr/>
          <p:nvPr/>
        </p:nvSpPr>
        <p:spPr>
          <a:xfrm>
            <a:off x="447018" y="1025661"/>
            <a:ext cx="9827173" cy="49996"/>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9" name="TextBox 8">
            <a:extLst>
              <a:ext uri="{FF2B5EF4-FFF2-40B4-BE49-F238E27FC236}">
                <a16:creationId xmlns:a16="http://schemas.microsoft.com/office/drawing/2014/main" id="{1520C9E3-3871-4DB2-B6EC-B316A1E7F4BA}"/>
              </a:ext>
            </a:extLst>
          </p:cNvPr>
          <p:cNvSpPr txBox="1"/>
          <p:nvPr/>
        </p:nvSpPr>
        <p:spPr>
          <a:xfrm>
            <a:off x="264269" y="1449641"/>
            <a:ext cx="10017016"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stock market is always changing, with prices going up and down due to factors like supply and demand, company performance, and the economy.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Investors want to predict these changes to make smart decisions and earn profits. Traditional methods often fail because stock prices are highly unpredictable.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project aims to use AI to study past stock data, calculate important market indicators, and apply machine learning models to find the best way to predict stock prices accurately.</a:t>
            </a:r>
          </a:p>
        </p:txBody>
      </p:sp>
    </p:spTree>
    <p:extLst>
      <p:ext uri="{BB962C8B-B14F-4D97-AF65-F5344CB8AC3E}">
        <p14:creationId xmlns:p14="http://schemas.microsoft.com/office/powerpoint/2010/main" val="323816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4C211-D758-A654-2A41-CE570DB80084}"/>
              </a:ext>
            </a:extLst>
          </p:cNvPr>
          <p:cNvSpPr txBox="1"/>
          <p:nvPr/>
        </p:nvSpPr>
        <p:spPr>
          <a:xfrm>
            <a:off x="166186" y="36827"/>
            <a:ext cx="8408276" cy="646331"/>
          </a:xfrm>
          <a:prstGeom prst="rect">
            <a:avLst/>
          </a:prstGeom>
          <a:noFill/>
        </p:spPr>
        <p:txBody>
          <a:bodyPr wrap="square" rtlCol="0">
            <a:spAutoFit/>
          </a:bodyPr>
          <a:lstStyle/>
          <a:p>
            <a:r>
              <a:rPr lang="en-US" sz="3600" b="1" dirty="0">
                <a:solidFill>
                  <a:schemeClr val="accent4"/>
                </a:solidFill>
              </a:rPr>
              <a:t>Literature Review</a:t>
            </a:r>
          </a:p>
        </p:txBody>
      </p:sp>
      <p:sp>
        <p:nvSpPr>
          <p:cNvPr id="5" name="Google Shape;38;p1">
            <a:extLst>
              <a:ext uri="{FF2B5EF4-FFF2-40B4-BE49-F238E27FC236}">
                <a16:creationId xmlns:a16="http://schemas.microsoft.com/office/drawing/2014/main" id="{26ACA167-EAC8-BBA0-4DDD-1BBE4E16866C}"/>
              </a:ext>
            </a:extLst>
          </p:cNvPr>
          <p:cNvSpPr/>
          <p:nvPr/>
        </p:nvSpPr>
        <p:spPr>
          <a:xfrm>
            <a:off x="278647" y="706128"/>
            <a:ext cx="9881704"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aphicFrame>
        <p:nvGraphicFramePr>
          <p:cNvPr id="6" name="Google Shape;54;p3">
            <a:extLst>
              <a:ext uri="{FF2B5EF4-FFF2-40B4-BE49-F238E27FC236}">
                <a16:creationId xmlns:a16="http://schemas.microsoft.com/office/drawing/2014/main" id="{2CEDFBC1-BC84-C81A-011E-B164804B8067}"/>
              </a:ext>
            </a:extLst>
          </p:cNvPr>
          <p:cNvGraphicFramePr/>
          <p:nvPr>
            <p:extLst>
              <p:ext uri="{D42A27DB-BD31-4B8C-83A1-F6EECF244321}">
                <p14:modId xmlns:p14="http://schemas.microsoft.com/office/powerpoint/2010/main" val="1279735673"/>
              </p:ext>
            </p:extLst>
          </p:nvPr>
        </p:nvGraphicFramePr>
        <p:xfrm>
          <a:off x="97496" y="798738"/>
          <a:ext cx="11986475" cy="6039635"/>
        </p:xfrm>
        <a:graphic>
          <a:graphicData uri="http://schemas.openxmlformats.org/drawingml/2006/table">
            <a:tbl>
              <a:tblPr firstRow="1">
                <a:noFill/>
                <a:tableStyleId>{B1C1A5F2-C7F4-42EF-8194-A367FB17F6C2}</a:tableStyleId>
              </a:tblPr>
              <a:tblGrid>
                <a:gridCol w="747146">
                  <a:extLst>
                    <a:ext uri="{9D8B030D-6E8A-4147-A177-3AD203B41FA5}">
                      <a16:colId xmlns:a16="http://schemas.microsoft.com/office/drawing/2014/main" val="20000"/>
                    </a:ext>
                  </a:extLst>
                </a:gridCol>
                <a:gridCol w="2513762">
                  <a:extLst>
                    <a:ext uri="{9D8B030D-6E8A-4147-A177-3AD203B41FA5}">
                      <a16:colId xmlns:a16="http://schemas.microsoft.com/office/drawing/2014/main" val="20001"/>
                    </a:ext>
                  </a:extLst>
                </a:gridCol>
                <a:gridCol w="2000743">
                  <a:extLst>
                    <a:ext uri="{9D8B030D-6E8A-4147-A177-3AD203B41FA5}">
                      <a16:colId xmlns:a16="http://schemas.microsoft.com/office/drawing/2014/main" val="20002"/>
                    </a:ext>
                  </a:extLst>
                </a:gridCol>
                <a:gridCol w="2193267">
                  <a:extLst>
                    <a:ext uri="{9D8B030D-6E8A-4147-A177-3AD203B41FA5}">
                      <a16:colId xmlns:a16="http://schemas.microsoft.com/office/drawing/2014/main" val="2173601986"/>
                    </a:ext>
                  </a:extLst>
                </a:gridCol>
                <a:gridCol w="2082945">
                  <a:extLst>
                    <a:ext uri="{9D8B030D-6E8A-4147-A177-3AD203B41FA5}">
                      <a16:colId xmlns:a16="http://schemas.microsoft.com/office/drawing/2014/main" val="4100950918"/>
                    </a:ext>
                  </a:extLst>
                </a:gridCol>
                <a:gridCol w="2448612">
                  <a:extLst>
                    <a:ext uri="{9D8B030D-6E8A-4147-A177-3AD203B41FA5}">
                      <a16:colId xmlns:a16="http://schemas.microsoft.com/office/drawing/2014/main" val="3763140534"/>
                    </a:ext>
                  </a:extLst>
                </a:gridCol>
              </a:tblGrid>
              <a:tr h="520271">
                <a:tc>
                  <a:txBody>
                    <a:bodyPr/>
                    <a:lstStyle/>
                    <a:p>
                      <a:pPr marL="0" marR="0" lvl="0" indent="0" algn="l" rtl="0">
                        <a:spcBef>
                          <a:spcPts val="0"/>
                        </a:spcBef>
                        <a:spcAft>
                          <a:spcPts val="0"/>
                        </a:spcAft>
                        <a:buNone/>
                      </a:pPr>
                      <a:endParaRPr sz="1400" b="0" dirty="0">
                        <a:latin typeface="Inter" panose="020B0604020202020204" charset="0"/>
                        <a:ea typeface="Inter" panose="020B0604020202020204" charset="0"/>
                        <a:cs typeface="Inter"/>
                        <a:sym typeface="Inter"/>
                      </a:endParaRPr>
                    </a:p>
                  </a:txBody>
                  <a:tcPr marL="442950" marR="0" marT="0" marB="0"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367"/>
                    </a:solidFill>
                  </a:tcPr>
                </a:tc>
                <a:tc>
                  <a:txBody>
                    <a:bodyPr/>
                    <a:lstStyle/>
                    <a:p>
                      <a:pPr marL="0" marR="0" lvl="0" indent="0" algn="ctr" rtl="0">
                        <a:spcBef>
                          <a:spcPts val="0"/>
                        </a:spcBef>
                        <a:spcAft>
                          <a:spcPts val="0"/>
                        </a:spcAft>
                        <a:buNone/>
                      </a:pPr>
                      <a:r>
                        <a:rPr lang="en-US" sz="1400" i="0" u="none" strike="noStrike" cap="none" dirty="0">
                          <a:latin typeface="Inter" panose="020B0604020202020204" charset="0"/>
                          <a:ea typeface="Inter" panose="020B0604020202020204" charset="0"/>
                          <a:cs typeface="Inter"/>
                          <a:sym typeface="Inter"/>
                        </a:rPr>
                        <a:t>Title</a:t>
                      </a:r>
                      <a:endParaRPr sz="1400" dirty="0">
                        <a:latin typeface="Inter" panose="020B0604020202020204" charset="0"/>
                        <a:ea typeface="Inter" panose="020B0604020202020204" charset="0"/>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367"/>
                    </a:solidFill>
                  </a:tcPr>
                </a:tc>
                <a:tc>
                  <a:txBody>
                    <a:bodyPr/>
                    <a:lstStyle/>
                    <a:p>
                      <a:pPr marL="0" marR="0" lvl="0" indent="0" algn="ctr" rtl="0">
                        <a:spcBef>
                          <a:spcPts val="0"/>
                        </a:spcBef>
                        <a:spcAft>
                          <a:spcPts val="0"/>
                        </a:spcAft>
                        <a:buNone/>
                      </a:pPr>
                      <a:r>
                        <a:rPr lang="en-US" sz="1400" i="0" u="none" strike="noStrike" cap="none" dirty="0">
                          <a:latin typeface="Inter" panose="020B0604020202020204" charset="0"/>
                          <a:ea typeface="Inter" panose="020B0604020202020204" charset="0"/>
                          <a:cs typeface="Inter"/>
                          <a:sym typeface="Inter"/>
                        </a:rPr>
                        <a:t>Year Of Publication</a:t>
                      </a:r>
                    </a:p>
                    <a:p>
                      <a:pPr marL="0" marR="0" lvl="0" indent="0" algn="ctr" rtl="0">
                        <a:spcBef>
                          <a:spcPts val="0"/>
                        </a:spcBef>
                        <a:spcAft>
                          <a:spcPts val="0"/>
                        </a:spcAft>
                        <a:buNone/>
                      </a:pPr>
                      <a:r>
                        <a:rPr lang="en-US" sz="1400" i="0" u="none" strike="noStrike" cap="none" dirty="0">
                          <a:latin typeface="Inter" panose="020B0604020202020204" charset="0"/>
                          <a:ea typeface="Inter" panose="020B0604020202020204" charset="0"/>
                          <a:cs typeface="Inter"/>
                          <a:sym typeface="Inter"/>
                        </a:rPr>
                        <a:t>&amp; Authors</a:t>
                      </a:r>
                      <a:endParaRPr sz="1400" dirty="0">
                        <a:latin typeface="Inter" panose="020B0604020202020204" charset="0"/>
                        <a:ea typeface="Inter" panose="020B0604020202020204" charset="0"/>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367"/>
                    </a:solidFill>
                  </a:tcPr>
                </a:tc>
                <a:tc>
                  <a:txBody>
                    <a:bodyPr/>
                    <a:lstStyle/>
                    <a:p>
                      <a:pPr marL="0" marR="0" lvl="0" indent="0" algn="ctr" rtl="0">
                        <a:spcBef>
                          <a:spcPts val="0"/>
                        </a:spcBef>
                        <a:spcAft>
                          <a:spcPts val="0"/>
                        </a:spcAft>
                        <a:buNone/>
                      </a:pPr>
                      <a:r>
                        <a:rPr lang="en-US" sz="1400" dirty="0">
                          <a:latin typeface="Inter" panose="020B0604020202020204" charset="0"/>
                          <a:ea typeface="Inter" panose="020B0604020202020204" charset="0"/>
                          <a:cs typeface="Inter"/>
                          <a:sym typeface="Inter"/>
                        </a:rPr>
                        <a:t>Technologies/</a:t>
                      </a:r>
                    </a:p>
                    <a:p>
                      <a:pPr marL="0" marR="0" lvl="0" indent="0" algn="ctr" rtl="0">
                        <a:spcBef>
                          <a:spcPts val="0"/>
                        </a:spcBef>
                        <a:spcAft>
                          <a:spcPts val="0"/>
                        </a:spcAft>
                        <a:buNone/>
                      </a:pPr>
                      <a:r>
                        <a:rPr lang="en-US" sz="1400" dirty="0">
                          <a:latin typeface="Inter" panose="020B0604020202020204" charset="0"/>
                          <a:ea typeface="Inter" panose="020B0604020202020204" charset="0"/>
                          <a:cs typeface="Inter"/>
                          <a:sym typeface="Inter"/>
                        </a:rPr>
                        <a:t>Methodologies</a:t>
                      </a:r>
                      <a:endParaRPr sz="1400" dirty="0">
                        <a:latin typeface="Inter" panose="020B0604020202020204" charset="0"/>
                        <a:ea typeface="Inter" panose="020B0604020202020204" charset="0"/>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07367"/>
                    </a:solidFill>
                  </a:tcPr>
                </a:tc>
                <a:tc>
                  <a:txBody>
                    <a:bodyPr/>
                    <a:lstStyle/>
                    <a:p>
                      <a:pPr marL="0" marR="0" lvl="0" indent="0" algn="ctr" rtl="0">
                        <a:spcBef>
                          <a:spcPts val="0"/>
                        </a:spcBef>
                        <a:spcAft>
                          <a:spcPts val="0"/>
                        </a:spcAft>
                        <a:buNone/>
                      </a:pPr>
                      <a:r>
                        <a:rPr lang="en-US" sz="1400" dirty="0">
                          <a:latin typeface="Inter" panose="020B0604020202020204" charset="0"/>
                          <a:ea typeface="Inter" panose="020B0604020202020204" charset="0"/>
                          <a:cs typeface="Inter"/>
                          <a:sym typeface="Inter"/>
                        </a:rPr>
                        <a:t>Result</a:t>
                      </a:r>
                      <a:endParaRPr sz="1400" dirty="0">
                        <a:latin typeface="Inter" panose="020B0604020202020204" charset="0"/>
                        <a:ea typeface="Inter" panose="020B0604020202020204" charset="0"/>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07367"/>
                    </a:solidFill>
                  </a:tcPr>
                </a:tc>
                <a:tc>
                  <a:txBody>
                    <a:bodyPr/>
                    <a:lstStyle/>
                    <a:p>
                      <a:pPr marL="0" marR="0" lvl="0" indent="0" algn="ctr" rtl="0">
                        <a:spcBef>
                          <a:spcPts val="0"/>
                        </a:spcBef>
                        <a:spcAft>
                          <a:spcPts val="0"/>
                        </a:spcAft>
                        <a:buNone/>
                      </a:pPr>
                      <a:r>
                        <a:rPr lang="en-US" sz="1400" dirty="0">
                          <a:latin typeface="Inter" panose="020B0604020202020204" charset="0"/>
                          <a:ea typeface="Inter" panose="020B0604020202020204" charset="0"/>
                          <a:cs typeface="Inter"/>
                          <a:sym typeface="Inter"/>
                        </a:rPr>
                        <a:t>Limitations</a:t>
                      </a:r>
                      <a:endParaRPr sz="1400" dirty="0">
                        <a:latin typeface="Inter" panose="020B0604020202020204" charset="0"/>
                        <a:ea typeface="Inter" panose="020B0604020202020204" charset="0"/>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07367"/>
                    </a:solidFill>
                  </a:tcPr>
                </a:tc>
                <a:extLst>
                  <a:ext uri="{0D108BD9-81ED-4DB2-BD59-A6C34878D82A}">
                    <a16:rowId xmlns:a16="http://schemas.microsoft.com/office/drawing/2014/main" val="10000"/>
                  </a:ext>
                </a:extLst>
              </a:tr>
              <a:tr h="1490832">
                <a:tc>
                  <a:txBody>
                    <a:bodyPr/>
                    <a:lstStyle/>
                    <a:p>
                      <a:pPr marL="0" marR="0" lvl="0" indent="0" algn="l" rtl="0">
                        <a:spcBef>
                          <a:spcPts val="0"/>
                        </a:spcBef>
                        <a:spcAft>
                          <a:spcPts val="0"/>
                        </a:spcAft>
                        <a:buNone/>
                      </a:pPr>
                      <a:r>
                        <a:rPr lang="en-US" sz="1400" i="0" u="none" strike="noStrike" cap="none" dirty="0">
                          <a:solidFill>
                            <a:schemeClr val="accent4"/>
                          </a:solidFill>
                          <a:latin typeface="Inter" panose="020B0604020202020204" charset="0"/>
                          <a:ea typeface="Inter" panose="020B0604020202020204" charset="0"/>
                          <a:cs typeface="Inter"/>
                          <a:sym typeface="Inter"/>
                        </a:rPr>
                        <a:t>1</a:t>
                      </a:r>
                      <a:endParaRPr sz="1400" dirty="0">
                        <a:solidFill>
                          <a:schemeClr val="accent4"/>
                        </a:solidFill>
                        <a:latin typeface="Inter" panose="020B0604020202020204" charset="0"/>
                        <a:ea typeface="Inter" panose="020B0604020202020204" charset="0"/>
                        <a:cs typeface="Inter"/>
                        <a:sym typeface="Inter"/>
                      </a:endParaRPr>
                    </a:p>
                  </a:txBody>
                  <a:tcPr marL="4429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Stock Market Prediction using Natural Language Processing – A Survey</a:t>
                      </a:r>
                      <a:endParaRPr sz="1600" b="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IN" sz="1600" dirty="0">
                          <a:latin typeface="Times New Roman" panose="02020603050405020304" pitchFamily="18" charset="0"/>
                          <a:cs typeface="Times New Roman" panose="02020603050405020304" pitchFamily="18" charset="0"/>
                        </a:rPr>
                        <a:t>2022</a:t>
                      </a:r>
                    </a:p>
                    <a:p>
                      <a:pPr marL="0" marR="0" lvl="0" indent="0" algn="ctr" rtl="0">
                        <a:spcBef>
                          <a:spcPts val="0"/>
                        </a:spcBef>
                        <a:spcAft>
                          <a:spcPts val="0"/>
                        </a:spcAft>
                        <a:buNone/>
                      </a:pPr>
                      <a:r>
                        <a:rPr lang="en-IN" sz="1600" dirty="0">
                          <a:latin typeface="Times New Roman" panose="02020603050405020304" pitchFamily="18" charset="0"/>
                          <a:cs typeface="Times New Roman" panose="02020603050405020304" pitchFamily="18" charset="0"/>
                        </a:rPr>
                        <a:t>Om Mane, Saravanakumar Kandasamy</a:t>
                      </a:r>
                      <a:endParaRPr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algn="ctr"/>
                      <a:r>
                        <a:rPr lang="en-US" sz="1600" dirty="0">
                          <a:latin typeface="Times New Roman" panose="02020603050405020304" pitchFamily="18" charset="0"/>
                          <a:cs typeface="Times New Roman" panose="02020603050405020304" pitchFamily="18" charset="0"/>
                        </a:rPr>
                        <a:t>Natural Language Processing (NLP), Machine Learning</a:t>
                      </a:r>
                      <a:endParaRPr lang="en-IN" sz="1600" dirty="0">
                        <a:latin typeface="Times New Roman" panose="02020603050405020304" pitchFamily="18" charset="0"/>
                        <a:ea typeface="Inter" panose="020B0604020202020204" charset="0"/>
                        <a:cs typeface="Times New Roman" panose="02020603050405020304" pitchFamily="18" charset="0"/>
                      </a:endParaRPr>
                    </a:p>
                  </a:txBody>
                  <a:tcPr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Used NLP and ML to analyze stock trends, highlighting research trends without specific models or results</a:t>
                      </a:r>
                      <a:endParaRPr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9525" cap="flat" cmpd="sng" algn="ctr">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Specific predictive models or empirical results were not provided.</a:t>
                      </a:r>
                      <a:endParaRPr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10001"/>
                  </a:ext>
                </a:extLst>
              </a:tr>
              <a:tr h="2015830">
                <a:tc>
                  <a:txBody>
                    <a:bodyPr/>
                    <a:lstStyle/>
                    <a:p>
                      <a:pPr marL="0" marR="0" lvl="0" indent="0" algn="l" rtl="0">
                        <a:spcBef>
                          <a:spcPts val="0"/>
                        </a:spcBef>
                        <a:spcAft>
                          <a:spcPts val="0"/>
                        </a:spcAft>
                        <a:buNone/>
                      </a:pPr>
                      <a:r>
                        <a:rPr lang="en-US" sz="1400" i="0" u="none" strike="noStrike" cap="none" dirty="0">
                          <a:solidFill>
                            <a:schemeClr val="accent4"/>
                          </a:solidFill>
                          <a:latin typeface="Inter" panose="020B0604020202020204" charset="0"/>
                          <a:ea typeface="Inter" panose="020B0604020202020204" charset="0"/>
                          <a:cs typeface="Inter"/>
                          <a:sym typeface="Inter"/>
                        </a:rPr>
                        <a:t>2</a:t>
                      </a:r>
                      <a:endParaRPr sz="1400" dirty="0">
                        <a:solidFill>
                          <a:schemeClr val="accent4"/>
                        </a:solidFill>
                        <a:latin typeface="Inter" panose="020B0604020202020204" charset="0"/>
                        <a:ea typeface="Inter" panose="020B0604020202020204" charset="0"/>
                        <a:cs typeface="Inter"/>
                        <a:sym typeface="Inter"/>
                      </a:endParaRPr>
                    </a:p>
                  </a:txBody>
                  <a:tcPr marL="442950" marR="110750" marT="55375" marB="55375"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A9A9A9"/>
                      </a:solidFill>
                      <a:prstDash val="solid"/>
                      <a:round/>
                      <a:headEnd type="none" w="sm" len="sm"/>
                      <a:tailEnd type="none" w="sm" len="sm"/>
                    </a:lnT>
                    <a:lnB w="12700" cap="flat" cmpd="sng" algn="ctr">
                      <a:solidFill>
                        <a:schemeClr val="bg1">
                          <a:lumMod val="75000"/>
                        </a:schemeClr>
                      </a:solidFill>
                      <a:prstDash val="solid"/>
                      <a:round/>
                      <a:headEnd type="none" w="med" len="med"/>
                      <a:tailEnd type="none" w="med" len="med"/>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Effectiveness of Artificial Intelligence in Stock Market Prediction based on Machine Learning</a:t>
                      </a:r>
                      <a:endParaRPr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9525" cap="flat" cmpd="sng" algn="ctr">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IN" sz="1600" dirty="0">
                          <a:latin typeface="Times New Roman" panose="02020603050405020304" pitchFamily="18" charset="0"/>
                          <a:cs typeface="Times New Roman" panose="02020603050405020304" pitchFamily="18" charset="0"/>
                        </a:rPr>
                        <a:t>2021</a:t>
                      </a:r>
                    </a:p>
                    <a:p>
                      <a:pPr marL="0" marR="0" lvl="0" indent="0" algn="ctr" rtl="0">
                        <a:spcBef>
                          <a:spcPts val="0"/>
                        </a:spcBef>
                        <a:spcAft>
                          <a:spcPts val="0"/>
                        </a:spcAft>
                        <a:buNone/>
                      </a:pPr>
                      <a:r>
                        <a:rPr lang="en-IN" sz="1600" dirty="0">
                          <a:latin typeface="Times New Roman" panose="02020603050405020304" pitchFamily="18" charset="0"/>
                          <a:cs typeface="Times New Roman" panose="02020603050405020304" pitchFamily="18" charset="0"/>
                        </a:rPr>
                        <a:t>Sohrab Mokhtari, Kang K. Yen, Jin Liu</a:t>
                      </a:r>
                      <a:endParaRPr lang="en-US"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9525" cap="flat" cmpd="sng" algn="ctr">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A9A9A9"/>
                      </a:solidFill>
                      <a:prstDash val="solid"/>
                      <a:round/>
                      <a:headEnd type="none" w="sm" len="sm"/>
                      <a:tailEnd type="none" w="sm" len="sm"/>
                    </a:lnT>
                    <a:lnB w="12700" cap="flat" cmpd="sng" algn="ctr">
                      <a:solidFill>
                        <a:schemeClr val="bg1">
                          <a:lumMod val="75000"/>
                        </a:schemeClr>
                      </a:solidFill>
                      <a:prstDash val="solid"/>
                      <a:round/>
                      <a:headEnd type="none" w="med" len="med"/>
                      <a:tailEnd type="none" w="med" len="med"/>
                    </a:lnB>
                    <a:solidFill>
                      <a:srgbClr val="F4E4C9"/>
                    </a:solidFill>
                  </a:tcPr>
                </a:tc>
                <a:tc>
                  <a:txBody>
                    <a:bodyPr/>
                    <a:lstStyle/>
                    <a:p>
                      <a:pPr algn="ctr"/>
                      <a:r>
                        <a:rPr lang="en-US" sz="1600" dirty="0">
                          <a:latin typeface="Times New Roman" panose="02020603050405020304" pitchFamily="18" charset="0"/>
                          <a:cs typeface="Times New Roman" panose="02020603050405020304" pitchFamily="18" charset="0"/>
                        </a:rPr>
                        <a:t>Machine Learning (Regression and Classification Algorithms)</a:t>
                      </a:r>
                      <a:endParaRPr lang="en-US" sz="1600" dirty="0">
                        <a:latin typeface="Times New Roman" panose="02020603050405020304" pitchFamily="18" charset="0"/>
                        <a:ea typeface="Inter" panose="020B0604020202020204" charset="0"/>
                        <a:cs typeface="Times New Roman" panose="02020603050405020304" pitchFamily="18" charset="0"/>
                      </a:endParaRPr>
                    </a:p>
                  </a:txBody>
                  <a:tcPr anchor="ctr">
                    <a:lnL w="9525" cap="flat" cmpd="sng" algn="ctr">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A9A9A9"/>
                      </a:solidFill>
                      <a:prstDash val="solid"/>
                      <a:round/>
                      <a:headEnd type="none" w="sm" len="sm"/>
                      <a:tailEnd type="none" w="sm" len="sm"/>
                    </a:lnT>
                    <a:lnB w="9525" cap="flat" cmpd="sng" algn="ctr">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Used regression and classification ML for analysis, showing median performance, suggesting AI may not outperform the market.</a:t>
                      </a:r>
                      <a:endParaRPr lang="en-US"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9525" cap="flat" cmpd="sng" algn="ctr">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A9A9A9"/>
                      </a:solidFill>
                      <a:prstDash val="solid"/>
                      <a:round/>
                      <a:headEnd type="none" w="sm" len="sm"/>
                      <a:tailEnd type="none" w="sm" len="sm"/>
                    </a:lnT>
                    <a:lnB w="12700" cap="flat" cmpd="sng" algn="ctr">
                      <a:solidFill>
                        <a:schemeClr val="bg1">
                          <a:lumMod val="75000"/>
                        </a:schemeClr>
                      </a:solidFill>
                      <a:prstDash val="solid"/>
                      <a:round/>
                      <a:headEnd type="none" w="med" len="med"/>
                      <a:tailEnd type="none" w="med" len="med"/>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Concluded that it's premature to claim AI can consistently beat the stock markets with current technology.</a:t>
                      </a:r>
                      <a:endParaRPr lang="en-US"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9525" cap="flat" cmpd="sng" algn="ctr">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lgn="ctr">
                      <a:solidFill>
                        <a:srgbClr val="A9A9A9"/>
                      </a:solidFill>
                      <a:prstDash val="solid"/>
                      <a:round/>
                      <a:headEnd type="none" w="sm" len="sm"/>
                      <a:tailEnd type="none" w="sm" len="sm"/>
                    </a:lnT>
                    <a:lnB w="9525" cap="flat" cmpd="sng" algn="ctr">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10003"/>
                  </a:ext>
                </a:extLst>
              </a:tr>
              <a:tr h="1995503">
                <a:tc>
                  <a:txBody>
                    <a:bodyPr/>
                    <a:lstStyle/>
                    <a:p>
                      <a:pPr marL="0" marR="0" lvl="0" indent="0" algn="l" rtl="0">
                        <a:spcBef>
                          <a:spcPts val="0"/>
                        </a:spcBef>
                        <a:spcAft>
                          <a:spcPts val="0"/>
                        </a:spcAft>
                        <a:buNone/>
                      </a:pPr>
                      <a:r>
                        <a:rPr lang="en-US" sz="1400" b="0" i="0" u="none" strike="noStrike" cap="none" dirty="0">
                          <a:solidFill>
                            <a:schemeClr val="accent4"/>
                          </a:solidFill>
                          <a:latin typeface="Inter" panose="020B0604020202020204" charset="0"/>
                          <a:ea typeface="Inter" panose="020B0604020202020204" charset="0"/>
                          <a:cs typeface="Inter"/>
                          <a:sym typeface="Inter"/>
                        </a:rPr>
                        <a:t>3</a:t>
                      </a:r>
                      <a:endParaRPr sz="1400" b="0" dirty="0">
                        <a:solidFill>
                          <a:schemeClr val="accent4"/>
                        </a:solidFill>
                        <a:latin typeface="Inter" panose="020B0604020202020204" charset="0"/>
                        <a:ea typeface="Inter" panose="020B0604020202020204" charset="0"/>
                        <a:cs typeface="Inter"/>
                        <a:sym typeface="Inter"/>
                      </a:endParaRPr>
                    </a:p>
                  </a:txBody>
                  <a:tcPr marL="442950" marR="110750" marT="55375" marB="5537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Empirical validation of ELM trained neural networks for financial modelling</a:t>
                      </a:r>
                      <a:endParaRPr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solidFill>
                        <a:srgbClr val="A9A9A9"/>
                      </a:solidFill>
                      <a:prstDash val="solid"/>
                      <a:round/>
                      <a:headEnd type="none" w="sm" len="sm"/>
                      <a:tailEnd type="none" w="sm" len="sm"/>
                    </a:lnT>
                    <a:lnB w="12700" cap="flat" cmpd="sng" algn="ctr">
                      <a:solidFill>
                        <a:schemeClr val="bg1">
                          <a:lumMod val="75000"/>
                        </a:schemeClr>
                      </a:solidFill>
                      <a:prstDash val="solid"/>
                      <a:round/>
                      <a:headEnd type="none" w="med" len="med"/>
                      <a:tailEnd type="none" w="med" len="med"/>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ea typeface="Calibri" panose="020F0502020204030204" pitchFamily="34" charset="0"/>
                          <a:cs typeface="Times New Roman" panose="02020603050405020304" pitchFamily="18" charset="0"/>
                          <a:sym typeface="Inter"/>
                        </a:rPr>
                        <a:t>2022</a:t>
                      </a:r>
                    </a:p>
                    <a:p>
                      <a:pPr marL="0" marR="0" lvl="0" indent="0" algn="ctr" rtl="0">
                        <a:spcBef>
                          <a:spcPts val="0"/>
                        </a:spcBef>
                        <a:spcAft>
                          <a:spcPts val="0"/>
                        </a:spcAft>
                        <a:buNone/>
                      </a:pPr>
                      <a:r>
                        <a:rPr lang="en-IN" sz="1600" dirty="0">
                          <a:latin typeface="Times New Roman" panose="02020603050405020304" pitchFamily="18" charset="0"/>
                          <a:cs typeface="Times New Roman" panose="02020603050405020304" pitchFamily="18" charset="0"/>
                        </a:rPr>
                        <a:t>Christopher Bilson,</a:t>
                      </a:r>
                    </a:p>
                    <a:p>
                      <a:pPr marL="0" marR="0" lvl="0" indent="0" algn="ctr" rtl="0">
                        <a:spcBef>
                          <a:spcPts val="0"/>
                        </a:spcBef>
                        <a:spcAft>
                          <a:spcPts val="0"/>
                        </a:spcAft>
                        <a:buNone/>
                      </a:pPr>
                      <a:r>
                        <a:rPr lang="en-IN" sz="1600" dirty="0">
                          <a:latin typeface="Times New Roman" panose="02020603050405020304" pitchFamily="18" charset="0"/>
                          <a:cs typeface="Times New Roman" panose="02020603050405020304" pitchFamily="18" charset="0"/>
                        </a:rPr>
                        <a:t>Geoff Harris</a:t>
                      </a:r>
                      <a:endParaRPr lang="en-US" sz="1600" dirty="0">
                        <a:latin typeface="Times New Roman" panose="02020603050405020304" pitchFamily="18" charset="0"/>
                        <a:ea typeface="Calibri" panose="020F0502020204030204" pitchFamily="34" charset="0"/>
                        <a:cs typeface="Times New Roman" panose="02020603050405020304" pitchFamily="18" charset="0"/>
                        <a:sym typeface="Inter"/>
                      </a:endParaRPr>
                    </a:p>
                    <a:p>
                      <a:pPr marL="0" marR="0" lvl="0" indent="0" algn="ctr" rtl="0">
                        <a:spcBef>
                          <a:spcPts val="0"/>
                        </a:spcBef>
                        <a:spcAft>
                          <a:spcPts val="0"/>
                        </a:spcAft>
                        <a:buNone/>
                      </a:pPr>
                      <a:endParaRPr lang="en-US"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ea typeface="Calibri" panose="020F0502020204030204" pitchFamily="34" charset="0"/>
                          <a:cs typeface="Times New Roman" panose="02020603050405020304" pitchFamily="18" charset="0"/>
                          <a:sym typeface="Inter"/>
                        </a:rPr>
                        <a:t>Machine Learning</a:t>
                      </a:r>
                    </a:p>
                    <a:p>
                      <a:pPr marL="0" marR="0" lvl="0" indent="0" algn="ctr" rtl="0">
                        <a:spcBef>
                          <a:spcPts val="0"/>
                        </a:spcBef>
                        <a:spcAft>
                          <a:spcPts val="0"/>
                        </a:spcAft>
                        <a:buNone/>
                      </a:pPr>
                      <a:r>
                        <a:rPr lang="en-US" sz="1600" dirty="0">
                          <a:latin typeface="Times New Roman" panose="02020603050405020304" pitchFamily="18" charset="0"/>
                          <a:ea typeface="Calibri" panose="020F0502020204030204" pitchFamily="34" charset="0"/>
                          <a:cs typeface="Times New Roman" panose="02020603050405020304" pitchFamily="18" charset="0"/>
                          <a:sym typeface="Inter"/>
                        </a:rPr>
                        <a:t>(ELM and Recurrent Neural network)</a:t>
                      </a:r>
                    </a:p>
                  </a:txBody>
                  <a:tcPr marL="110750" marR="110750" marT="55375" marB="5537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solidFill>
                        <a:srgbClr val="A9A9A9"/>
                      </a:solidFill>
                      <a:prstDash val="solid"/>
                      <a:round/>
                      <a:headEnd type="none" w="sm" len="sm"/>
                      <a:tailEnd type="none" w="sm" len="sm"/>
                    </a:lnT>
                    <a:lnB w="12700" cap="flat" cmpd="sng" algn="ctr">
                      <a:solidFill>
                        <a:schemeClr val="bg1">
                          <a:lumMod val="75000"/>
                        </a:schemeClr>
                      </a:solidFill>
                      <a:prstDash val="solid"/>
                      <a:round/>
                      <a:headEnd type="none" w="med" len="med"/>
                      <a:tailEnd type="none" w="med" len="med"/>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ELM models surpassed LSTM in accuracy and training speed, enhancing real-time efficiency</a:t>
                      </a:r>
                      <a:endParaRPr lang="en-US"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ELM struggled with stocks experiencing significant data distribution changes, where LSTM performed slightly better</a:t>
                      </a:r>
                      <a:endParaRPr lang="en-US"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12700" cap="flat" cmpd="sng" algn="ctr">
                      <a:solidFill>
                        <a:schemeClr val="bg1">
                          <a:lumMod val="75000"/>
                        </a:schemeClr>
                      </a:solidFill>
                      <a:prstDash val="solid"/>
                      <a:round/>
                      <a:headEnd type="none" w="med" len="med"/>
                      <a:tailEnd type="none" w="med" len="med"/>
                    </a:lnL>
                    <a:lnR w="9525" cap="flat" cmpd="sng">
                      <a:solidFill>
                        <a:srgbClr val="A9A9A9"/>
                      </a:solidFill>
                      <a:prstDash val="solid"/>
                      <a:round/>
                      <a:headEnd type="none" w="sm" len="sm"/>
                      <a:tailEnd type="none" w="sm" len="sm"/>
                    </a:lnR>
                    <a:lnT w="9525" cap="flat" cmpd="sng" algn="ctr">
                      <a:solidFill>
                        <a:srgbClr val="A9A9A9"/>
                      </a:solidFill>
                      <a:prstDash val="solid"/>
                      <a:round/>
                      <a:headEnd type="none" w="sm" len="sm"/>
                      <a:tailEnd type="none" w="sm" len="sm"/>
                    </a:lnT>
                    <a:lnB w="12700" cap="flat" cmpd="sng" algn="ctr">
                      <a:solidFill>
                        <a:schemeClr val="bg1">
                          <a:lumMod val="75000"/>
                        </a:schemeClr>
                      </a:solidFill>
                      <a:prstDash val="solid"/>
                      <a:round/>
                      <a:headEnd type="none" w="med" len="med"/>
                      <a:tailEnd type="none" w="med" len="med"/>
                    </a:lnB>
                    <a:solidFill>
                      <a:srgbClr val="F4E4C9"/>
                    </a:solidFill>
                  </a:tcPr>
                </a:tc>
                <a:extLst>
                  <a:ext uri="{0D108BD9-81ED-4DB2-BD59-A6C34878D82A}">
                    <a16:rowId xmlns:a16="http://schemas.microsoft.com/office/drawing/2014/main" val="10004"/>
                  </a:ext>
                </a:extLst>
              </a:tr>
            </a:tbl>
          </a:graphicData>
        </a:graphic>
      </p:graphicFrame>
      <p:pic>
        <p:nvPicPr>
          <p:cNvPr id="8" name="Google Shape;11;p6">
            <a:extLst>
              <a:ext uri="{FF2B5EF4-FFF2-40B4-BE49-F238E27FC236}">
                <a16:creationId xmlns:a16="http://schemas.microsoft.com/office/drawing/2014/main" id="{466970CF-EC9E-BACC-3BFB-6F2DADDADCD5}"/>
              </a:ext>
            </a:extLst>
          </p:cNvPr>
          <p:cNvPicPr preferRelativeResize="0"/>
          <p:nvPr/>
        </p:nvPicPr>
        <p:blipFill rotWithShape="1">
          <a:blip r:embed="rId3">
            <a:alphaModFix/>
          </a:blip>
          <a:srcRect/>
          <a:stretch/>
        </p:blipFill>
        <p:spPr>
          <a:xfrm>
            <a:off x="10272812" y="15609"/>
            <a:ext cx="1676329" cy="770110"/>
          </a:xfrm>
          <a:prstGeom prst="rect">
            <a:avLst/>
          </a:prstGeom>
          <a:noFill/>
          <a:ln>
            <a:noFill/>
          </a:ln>
        </p:spPr>
      </p:pic>
    </p:spTree>
    <p:extLst>
      <p:ext uri="{BB962C8B-B14F-4D97-AF65-F5344CB8AC3E}">
        <p14:creationId xmlns:p14="http://schemas.microsoft.com/office/powerpoint/2010/main" val="196038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1;p6">
            <a:extLst>
              <a:ext uri="{FF2B5EF4-FFF2-40B4-BE49-F238E27FC236}">
                <a16:creationId xmlns:a16="http://schemas.microsoft.com/office/drawing/2014/main" id="{F7CE1AB7-B310-4C22-8689-1ECBBD8687E4}"/>
              </a:ext>
            </a:extLst>
          </p:cNvPr>
          <p:cNvPicPr preferRelativeResize="0"/>
          <p:nvPr/>
        </p:nvPicPr>
        <p:blipFill rotWithShape="1">
          <a:blip r:embed="rId3">
            <a:alphaModFix/>
          </a:blip>
          <a:srcRect/>
          <a:stretch/>
        </p:blipFill>
        <p:spPr>
          <a:xfrm>
            <a:off x="10309481" y="69933"/>
            <a:ext cx="1730120" cy="646332"/>
          </a:xfrm>
          <a:prstGeom prst="rect">
            <a:avLst/>
          </a:prstGeom>
          <a:noFill/>
          <a:ln>
            <a:noFill/>
          </a:ln>
        </p:spPr>
      </p:pic>
      <p:sp>
        <p:nvSpPr>
          <p:cNvPr id="6" name="Google Shape;38;p1">
            <a:extLst>
              <a:ext uri="{FF2B5EF4-FFF2-40B4-BE49-F238E27FC236}">
                <a16:creationId xmlns:a16="http://schemas.microsoft.com/office/drawing/2014/main" id="{9925A295-7326-4239-AD61-9FFBD3FF787A}"/>
              </a:ext>
            </a:extLst>
          </p:cNvPr>
          <p:cNvSpPr/>
          <p:nvPr/>
        </p:nvSpPr>
        <p:spPr>
          <a:xfrm>
            <a:off x="152399" y="651421"/>
            <a:ext cx="9881704" cy="82251"/>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12" name="TextBox 11">
            <a:extLst>
              <a:ext uri="{FF2B5EF4-FFF2-40B4-BE49-F238E27FC236}">
                <a16:creationId xmlns:a16="http://schemas.microsoft.com/office/drawing/2014/main" id="{AD356A3C-2811-472E-9442-9F1938C5F70D}"/>
              </a:ext>
            </a:extLst>
          </p:cNvPr>
          <p:cNvSpPr txBox="1"/>
          <p:nvPr/>
        </p:nvSpPr>
        <p:spPr>
          <a:xfrm>
            <a:off x="152399" y="69934"/>
            <a:ext cx="4248150" cy="646331"/>
          </a:xfrm>
          <a:prstGeom prst="rect">
            <a:avLst/>
          </a:prstGeom>
          <a:noFill/>
        </p:spPr>
        <p:txBody>
          <a:bodyPr wrap="square">
            <a:spAutoFit/>
          </a:bodyPr>
          <a:lstStyle/>
          <a:p>
            <a:r>
              <a:rPr lang="en-US" sz="3600" b="1" dirty="0">
                <a:solidFill>
                  <a:schemeClr val="accent4"/>
                </a:solidFill>
              </a:rPr>
              <a:t>Literature</a:t>
            </a:r>
            <a:r>
              <a:rPr lang="en-US" b="1" dirty="0">
                <a:solidFill>
                  <a:schemeClr val="accent4"/>
                </a:solidFill>
              </a:rPr>
              <a:t> </a:t>
            </a:r>
            <a:r>
              <a:rPr lang="en-US" sz="3600" b="1" dirty="0">
                <a:solidFill>
                  <a:schemeClr val="accent4"/>
                </a:solidFill>
              </a:rPr>
              <a:t>Review</a:t>
            </a:r>
          </a:p>
        </p:txBody>
      </p:sp>
      <p:graphicFrame>
        <p:nvGraphicFramePr>
          <p:cNvPr id="7" name="Table 6">
            <a:extLst>
              <a:ext uri="{FF2B5EF4-FFF2-40B4-BE49-F238E27FC236}">
                <a16:creationId xmlns:a16="http://schemas.microsoft.com/office/drawing/2014/main" id="{A6414EC4-1159-4A27-98AC-FCAC7651E3BD}"/>
              </a:ext>
            </a:extLst>
          </p:cNvPr>
          <p:cNvGraphicFramePr>
            <a:graphicFrameLocks noGrp="1"/>
          </p:cNvGraphicFramePr>
          <p:nvPr>
            <p:extLst>
              <p:ext uri="{D42A27DB-BD31-4B8C-83A1-F6EECF244321}">
                <p14:modId xmlns:p14="http://schemas.microsoft.com/office/powerpoint/2010/main" val="2003978113"/>
              </p:ext>
            </p:extLst>
          </p:nvPr>
        </p:nvGraphicFramePr>
        <p:xfrm>
          <a:off x="31354" y="833330"/>
          <a:ext cx="12129292" cy="5990731"/>
        </p:xfrm>
        <a:graphic>
          <a:graphicData uri="http://schemas.openxmlformats.org/drawingml/2006/table">
            <a:tbl>
              <a:tblPr firstRow="1">
                <a:noFill/>
                <a:tableStyleId>{B1C1A5F2-C7F4-42EF-8194-A367FB17F6C2}</a:tableStyleId>
              </a:tblPr>
              <a:tblGrid>
                <a:gridCol w="767861">
                  <a:extLst>
                    <a:ext uri="{9D8B030D-6E8A-4147-A177-3AD203B41FA5}">
                      <a16:colId xmlns:a16="http://schemas.microsoft.com/office/drawing/2014/main" val="3007021455"/>
                    </a:ext>
                  </a:extLst>
                </a:gridCol>
                <a:gridCol w="2570921">
                  <a:extLst>
                    <a:ext uri="{9D8B030D-6E8A-4147-A177-3AD203B41FA5}">
                      <a16:colId xmlns:a16="http://schemas.microsoft.com/office/drawing/2014/main" val="949233121"/>
                    </a:ext>
                  </a:extLst>
                </a:gridCol>
                <a:gridCol w="2116393">
                  <a:extLst>
                    <a:ext uri="{9D8B030D-6E8A-4147-A177-3AD203B41FA5}">
                      <a16:colId xmlns:a16="http://schemas.microsoft.com/office/drawing/2014/main" val="3753309499"/>
                    </a:ext>
                  </a:extLst>
                </a:gridCol>
                <a:gridCol w="2206438">
                  <a:extLst>
                    <a:ext uri="{9D8B030D-6E8A-4147-A177-3AD203B41FA5}">
                      <a16:colId xmlns:a16="http://schemas.microsoft.com/office/drawing/2014/main" val="3924591909"/>
                    </a:ext>
                  </a:extLst>
                </a:gridCol>
                <a:gridCol w="2136984">
                  <a:extLst>
                    <a:ext uri="{9D8B030D-6E8A-4147-A177-3AD203B41FA5}">
                      <a16:colId xmlns:a16="http://schemas.microsoft.com/office/drawing/2014/main" val="1083969853"/>
                    </a:ext>
                  </a:extLst>
                </a:gridCol>
                <a:gridCol w="2330695">
                  <a:extLst>
                    <a:ext uri="{9D8B030D-6E8A-4147-A177-3AD203B41FA5}">
                      <a16:colId xmlns:a16="http://schemas.microsoft.com/office/drawing/2014/main" val="2382962689"/>
                    </a:ext>
                  </a:extLst>
                </a:gridCol>
              </a:tblGrid>
              <a:tr h="570515">
                <a:tc>
                  <a:txBody>
                    <a:bodyPr/>
                    <a:lstStyle/>
                    <a:p>
                      <a:pPr marL="0" marR="0" lvl="0" indent="0" algn="l" rtl="0">
                        <a:spcBef>
                          <a:spcPts val="0"/>
                        </a:spcBef>
                        <a:spcAft>
                          <a:spcPts val="0"/>
                        </a:spcAft>
                        <a:buNone/>
                      </a:pPr>
                      <a:endParaRPr sz="1400" b="0" dirty="0">
                        <a:latin typeface="Inter" panose="020B0604020202020204" charset="0"/>
                        <a:ea typeface="Inter" panose="020B0604020202020204" charset="0"/>
                        <a:cs typeface="Inter"/>
                        <a:sym typeface="Inter"/>
                      </a:endParaRPr>
                    </a:p>
                  </a:txBody>
                  <a:tcPr marL="442950" marR="0" marT="0" marB="0"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367"/>
                    </a:solidFill>
                  </a:tcPr>
                </a:tc>
                <a:tc>
                  <a:txBody>
                    <a:bodyPr/>
                    <a:lstStyle/>
                    <a:p>
                      <a:pPr marL="0" marR="0" lvl="0" indent="0" algn="ctr" rtl="0">
                        <a:spcBef>
                          <a:spcPts val="0"/>
                        </a:spcBef>
                        <a:spcAft>
                          <a:spcPts val="0"/>
                        </a:spcAft>
                        <a:buNone/>
                      </a:pPr>
                      <a:r>
                        <a:rPr lang="en-US" sz="1400" i="0" u="none" strike="noStrike" cap="none" dirty="0">
                          <a:latin typeface="Inter" panose="020B0604020202020204" charset="0"/>
                          <a:ea typeface="Inter" panose="020B0604020202020204" charset="0"/>
                          <a:cs typeface="Inter"/>
                          <a:sym typeface="Inter"/>
                        </a:rPr>
                        <a:t>Title</a:t>
                      </a:r>
                      <a:endParaRPr sz="1400" dirty="0">
                        <a:latin typeface="Inter" panose="020B0604020202020204" charset="0"/>
                        <a:ea typeface="Inter" panose="020B0604020202020204" charset="0"/>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367"/>
                    </a:solidFill>
                  </a:tcPr>
                </a:tc>
                <a:tc>
                  <a:txBody>
                    <a:bodyPr/>
                    <a:lstStyle/>
                    <a:p>
                      <a:pPr marL="0" marR="0" lvl="0" indent="0" algn="ctr" rtl="0">
                        <a:spcBef>
                          <a:spcPts val="0"/>
                        </a:spcBef>
                        <a:spcAft>
                          <a:spcPts val="0"/>
                        </a:spcAft>
                        <a:buNone/>
                      </a:pPr>
                      <a:r>
                        <a:rPr lang="en-US" sz="1400" i="0" u="none" strike="noStrike" cap="none" dirty="0">
                          <a:latin typeface="Inter" panose="020B0604020202020204" charset="0"/>
                          <a:ea typeface="Inter" panose="020B0604020202020204" charset="0"/>
                          <a:cs typeface="Inter"/>
                          <a:sym typeface="Inter"/>
                        </a:rPr>
                        <a:t>Year Of Publication</a:t>
                      </a:r>
                    </a:p>
                    <a:p>
                      <a:pPr marL="0" marR="0" lvl="0" indent="0" algn="ctr" rtl="0">
                        <a:spcBef>
                          <a:spcPts val="0"/>
                        </a:spcBef>
                        <a:spcAft>
                          <a:spcPts val="0"/>
                        </a:spcAft>
                        <a:buNone/>
                      </a:pPr>
                      <a:r>
                        <a:rPr lang="en-US" sz="1400" i="0" u="none" strike="noStrike" cap="none" dirty="0">
                          <a:latin typeface="Inter" panose="020B0604020202020204" charset="0"/>
                          <a:ea typeface="Inter" panose="020B0604020202020204" charset="0"/>
                          <a:cs typeface="Inter"/>
                          <a:sym typeface="Inter"/>
                        </a:rPr>
                        <a:t>&amp; Authors</a:t>
                      </a:r>
                      <a:endParaRPr lang="en-US" sz="1400" dirty="0">
                        <a:latin typeface="Inter" panose="020B0604020202020204" charset="0"/>
                        <a:ea typeface="Inter" panose="020B0604020202020204" charset="0"/>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367"/>
                    </a:solidFill>
                  </a:tcPr>
                </a:tc>
                <a:tc>
                  <a:txBody>
                    <a:bodyPr/>
                    <a:lstStyle/>
                    <a:p>
                      <a:pPr marL="0" marR="0" lvl="0" indent="0" algn="ctr" rtl="0">
                        <a:spcBef>
                          <a:spcPts val="0"/>
                        </a:spcBef>
                        <a:spcAft>
                          <a:spcPts val="0"/>
                        </a:spcAft>
                        <a:buNone/>
                      </a:pPr>
                      <a:r>
                        <a:rPr lang="en-US" sz="1400" dirty="0">
                          <a:latin typeface="Inter" panose="020B0604020202020204" charset="0"/>
                          <a:ea typeface="Inter" panose="020B0604020202020204" charset="0"/>
                          <a:cs typeface="Inter"/>
                          <a:sym typeface="Inter"/>
                        </a:rPr>
                        <a:t>Technologies/</a:t>
                      </a:r>
                    </a:p>
                    <a:p>
                      <a:pPr marL="0" marR="0" lvl="0" indent="0" algn="ctr" rtl="0">
                        <a:spcBef>
                          <a:spcPts val="0"/>
                        </a:spcBef>
                        <a:spcAft>
                          <a:spcPts val="0"/>
                        </a:spcAft>
                        <a:buNone/>
                      </a:pPr>
                      <a:r>
                        <a:rPr lang="en-US" sz="1400" dirty="0">
                          <a:latin typeface="Inter" panose="020B0604020202020204" charset="0"/>
                          <a:ea typeface="Inter" panose="020B0604020202020204" charset="0"/>
                          <a:cs typeface="Inter"/>
                          <a:sym typeface="Inter"/>
                        </a:rPr>
                        <a:t>Methodologies</a:t>
                      </a:r>
                      <a:endParaRPr sz="1400" dirty="0">
                        <a:latin typeface="Inter" panose="020B0604020202020204" charset="0"/>
                        <a:ea typeface="Inter" panose="020B0604020202020204" charset="0"/>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07367"/>
                    </a:solidFill>
                  </a:tcPr>
                </a:tc>
                <a:tc>
                  <a:txBody>
                    <a:bodyPr/>
                    <a:lstStyle/>
                    <a:p>
                      <a:pPr marL="0" marR="0" lvl="0" indent="0" algn="ctr" rtl="0">
                        <a:spcBef>
                          <a:spcPts val="0"/>
                        </a:spcBef>
                        <a:spcAft>
                          <a:spcPts val="0"/>
                        </a:spcAft>
                        <a:buNone/>
                      </a:pPr>
                      <a:r>
                        <a:rPr lang="en-US" sz="1400" dirty="0">
                          <a:latin typeface="Inter" panose="020B0604020202020204" charset="0"/>
                          <a:ea typeface="Inter" panose="020B0604020202020204" charset="0"/>
                          <a:cs typeface="Inter"/>
                          <a:sym typeface="Inter"/>
                        </a:rPr>
                        <a:t>Result</a:t>
                      </a:r>
                      <a:endParaRPr sz="1400" dirty="0">
                        <a:latin typeface="Inter" panose="020B0604020202020204" charset="0"/>
                        <a:ea typeface="Inter" panose="020B0604020202020204" charset="0"/>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07367"/>
                    </a:solidFill>
                  </a:tcPr>
                </a:tc>
                <a:tc>
                  <a:txBody>
                    <a:bodyPr/>
                    <a:lstStyle/>
                    <a:p>
                      <a:pPr marL="0" marR="0" lvl="0" indent="0" algn="ctr" rtl="0">
                        <a:spcBef>
                          <a:spcPts val="0"/>
                        </a:spcBef>
                        <a:spcAft>
                          <a:spcPts val="0"/>
                        </a:spcAft>
                        <a:buNone/>
                      </a:pPr>
                      <a:r>
                        <a:rPr lang="en-US" sz="1400" dirty="0">
                          <a:latin typeface="Inter" panose="020B0604020202020204" charset="0"/>
                          <a:ea typeface="Inter" panose="020B0604020202020204" charset="0"/>
                          <a:cs typeface="Inter"/>
                          <a:sym typeface="Inter"/>
                        </a:rPr>
                        <a:t>Limitations</a:t>
                      </a:r>
                      <a:endParaRPr sz="1400" dirty="0">
                        <a:latin typeface="Inter" panose="020B0604020202020204" charset="0"/>
                        <a:ea typeface="Inter" panose="020B0604020202020204" charset="0"/>
                        <a:cs typeface="Inter"/>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solidFill>
                      <a:srgbClr val="007367"/>
                    </a:solidFill>
                  </a:tcPr>
                </a:tc>
                <a:extLst>
                  <a:ext uri="{0D108BD9-81ED-4DB2-BD59-A6C34878D82A}">
                    <a16:rowId xmlns:a16="http://schemas.microsoft.com/office/drawing/2014/main" val="1710294416"/>
                  </a:ext>
                </a:extLst>
              </a:tr>
              <a:tr h="1954127">
                <a:tc>
                  <a:txBody>
                    <a:bodyPr/>
                    <a:lstStyle/>
                    <a:p>
                      <a:pPr marL="0" marR="0" lvl="0" indent="0" algn="l" rtl="0">
                        <a:spcBef>
                          <a:spcPts val="0"/>
                        </a:spcBef>
                        <a:spcAft>
                          <a:spcPts val="0"/>
                        </a:spcAft>
                        <a:buNone/>
                      </a:pPr>
                      <a:r>
                        <a:rPr lang="en-US" sz="1400" i="0" u="none" strike="noStrike" cap="none" dirty="0">
                          <a:solidFill>
                            <a:schemeClr val="accent4"/>
                          </a:solidFill>
                          <a:latin typeface="Inter" panose="020B0604020202020204" charset="0"/>
                          <a:ea typeface="Inter" panose="020B0604020202020204" charset="0"/>
                          <a:cs typeface="Inter"/>
                          <a:sym typeface="Inter"/>
                        </a:rPr>
                        <a:t>4</a:t>
                      </a:r>
                      <a:endParaRPr sz="1400" dirty="0">
                        <a:solidFill>
                          <a:schemeClr val="accent4"/>
                        </a:solidFill>
                        <a:latin typeface="Inter" panose="020B0604020202020204" charset="0"/>
                        <a:ea typeface="Inter" panose="020B0604020202020204" charset="0"/>
                        <a:cs typeface="Inter"/>
                        <a:sym typeface="Inter"/>
                      </a:endParaRPr>
                    </a:p>
                  </a:txBody>
                  <a:tcPr marL="4429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A Quick Gbest Guided Artificial Bee Colony</a:t>
                      </a:r>
                    </a:p>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Algorithm for Stock Market Prices Prediction</a:t>
                      </a:r>
                      <a:endParaRPr sz="1600" b="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IN" sz="1600" dirty="0">
                          <a:latin typeface="Times New Roman" panose="02020603050405020304" pitchFamily="18" charset="0"/>
                          <a:cs typeface="Times New Roman" panose="02020603050405020304" pitchFamily="18" charset="0"/>
                        </a:rPr>
                        <a:t>2018</a:t>
                      </a:r>
                    </a:p>
                    <a:p>
                      <a:pPr marL="0" marR="0" lvl="0" indent="0" algn="ctr" rtl="0">
                        <a:spcBef>
                          <a:spcPts val="0"/>
                        </a:spcBef>
                        <a:spcAft>
                          <a:spcPts val="0"/>
                        </a:spcAft>
                        <a:buNone/>
                      </a:pPr>
                      <a:r>
                        <a:rPr lang="en-IN" sz="1600" dirty="0">
                          <a:latin typeface="Times New Roman" panose="02020603050405020304" pitchFamily="18" charset="0"/>
                          <a:ea typeface="Calibri" panose="020F0502020204030204" pitchFamily="34" charset="0"/>
                          <a:cs typeface="Times New Roman" panose="02020603050405020304" pitchFamily="18" charset="0"/>
                          <a:sym typeface="Inter"/>
                        </a:rPr>
                        <a:t>Habib Shah, Harish Garg, Nasser Tairan</a:t>
                      </a:r>
                      <a:endParaRPr sz="1600" dirty="0">
                        <a:latin typeface="Times New Roman" panose="02020603050405020304" pitchFamily="18" charset="0"/>
                        <a:ea typeface="Calibri" panose="020F0502020204030204" pitchFamily="34" charset="0"/>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Artificial Bee Colony(ABC),</a:t>
                      </a:r>
                      <a:r>
                        <a:rPr lang="en-IN" sz="1600" dirty="0">
                          <a:latin typeface="Times New Roman" panose="02020603050405020304" pitchFamily="18" charset="0"/>
                          <a:cs typeface="Times New Roman" panose="02020603050405020304" pitchFamily="18" charset="0"/>
                        </a:rPr>
                        <a:t> FFNN (Feedforward Neural Network)</a:t>
                      </a:r>
                      <a:endParaRPr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Achieved fast convergence, high accuracy, and better SSM price prediction than traditional ABC methods</a:t>
                      </a:r>
                      <a:endParaRPr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Risk of getting trapped in local minima; limited by the quality of historical stock data..</a:t>
                      </a:r>
                      <a:endParaRPr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3071657543"/>
                  </a:ext>
                </a:extLst>
              </a:tr>
              <a:tr h="1954127">
                <a:tc>
                  <a:txBody>
                    <a:bodyPr/>
                    <a:lstStyle/>
                    <a:p>
                      <a:pPr marL="0" marR="0" lvl="0" indent="0" algn="l" rtl="0">
                        <a:spcBef>
                          <a:spcPts val="0"/>
                        </a:spcBef>
                        <a:spcAft>
                          <a:spcPts val="0"/>
                        </a:spcAft>
                        <a:buNone/>
                      </a:pPr>
                      <a:r>
                        <a:rPr lang="en-US" sz="1400" i="0" u="none" strike="noStrike" cap="none" dirty="0">
                          <a:solidFill>
                            <a:schemeClr val="accent4"/>
                          </a:solidFill>
                          <a:latin typeface="Inter" panose="020B0604020202020204" charset="0"/>
                          <a:ea typeface="Inter" panose="020B0604020202020204" charset="0"/>
                          <a:cs typeface="Calibri" panose="020F0502020204030204" pitchFamily="34" charset="0"/>
                          <a:sym typeface="Inter"/>
                        </a:rPr>
                        <a:t>5</a:t>
                      </a:r>
                      <a:endParaRPr sz="1400" dirty="0">
                        <a:solidFill>
                          <a:schemeClr val="accent4"/>
                        </a:solidFill>
                        <a:latin typeface="Inter" panose="020B0604020202020204" charset="0"/>
                        <a:ea typeface="Inter" panose="020B0604020202020204" charset="0"/>
                        <a:cs typeface="Calibri" panose="020F0502020204030204" pitchFamily="34" charset="0"/>
                        <a:sym typeface="Inter"/>
                      </a:endParaRPr>
                    </a:p>
                  </a:txBody>
                  <a:tcPr marL="4429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ea typeface="Calibri" panose="020F0502020204030204" pitchFamily="34" charset="0"/>
                          <a:cs typeface="Times New Roman" panose="02020603050405020304" pitchFamily="18" charset="0"/>
                          <a:sym typeface="Inter"/>
                        </a:rPr>
                        <a:t>Stock Market Prediction using different Machine</a:t>
                      </a:r>
                    </a:p>
                    <a:p>
                      <a:pPr marL="0" marR="0" lvl="0" indent="0" algn="ctr" rtl="0">
                        <a:spcBef>
                          <a:spcPts val="0"/>
                        </a:spcBef>
                        <a:spcAft>
                          <a:spcPts val="0"/>
                        </a:spcAft>
                        <a:buNone/>
                      </a:pPr>
                      <a:r>
                        <a:rPr lang="en-US" sz="1600" dirty="0">
                          <a:latin typeface="Times New Roman" panose="02020603050405020304" pitchFamily="18" charset="0"/>
                          <a:ea typeface="Calibri" panose="020F0502020204030204" pitchFamily="34" charset="0"/>
                          <a:cs typeface="Times New Roman" panose="02020603050405020304" pitchFamily="18" charset="0"/>
                          <a:sym typeface="Inter"/>
                        </a:rPr>
                        <a:t>Learning Algorithms</a:t>
                      </a:r>
                      <a:endParaRPr sz="1600" dirty="0">
                        <a:latin typeface="Times New Roman" panose="02020603050405020304" pitchFamily="18" charset="0"/>
                        <a:ea typeface="Calibri" panose="020F0502020204030204" pitchFamily="34" charset="0"/>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IN" sz="1600" dirty="0">
                          <a:latin typeface="Times New Roman" panose="02020603050405020304" pitchFamily="18" charset="0"/>
                          <a:cs typeface="Times New Roman" panose="02020603050405020304" pitchFamily="18" charset="0"/>
                        </a:rPr>
                        <a:t>2023</a:t>
                      </a:r>
                    </a:p>
                    <a:p>
                      <a:pPr marL="0" marR="0" lvl="0" indent="0" algn="ctr" rtl="0">
                        <a:spcBef>
                          <a:spcPts val="0"/>
                        </a:spcBef>
                        <a:spcAft>
                          <a:spcPts val="0"/>
                        </a:spcAft>
                        <a:buNone/>
                      </a:pPr>
                      <a:r>
                        <a:rPr lang="en-US" sz="1600" dirty="0">
                          <a:latin typeface="Times New Roman" panose="02020603050405020304" pitchFamily="18" charset="0"/>
                          <a:ea typeface="Calibri" panose="020F0502020204030204" pitchFamily="34" charset="0"/>
                          <a:cs typeface="Times New Roman" panose="02020603050405020304" pitchFamily="18" charset="0"/>
                          <a:sym typeface="Inter"/>
                        </a:rPr>
                        <a:t>Vidushi Tiwari, Bhanu Prakash Lohani, Ajay Rana, Upendra Pratap Pandey</a:t>
                      </a:r>
                    </a:p>
                  </a:txBody>
                  <a:tcPr marL="110750" marR="110750" marT="55375" marB="55375"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SVM, Random Forest, LSTM, Decision Trees, Neural Networks</a:t>
                      </a:r>
                    </a:p>
                  </a:txBody>
                  <a:tcPr marL="110750" marR="110750" marT="55375" marB="55375"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A9A9A9"/>
                      </a:solidFill>
                      <a:prstDash val="solid"/>
                      <a:round/>
                      <a:headEnd type="none" w="sm" len="sm"/>
                      <a:tailEnd type="none" w="sm" len="sm"/>
                    </a:lnT>
                    <a:lnB w="9525" cap="flat" cmpd="sng" algn="ctr">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Random Forest led in short-term accuracy, while SVM topped the F-score across all time horizons</a:t>
                      </a:r>
                    </a:p>
                  </a:txBody>
                  <a:tcPr marL="110750" marR="110750" marT="55375" marB="55375"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A9A9A9"/>
                      </a:solidFill>
                      <a:prstDash val="solid"/>
                      <a:round/>
                      <a:headEnd type="none" w="sm" len="sm"/>
                      <a:tailEnd type="none" w="sm" len="sm"/>
                    </a:lnT>
                    <a:lnB w="9525" cap="flat" cmpd="sng" algn="ctr">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Models rely solely on historical price data without considering external factors (news, social media, events).</a:t>
                      </a:r>
                      <a:endParaRPr lang="en-US"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lgn="ctr">
                      <a:solidFill>
                        <a:srgbClr val="A9A9A9"/>
                      </a:solidFill>
                      <a:prstDash val="solid"/>
                      <a:round/>
                      <a:headEnd type="none" w="sm" len="sm"/>
                      <a:tailEnd type="none" w="sm" len="sm"/>
                    </a:lnT>
                    <a:lnB w="9525" cap="flat" cmpd="sng" algn="ctr">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3958297312"/>
                  </a:ext>
                </a:extLst>
              </a:tr>
              <a:tr h="1511962">
                <a:tc>
                  <a:txBody>
                    <a:bodyPr/>
                    <a:lstStyle/>
                    <a:p>
                      <a:pPr marL="0" marR="0" lvl="0" indent="0" algn="l" rtl="0">
                        <a:spcBef>
                          <a:spcPts val="0"/>
                        </a:spcBef>
                        <a:spcAft>
                          <a:spcPts val="0"/>
                        </a:spcAft>
                        <a:buNone/>
                      </a:pPr>
                      <a:r>
                        <a:rPr lang="en-US" sz="1400" i="0" u="none" strike="noStrike" cap="none" dirty="0">
                          <a:solidFill>
                            <a:schemeClr val="accent4"/>
                          </a:solidFill>
                          <a:latin typeface="Inter" panose="020B0604020202020204" charset="0"/>
                          <a:ea typeface="Inter" panose="020B0604020202020204" charset="0"/>
                          <a:cs typeface="Inter"/>
                          <a:sym typeface="Inter"/>
                        </a:rPr>
                        <a:t>6</a:t>
                      </a:r>
                      <a:endParaRPr sz="1400" dirty="0">
                        <a:solidFill>
                          <a:schemeClr val="accent4"/>
                        </a:solidFill>
                        <a:latin typeface="Inter" panose="020B0604020202020204" charset="0"/>
                        <a:ea typeface="Inter" panose="020B0604020202020204" charset="0"/>
                        <a:cs typeface="Inter"/>
                        <a:sym typeface="Inter"/>
                      </a:endParaRPr>
                    </a:p>
                  </a:txBody>
                  <a:tcPr marL="4429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ELM-Based AFL–SLFN Modeling and Multiscale Model-Modification Strategy for Online Prediction</a:t>
                      </a:r>
                      <a:endParaRPr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IN" sz="1600" dirty="0">
                          <a:latin typeface="Times New Roman" panose="02020603050405020304" pitchFamily="18" charset="0"/>
                          <a:cs typeface="Times New Roman" panose="02020603050405020304" pitchFamily="18" charset="0"/>
                        </a:rPr>
                        <a:t>2019</a:t>
                      </a:r>
                    </a:p>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XiaoliWang, He Zhang, Yalin Wang  and Shaoming Yang</a:t>
                      </a:r>
                      <a:endParaRPr lang="en-US"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ELM, SLFN, AFL (activation function learning), hybrid modeling</a:t>
                      </a:r>
                      <a:endParaRPr lang="en-US" sz="1600" dirty="0">
                        <a:latin typeface="Times New Roman" panose="02020603050405020304" pitchFamily="18" charset="0"/>
                        <a:ea typeface="Inter" panose="020B0604020202020204" charset="0"/>
                        <a:cs typeface="Times New Roman" panose="02020603050405020304" pitchFamily="18" charset="0"/>
                        <a:sym typeface="Inter"/>
                      </a:endParaRPr>
                    </a:p>
                  </a:txBody>
                  <a:tcPr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A9A9A9"/>
                      </a:solidFill>
                      <a:prstDash val="solid"/>
                      <a:round/>
                      <a:headEnd type="none" w="sm" len="sm"/>
                      <a:tailEnd type="none" w="sm" len="sm"/>
                    </a:lnT>
                    <a:lnB w="9525" cap="flat" cmpd="sng" algn="ctr">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Boosted accuracy with dynamic learning and adaptive weights.</a:t>
                      </a:r>
                      <a:endParaRPr lang="en-US" sz="1600" dirty="0">
                        <a:latin typeface="Times New Roman" panose="02020603050405020304" pitchFamily="18" charset="0"/>
                        <a:ea typeface="Inter" panose="020B0604020202020204" charset="0"/>
                        <a:cs typeface="Times New Roman" panose="02020603050405020304" pitchFamily="18" charset="0"/>
                        <a:sym typeface="Inter"/>
                      </a:endParaRPr>
                    </a:p>
                  </a:txBody>
                  <a:tcPr marL="110750" marR="110750" marT="55375" marB="55375" anchor="ctr">
                    <a:lnL w="9525" cap="flat" cmpd="sng" algn="ctr">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A9A9A9"/>
                      </a:solidFill>
                      <a:prstDash val="solid"/>
                      <a:round/>
                      <a:headEnd type="none" w="sm" len="sm"/>
                      <a:tailEnd type="none" w="sm" len="sm"/>
                    </a:lnT>
                    <a:lnB w="9525" cap="flat" cmpd="sng" algn="ctr">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SLFNs' simultaneous training increases computational cost, impacting real-time use..</a:t>
                      </a: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lgn="ctr">
                      <a:solidFill>
                        <a:srgbClr val="A9A9A9"/>
                      </a:solidFill>
                      <a:prstDash val="solid"/>
                      <a:round/>
                      <a:headEnd type="none" w="sm" len="sm"/>
                      <a:tailEnd type="none" w="sm" len="sm"/>
                    </a:lnT>
                    <a:lnB w="9525" cap="flat" cmpd="sng" algn="ctr">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3896788372"/>
                  </a:ext>
                </a:extLst>
              </a:tr>
            </a:tbl>
          </a:graphicData>
        </a:graphic>
      </p:graphicFrame>
    </p:spTree>
    <p:extLst>
      <p:ext uri="{BB962C8B-B14F-4D97-AF65-F5344CB8AC3E}">
        <p14:creationId xmlns:p14="http://schemas.microsoft.com/office/powerpoint/2010/main" val="4207106871"/>
      </p:ext>
    </p:extLst>
  </p:cSld>
  <p:clrMapOvr>
    <a:masterClrMapping/>
  </p:clrMapOvr>
</p:sld>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7751</TotalTime>
  <Words>2895</Words>
  <Application>Microsoft Office PowerPoint</Application>
  <PresentationFormat>Widescreen</PresentationFormat>
  <Paragraphs>386</Paragraphs>
  <Slides>44</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Calibri</vt:lpstr>
      <vt:lpstr>Inter</vt:lpstr>
      <vt:lpstr>Aptos</vt:lpstr>
      <vt:lpstr>Plus Jakarta Sans</vt:lpstr>
      <vt:lpstr>Cambria Math</vt:lpstr>
      <vt:lpstr>Play</vt:lpstr>
      <vt:lpstr>Times New Roman</vt:lpstr>
      <vt:lpstr>DM Sans Bold</vt:lpstr>
      <vt:lpstr>Arial</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GITAM</dc:creator>
  <cp:lastModifiedBy>venu harsha</cp:lastModifiedBy>
  <cp:revision>72</cp:revision>
  <dcterms:created xsi:type="dcterms:W3CDTF">2022-05-23T07:15:42Z</dcterms:created>
  <dcterms:modified xsi:type="dcterms:W3CDTF">2025-03-24T17:08:54Z</dcterms:modified>
</cp:coreProperties>
</file>