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try.github.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1984100" y="1421675"/>
            <a:ext cx="5017500" cy="1578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sz="4800"/>
              <a:t>Git</a:t>
            </a:r>
            <a:endParaRPr sz="4800"/>
          </a:p>
        </p:txBody>
      </p:sp>
      <p:sp>
        <p:nvSpPr>
          <p:cNvPr id="135" name="Shape 135"/>
          <p:cNvSpPr txBox="1"/>
          <p:nvPr>
            <p:ph idx="1" type="subTitle"/>
          </p:nvPr>
        </p:nvSpPr>
        <p:spPr>
          <a:xfrm>
            <a:off x="4941475" y="3347875"/>
            <a:ext cx="40275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3000"/>
              <a:t>By Navaneeth Dev K.</a:t>
            </a:r>
            <a:endParaRPr sz="3000"/>
          </a:p>
        </p:txBody>
      </p:sp>
      <p:pic>
        <p:nvPicPr>
          <p:cNvPr id="136" name="Shape 136"/>
          <p:cNvPicPr preferRelativeResize="0"/>
          <p:nvPr/>
        </p:nvPicPr>
        <p:blipFill>
          <a:blip r:embed="rId3">
            <a:alphaModFix/>
          </a:blip>
          <a:stretch>
            <a:fillRect/>
          </a:stretch>
        </p:blipFill>
        <p:spPr>
          <a:xfrm>
            <a:off x="5139699" y="1559249"/>
            <a:ext cx="668725" cy="66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54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What is Git?</a:t>
            </a:r>
            <a:endParaRPr/>
          </a:p>
        </p:txBody>
      </p:sp>
      <p:sp>
        <p:nvSpPr>
          <p:cNvPr id="142" name="Shape 142"/>
          <p:cNvSpPr txBox="1"/>
          <p:nvPr>
            <p:ph idx="1" type="body"/>
          </p:nvPr>
        </p:nvSpPr>
        <p:spPr>
          <a:xfrm>
            <a:off x="1297500" y="1097075"/>
            <a:ext cx="7038900" cy="627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GB"/>
              <a:t>Git is a Distributed version control system for tracking changes in computer files and coordinating work on those files among multiple people</a:t>
            </a:r>
            <a:endParaRPr/>
          </a:p>
        </p:txBody>
      </p:sp>
      <p:sp>
        <p:nvSpPr>
          <p:cNvPr id="143" name="Shape 143"/>
          <p:cNvSpPr txBox="1"/>
          <p:nvPr>
            <p:ph type="title"/>
          </p:nvPr>
        </p:nvSpPr>
        <p:spPr>
          <a:xfrm>
            <a:off x="1354475" y="2298450"/>
            <a:ext cx="7038900" cy="546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What is Version Control?</a:t>
            </a:r>
            <a:endParaRPr/>
          </a:p>
        </p:txBody>
      </p:sp>
      <p:sp>
        <p:nvSpPr>
          <p:cNvPr id="144" name="Shape 144"/>
          <p:cNvSpPr txBox="1"/>
          <p:nvPr>
            <p:ph idx="1" type="body"/>
          </p:nvPr>
        </p:nvSpPr>
        <p:spPr>
          <a:xfrm>
            <a:off x="1354475" y="3025800"/>
            <a:ext cx="7038900" cy="78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 component of software configuration management, version control, also known as revision control or source control, is the management of changes to documents, computer programs, large websites, and other collections of information.</a:t>
            </a:r>
            <a:endParaRPr/>
          </a:p>
          <a:p>
            <a:pPr indent="0" lvl="0" mar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1297500" y="2259300"/>
            <a:ext cx="7038900" cy="624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Why Git?</a:t>
            </a:r>
            <a:endParaRPr/>
          </a:p>
        </p:txBody>
      </p:sp>
      <p:sp>
        <p:nvSpPr>
          <p:cNvPr id="150" name="Shape 150"/>
          <p:cNvSpPr txBox="1"/>
          <p:nvPr>
            <p:ph idx="1" type="body"/>
          </p:nvPr>
        </p:nvSpPr>
        <p:spPr>
          <a:xfrm>
            <a:off x="1297500" y="2935000"/>
            <a:ext cx="7038900" cy="84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Git allows a team of people to work together, all using the same files. And it helps the team cope with the confusion that tends to happen when multiple people are editing the same files.</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
        <p:nvSpPr>
          <p:cNvPr id="151" name="Shape 151"/>
          <p:cNvSpPr txBox="1"/>
          <p:nvPr>
            <p:ph type="title"/>
          </p:nvPr>
        </p:nvSpPr>
        <p:spPr>
          <a:xfrm>
            <a:off x="1343350" y="497175"/>
            <a:ext cx="7038900" cy="586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What is Distributed version control?</a:t>
            </a:r>
            <a:endParaRPr/>
          </a:p>
        </p:txBody>
      </p:sp>
      <p:sp>
        <p:nvSpPr>
          <p:cNvPr id="152" name="Shape 152"/>
          <p:cNvSpPr txBox="1"/>
          <p:nvPr>
            <p:ph idx="1" type="body"/>
          </p:nvPr>
        </p:nvSpPr>
        <p:spPr>
          <a:xfrm>
            <a:off x="1297500" y="1083375"/>
            <a:ext cx="7038900" cy="797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a:t>In software development, distributed version control is a form of version control where the complete codebase including its full history, is mirrored on every developer's computer.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1297500" y="393750"/>
            <a:ext cx="7038900" cy="73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Git Workflow</a:t>
            </a:r>
            <a:endParaRPr/>
          </a:p>
        </p:txBody>
      </p:sp>
      <p:sp>
        <p:nvSpPr>
          <p:cNvPr id="158" name="Shape 158"/>
          <p:cNvSpPr txBox="1"/>
          <p:nvPr>
            <p:ph idx="1" type="body"/>
          </p:nvPr>
        </p:nvSpPr>
        <p:spPr>
          <a:xfrm>
            <a:off x="1297500" y="11254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The Git workflow is a lightweight, branch-based workflow built around core Git commands. </a:t>
            </a:r>
            <a:endParaRPr/>
          </a:p>
          <a:p>
            <a:pPr indent="0" lvl="0" marL="0">
              <a:spcBef>
                <a:spcPts val="1600"/>
              </a:spcBef>
              <a:spcAft>
                <a:spcPts val="0"/>
              </a:spcAft>
              <a:buNone/>
            </a:pPr>
            <a:r>
              <a:rPr lang="en-GB"/>
              <a:t>The Git workflow has five steps:</a:t>
            </a:r>
            <a:endParaRPr/>
          </a:p>
          <a:p>
            <a:pPr indent="-311150" lvl="0" marL="457200" rtl="0">
              <a:spcBef>
                <a:spcPts val="1600"/>
              </a:spcBef>
              <a:spcAft>
                <a:spcPts val="0"/>
              </a:spcAft>
              <a:buSzPts val="1300"/>
              <a:buChar char="●"/>
            </a:pPr>
            <a:r>
              <a:rPr lang="en-GB"/>
              <a:t>Create a Repository</a:t>
            </a:r>
            <a:endParaRPr/>
          </a:p>
          <a:p>
            <a:pPr indent="-311150" lvl="0" marL="457200" rtl="0">
              <a:spcBef>
                <a:spcPts val="0"/>
              </a:spcBef>
              <a:spcAft>
                <a:spcPts val="0"/>
              </a:spcAft>
              <a:buSzPts val="1300"/>
              <a:buChar char="●"/>
            </a:pPr>
            <a:r>
              <a:rPr lang="en-GB"/>
              <a:t>Write code</a:t>
            </a:r>
            <a:endParaRPr/>
          </a:p>
          <a:p>
            <a:pPr indent="-311150" lvl="0" marL="457200" rtl="0">
              <a:spcBef>
                <a:spcPts val="0"/>
              </a:spcBef>
              <a:spcAft>
                <a:spcPts val="0"/>
              </a:spcAft>
              <a:buSzPts val="1300"/>
              <a:buChar char="●"/>
            </a:pPr>
            <a:r>
              <a:rPr lang="en-GB"/>
              <a:t>Stage files</a:t>
            </a:r>
            <a:endParaRPr/>
          </a:p>
          <a:p>
            <a:pPr indent="-311150" lvl="0" marL="457200" rtl="0">
              <a:spcBef>
                <a:spcPts val="0"/>
              </a:spcBef>
              <a:spcAft>
                <a:spcPts val="0"/>
              </a:spcAft>
              <a:buSzPts val="1300"/>
              <a:buChar char="●"/>
            </a:pPr>
            <a:r>
              <a:rPr lang="en-GB"/>
              <a:t>Commit changes</a:t>
            </a:r>
            <a:endParaRPr/>
          </a:p>
          <a:p>
            <a:pPr indent="-311150" lvl="0" marL="457200" rtl="0">
              <a:spcBef>
                <a:spcPts val="0"/>
              </a:spcBef>
              <a:spcAft>
                <a:spcPts val="0"/>
              </a:spcAft>
              <a:buSzPts val="1300"/>
              <a:buChar char="●"/>
            </a:pPr>
            <a:r>
              <a:rPr lang="en-GB"/>
              <a:t>Push changes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1297500" y="393750"/>
            <a:ext cx="7038900" cy="68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Advantages of Git</a:t>
            </a:r>
            <a:endParaRPr/>
          </a:p>
        </p:txBody>
      </p:sp>
      <p:sp>
        <p:nvSpPr>
          <p:cNvPr id="164" name="Shape 164"/>
          <p:cNvSpPr txBox="1"/>
          <p:nvPr>
            <p:ph idx="1" type="body"/>
          </p:nvPr>
        </p:nvSpPr>
        <p:spPr>
          <a:xfrm>
            <a:off x="1297500" y="1082850"/>
            <a:ext cx="7038900" cy="37827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GB"/>
              <a:t>Distributed Development</a:t>
            </a:r>
            <a:r>
              <a:rPr lang="en-GB"/>
              <a:t>: Each developer gets their own local repository, complete with a full history of commits.</a:t>
            </a:r>
            <a:endParaRPr/>
          </a:p>
          <a:p>
            <a:pPr indent="0" lvl="0" marL="0" rtl="0">
              <a:spcBef>
                <a:spcPts val="1600"/>
              </a:spcBef>
              <a:spcAft>
                <a:spcPts val="0"/>
              </a:spcAft>
              <a:buNone/>
            </a:pPr>
            <a:r>
              <a:t/>
            </a:r>
            <a:endParaRPr/>
          </a:p>
          <a:p>
            <a:pPr indent="-311150" lvl="0" marL="457200" rtl="0">
              <a:spcBef>
                <a:spcPts val="1600"/>
              </a:spcBef>
              <a:spcAft>
                <a:spcPts val="0"/>
              </a:spcAft>
              <a:buSzPts val="1300"/>
              <a:buChar char="●"/>
            </a:pPr>
            <a:r>
              <a:rPr b="1" lang="en-GB"/>
              <a:t>Branching is easy</a:t>
            </a:r>
            <a:r>
              <a:rPr lang="en-GB"/>
              <a:t>: Branching in Git is fast and consumes very little space.Assured Data Integrity: Git uses SHA1 trees to achieve Data integrity.</a:t>
            </a:r>
            <a:endParaRPr/>
          </a:p>
          <a:p>
            <a:pPr indent="0" lvl="0" marL="0" rtl="0">
              <a:spcBef>
                <a:spcPts val="1600"/>
              </a:spcBef>
              <a:spcAft>
                <a:spcPts val="0"/>
              </a:spcAft>
              <a:buNone/>
            </a:pPr>
            <a:r>
              <a:t/>
            </a:r>
            <a:endParaRPr/>
          </a:p>
          <a:p>
            <a:pPr indent="-311150" lvl="0" marL="457200" rtl="0">
              <a:spcBef>
                <a:spcPts val="1600"/>
              </a:spcBef>
              <a:spcAft>
                <a:spcPts val="0"/>
              </a:spcAft>
              <a:buSzPts val="1300"/>
              <a:buChar char="●"/>
            </a:pPr>
            <a:r>
              <a:rPr b="1" lang="en-GB"/>
              <a:t>Very fast</a:t>
            </a:r>
            <a:r>
              <a:rPr lang="en-GB"/>
              <a:t>: Git is very fast even when compared to other DVCS.</a:t>
            </a:r>
            <a:endParaRPr/>
          </a:p>
          <a:p>
            <a:pPr indent="0" lvl="0" marL="0" rtl="0">
              <a:spcBef>
                <a:spcPts val="1600"/>
              </a:spcBef>
              <a:spcAft>
                <a:spcPts val="0"/>
              </a:spcAft>
              <a:buNone/>
            </a:pPr>
            <a:r>
              <a:t/>
            </a:r>
            <a:endParaRPr/>
          </a:p>
          <a:p>
            <a:pPr indent="-311150" lvl="0" marL="457200">
              <a:spcBef>
                <a:spcPts val="1600"/>
              </a:spcBef>
              <a:spcAft>
                <a:spcPts val="0"/>
              </a:spcAft>
              <a:buSzPts val="1300"/>
              <a:buChar char="●"/>
            </a:pPr>
            <a:r>
              <a:rPr b="1" lang="en-GB"/>
              <a:t>Free  to use</a:t>
            </a:r>
            <a:r>
              <a:rPr lang="en-GB"/>
              <a:t>: Git is a free and designed to handle everything from small to very large projects efficiency.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Disadvantages of Git</a:t>
            </a:r>
            <a:endParaRPr/>
          </a:p>
        </p:txBody>
      </p:sp>
      <p:sp>
        <p:nvSpPr>
          <p:cNvPr id="170" name="Shape 17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GB"/>
              <a:t>Steep learning curve</a:t>
            </a:r>
            <a:r>
              <a:rPr lang="en-GB"/>
              <a:t>: Many commands with many options, some commands are non-intuitive and need a level of understanding of the internals of git, commands, and arguments are inconsistent to some degree.</a:t>
            </a:r>
            <a:endParaRPr/>
          </a:p>
          <a:p>
            <a:pPr indent="0" lvl="0" marL="0" rtl="0">
              <a:spcBef>
                <a:spcPts val="1600"/>
              </a:spcBef>
              <a:spcAft>
                <a:spcPts val="0"/>
              </a:spcAft>
              <a:buNone/>
            </a:pPr>
            <a:r>
              <a:t/>
            </a:r>
            <a:endParaRPr/>
          </a:p>
          <a:p>
            <a:pPr indent="-311150" lvl="0" marL="457200" rtl="0">
              <a:spcBef>
                <a:spcPts val="1600"/>
              </a:spcBef>
              <a:spcAft>
                <a:spcPts val="0"/>
              </a:spcAft>
              <a:buSzPts val="1300"/>
              <a:buChar char="●"/>
            </a:pPr>
            <a:r>
              <a:rPr lang="en-GB"/>
              <a:t>Access Control: You cannot restrict read/write access to specific files, directories, or branches within a single repository with Git. You can either clone the entire repository or none of 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Basic Git commands</a:t>
            </a:r>
            <a:endParaRPr/>
          </a:p>
        </p:txBody>
      </p:sp>
      <p:sp>
        <p:nvSpPr>
          <p:cNvPr id="176" name="Shape 17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GB"/>
              <a:t>git init</a:t>
            </a:r>
            <a:endParaRPr/>
          </a:p>
          <a:p>
            <a:pPr indent="-311150" lvl="0" marL="457200" rtl="0">
              <a:spcBef>
                <a:spcPts val="0"/>
              </a:spcBef>
              <a:spcAft>
                <a:spcPts val="0"/>
              </a:spcAft>
              <a:buSzPts val="1300"/>
              <a:buChar char="●"/>
            </a:pPr>
            <a:r>
              <a:rPr lang="en-GB"/>
              <a:t>git clone</a:t>
            </a:r>
            <a:endParaRPr/>
          </a:p>
          <a:p>
            <a:pPr indent="-311150" lvl="0" marL="457200" rtl="0">
              <a:spcBef>
                <a:spcPts val="0"/>
              </a:spcBef>
              <a:spcAft>
                <a:spcPts val="0"/>
              </a:spcAft>
              <a:buSzPts val="1300"/>
              <a:buChar char="●"/>
            </a:pPr>
            <a:r>
              <a:rPr lang="en-GB"/>
              <a:t>git add</a:t>
            </a:r>
            <a:endParaRPr/>
          </a:p>
          <a:p>
            <a:pPr indent="-311150" lvl="0" marL="457200" rtl="0">
              <a:spcBef>
                <a:spcPts val="0"/>
              </a:spcBef>
              <a:spcAft>
                <a:spcPts val="0"/>
              </a:spcAft>
              <a:buSzPts val="1300"/>
              <a:buChar char="●"/>
            </a:pPr>
            <a:r>
              <a:rPr lang="en-GB"/>
              <a:t>git commit</a:t>
            </a:r>
            <a:endParaRPr/>
          </a:p>
          <a:p>
            <a:pPr indent="-311150" lvl="0" marL="457200" rtl="0">
              <a:spcBef>
                <a:spcPts val="0"/>
              </a:spcBef>
              <a:spcAft>
                <a:spcPts val="0"/>
              </a:spcAft>
              <a:buSzPts val="1300"/>
              <a:buChar char="●"/>
            </a:pPr>
            <a:r>
              <a:rPr lang="en-GB"/>
              <a:t>git status</a:t>
            </a:r>
            <a:endParaRPr/>
          </a:p>
          <a:p>
            <a:pPr indent="-311150" lvl="0" marL="457200" rtl="0">
              <a:spcBef>
                <a:spcPts val="0"/>
              </a:spcBef>
              <a:spcAft>
                <a:spcPts val="0"/>
              </a:spcAft>
              <a:buSzPts val="1300"/>
              <a:buChar char="●"/>
            </a:pPr>
            <a:r>
              <a:rPr lang="en-GB"/>
              <a:t>git diff</a:t>
            </a:r>
            <a:endParaRPr/>
          </a:p>
          <a:p>
            <a:pPr indent="-311150" lvl="0" marL="457200" rtl="0">
              <a:spcBef>
                <a:spcPts val="0"/>
              </a:spcBef>
              <a:spcAft>
                <a:spcPts val="0"/>
              </a:spcAft>
              <a:buSzPts val="1300"/>
              <a:buChar char="●"/>
            </a:pPr>
            <a:r>
              <a:rPr lang="en-GB"/>
              <a:t>g</a:t>
            </a:r>
            <a:r>
              <a:rPr lang="en-GB"/>
              <a:t>it branch</a:t>
            </a:r>
            <a:endParaRPr/>
          </a:p>
          <a:p>
            <a:pPr indent="-311150" lvl="0" marL="457200" rtl="0">
              <a:spcBef>
                <a:spcPts val="0"/>
              </a:spcBef>
              <a:spcAft>
                <a:spcPts val="0"/>
              </a:spcAft>
              <a:buSzPts val="1300"/>
              <a:buChar char="●"/>
            </a:pPr>
            <a:r>
              <a:rPr lang="en-GB"/>
              <a:t>git pull</a:t>
            </a:r>
            <a:endParaRPr/>
          </a:p>
          <a:p>
            <a:pPr indent="-311150" lvl="0" marL="457200" rtl="0">
              <a:spcBef>
                <a:spcPts val="0"/>
              </a:spcBef>
              <a:spcAft>
                <a:spcPts val="0"/>
              </a:spcAft>
              <a:buSzPts val="1300"/>
              <a:buChar char="●"/>
            </a:pPr>
            <a:r>
              <a:rPr lang="en-GB"/>
              <a:t>git push</a:t>
            </a:r>
            <a:endParaRPr/>
          </a:p>
          <a:p>
            <a:pPr indent="-311150" lvl="0" marL="457200">
              <a:spcBef>
                <a:spcPts val="0"/>
              </a:spcBef>
              <a:spcAft>
                <a:spcPts val="0"/>
              </a:spcAft>
              <a:buSzPts val="1300"/>
              <a:buChar char="●"/>
            </a:pPr>
            <a:r>
              <a:rPr lang="en-GB"/>
              <a:t>git merge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Resources</a:t>
            </a:r>
            <a:endParaRPr/>
          </a:p>
        </p:txBody>
      </p:sp>
      <p:sp>
        <p:nvSpPr>
          <p:cNvPr id="182" name="Shape 18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a:spcBef>
                <a:spcPts val="0"/>
              </a:spcBef>
              <a:spcAft>
                <a:spcPts val="0"/>
              </a:spcAft>
              <a:buSzPts val="1300"/>
              <a:buChar char="●"/>
            </a:pPr>
            <a:r>
              <a:rPr lang="en-GB" u="sng">
                <a:solidFill>
                  <a:schemeClr val="hlink"/>
                </a:solidFill>
                <a:hlinkClick r:id="rId3"/>
              </a:rPr>
              <a:t>https://try.github.io/</a:t>
            </a:r>
            <a:endParaRPr/>
          </a:p>
          <a:p>
            <a:pPr indent="-311150" lvl="0" marL="457200" rtl="0">
              <a:spcBef>
                <a:spcPts val="0"/>
              </a:spcBef>
              <a:spcAft>
                <a:spcPts val="0"/>
              </a:spcAft>
              <a:buSzPts val="1300"/>
              <a:buChar char="●"/>
            </a:pPr>
            <a:r>
              <a:rPr lang="en-GB"/>
              <a:t>Wikipedia</a:t>
            </a:r>
            <a:endParaRPr/>
          </a:p>
          <a:p>
            <a:pPr indent="-311150" lvl="0" marL="457200" rtl="0">
              <a:spcBef>
                <a:spcPts val="0"/>
              </a:spcBef>
              <a:spcAft>
                <a:spcPts val="0"/>
              </a:spcAft>
              <a:buSzPts val="1300"/>
              <a:buChar char="●"/>
            </a:pPr>
            <a:r>
              <a:rPr lang="en-GB"/>
              <a:t>Quora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sz="3000"/>
              <a:t>Thank you!</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