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3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9.png" ContentType="image/png"/>
  <Override PartName="/ppt/media/image18.png" ContentType="image/png"/>
  <Override PartName="/ppt/media/image21.jpeg" ContentType="image/jpe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4.png" ContentType="image/png"/>
  <Override PartName="/ppt/media/image20.jpeg" ContentType="image/jpeg"/>
  <Override PartName="/ppt/media/image2.jpeg" ContentType="image/jpeg"/>
  <Override PartName="/ppt/media/image3.png" ContentType="image/png"/>
  <Override PartName="/ppt/media/image11.png" ContentType="image/png"/>
  <Override PartName="/ppt/media/image1.jpeg" ContentType="image/jpeg"/>
  <Override PartName="/ppt/media/image6.png" ContentType="image/png"/>
  <Override PartName="/ppt/media/image5.jpeg" ContentType="image/jpeg"/>
  <Override PartName="/ppt/media/image17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body"/>
          </p:nvPr>
        </p:nvSpPr>
        <p:spPr>
          <a:xfrm>
            <a:off x="685800" y="4343040"/>
            <a:ext cx="5486040" cy="411444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notes format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/>
          </p:nvPr>
        </p:nvSpPr>
        <p:spPr>
          <a:xfrm>
            <a:off x="3881520" y="0"/>
            <a:ext cx="2976120" cy="4568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ftr"/>
          </p:nvPr>
        </p:nvSpPr>
        <p:spPr>
          <a:xfrm>
            <a:off x="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r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sldNum"/>
          </p:nvPr>
        </p:nvSpPr>
        <p:spPr>
          <a:xfrm>
            <a:off x="3881520" y="8686800"/>
            <a:ext cx="2976120" cy="4568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530BF6-FBD2-43ED-9157-CAA3B8F519C0}" type="slidenum">
              <a:rPr b="1" lang="en-IN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hyperlink" Target="https://github.com/spring-projects/spring-data-commons" TargetMode="External"/><Relationship Id="rId2" Type="http://schemas.openxmlformats.org/officeDocument/2006/relationships/slide" Target="../slides/slide18.xml"/><Relationship Id="rId3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>
              <a:lnSpc>
                <a:spcPct val="117000"/>
              </a:lnSpc>
            </a:pPr>
            <a:r>
              <a:rPr b="0" lang="en-IN" sz="9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@TableGenerator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(name = </a:t>
            </a:r>
            <a:r>
              <a:rPr b="1" lang="en-IN" sz="9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"empGen"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, allocationSize = </a:t>
            </a:r>
            <a:r>
              <a:rPr b="0" lang="en-IN" sz="9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50</a:t>
            </a:r>
            <a:r>
              <a:rPr b="0" lang="en-IN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)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/>
          <a:p>
            <a:pPr marL="838080" indent="-313920">
              <a:lnSpc>
                <a:spcPct val="162000"/>
              </a:lnSpc>
            </a:pPr>
            <a:r>
              <a:rPr b="0" lang="en-I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CrudRepository is part of </a:t>
            </a:r>
            <a:r>
              <a:rPr b="0" lang="en-IN" sz="135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  <a:hlinkClick r:id="rId1"/>
              </a:rPr>
              <a:t>Spring Data Commons</a:t>
            </a:r>
            <a:r>
              <a:rPr b="0" lang="en-I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 project and declared under the package </a:t>
            </a:r>
            <a:r>
              <a:rPr b="0" lang="en-IN" sz="135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org.springframework.data.repository</a:t>
            </a:r>
            <a:r>
              <a:rPr b="0" lang="en-I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 Where as JpaRepository is part of store specific implementation and declared under the package</a:t>
            </a:r>
            <a:r>
              <a:rPr b="0" lang="en-IN" sz="1350" spc="-1" strike="noStrike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Verdana"/>
                <a:ea typeface="Verdana"/>
              </a:rPr>
              <a:t>org.springframework.data.jpa.repository</a:t>
            </a:r>
            <a:r>
              <a:rPr b="0" lang="en-IN" sz="13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imes New Roman"/>
              </a:rPr>
              <a:t>.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17000"/>
              </a:lnSpc>
            </a:pP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Any Questions  or concerns so far?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76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  <p:pic>
        <p:nvPicPr>
          <p:cNvPr id="158" name="" descr=""/>
          <p:cNvPicPr/>
          <p:nvPr/>
        </p:nvPicPr>
        <p:blipFill>
          <a:blip r:embed="rId3"/>
          <a:stretch/>
        </p:blipFill>
        <p:spPr>
          <a:xfrm>
            <a:off x="1706760" y="1796040"/>
            <a:ext cx="5730120" cy="45720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26520" y="273240"/>
            <a:ext cx="8490960" cy="4033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32652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480" y="418428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480" y="1796040"/>
            <a:ext cx="414324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26520" y="4184280"/>
            <a:ext cx="8490960" cy="2180520"/>
          </a:xfrm>
          <a:prstGeom prst="rect">
            <a:avLst/>
          </a:prstGeom>
        </p:spPr>
        <p:txBody>
          <a:bodyPr lIns="0" rIns="0" tIns="0" bIns="0"/>
          <a:p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Shape 6" descr=""/>
          <p:cNvPicPr/>
          <p:nvPr/>
        </p:nvPicPr>
        <p:blipFill>
          <a:blip r:embed="rId2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1" name="Shape 11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1371600" y="3886200"/>
            <a:ext cx="6400440" cy="261288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C8E27F7E-69D4-4DC0-921B-5538C85C6F24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Shape 6" descr=""/>
          <p:cNvPicPr/>
          <p:nvPr/>
        </p:nvPicPr>
        <p:blipFill>
          <a:blip r:embed="rId2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469F1042-4062-4289-AEAD-8A688F3BCAD9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6" descr=""/>
          <p:cNvPicPr/>
          <p:nvPr/>
        </p:nvPicPr>
        <p:blipFill>
          <a:blip r:embed="rId2"/>
          <a:stretch/>
        </p:blipFill>
        <p:spPr>
          <a:xfrm>
            <a:off x="1440" y="0"/>
            <a:ext cx="9142200" cy="6857640"/>
          </a:xfrm>
          <a:prstGeom prst="rect">
            <a:avLst/>
          </a:prstGeom>
          <a:ln>
            <a:noFill/>
          </a:ln>
        </p:spPr>
      </p:pic>
      <p:pic>
        <p:nvPicPr>
          <p:cNvPr id="78" name="Shape 19" descr=""/>
          <p:cNvPicPr/>
          <p:nvPr/>
        </p:nvPicPr>
        <p:blipFill>
          <a:blip r:embed="rId3"/>
          <a:stretch/>
        </p:blipFill>
        <p:spPr>
          <a:xfrm>
            <a:off x="0" y="0"/>
            <a:ext cx="9142200" cy="6857640"/>
          </a:xfrm>
          <a:prstGeom prst="rect">
            <a:avLst/>
          </a:prstGeom>
          <a:ln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80440" y="481320"/>
            <a:ext cx="8564040" cy="80316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280440" y="1284840"/>
            <a:ext cx="8564040" cy="557280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/>
          </p:nvPr>
        </p:nvSpPr>
        <p:spPr>
          <a:xfrm>
            <a:off x="6553080" y="6404400"/>
            <a:ext cx="2133360" cy="268920"/>
          </a:xfrm>
          <a:prstGeom prst="rect">
            <a:avLst/>
          </a:prstGeom>
        </p:spPr>
        <p:txBody>
          <a:bodyPr lIns="45720" rIns="45720" anchor="ctr"/>
          <a:p>
            <a:pPr algn="r">
              <a:lnSpc>
                <a:spcPct val="100000"/>
              </a:lnSpc>
            </a:pPr>
            <a:fld id="{603526EE-9F4B-4E69-84AF-E43773F3658E}" type="slidenum">
              <a:rPr b="0" lang="en-IN" sz="1200" spc="-1" strike="noStrike">
                <a:solidFill>
                  <a:srgbClr val="888888"/>
                </a:solidFill>
                <a:uFill>
                  <a:solidFill>
                    <a:srgbClr val="ffffff"/>
                  </a:solidFill>
                </a:uFill>
                <a:latin typeface="Helvetica Neue"/>
                <a:ea typeface="Helvetica Neue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2" name="Shape 23" descr=""/>
          <p:cNvPicPr/>
          <p:nvPr/>
        </p:nvPicPr>
        <p:blipFill>
          <a:blip r:embed="rId4"/>
          <a:stretch/>
        </p:blipFill>
        <p:spPr>
          <a:xfrm rot="10800000">
            <a:off x="9143640" y="2002680"/>
            <a:ext cx="9143640" cy="100152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0" y="6531120"/>
            <a:ext cx="9144000" cy="326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"/>
          <p:cNvSpPr/>
          <p:nvPr/>
        </p:nvSpPr>
        <p:spPr>
          <a:xfrm>
            <a:off x="0" y="0"/>
            <a:ext cx="9144000" cy="14695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"/>
          <p:cNvSpPr>
            <a:spLocks noGrp="1"/>
          </p:cNvSpPr>
          <p:nvPr>
            <p:ph type="title"/>
          </p:nvPr>
        </p:nvSpPr>
        <p:spPr>
          <a:xfrm>
            <a:off x="326520" y="273240"/>
            <a:ext cx="8490960" cy="8697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IN" sz="279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IN" sz="291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864000" indent="-324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254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2" marL="1296000" indent="-288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218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  <a:endParaRPr b="0" lang="en-IN" sz="218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3" marL="1728000" indent="-216000"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IN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  <a:endParaRPr b="0" lang="en-IN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4" marL="2160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  <a:endParaRPr b="0" lang="en-IN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5" marL="2592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  <a:endParaRPr b="0" lang="en-IN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6" marL="3024000" indent="-216000"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IN" sz="1820" spc="-1" strike="noStrike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  <a:endParaRPr b="0" lang="en-IN" sz="182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dt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</p:spPr>
        <p:txBody>
          <a:bodyPr lIns="0" rIns="0" tIns="0" bIns="0"/>
          <a:p>
            <a:r>
              <a:rPr b="1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ftr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  <a:endParaRPr b="1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3" name="CustomShape 7"/>
          <p:cNvSpPr/>
          <p:nvPr/>
        </p:nvSpPr>
        <p:spPr>
          <a:xfrm>
            <a:off x="8408880" y="6253560"/>
            <a:ext cx="489960" cy="4899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PlaceHolder 8"/>
          <p:cNvSpPr>
            <a:spLocks noGrp="1"/>
          </p:cNvSpPr>
          <p:nvPr>
            <p:ph type="sldNum"/>
          </p:nvPr>
        </p:nvSpPr>
        <p:spPr>
          <a:xfrm>
            <a:off x="8327520" y="6172200"/>
            <a:ext cx="653040" cy="653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fld id="{8569D80D-4C7F-4115-BB71-9EAFAAED6C72}" type="slidenum">
              <a:rPr b="1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1</a:t>
            </a:fld>
            <a:endParaRPr b="1" lang="en-IN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docs.spring.io/spring-data/jpa/docs/current/reference/html/" TargetMode="External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jitinjeevesh/spring-jpa" TargetMode="External"/><Relationship Id="rId2" Type="http://schemas.openxmlformats.org/officeDocument/2006/relationships/hyperlink" Target="http://projects.spring.io/spring-data/" TargetMode="External"/><Relationship Id="rId3" Type="http://schemas.openxmlformats.org/officeDocument/2006/relationships/hyperlink" Target="https://dzone.com/articles/easier-jpa-spring-data-jpa" TargetMode="External"/><Relationship Id="rId4" Type="http://schemas.openxmlformats.org/officeDocument/2006/relationships/hyperlink" Target="http://docs.spring.io/spring-data/jpa/docs/current/reference/html/" TargetMode="External"/><Relationship Id="rId5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371600" y="3503520"/>
            <a:ext cx="6400440" cy="26128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algn="ctr">
              <a:lnSpc>
                <a:spcPct val="100000"/>
              </a:lnSpc>
            </a:pPr>
            <a:r>
              <a:rPr b="0" lang="en-IN" sz="48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JPA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1120" y="4323600"/>
            <a:ext cx="8476560" cy="60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i="1" lang="en-IN" sz="2400" spc="-1" strike="noStrike">
                <a:solidFill>
                  <a:srgbClr val="b7b7b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 By Jeevesh Pandey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3D08E47C-1A06-43C2-AB07-25B46E40898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ManyToOne Mapping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3" name="Shape 202" descr=""/>
          <p:cNvPicPr/>
          <p:nvPr/>
        </p:nvPicPr>
        <p:blipFill>
          <a:blip r:embed="rId1"/>
          <a:stretch/>
        </p:blipFill>
        <p:spPr>
          <a:xfrm>
            <a:off x="280440" y="1628640"/>
            <a:ext cx="8564040" cy="428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4" dur="indefinite" restart="never" nodeType="tmRoot">
          <p:childTnLst>
            <p:seq>
              <p:cTn id="2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5B96EF1F-39E1-426A-8632-5EFF3D76D4B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OneToMany Mapping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7" name="Shape 210" descr=""/>
          <p:cNvPicPr/>
          <p:nvPr/>
        </p:nvPicPr>
        <p:blipFill>
          <a:blip r:embed="rId1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D842B488-E31A-4926-A31E-15A6A2BCEEA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ManyToMany Mapping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1" name="Shape 218" descr=""/>
          <p:cNvPicPr/>
          <p:nvPr/>
        </p:nvPicPr>
        <p:blipFill>
          <a:blip r:embed="rId1"/>
          <a:stretch/>
        </p:blipFill>
        <p:spPr>
          <a:xfrm>
            <a:off x="280440" y="1628640"/>
            <a:ext cx="8564040" cy="430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" dur="indefinite" restart="never" nodeType="tmRoot">
          <p:childTnLst>
            <p:seq>
              <p:cTn id="2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can inherit from other entities and from non-entities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@Inheritance annotation identifies a mapping strategy: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JOINED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TABLE_PER_CLASS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SINGLE_TABLE strategy - all classes in the hierarchy are mapped to a single table in the database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column - contains a value that identifies the subclass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type - {STRING, CHAR, INTEGER}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Discriminator value - value entered into the discriminator column for each entity in a class hierarchy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98927EF2-D5D4-44B9-B5D0-629EA525F5F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0" dur="indefinite" restart="never" nodeType="tmRoot">
          <p:childTnLst>
            <p:seq>
              <p:cTn id="3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@Inheritance(strategy=InheritanceType.SINGLE_TABLE)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@DiscriminatorColumn(name="DISC", discriminatorType=DiscriminatorType.STRING)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@DiscriminatorValue(value="USER")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User { . . . 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@Entity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@DiscriminatorValue(value="PUSER")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class PremiumUser extends User { . . . 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A2A6766D-AF51-452F-8125-B8D733C0193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 : Example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2" dur="indefinite" restart="never" nodeType="tmRoot">
          <p:childTnLst>
            <p:seq>
              <p:cTn id="3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280440" y="1553400"/>
            <a:ext cx="857016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managed by the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manager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entity manager is represented by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javax.persistence.EntityManager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instances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EntityManager instance is associated with a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persistence context defines the scope under which particular entity instances are created, persisted, and removed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is a set of managed entity instances that exist in a particular data store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keyed by their persistent identity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Only one entity with a given persistent identity may exist in the persistence context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are added to the persistence context, but are not individually removable (“detached”)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Controlled and managed by </a:t>
            </a: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Contents of persistence context change as a result of operations on EntityManager API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C78FBEB0-B992-4DFD-A0E6-1121AE2E108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Managing Entities - JPA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4" dur="indefinite" restart="never" nodeType="tmRoot">
          <p:childTnLst>
            <p:seq>
              <p:cTn id="3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01DB0202-F1E4-491B-94F8-00B5C9B85C8F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Persistence Context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13" name="Shape 253" descr=""/>
          <p:cNvPicPr/>
          <p:nvPr/>
        </p:nvPicPr>
        <p:blipFill>
          <a:blip r:embed="rId1"/>
          <a:stretch/>
        </p:blipFill>
        <p:spPr>
          <a:xfrm>
            <a:off x="644760" y="1831680"/>
            <a:ext cx="7883280" cy="418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6" dur="indefinite" restart="never" nodeType="tmRoot">
          <p:childTnLst>
            <p:seq>
              <p:cTn id="3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 lot of code in the persistent framework and the DAO.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Duplicate code in concrete DAOs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Pagination need to handle yourself, and integrated from MVC to persistent layer.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hybrid database (MySql + Mongo) are required for the system. It is not easy to have similar design concept in the Architecture.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C9BCABF6-1FA4-49B3-8189-D4C7720BBF8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Pains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goal of the repository abstraction of Spring Data is to reduce the effort to implement data access layers for various persistence stores significantly.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central marker interface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•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Repository&lt;T, ID extends Serializable&gt;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Hierarchy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PagingAndSortingRepository&lt;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3716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CrudRepository&lt;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18288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Repository&lt;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27C9A46F-EB3E-4188-8930-0EE9DEBF236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Repository, you’ll have three options: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Using of a CRUD operations that implemented by the Spring Data infrastructure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Defining of a query methods and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Manually implementing your own custom repositories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DA42257E-8A7A-4F10-BAB8-D1C76E6D8EC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2" dur="indefinite" restart="never" nodeType="tmRoot">
          <p:childTnLst>
            <p:seq>
              <p:cTn id="4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280440" y="128484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is Spring Data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Generation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Inheritance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EntityManager &amp; the Persistent Context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Agenda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TextShape 3"/>
          <p:cNvSpPr txBox="1"/>
          <p:nvPr/>
        </p:nvSpPr>
        <p:spPr>
          <a:xfrm>
            <a:off x="4581360" y="1467720"/>
            <a:ext cx="4143240" cy="4840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Repository and Repository Hierarchy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User Defined Repository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 and Named Queries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Transactional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>
                <p:childTnLst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 methods implemented in spring data repositories will be used for creating the dynamic queries.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findByEmail(String email);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List&lt;User&gt; findAllByName(String name); 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 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http://docs.spring.io/spring-data/jpa/docs/current/reference/html/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3377618C-1436-48F4-ABE5-FD7B07BDCB5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Defining Query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26" name="Shape 282" descr=""/>
          <p:cNvPicPr/>
          <p:nvPr/>
        </p:nvPicPr>
        <p:blipFill>
          <a:blip r:embed="rId2"/>
          <a:stretch/>
        </p:blipFill>
        <p:spPr>
          <a:xfrm>
            <a:off x="568440" y="4425480"/>
            <a:ext cx="8276040" cy="184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4" dur="indefinite" restart="never" nodeType="tmRoot">
          <p:childTnLst>
            <p:seq>
              <p:cTn id="4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280440" y="1284840"/>
            <a:ext cx="8564040" cy="46476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pageable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 order1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Sort.Order(Sort.Direction.</a:t>
            </a:r>
            <a:r>
              <a:rPr b="1" i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ASC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"id"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 order2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Sort.Order(Sort.Direction.</a:t>
            </a:r>
            <a:r>
              <a:rPr b="1" i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"name"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 sort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Sort(order1, order2);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sort);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pageable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PageRequest(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new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Sort(Sort.Direction.</a:t>
            </a:r>
            <a:r>
              <a:rPr b="1" i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"name"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78DB0EF0-7F2D-48BB-967D-A5786E5E9E6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Pageable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6" dur="indefinite" restart="never" nodeType="tmRoot">
          <p:childTnLst>
            <p:seq>
              <p:cTn id="4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280440" y="1802520"/>
            <a:ext cx="8564040" cy="412992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 is used to defining the custom queries in spring data.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JPQL and native SQL.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 method arguments to bind query parameters.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Supports SpEL expression.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Like expression supported inside @Query annotation.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 annotation, this will take the precedence over @NamedQuery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Examples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u.name=?1"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u.name like%:name%"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</a:t>
            </a: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@Param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("name") String name);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@Query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(value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* from user where name=?1"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nativeQuery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findByUserName(String name);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15ADBEF5-062B-41DD-A53C-16118119C86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Custom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8" dur="indefinite" restart="never" nodeType="tmRoot">
          <p:childTnLst>
            <p:seq>
              <p:cTn id="4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query are the static queries.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named queries are defined in the single place at entity class itself with each query has its unique name.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 annotation can be applied only at the class level.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Named queries have the global scope.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you have to define more than one named queries the use @NamedQueries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 the named queries are validated at application start-up time and there is no failure at run time.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Example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@NamedQuery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"User.findByNameNamed"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query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"SELECT u FROM User u WHERE LOWER(u.name) = LOWER(?1)"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…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..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028ECA2E-FA04-4BFB-ADC2-767971921ED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Query creation : Named Queries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0" dur="indefinite" restart="never" nodeType="tmRoot">
          <p:childTnLst>
            <p:seq>
              <p:cTn id="5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280440" y="1628640"/>
            <a:ext cx="8564040" cy="44964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single repositories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an interface which declares the custom methods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UserCustomRepository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customMethod();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custom repository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UserRepositoryImpl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UserCustomRepository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@Override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customMethod()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 interface: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UserRepository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JpaRepository&lt;User, Long&gt;, UserCustomRepository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5ED1951E-96C1-4D8F-9A8B-343BB226E516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2" dur="indefinite" restart="never" nodeType="tmRoot">
          <p:childTnLst>
            <p:seq>
              <p:cTn id="5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280440" y="1628640"/>
            <a:ext cx="8564040" cy="46072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all repositories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Base Repository Interface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@NoRepositoryBean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interface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MyRepository&lt;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Serializable&gt;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JpaRepository&lt;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sharedMethod(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id);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Implementing the Base Repository Interface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MyRepositoryImpl&lt;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Serializable&gt;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SimpleJpaRepository&lt;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MyRepository&lt;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</a:t>
            </a:r>
            <a:r>
              <a:rPr b="0" lang="en-IN" sz="1400" spc="-1" strike="noStrike">
                <a:solidFill>
                  <a:srgbClr val="20999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&gt;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0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B545FC3E-B613-4273-9ACE-0782A5F2A795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4" dur="indefinite" restart="never" nodeType="tmRoot">
          <p:childTnLst>
            <p:seq>
              <p:cTn id="5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280440" y="1628640"/>
            <a:ext cx="8564040" cy="460728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Adding custom behavior to all repositories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Creating a Custom RepositoryFactoryBean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MyRepositoryFactoryBean 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extends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JpaRepositoryFactoryBean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Configuring Spring Data JPA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@EnableJpaRepositories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(repositoryFactoryBeanClass = MyRepositoryFactoryBean.</a:t>
            </a:r>
            <a:r>
              <a:rPr b="1" lang="en-IN" sz="14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9544D621-9619-410B-8DFD-79BCC50FA4F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 Interfaces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 dependency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b="1" lang="en-IN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"org.springframework.boot:spring-boot-starter-data-rest"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Annotate repository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4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@RepositoryRestResource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387852AF-B1EE-412B-A6B4-8ABE5F66B619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Accessing Spring Data with REST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8" dur="indefinite" restart="never" nodeType="tmRoot">
          <p:childTnLst>
            <p:seq>
              <p:cTn id="5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280440" y="1758600"/>
            <a:ext cx="8564040" cy="41738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CRUD methods on repository instances are transactional by default.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 @Transactional annotation in repository.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@Transactional(timeout = 10)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9144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@Transactional(readOnly = true)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F90258F1-41D4-4146-A61F-7BA58CCE0A8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Transactions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0" dur="indefinite" restart="never" nodeType="tmRoot">
          <p:childTnLst>
            <p:seq>
              <p:cTn id="6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Methods name are very long in the complicated structure.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 support for aggregation queries.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AE6C3281-75B4-4ECC-8D8D-6AEC4F8FC68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Disadvantages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2" dur="indefinite" restart="never" nodeType="tmRoot">
          <p:childTnLst>
            <p:seq>
              <p:cTn id="6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and Why ?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 Data is a high level SpringSource project whose purpose is to unify and ease the access to different kinds of persistence stores, both relational database systems and NoSQL data stores.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Features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Powerful repository and custom object-mapping abstractions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Dynamic query derivation from repository method names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Implementation domain base classes providing basic properties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Support for transparent auditing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Possibility to integrate custom repository code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Advanced integration with Spring MVC controllers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Several modules such as : Spring Data JPA, Spring Data MongoDB, Spring Data REST, Spring Data Cassandra etc.</a:t>
            </a: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fld id="{6EC12778-3322-4A8E-88AC-F07A1E871E6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10" dur="indefinite" restart="never" nodeType="tmRoot">
          <p:childTnLst>
            <p:seq>
              <p:cTn id="1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364" descr=""/>
          <p:cNvPicPr/>
          <p:nvPr/>
        </p:nvPicPr>
        <p:blipFill>
          <a:blip r:embed="rId1"/>
          <a:stretch/>
        </p:blipFill>
        <p:spPr>
          <a:xfrm>
            <a:off x="2806560" y="1427040"/>
            <a:ext cx="2732760" cy="364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4" dur="indefinite" restart="never" nodeType="tmRoot">
          <p:childTnLst>
            <p:seq>
              <p:cTn id="6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280440" y="432000"/>
            <a:ext cx="8564040" cy="803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References</a:t>
            </a:r>
            <a:endParaRPr b="1" lang="en-IN" sz="279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fld id="{940934C3-FD59-40D4-83AB-7D86C8A5732B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330480" y="1541520"/>
            <a:ext cx="8805600" cy="48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Samples : </a:t>
            </a: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  <a:hlinkClick r:id="rId1"/>
              </a:rPr>
              <a:t>https://github.com/jitinjeevesh/spring-jpa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http://projects.spring.io/spring-data/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3"/>
              </a:rPr>
              <a:t>https://dzone.com/articles/easier-jpa-spring-data-jpa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42720">
              <a:lnSpc>
                <a:spcPct val="100000"/>
              </a:lnSpc>
              <a:buClr>
                <a:srgbClr val="0000ff"/>
              </a:buClr>
              <a:buFont typeface="Wingdings" charset="2"/>
              <a:buChar char=""/>
            </a:pPr>
            <a:r>
              <a:rPr b="0" lang="en-IN" sz="18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4"/>
              </a:rPr>
              <a:t>http://docs.spring.io/spring-data/jpa/docs/current/reference/html/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376" descr=""/>
          <p:cNvPicPr/>
          <p:nvPr/>
        </p:nvPicPr>
        <p:blipFill>
          <a:blip r:embed="rId1"/>
          <a:stretch/>
        </p:blipFill>
        <p:spPr>
          <a:xfrm>
            <a:off x="2423520" y="2027880"/>
            <a:ext cx="4104720" cy="2601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8" dur="indefinite" restart="never" nodeType="tmRoot">
          <p:childTnLst>
            <p:seq>
              <p:cTn id="6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280440" y="1553400"/>
            <a:ext cx="8564040" cy="43790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Dependencies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b="1" lang="en-IN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'mysql:mysql-connector-java:5.1.6'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compile(</a:t>
            </a:r>
            <a:r>
              <a:rPr b="1" lang="en-IN" sz="14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'org.springframework.boot:spring-boot-starter-data-jpa'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Setting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spring: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datasource: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url: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jdbc:mysql://localhost:3306/spring_jpa?autoReconnect=true&amp;useUnicode=true&amp;CharSet=UTF-8&amp;characterEncoding=UTF-8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username: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root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password: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igdefault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driverClassName: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com.mysql.jdbc.Driver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jpa: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hibernate.ddl-auto: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create-drop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show-sql: </a:t>
            </a:r>
            <a:r>
              <a:rPr b="0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88ABDEE7-AD31-42A9-A3AD-7E9F9B06EF9C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Configuration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2" dur="indefinite" restart="never" nodeType="tmRoot">
          <p:childTnLst>
            <p:seq>
              <p:cTn id="1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24360" y="1628640"/>
            <a:ext cx="8716320" cy="45842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 entity is a plain old java object (POJO)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Requirements: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annotated with the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javax.persistence.Entity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public or protected, no-argument constructor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class must not be declared final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no methods or persistent instance variables must be declared final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Entities may extend both entity and non-entity classes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instance variables must be declared private, protected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22B2EDB1-8586-4742-9CDC-0EBBC3456C30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Domain/Entities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4" dur="indefinite" restart="never" nodeType="tmRoot">
          <p:childTnLst>
            <p:seq>
              <p:cTn id="15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80440" y="1773000"/>
            <a:ext cx="8564040" cy="415944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Each entity must have a unique object identifier (persistent identifier)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22824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 (id) in entity = primary key in database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 :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@Id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99206E57-A1D9-4D86-A055-27336DE06F91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-3600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Persistent Identity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6" dur="indefinite" restart="never" nodeType="tmRoot">
          <p:childTnLst>
            <p:seq>
              <p:cTn id="1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Identifiers can be generated in the database by specifying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@GeneratedValue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 the identifier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Four pre-defined generation strategies: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AUTO, 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IDENTITY,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SEQUENCE, 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TABLE 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Specifying strategy of AUTO indicates that the provider will choose a strategy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Example: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import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javax.persistence.*;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</a:t>
            </a: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@Id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@GeneratedValue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(strategy = GenerationType.</a:t>
            </a:r>
            <a:r>
              <a:rPr b="1" i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743200" indent="-6948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Long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22860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FDDC19C0-A83C-4DD3-8C1B-0480E8830AD7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Identity Generation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8" dur="indefinite" restart="never" nodeType="tmRoot">
          <p:childTnLst>
            <p:seq>
              <p:cTn id="19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 most of the cases, the defaults are sufficient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 default the table name corresponds to the unqualified name of the class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Customization: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@Entity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6948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@Table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"user"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public class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 {}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defaults of columns can be customized using the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@Column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annotation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(nullable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unique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email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8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@Column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(name = </a:t>
            </a:r>
            <a:r>
              <a:rPr b="1" lang="en-IN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"full_name"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nullable = </a:t>
            </a: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length = </a:t>
            </a:r>
            <a:r>
              <a:rPr b="0" lang="en-IN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25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private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</a:t>
            </a:r>
            <a:r>
              <a:rPr b="1" lang="en-IN" sz="1800" spc="-1" strike="noStrike">
                <a:solidFill>
                  <a:srgbClr val="660e7a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;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2B4AAB4C-2C5B-4E9D-BDF2-F922F631FD74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Customizing the Entity Object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0" dur="indefinite" restart="never" nodeType="tmRoot">
          <p:childTnLst>
            <p:seq>
              <p:cTn id="21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280440" y="1628640"/>
            <a:ext cx="8564040" cy="4303800"/>
          </a:xfrm>
          <a:prstGeom prst="rect">
            <a:avLst/>
          </a:prstGeom>
          <a:noFill/>
          <a:ln>
            <a:noFill/>
          </a:ln>
        </p:spPr>
        <p:txBody>
          <a:bodyPr lIns="45720" rIns="4572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There are four types of relationship multiplicities: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@OneToOne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@OneToMany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@ManyToOne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	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@ManyToMany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The direction of a relationship can be: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bidirectional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and inverse side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lvl="1" marL="9144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–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unidirectional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– owning side only</a:t>
            </a:r>
            <a:endParaRPr b="0" lang="en-IN" sz="254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Supports cascading updates/deletes 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Calibri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You can declare performance strategy to use with fetching related rows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FetchType :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57200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LAZY, EAGER</a:t>
            </a: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>
              <a:lnSpc>
                <a:spcPct val="100000"/>
              </a:lnSpc>
            </a:pPr>
            <a:endParaRPr b="1" lang="en-IN" sz="2910" spc="-1" strike="noStrike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553080" y="6404400"/>
            <a:ext cx="2133360" cy="268920"/>
          </a:xfrm>
          <a:prstGeom prst="rect">
            <a:avLst/>
          </a:prstGeom>
          <a:noFill/>
          <a:ln>
            <a:noFill/>
          </a:ln>
        </p:spPr>
        <p:txBody>
          <a:bodyPr lIns="45720" rIns="45720" anchor="ctr"/>
          <a:p>
            <a:pPr>
              <a:lnSpc>
                <a:spcPct val="100000"/>
              </a:lnSpc>
            </a:pPr>
            <a:fld id="{E90C3597-893F-47D7-B480-CC91015648AA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1" lang="en-IN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432000"/>
            <a:ext cx="9143640" cy="59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Entity Relationships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2" dur="indefinite" restart="never" nodeType="tmRoot">
          <p:childTnLst>
            <p:seq>
              <p:cTn id="23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2016-08-25T20:42:22Z</dcterms:modified>
  <cp:revision>1</cp:revision>
  <dc:subject/>
  <dc:title/>
</cp:coreProperties>
</file>