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8" r:id="rId4"/>
    <p:sldId id="271" r:id="rId5"/>
    <p:sldId id="272" r:id="rId6"/>
    <p:sldId id="273" r:id="rId7"/>
    <p:sldId id="284" r:id="rId8"/>
    <p:sldId id="274" r:id="rId9"/>
    <p:sldId id="283" r:id="rId10"/>
    <p:sldId id="286" r:id="rId11"/>
    <p:sldId id="285" r:id="rId12"/>
    <p:sldId id="282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96" d="100"/>
          <a:sy n="96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AB5B-E8B5-EC21-55C3-C36BC989A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F7250-2052-9629-F0EA-779BF8923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C438A-FF94-D4C2-9F3E-411ED2DA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122F-B291-0243-9835-7D983981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291F-44F7-559C-D49D-9216AFD1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0E03-0367-140E-C10B-4832723C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B7723-869A-A0A9-0BFA-B80CA67C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F0423-C102-49D4-0489-55BD39B0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86A8-C55F-34FB-3A5C-70E3ADC4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B89C-7251-7373-55D5-711E9E50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6462A-FD27-5BE7-EC6F-4BE483D3D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A8F9C-874B-8648-032E-4A2F457C7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7FFC-38EF-1C1C-94C8-A303A236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F5378-B6C4-61B7-2E8D-B492B23E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CC7D-5E60-02C9-BDDC-CD924732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EF33-F245-E0A7-C3EA-559672DF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F958-462A-C7F9-D159-1D224868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7623-5AA1-955C-D355-747B1189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9958-3EFF-71D7-DBF7-35710E12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B24E-6D4C-95BB-98EA-2913A08C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50CD-05C3-0C2C-7DEF-54489F28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F755-552D-C4B8-A204-1985818C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B7C1-4071-4867-75B6-9D5B5198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9FE9-B19C-DF3E-EB88-1ECAF6B5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878C-9A30-40FB-F0E8-C3F4ED7B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0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5209-C125-50B7-1349-64124D9C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D57F-6C20-B008-2ADA-15099A91D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C00C1-1F27-75BE-D244-860170D9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B3620-1FB6-364E-DE63-94B0606B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9BE84-9028-120A-B68D-4EB01529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9C3FF-09E0-2666-498D-61E412ED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1B13-D7F3-B038-03B9-EE07CB95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B9FA4-81F0-7510-5F5C-3EAD91D5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F2588-174A-F8F5-F017-2C6A8A0C2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3B90-28AA-976E-C9BB-28901792B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EBB90-B138-8C23-D37F-E734BA193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D55DA-A38B-34B6-5636-C12EA2B2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9181B-B2F3-2D17-73E9-F51972F5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781BB-813F-BFE8-23A9-4EA54087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8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6E7D-2937-EFAD-BCDF-BD3D169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68978-9E09-36B9-3327-8C1A2494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FACF2-14B1-56BF-B9BF-FFD16B84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050FB-2DA0-FE09-3872-47D58C19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A517C-62C9-7C50-88E0-AA682DF3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BB35-AD4A-75E0-6771-60F55EC1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466A-4870-6E09-7627-25859C8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3DF-E3A1-1E3B-F32F-41F95781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F830-0AC1-08F5-B907-32DDE79C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D3DD0-D701-8BC3-C05A-CBE8A8FAD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4C5FC-B4E1-C5DE-4274-5653D4B2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09C83-A783-CC2E-B610-8589EE4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F21A9-A619-5D7A-339A-417099AC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5638-F4C1-538C-8157-8A56645D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B5AD8-525A-B5DA-4352-8F3892E4F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F4EFD-5837-0168-3726-405EAD003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001D-FF88-6AAA-6933-81C38BA4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07CCD-06C0-6614-7D98-4015672F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2BD39-2F9C-56CE-48C7-B4F00D9F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6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4642C-1C14-ABC0-4328-05A7B0A3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C613-B1E5-206D-6D35-18ECE6F5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FC9A-F9C0-36DF-147D-1C21145DC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2553D-E71E-AA45-89F3-575576E0118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EC91-44F8-A88A-1864-1C2256AE0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7A4A-04AC-C914-8A58-7A657E972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C79A-2DDD-DF45-94FE-B81292FF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5A56-47B6-291A-C702-7865678D1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Introduction to Spring Boot and JPA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E93FE-4617-AFF6-4D2B-64B25C63F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Simplifying Database Operations with Spring Data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3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Fetching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1732"/>
          </a:xfrm>
        </p:spPr>
        <p:txBody>
          <a:bodyPr>
            <a:normAutofit/>
          </a:bodyPr>
          <a:lstStyle/>
          <a:p>
            <a:r>
              <a:rPr lang="en-SG" b="1" dirty="0" err="1"/>
              <a:t>FetchType.LAZY</a:t>
            </a:r>
            <a:r>
              <a:rPr lang="en-SG" dirty="0"/>
              <a:t>: Lazy loading, fetch when accessed.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 err="1"/>
              <a:t>FetchType.EAGER</a:t>
            </a:r>
            <a:r>
              <a:rPr lang="en-SG" dirty="0"/>
              <a:t>: Immediate loading with the owning entity.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BC83A-25CE-EED2-502F-1D387FE0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530" y="3697357"/>
            <a:ext cx="7772400" cy="26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9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Benefits of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Abstraction</a:t>
            </a:r>
            <a:r>
              <a:rPr lang="en-SG" dirty="0"/>
              <a:t>: Simplifies database interactions with Java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Performance Optimization</a:t>
            </a:r>
            <a:r>
              <a:rPr lang="en-SG" dirty="0"/>
              <a:t>: Efficient data retrieval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Maintainability</a:t>
            </a:r>
            <a:r>
              <a:rPr lang="en-SG" dirty="0"/>
              <a:t>: Facilitates schema changes without code impact.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820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Creating Repositories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Repositories</a:t>
            </a:r>
            <a:r>
              <a:rPr lang="en-SG" dirty="0"/>
              <a:t>: Interfaces for data access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 err="1"/>
              <a:t>JpaRepository</a:t>
            </a:r>
            <a:r>
              <a:rPr lang="en-SG" dirty="0"/>
              <a:t>: Provides CRUD operations and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Custom Query Methods</a:t>
            </a:r>
            <a:r>
              <a:rPr lang="en-SG" dirty="0"/>
              <a:t>: Define methods following Spring Data naming conventions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933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Repository Interface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2357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Code snippet</a:t>
            </a:r>
            <a:r>
              <a:rPr lang="en-SG" dirty="0"/>
              <a:t> for a </a:t>
            </a:r>
            <a:r>
              <a:rPr lang="en-SG" dirty="0" err="1"/>
              <a:t>CustomerRepository:javaCopy</a:t>
            </a:r>
            <a:r>
              <a:rPr lang="en-SG" dirty="0"/>
              <a:t> code</a:t>
            </a:r>
          </a:p>
          <a:p>
            <a:pPr marL="0" indent="0" rtl="0">
              <a:buNone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Explanation</a:t>
            </a:r>
            <a:r>
              <a:rPr lang="en-S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extends </a:t>
            </a:r>
            <a:r>
              <a:rPr lang="en-SG" dirty="0" err="1"/>
              <a:t>JpaRepository</a:t>
            </a:r>
            <a:r>
              <a:rPr lang="en-SG" dirty="0"/>
              <a:t>&lt;Customer, Long&gt;: Extends </a:t>
            </a:r>
            <a:r>
              <a:rPr lang="en-SG" dirty="0" err="1"/>
              <a:t>JpaRepository</a:t>
            </a:r>
            <a:r>
              <a:rPr lang="en-SG" dirty="0"/>
              <a:t> to provide CRUD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err="1"/>
              <a:t>findByEmail</a:t>
            </a:r>
            <a:r>
              <a:rPr lang="en-SG" dirty="0"/>
              <a:t>(String email): Custom query method to find a customer by email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3E25B-7496-D658-FEE1-565B4ADB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52" y="2093843"/>
            <a:ext cx="5278295" cy="28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Advanced Features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Custom Query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JPQL and Native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Pagination and Sorting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Auditing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997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Custom Query Methods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87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Custom Query Methods</a:t>
            </a:r>
            <a:r>
              <a:rPr lang="en-S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Define methods in the repository interface following naming conventions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Spring Data JPA generates the queries automatically</a:t>
            </a:r>
          </a:p>
          <a:p>
            <a:pPr marL="0" indent="0">
              <a:buNone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C31B4-2CF9-9937-7586-D4C45198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96" y="4196154"/>
            <a:ext cx="7772400" cy="13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6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JPQL and Native Queries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14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JPQL (Java Persistence Query Language)</a:t>
            </a:r>
            <a:r>
              <a:rPr lang="en-S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Similar to SQL but operates on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Native Queries</a:t>
            </a:r>
            <a:r>
              <a:rPr lang="en-S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Use native SQL for complex queries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1BC9C-E173-EE6D-A79B-6050ACECC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14" y="3971925"/>
            <a:ext cx="7747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2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Pagination and Sorting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SG" dirty="0"/>
            </a:br>
            <a:r>
              <a:rPr lang="en-SG" b="1" dirty="0"/>
              <a:t>Pagination</a:t>
            </a:r>
            <a:r>
              <a:rPr lang="en-S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Split large datasets into manageable chunks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Sorting</a:t>
            </a:r>
            <a:r>
              <a:rPr lang="en-S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Order results based on one or more properties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045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Auditing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853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Auditing</a:t>
            </a:r>
            <a:r>
              <a:rPr lang="en-SG" dirty="0"/>
              <a:t>: Automatically populate audit-related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Annotations</a:t>
            </a:r>
            <a:r>
              <a:rPr lang="en-S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@</a:t>
            </a:r>
            <a:r>
              <a:rPr lang="en-SG" dirty="0" err="1"/>
              <a:t>CreatedDate</a:t>
            </a:r>
            <a:r>
              <a:rPr lang="en-SG" dirty="0"/>
              <a:t>: Stores the creation timestamp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@</a:t>
            </a:r>
            <a:r>
              <a:rPr lang="en-SG" dirty="0" err="1"/>
              <a:t>LastModifiedDate</a:t>
            </a:r>
            <a:r>
              <a:rPr lang="en-SG" dirty="0"/>
              <a:t>: Stores the last modification timestamp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EB8B9-55CC-D88E-D557-8166949F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72" y="1690688"/>
            <a:ext cx="5785880" cy="40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4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292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Introduction to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Introduction to JPA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Spring Data JPA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Setting Up Spring Data JPA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Creating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Creating Repositories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Advanced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6955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 to 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/>
              <a:t>Spring Data JPA is a part of the larger Spring Data family that makes it easier to implement JPA-based repositories. It simplifies data access layers in applications, reduces boilerplate code, and provides powerful database functionalities out-of-the-box.</a:t>
            </a:r>
          </a:p>
          <a:p>
            <a:pPr marL="0" indent="0">
              <a:buNone/>
            </a:pPr>
            <a:r>
              <a:rPr lang="en-SG" b="1" dirty="0"/>
              <a:t>Key Concepts of Spring Data JPA</a:t>
            </a:r>
          </a:p>
          <a:p>
            <a:pPr>
              <a:buFont typeface="+mj-lt"/>
              <a:buAutoNum type="arabicPeriod"/>
            </a:pPr>
            <a:r>
              <a:rPr lang="en-SG" b="1" dirty="0"/>
              <a:t>JPA (Java Persistence API)</a:t>
            </a:r>
            <a:r>
              <a:rPr lang="en-SG" dirty="0"/>
              <a:t>: JPA is a specification for accessing, persisting, and managing data between Java objects and relational databases. It's not an implementation but a set of interfaces.</a:t>
            </a:r>
          </a:p>
          <a:p>
            <a:pPr>
              <a:buFont typeface="+mj-lt"/>
              <a:buAutoNum type="arabicPeriod"/>
            </a:pPr>
            <a:r>
              <a:rPr lang="en-SG" b="1" dirty="0"/>
              <a:t>Hibernate</a:t>
            </a:r>
            <a:r>
              <a:rPr lang="en-SG" dirty="0"/>
              <a:t>: An implementation of the JPA specification. While there are other implementations (like </a:t>
            </a:r>
            <a:r>
              <a:rPr lang="en-SG" dirty="0" err="1"/>
              <a:t>EclipseLink</a:t>
            </a:r>
            <a:r>
              <a:rPr lang="en-SG" dirty="0"/>
              <a:t>), Hibernate is the most commonly used one with Spring Data JPA.</a:t>
            </a:r>
          </a:p>
          <a:p>
            <a:pPr>
              <a:buFont typeface="+mj-lt"/>
              <a:buAutoNum type="arabicPeriod"/>
            </a:pPr>
            <a:r>
              <a:rPr lang="en-SG" b="1" dirty="0"/>
              <a:t>Entities</a:t>
            </a:r>
            <a:r>
              <a:rPr lang="en-SG" dirty="0"/>
              <a:t>: Objects that represent tables in your database. Each entity instance corresponds to a row in the table.</a:t>
            </a:r>
          </a:p>
          <a:p>
            <a:pPr>
              <a:buFont typeface="+mj-lt"/>
              <a:buAutoNum type="arabicPeriod"/>
            </a:pPr>
            <a:r>
              <a:rPr lang="en-SG" b="1" dirty="0"/>
              <a:t>Repositories</a:t>
            </a:r>
            <a:r>
              <a:rPr lang="en-SG" dirty="0"/>
              <a:t>: Interfaces that provide CRUD operations and query methods for interacting with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85315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JPA?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JPA (Java Persistence API)</a:t>
            </a:r>
            <a:r>
              <a:rPr lang="en-SG" dirty="0"/>
              <a:t> is a specification for managing relational data in Java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Key Concepts</a:t>
            </a:r>
            <a:r>
              <a:rPr lang="en-S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/>
              <a:t>Entities</a:t>
            </a:r>
            <a:r>
              <a:rPr lang="en-SG" dirty="0"/>
              <a:t>: Java objects mapped to database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 err="1"/>
              <a:t>EntityManager</a:t>
            </a:r>
            <a:r>
              <a:rPr lang="en-SG" dirty="0"/>
              <a:t>: Interface for interacting with the persistence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/>
              <a:t>Persistence Context</a:t>
            </a:r>
            <a:r>
              <a:rPr lang="en-SG" dirty="0"/>
              <a:t>: Environment where entity instances are managed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Common Implementations</a:t>
            </a:r>
            <a:r>
              <a:rPr lang="en-SG" dirty="0"/>
              <a:t>: Hibernate, </a:t>
            </a:r>
            <a:r>
              <a:rPr lang="en-SG" dirty="0" err="1"/>
              <a:t>EclipseLink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129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Spring Data JPA Overview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Spring Data JPA</a:t>
            </a:r>
            <a:r>
              <a:rPr lang="en-SG" dirty="0"/>
              <a:t> is part of the larger Spring Data family and simplifies data access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Benefits</a:t>
            </a:r>
            <a:r>
              <a:rPr lang="en-S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Reduces boilerplate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Provides powerful repository abstractions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Facilitates data access and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Key Features</a:t>
            </a:r>
            <a:r>
              <a:rPr lang="en-S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Repositories for CRUD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Derived query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Custom query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Pagination and sorting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079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Creating Entities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6578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Entities</a:t>
            </a:r>
            <a:r>
              <a:rPr lang="en-SG" dirty="0"/>
              <a:t>: Java classes that map to database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Purpose</a:t>
            </a:r>
            <a:r>
              <a:rPr lang="en-SG" dirty="0"/>
              <a:t>: Map Java objects (entities) to database tables or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Annotations</a:t>
            </a:r>
            <a:r>
              <a:rPr lang="en-S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/>
              <a:t>@Entity: </a:t>
            </a:r>
            <a:r>
              <a:rPr lang="en-SG" dirty="0"/>
              <a:t>Specifies that the class is an 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/>
              <a:t>@Id: </a:t>
            </a:r>
            <a:r>
              <a:rPr lang="en-SG" dirty="0"/>
              <a:t>Specifies the primary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/>
              <a:t>@</a:t>
            </a:r>
            <a:r>
              <a:rPr lang="en-SG" b="1" dirty="0" err="1"/>
              <a:t>GeneratedValue</a:t>
            </a:r>
            <a:r>
              <a:rPr lang="en-SG" b="1" dirty="0"/>
              <a:t>: </a:t>
            </a:r>
            <a:r>
              <a:rPr lang="en-SG" dirty="0"/>
              <a:t>Specifies the generation strategy for primary key values</a:t>
            </a:r>
          </a:p>
          <a:p>
            <a:pPr lvl="1"/>
            <a:r>
              <a:rPr lang="en-SG" b="1" dirty="0"/>
              <a:t>@Column</a:t>
            </a:r>
            <a:r>
              <a:rPr lang="en-SG" dirty="0"/>
              <a:t>: Map fields to specific database columns or document fields.</a:t>
            </a:r>
          </a:p>
          <a:p>
            <a:pPr lvl="1"/>
            <a:r>
              <a:rPr lang="en-SG" b="1" dirty="0"/>
              <a:t>@Table</a:t>
            </a:r>
            <a:r>
              <a:rPr lang="en-SG" dirty="0"/>
              <a:t>: Define the name of the database table or collection.</a:t>
            </a:r>
          </a:p>
          <a:p>
            <a:pPr marL="0" indent="0">
              <a:buNone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08D77-5151-9F50-8F23-ABF10D61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777" y="1825624"/>
            <a:ext cx="4854382" cy="40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2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ibernate &amp; JPA. Hibernate &amp; JPA | by Miraç Çiftçi | Medium">
            <a:extLst>
              <a:ext uri="{FF2B5EF4-FFF2-40B4-BE49-F238E27FC236}">
                <a16:creationId xmlns:a16="http://schemas.microsoft.com/office/drawing/2014/main" id="{1AC519A5-03A0-8383-1078-8DDED5AB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5" y="642340"/>
            <a:ext cx="5435051" cy="18502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867CF1-36B8-473A-44C3-AE0630879AC2}"/>
              </a:ext>
            </a:extLst>
          </p:cNvPr>
          <p:cNvSpPr txBox="1"/>
          <p:nvPr/>
        </p:nvSpPr>
        <p:spPr>
          <a:xfrm>
            <a:off x="373545" y="3131160"/>
            <a:ext cx="5883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Object will convert as database records with the help of Spring JPA/ORM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Dialect is a component that translates object-oriented queries from the ORM framework into specific SQL queries tailored for a particular database system.</a:t>
            </a:r>
          </a:p>
          <a:p>
            <a:r>
              <a:rPr lang="en-SG" b="1" dirty="0"/>
              <a:t>Examples: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org.hibernate.dialect.MySQLDialect</a:t>
            </a:r>
            <a:r>
              <a:rPr lang="en-SG" dirty="0"/>
              <a:t>: For MySQL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org.hibernate.dialect.PostgreSQLDialect</a:t>
            </a:r>
            <a:r>
              <a:rPr lang="en-SG" dirty="0"/>
              <a:t>: For PostgreSQL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2" descr="Cheap &gt;spring Data Jpa Using Hibernate Big Sale OFF 70%, 41% OFF">
            <a:extLst>
              <a:ext uri="{FF2B5EF4-FFF2-40B4-BE49-F238E27FC236}">
                <a16:creationId xmlns:a16="http://schemas.microsoft.com/office/drawing/2014/main" id="{11CFA5D8-B21B-1A73-1702-149968A4F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78" y="642340"/>
            <a:ext cx="5435052" cy="357391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FB66B4-AA37-5DBA-65DB-D6140C591809}"/>
              </a:ext>
            </a:extLst>
          </p:cNvPr>
          <p:cNvCxnSpPr/>
          <p:nvPr/>
        </p:nvCxnSpPr>
        <p:spPr>
          <a:xfrm flipV="1">
            <a:off x="5433391" y="2835965"/>
            <a:ext cx="2319131" cy="201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8734E-7E54-947B-2B85-B5D1661A48A4}"/>
              </a:ext>
            </a:extLst>
          </p:cNvPr>
          <p:cNvCxnSpPr>
            <a:cxnSpLocks/>
          </p:cNvCxnSpPr>
          <p:nvPr/>
        </p:nvCxnSpPr>
        <p:spPr>
          <a:xfrm flipV="1">
            <a:off x="6048780" y="3131160"/>
            <a:ext cx="2684403" cy="233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26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Types of Generation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SG" b="1" dirty="0"/>
              <a:t>AUTO</a:t>
            </a:r>
            <a:endParaRPr lang="en-SG" dirty="0"/>
          </a:p>
          <a:p>
            <a:pPr lvl="1"/>
            <a:r>
              <a:rPr lang="en-SG" dirty="0"/>
              <a:t>Provider chooses strategy.</a:t>
            </a:r>
          </a:p>
          <a:p>
            <a:pPr lvl="1"/>
            <a:r>
              <a:rPr lang="en-SG" dirty="0"/>
              <a:t>Database-specific (e.g., identity columns).</a:t>
            </a:r>
          </a:p>
          <a:p>
            <a:pPr>
              <a:buFont typeface="+mj-lt"/>
              <a:buAutoNum type="arabicPeriod"/>
            </a:pPr>
            <a:r>
              <a:rPr lang="en-SG" b="1" dirty="0"/>
              <a:t>IDENTITY</a:t>
            </a:r>
            <a:endParaRPr lang="en-SG" dirty="0"/>
          </a:p>
          <a:p>
            <a:pPr lvl="1"/>
            <a:r>
              <a:rPr lang="en-SG" dirty="0"/>
              <a:t>Auto-increment columns.</a:t>
            </a:r>
          </a:p>
          <a:p>
            <a:pPr lvl="1"/>
            <a:r>
              <a:rPr lang="en-SG" dirty="0"/>
              <a:t>MySQL, PostgreSQL, SQL Server.</a:t>
            </a:r>
          </a:p>
          <a:p>
            <a:pPr>
              <a:buFont typeface="+mj-lt"/>
              <a:buAutoNum type="arabicPeriod"/>
            </a:pPr>
            <a:r>
              <a:rPr lang="en-SG" b="1" dirty="0"/>
              <a:t>SEQUENCE</a:t>
            </a:r>
            <a:endParaRPr lang="en-SG" dirty="0"/>
          </a:p>
          <a:p>
            <a:pPr lvl="1"/>
            <a:r>
              <a:rPr lang="en-SG" dirty="0"/>
              <a:t>Database sequences (e.g., Oracle).</a:t>
            </a:r>
          </a:p>
          <a:p>
            <a:pPr lvl="1"/>
            <a:r>
              <a:rPr lang="en-SG" dirty="0"/>
              <a:t>Manual sequence management.</a:t>
            </a:r>
          </a:p>
          <a:p>
            <a:pPr>
              <a:buFont typeface="+mj-lt"/>
              <a:buAutoNum type="arabicPeriod"/>
            </a:pPr>
            <a:r>
              <a:rPr lang="en-SG" b="1" dirty="0"/>
              <a:t>TABLE</a:t>
            </a:r>
            <a:endParaRPr lang="en-SG" dirty="0"/>
          </a:p>
          <a:p>
            <a:pPr lvl="1"/>
            <a:r>
              <a:rPr lang="en-SG" dirty="0"/>
              <a:t>Simulates sequence using a database table.</a:t>
            </a:r>
          </a:p>
          <a:p>
            <a:pPr lvl="1"/>
            <a:r>
              <a:rPr lang="en-SG" dirty="0"/>
              <a:t>Portable but less efficient.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560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8CE-6DEA-2D05-11AC-417B439F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Relationship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189B-B16F-CC34-BD02-BB60B6428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9104" cy="4351338"/>
          </a:xfrm>
        </p:spPr>
        <p:txBody>
          <a:bodyPr>
            <a:normAutofit/>
          </a:bodyPr>
          <a:lstStyle/>
          <a:p>
            <a:r>
              <a:rPr lang="en-SG" b="1" dirty="0"/>
              <a:t>@</a:t>
            </a:r>
            <a:r>
              <a:rPr lang="en-SG" b="1" dirty="0" err="1"/>
              <a:t>OneToOne</a:t>
            </a:r>
            <a:r>
              <a:rPr lang="en-SG" dirty="0"/>
              <a:t>: Establish one-to-one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@</a:t>
            </a:r>
            <a:r>
              <a:rPr lang="en-SG" b="1" dirty="0" err="1"/>
              <a:t>OneToMany</a:t>
            </a:r>
            <a:r>
              <a:rPr lang="en-SG" dirty="0"/>
              <a:t> and </a:t>
            </a:r>
            <a:r>
              <a:rPr lang="en-SG" b="1" dirty="0"/>
              <a:t>@</a:t>
            </a:r>
            <a:r>
              <a:rPr lang="en-SG" b="1" dirty="0" err="1"/>
              <a:t>ManyToOne</a:t>
            </a:r>
            <a:r>
              <a:rPr lang="en-SG" dirty="0"/>
              <a:t>: Define one-to-many and many-to-one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@</a:t>
            </a:r>
            <a:r>
              <a:rPr lang="en-SG" b="1" dirty="0" err="1"/>
              <a:t>ManyToMany</a:t>
            </a:r>
            <a:r>
              <a:rPr lang="en-SG" dirty="0"/>
              <a:t>: Establish many-to-many relationships.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245AC-ABD9-EA9C-C26D-D3B0C706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47" y="1690688"/>
            <a:ext cx="5088648" cy="44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759</Words>
  <Application>Microsoft Macintosh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Spring Boot and JPA</vt:lpstr>
      <vt:lpstr>Agenda</vt:lpstr>
      <vt:lpstr>Introduction to Spring Data JPA</vt:lpstr>
      <vt:lpstr>What is JPA?</vt:lpstr>
      <vt:lpstr>Spring Data JPA Overview</vt:lpstr>
      <vt:lpstr>Creating Entities</vt:lpstr>
      <vt:lpstr>PowerPoint Presentation</vt:lpstr>
      <vt:lpstr>Types of Generation Strategies</vt:lpstr>
      <vt:lpstr>Relationship Mappings</vt:lpstr>
      <vt:lpstr>Fetching Strategies</vt:lpstr>
      <vt:lpstr>Benefits of Mapping</vt:lpstr>
      <vt:lpstr>Creating Repositories</vt:lpstr>
      <vt:lpstr>Example Repository Interface</vt:lpstr>
      <vt:lpstr>Advanced Features</vt:lpstr>
      <vt:lpstr>Custom Query Methods</vt:lpstr>
      <vt:lpstr>JPQL and Native Queries</vt:lpstr>
      <vt:lpstr>Pagination and Sorting</vt:lpstr>
      <vt:lpstr>Auditing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 and JPA</dc:title>
  <dc:creator>Venu Morigadi</dc:creator>
  <cp:lastModifiedBy>Venu Morigadi</cp:lastModifiedBy>
  <cp:revision>1</cp:revision>
  <dcterms:created xsi:type="dcterms:W3CDTF">2024-07-10T15:56:00Z</dcterms:created>
  <dcterms:modified xsi:type="dcterms:W3CDTF">2024-07-10T17:32:51Z</dcterms:modified>
</cp:coreProperties>
</file>