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8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  <p:sldId id="259" r:id="rId18"/>
  </p:sldIdLst>
  <p:sldSz cx="12192000" cy="6858000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9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dirty="0"/>
              <a:t>Engineering-Graduate-Salary-Prediction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stical_tests_1_Numerical_vs_Numerical_b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637020" cy="2065020"/>
          </a:xfrm>
          <a:prstGeom prst="rect">
            <a:avLst/>
          </a:prstGeom>
        </p:spPr>
      </p:pic>
      <p:pic>
        <p:nvPicPr>
          <p:cNvPr id="3" name="Picture 2" descr="statistical_tests_1_Numerical_vs_Categorical_bivari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22" y="2209800"/>
            <a:ext cx="7607478" cy="2438401"/>
          </a:xfrm>
          <a:prstGeom prst="rect">
            <a:avLst/>
          </a:prstGeom>
        </p:spPr>
      </p:pic>
      <p:pic>
        <p:nvPicPr>
          <p:cNvPr id="4" name="Picture 3" descr="statistical_tests_1_Categorical_vs_Categorical_bivari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800600"/>
            <a:ext cx="7094220" cy="19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38178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Numerical Vs Numerical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6553200" y="762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05200" y="3124200"/>
            <a:ext cx="11430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895600"/>
            <a:ext cx="419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Numerical Vs Categorical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7162800" y="4800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77200" y="556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Categorical Vs Categorical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5243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Numerical Vs Numerical Column</a:t>
            </a:r>
          </a:p>
          <a:p>
            <a:endParaRPr lang="en-US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620000" cy="495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0" y="457201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 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Positive correlation:</a:t>
            </a:r>
          </a:p>
          <a:p>
            <a:endParaRPr lang="en-US" sz="2400" b="1" dirty="0"/>
          </a:p>
          <a:p>
            <a:r>
              <a:rPr lang="en-US" sz="2400" dirty="0"/>
              <a:t>There appears to be a positive correlation between graduation year and salary.</a:t>
            </a:r>
          </a:p>
          <a:p>
            <a:r>
              <a:rPr lang="en-US" sz="2400" dirty="0"/>
              <a:t>This means that, in general,</a:t>
            </a:r>
          </a:p>
          <a:p>
            <a:r>
              <a:rPr lang="en-US" sz="2400" dirty="0"/>
              <a:t>people who graduated in more recent years earn more than people who graduated in earlier</a:t>
            </a:r>
          </a:p>
          <a:p>
            <a:r>
              <a:rPr lang="en-US" sz="2400" dirty="0"/>
              <a:t> years.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Categorical Column Vs Numerical Column</a:t>
            </a:r>
          </a:p>
        </p:txBody>
      </p:sp>
      <p:pic>
        <p:nvPicPr>
          <p:cNvPr id="4" name="Picture 3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7696199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5801" y="457200"/>
            <a:ext cx="3657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/>
              <a:t>It is clearly visible from </a:t>
            </a:r>
          </a:p>
          <a:p>
            <a:endParaRPr lang="en-US" sz="2000" dirty="0"/>
          </a:p>
          <a:p>
            <a:r>
              <a:rPr lang="en-US" sz="2000" dirty="0"/>
              <a:t>the plot that the Average</a:t>
            </a:r>
          </a:p>
          <a:p>
            <a:endParaRPr lang="en-US" sz="2000" dirty="0"/>
          </a:p>
          <a:p>
            <a:r>
              <a:rPr lang="en-US" sz="2000" dirty="0"/>
              <a:t>salary for men and woman</a:t>
            </a:r>
          </a:p>
          <a:p>
            <a:endParaRPr lang="en-US" sz="2000" dirty="0"/>
          </a:p>
          <a:p>
            <a:r>
              <a:rPr lang="en-US" sz="2000" dirty="0"/>
              <a:t>are looking almost same.</a:t>
            </a:r>
          </a:p>
          <a:p>
            <a:endParaRPr lang="en-US" sz="2000" dirty="0"/>
          </a:p>
          <a:p>
            <a:r>
              <a:rPr lang="en-US" sz="2000" dirty="0"/>
              <a:t>but slightly men are getting</a:t>
            </a:r>
          </a:p>
          <a:p>
            <a:endParaRPr lang="en-US" sz="2000" dirty="0"/>
          </a:p>
          <a:p>
            <a:r>
              <a:rPr lang="en-US" sz="2000" dirty="0"/>
              <a:t> better salary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8601"/>
            <a:ext cx="563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Degree Vs Salary</a:t>
            </a:r>
          </a:p>
          <a:p>
            <a:endParaRPr lang="en-US" dirty="0"/>
          </a:p>
        </p:txBody>
      </p:sp>
      <p:pic>
        <p:nvPicPr>
          <p:cNvPr id="3" name="Picture 2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71857"/>
            <a:ext cx="8077200" cy="49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0" y="1295400"/>
            <a:ext cx="28956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 :</a:t>
            </a:r>
          </a:p>
          <a:p>
            <a:endParaRPr lang="en-US" dirty="0"/>
          </a:p>
          <a:p>
            <a:r>
              <a:rPr lang="en-US" sz="2000" dirty="0"/>
              <a:t>Average salary is highest for </a:t>
            </a:r>
          </a:p>
          <a:p>
            <a:endParaRPr lang="en-US" sz="2000" dirty="0"/>
          </a:p>
          <a:p>
            <a:r>
              <a:rPr lang="en-US" sz="2000" dirty="0"/>
              <a:t>BE / </a:t>
            </a:r>
            <a:r>
              <a:rPr lang="en-US" sz="2000" dirty="0" err="1"/>
              <a:t>B.tech</a:t>
            </a:r>
            <a:r>
              <a:rPr lang="en-US" sz="2000" dirty="0"/>
              <a:t> graduates</a:t>
            </a:r>
          </a:p>
          <a:p>
            <a:endParaRPr lang="en-US" sz="2000" dirty="0"/>
          </a:p>
          <a:p>
            <a:r>
              <a:rPr lang="en-US" sz="2000" dirty="0"/>
              <a:t> as compared to any other degree</a:t>
            </a:r>
          </a:p>
          <a:p>
            <a:endParaRPr lang="en-US" sz="2000" dirty="0"/>
          </a:p>
          <a:p>
            <a:r>
              <a:rPr lang="en-US" sz="2000" dirty="0"/>
              <a:t> graduates.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598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Categorical Vs Categorical Column :</a:t>
            </a:r>
          </a:p>
        </p:txBody>
      </p:sp>
      <p:pic>
        <p:nvPicPr>
          <p:cNvPr id="3" name="Picture 2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6874"/>
            <a:ext cx="5867400" cy="5500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1524000"/>
            <a:ext cx="55183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Insights 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compared to female ,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Male students are getting more jobs from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ECE , CSE &amp; IT 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1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 Research Questions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Times of India article dated Jan 18, 2019 states that “After doing your Computer Science Engineering if you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take up jobs as a Programming Analyst, Software Engineer, Hardware Engineer and Associate Engineer you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earn up to 2.5-3 lakhs as a fresh graduate.” Test this claim with the data given to you.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981200"/>
            <a:ext cx="678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Insights 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After applying one </a:t>
            </a:r>
            <a:r>
              <a:rPr lang="en-US" sz="2000" dirty="0" err="1"/>
              <a:t>sampel</a:t>
            </a:r>
            <a:r>
              <a:rPr lang="en-US" sz="2000" dirty="0"/>
              <a:t> t test  is true that candidates having the null hypothesis is rejected there by stating the claim made that a fresher graduate earn around 2-3 lakh taking up job roles as </a:t>
            </a:r>
            <a:r>
              <a:rPr lang="en-US" sz="2000" dirty="0">
                <a:solidFill>
                  <a:schemeClr val="tx1"/>
                </a:solidFill>
              </a:rPr>
              <a:t>a Programming Analyst, Software Engineer, Hardware Engineer and Associate Engineer you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</a:t>
            </a:r>
            <a:r>
              <a:rPr lang="en-US" sz="2000" dirty="0"/>
              <a:t>there is no hardware engineer job in this specialization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499FE-1FD8-4779-EED2-87067BA5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54673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28194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Important Note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. In this PPT , you can only find 1 to 2 important plots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1" y="2057400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. You can find  rest of the the univariate  , bivariate plots in my jupyter Notebooks ,</a:t>
            </a:r>
          </a:p>
          <a:p>
            <a:endParaRPr lang="en-US" sz="2000" dirty="0"/>
          </a:p>
          <a:p>
            <a:r>
              <a:rPr lang="en-US" sz="2000" dirty="0"/>
              <a:t>     make sure to visit my  Github Link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33400" y="2362200"/>
            <a:ext cx="10972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Description: </a:t>
            </a:r>
          </a:p>
          <a:p>
            <a:endParaRPr lang="en-US" sz="1800" dirty="0"/>
          </a:p>
          <a:p>
            <a:r>
              <a:rPr lang="en-US" sz="1800" dirty="0"/>
              <a:t>The dataset includes information on engineering graduates, such as academic performance, internship</a:t>
            </a:r>
          </a:p>
          <a:p>
            <a:endParaRPr lang="en-US" sz="1800" dirty="0"/>
          </a:p>
          <a:p>
            <a:r>
              <a:rPr lang="en-US" sz="1800" dirty="0"/>
              <a:t>experiences, programming skills, and extracurricular activities. It encompasses a diverse range of </a:t>
            </a:r>
          </a:p>
          <a:p>
            <a:endParaRPr lang="en-US" sz="1800" dirty="0"/>
          </a:p>
          <a:p>
            <a:r>
              <a:rPr lang="en-US" sz="1800" dirty="0"/>
              <a:t>variables to capture the multifaceted aspects influencing salary outcomes. The dataset is sourced from </a:t>
            </a:r>
          </a:p>
          <a:p>
            <a:endParaRPr lang="en-US" sz="1800" dirty="0"/>
          </a:p>
          <a:p>
            <a:r>
              <a:rPr lang="en-US" sz="1800" dirty="0"/>
              <a:t>reputable educational institutions and industry surveys, ensuring a comprehensive representation of the</a:t>
            </a:r>
          </a:p>
          <a:p>
            <a:endParaRPr lang="en-US" sz="1800" dirty="0"/>
          </a:p>
          <a:p>
            <a:r>
              <a:rPr lang="en-US" sz="1800" dirty="0"/>
              <a:t>engineering job market.</a:t>
            </a:r>
          </a:p>
          <a:p>
            <a:br>
              <a:rPr lang="en-US" sz="1800" dirty="0"/>
            </a:b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11307144" cy="17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400" dirty="0">
                <a:solidFill>
                  <a:srgbClr val="FF0000"/>
                </a:solidFill>
              </a:rPr>
              <a:t>Objective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/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 the salary of engineering graduates based on relevant features using exploratory data analysis</a:t>
            </a: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(EDA)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553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Importing Required Libraries</a:t>
            </a:r>
          </a:p>
        </p:txBody>
      </p:sp>
      <p:pic>
        <p:nvPicPr>
          <p:cNvPr id="3" name="Picture 2" descr="Screenshot (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11452114" cy="23588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04800" y="4114800"/>
            <a:ext cx="6858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Shape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of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Dataset</a:t>
            </a:r>
            <a:endParaRPr lang="en-US" sz="2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Screenshot (5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53000"/>
            <a:ext cx="11201400" cy="1165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Top 5 Rows of the Dataset</a:t>
            </a:r>
          </a:p>
        </p:txBody>
      </p:sp>
      <p:pic>
        <p:nvPicPr>
          <p:cNvPr id="3" name="Picture 2" descr="Screenshot (5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11697546" cy="35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105400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:</a:t>
            </a:r>
          </a:p>
          <a:p>
            <a:endParaRPr lang="en-US" dirty="0"/>
          </a:p>
          <a:p>
            <a:r>
              <a:rPr lang="en-US" b="1" dirty="0"/>
              <a:t>You can find all statistical information and correlation  between the columns in my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stical_tests_1_Numerical_univari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10458216" cy="3928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408191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Univariate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048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6286010" cy="3936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400" y="7620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Descriptive Statistics for Salary:</a:t>
            </a:r>
          </a:p>
          <a:p>
            <a:endParaRPr lang="en-US" dirty="0"/>
          </a:p>
          <a:p>
            <a:r>
              <a:rPr lang="en-US" dirty="0"/>
              <a:t>count 3.998000e+03</a:t>
            </a:r>
          </a:p>
          <a:p>
            <a:endParaRPr lang="en-US" dirty="0"/>
          </a:p>
          <a:p>
            <a:r>
              <a:rPr lang="en-US" dirty="0"/>
              <a:t>mean 3.076998e+05 </a:t>
            </a:r>
          </a:p>
          <a:p>
            <a:endParaRPr lang="en-US" dirty="0"/>
          </a:p>
          <a:p>
            <a:r>
              <a:rPr lang="en-US" dirty="0"/>
              <a:t>std 2.127375e+05</a:t>
            </a:r>
          </a:p>
          <a:p>
            <a:endParaRPr lang="en-US" dirty="0"/>
          </a:p>
          <a:p>
            <a:r>
              <a:rPr lang="en-US" dirty="0"/>
              <a:t> min 3.500000e+04 </a:t>
            </a:r>
          </a:p>
          <a:p>
            <a:endParaRPr lang="en-US" dirty="0"/>
          </a:p>
          <a:p>
            <a:r>
              <a:rPr lang="en-US" dirty="0"/>
              <a:t>25% 1.800000e+05</a:t>
            </a:r>
          </a:p>
          <a:p>
            <a:endParaRPr lang="en-US" dirty="0"/>
          </a:p>
          <a:p>
            <a:r>
              <a:rPr lang="en-US" dirty="0"/>
              <a:t> 50% 3.000000e+05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75% 3.700000e+05 </a:t>
            </a:r>
          </a:p>
          <a:p>
            <a:endParaRPr lang="en-US" dirty="0"/>
          </a:p>
          <a:p>
            <a:r>
              <a:rPr lang="en-US" dirty="0"/>
              <a:t>max 4.000000e+06</a:t>
            </a:r>
          </a:p>
          <a:p>
            <a:endParaRPr lang="en-US" dirty="0"/>
          </a:p>
          <a:p>
            <a:r>
              <a:rPr lang="en-US" dirty="0"/>
              <a:t> Name: Salary,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105400"/>
            <a:ext cx="7924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Insights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/>
              <a:t>Most of the graduates having salaries under 5 lakhs.</a:t>
            </a:r>
          </a:p>
          <a:p>
            <a:endParaRPr lang="en-US" b="1" dirty="0"/>
          </a:p>
          <a:p>
            <a:r>
              <a:rPr lang="en-US" b="1" dirty="0"/>
              <a:t>Long tail of distribution is longer on right hand side as compared to left hand side</a:t>
            </a:r>
          </a:p>
          <a:p>
            <a:r>
              <a:rPr lang="en-US" b="1" dirty="0"/>
              <a:t> which shows that distribution is positively skewed.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1"/>
            <a:ext cx="10515600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Finding the outliers in each numerical column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2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6" y="990600"/>
            <a:ext cx="11362844" cy="5331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0668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Understanding  the probability and frequency distribution of each numerical column</a:t>
            </a:r>
          </a:p>
          <a:p>
            <a:endParaRPr lang="en-US" dirty="0"/>
          </a:p>
        </p:txBody>
      </p:sp>
      <p:pic>
        <p:nvPicPr>
          <p:cNvPr id="3" name="Picture 2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0"/>
            <a:ext cx="10439399" cy="5769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1158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Understanding the frequency distribution of each categorical Column</a:t>
            </a:r>
          </a:p>
          <a:p>
            <a:endParaRPr lang="en-US" dirty="0"/>
          </a:p>
        </p:txBody>
      </p:sp>
      <p:pic>
        <p:nvPicPr>
          <p:cNvPr id="4" name="Picture 3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11887200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546</Words>
  <Application>Microsoft Office PowerPoint</Application>
  <PresentationFormat>Widescreen</PresentationFormat>
  <Paragraphs>123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 Black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tejash boda</cp:lastModifiedBy>
  <cp:revision>65</cp:revision>
  <dcterms:created xsi:type="dcterms:W3CDTF">2021-02-16T05:19:01Z</dcterms:created>
  <dcterms:modified xsi:type="dcterms:W3CDTF">2024-02-23T09:07:04Z</dcterms:modified>
</cp:coreProperties>
</file>