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d5d0756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d5d0756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d5d0756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d5d0756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d5d07568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d5d07568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d5d07568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d5d07568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d5d07568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d5d07568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d5d07568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d5d07568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pattFill prst="dkHorz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37900" y="963900"/>
            <a:ext cx="5560800" cy="3215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 dirty="0">
                <a:latin typeface="Bahnschrift" panose="020B0502040204020203" pitchFamily="34" charset="0"/>
              </a:rPr>
              <a:t>BUSINESS DATA ANALYTICS</a:t>
            </a:r>
            <a:endParaRPr sz="6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6C7C7-033C-17D6-9877-73C04B79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39"/>
            <a:ext cx="9144000" cy="5128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4945BB-1628-BCDB-629E-510446B4B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" y="0"/>
            <a:ext cx="911731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11700" y="149975"/>
            <a:ext cx="8520600" cy="67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/>
              <a:t>Represent the data, which includes the total count of account numbers against the country, in a tabular format. </a:t>
            </a: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3E3E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261257" y="937452"/>
            <a:ext cx="5355772" cy="3902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 algn="just">
              <a:lnSpc>
                <a:spcPct val="175000"/>
              </a:lnSpc>
              <a:spcBef>
                <a:spcPts val="1200"/>
              </a:spcBef>
              <a:buClr>
                <a:schemeClr val="dk1"/>
              </a:buClr>
              <a:buSzPts val="1200"/>
            </a:pPr>
            <a:r>
              <a:rPr lang="en" sz="1200" b="1" dirty="0">
                <a:solidFill>
                  <a:schemeClr val="dk1"/>
                </a:solidFill>
              </a:rPr>
              <a:t>  United States Dominance:</a:t>
            </a:r>
            <a:r>
              <a:rPr lang="en" sz="1200" dirty="0">
                <a:solidFill>
                  <a:schemeClr val="dk1"/>
                </a:solidFill>
              </a:rPr>
              <a:t> The United States has the highest  number of accounts, significantly surpassing other countries.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Canada and Denmark Tie:</a:t>
            </a:r>
            <a:r>
              <a:rPr lang="en" sz="1200" dirty="0">
                <a:solidFill>
                  <a:schemeClr val="dk1"/>
                </a:solidFill>
              </a:rPr>
              <a:t> Both Canada and Denmark have the same number of accounts (14).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Mid-Tier Group:</a:t>
            </a:r>
            <a:r>
              <a:rPr lang="en" sz="1200" dirty="0">
                <a:solidFill>
                  <a:schemeClr val="dk1"/>
                </a:solidFill>
              </a:rPr>
              <a:t> Brazil, China, Greece, India, and Japan have a similar number of accounts (9-10).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Small European Presence:</a:t>
            </a:r>
            <a:r>
              <a:rPr lang="en" sz="1200" dirty="0">
                <a:solidFill>
                  <a:schemeClr val="dk1"/>
                </a:solidFill>
              </a:rPr>
              <a:t> Germany, Ghana, Spain, and France have relatively lower account counts compared to the top countries.</a:t>
            </a:r>
          </a:p>
          <a:p>
            <a:pPr marL="152400" indent="0" algn="just">
              <a:lnSpc>
                <a:spcPct val="175000"/>
              </a:lnSpc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dk1"/>
                </a:solidFill>
              </a:rPr>
              <a:t>Overall, the data suggests a concentrated presence in the United States with a more distributed presence across other countries.</a:t>
            </a:r>
          </a:p>
          <a:p>
            <a:pPr marL="457200" lvl="0" indent="-30480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76D70-3508-93B9-42E6-3169ED9F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2" y="1334271"/>
            <a:ext cx="2410161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Country-</a:t>
            </a:r>
            <a:r>
              <a:rPr lang="en" sz="2000" dirty="0"/>
              <a:t>wise</a:t>
            </a:r>
            <a:r>
              <a:rPr lang="en" sz="1800" dirty="0"/>
              <a:t> Industry Market Values and Industry-wise Presence</a:t>
            </a:r>
            <a:endParaRPr sz="1800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23175" y="1359000"/>
            <a:ext cx="3999900" cy="341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Regional Dominance:</a:t>
            </a:r>
            <a:r>
              <a:rPr lang="en" sz="1200" dirty="0">
                <a:solidFill>
                  <a:schemeClr val="dk1"/>
                </a:solidFill>
              </a:rPr>
              <a:t> North America, particularly the United States, appears to have a strong presence across various industries.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Emerging Markets:</a:t>
            </a:r>
            <a:r>
              <a:rPr lang="en" sz="1200" dirty="0">
                <a:solidFill>
                  <a:schemeClr val="dk1"/>
                </a:solidFill>
              </a:rPr>
              <a:t> Asia, specifically China and India, are emerging as significant markets for multiple industries.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Profitability:</a:t>
            </a:r>
            <a:r>
              <a:rPr lang="en" sz="1200" dirty="0">
                <a:solidFill>
                  <a:schemeClr val="dk1"/>
                </a:solidFill>
              </a:rPr>
              <a:t> in USA, life insurance has the highest and biotechnology has the lowest profitability.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Overall, the data suggests a concentrated presence of various industries in  United States with a more distributed presence across other countries.</a:t>
            </a:r>
            <a:endParaRPr sz="1200" b="1"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D55E1-C44B-AEB4-51F7-CEE10FDA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75" y="1061827"/>
            <a:ext cx="4920925" cy="36366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Industry-wise profitability trends</a:t>
            </a:r>
            <a:endParaRPr sz="1800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352100"/>
            <a:ext cx="3999900" cy="341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Top Performers:</a:t>
            </a:r>
            <a:r>
              <a:rPr lang="en" sz="1200" dirty="0">
                <a:solidFill>
                  <a:schemeClr val="dk1"/>
                </a:solidFill>
              </a:rPr>
              <a:t> Life Insurance and Computer Software: Programming are the most profitable industries by a substantial margin.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Mid-Tier:</a:t>
            </a:r>
            <a:r>
              <a:rPr lang="en" sz="1200" dirty="0">
                <a:solidFill>
                  <a:schemeClr val="dk1"/>
                </a:solidFill>
              </a:rPr>
              <a:t> Real Estate, Business Services, Investment Trusts, and Major Pharmaceuticals form a mid-tier group with moderate profitability.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Lower Tier:</a:t>
            </a:r>
            <a:r>
              <a:rPr lang="en" sz="1200" dirty="0">
                <a:solidFill>
                  <a:schemeClr val="dk1"/>
                </a:solidFill>
              </a:rPr>
              <a:t> The majority of industries fall into this category, with profitability levels significantly lower than the top performers.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Overall, there is significant disparity in profitability across industries.</a:t>
            </a:r>
            <a:endParaRPr sz="12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4097E-28D7-20E8-1201-89FD9922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38523"/>
            <a:ext cx="4077269" cy="26102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Industry-wise profitability percentage</a:t>
            </a:r>
            <a:endParaRPr sz="1800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352100"/>
            <a:ext cx="3999900" cy="341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Top Performers:</a:t>
            </a:r>
            <a:r>
              <a:rPr lang="en" sz="1100" dirty="0">
                <a:solidFill>
                  <a:schemeClr val="dk1"/>
                </a:solidFill>
              </a:rPr>
              <a:t> Life Insurance and Computer Software: Programming stand out as the most profitable sectors with substantial pie segments.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Mid-Tier:</a:t>
            </a:r>
            <a:r>
              <a:rPr lang="en" sz="1100" dirty="0">
                <a:solidFill>
                  <a:schemeClr val="dk1"/>
                </a:solidFill>
              </a:rPr>
              <a:t> Industries like Real Estate Investment Trusts, Business Services, and Major Pharmaceuticals occupy a middle ground in terms of profitability.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Lower Tier:</a:t>
            </a:r>
            <a:r>
              <a:rPr lang="en" sz="1100" dirty="0">
                <a:solidFill>
                  <a:schemeClr val="dk1"/>
                </a:solidFill>
              </a:rPr>
              <a:t> The majority of industries fall into this category, characterized by smaller pie segments and lower profitability percentages.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Diversified commercial services have the lowest share of profitability.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The data reveals a significant disparity in profitability percentages across various industries.</a:t>
            </a:r>
            <a:endParaRPr sz="12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86C89-1012-F718-71E5-89AC5EB6E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9" t="1150" r="2292"/>
          <a:stretch/>
        </p:blipFill>
        <p:spPr>
          <a:xfrm>
            <a:off x="4523874" y="1352099"/>
            <a:ext cx="4427621" cy="2841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390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Bahnschrift</vt:lpstr>
      <vt:lpstr>Simple Light</vt:lpstr>
      <vt:lpstr>BUSINESS DATA ANALYTICS</vt:lpstr>
      <vt:lpstr>PowerPoint Presentation</vt:lpstr>
      <vt:lpstr>PowerPoint Presentation</vt:lpstr>
      <vt:lpstr>Represent the data, which includes the total count of account numbers against the country, in a tabular format.  </vt:lpstr>
      <vt:lpstr> Country-wise Industry Market Values and Industry-wise Presence</vt:lpstr>
      <vt:lpstr> Industry-wise profitability trends</vt:lpstr>
      <vt:lpstr> Industry-wise profitability percentage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venu raj</cp:lastModifiedBy>
  <cp:revision>4</cp:revision>
  <dcterms:modified xsi:type="dcterms:W3CDTF">2024-07-21T18:00:22Z</dcterms:modified>
</cp:coreProperties>
</file>