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93" d="100"/>
          <a:sy n="93" d="100"/>
        </p:scale>
        <p:origin x="508"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ed5d07568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ed5d07568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d5d07568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ed5d07568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d5d07568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d5d07568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d5d07568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d5d07568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d5d07568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ed5d07568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d5f30962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d5f30962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ed5f30962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ed5f30962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pattFill prst="narHorz">
          <a:fgClr>
            <a:schemeClr val="accent5">
              <a:lumMod val="20000"/>
              <a:lumOff val="80000"/>
            </a:schemeClr>
          </a:fgClr>
          <a:bgClr>
            <a:schemeClr val="bg1"/>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353803" y="1355589"/>
            <a:ext cx="8365423" cy="2144850"/>
          </a:xfrm>
          <a:prstGeom prst="rect">
            <a:avLst/>
          </a:prstGeom>
          <a:solidFill>
            <a:schemeClr val="accent5">
              <a:lumMod val="20000"/>
              <a:lumOff val="80000"/>
            </a:schemeClr>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6000" b="1" dirty="0">
                <a:latin typeface="Agency FB" panose="020B0503020202020204" pitchFamily="34" charset="0"/>
              </a:rPr>
              <a:t>ECOMMERCE SALES </a:t>
            </a:r>
            <a:br>
              <a:rPr lang="en-US" sz="6000" b="1" dirty="0">
                <a:latin typeface="Agency FB" panose="020B0503020202020204" pitchFamily="34" charset="0"/>
              </a:rPr>
            </a:br>
            <a:r>
              <a:rPr lang="en-US" sz="6000" b="1" dirty="0">
                <a:latin typeface="Agency FB" panose="020B0503020202020204" pitchFamily="34" charset="0"/>
              </a:rPr>
              <a:t>DASHBOARD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4" name="Picture 3">
            <a:extLst>
              <a:ext uri="{FF2B5EF4-FFF2-40B4-BE49-F238E27FC236}">
                <a16:creationId xmlns:a16="http://schemas.microsoft.com/office/drawing/2014/main" id="{6E9136B7-FBD2-F079-162F-E6B7287057D7}"/>
              </a:ext>
            </a:extLst>
          </p:cNvPr>
          <p:cNvPicPr>
            <a:picLocks noChangeAspect="1"/>
          </p:cNvPicPr>
          <p:nvPr/>
        </p:nvPicPr>
        <p:blipFill>
          <a:blip r:embed="rId3"/>
          <a:stretch>
            <a:fillRect/>
          </a:stretch>
        </p:blipFill>
        <p:spPr>
          <a:xfrm>
            <a:off x="0" y="15078"/>
            <a:ext cx="9144000" cy="51284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311700" y="661375"/>
            <a:ext cx="8520600" cy="572700"/>
          </a:xfrm>
          <a:prstGeom prst="rect">
            <a:avLst/>
          </a:prstGeom>
          <a:solidFill>
            <a:schemeClr val="accent5">
              <a:lumMod val="20000"/>
              <a:lumOff val="80000"/>
            </a:schemeClr>
          </a:solidFill>
        </p:spPr>
        <p:txBody>
          <a:bodyPr spcFirstLastPara="1" wrap="square" lIns="91425" tIns="91425" rIns="91425" bIns="91425" anchor="t" anchorCtr="0">
            <a:normAutofit/>
          </a:bodyPr>
          <a:lstStyle/>
          <a:p>
            <a:r>
              <a:rPr lang="en-US" sz="2400" b="1" dirty="0">
                <a:solidFill>
                  <a:schemeClr val="tx1"/>
                </a:solidFill>
                <a:latin typeface="+mj-lt"/>
              </a:rPr>
              <a:t>Sum of Profit by State</a:t>
            </a:r>
          </a:p>
        </p:txBody>
      </p:sp>
      <p:sp>
        <p:nvSpPr>
          <p:cNvPr id="70" name="Google Shape;70;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lnSpc>
                <a:spcPct val="175000"/>
              </a:lnSpc>
              <a:spcBef>
                <a:spcPts val="1200"/>
              </a:spcBef>
              <a:spcAft>
                <a:spcPts val="0"/>
              </a:spcAft>
              <a:buClr>
                <a:schemeClr val="dk1"/>
              </a:buClr>
              <a:buSzPts val="1100"/>
              <a:buFont typeface="Arial"/>
              <a:buNone/>
            </a:pPr>
            <a:endParaRPr sz="4000" b="1">
              <a:solidFill>
                <a:srgbClr val="E3E3E3"/>
              </a:solidFill>
            </a:endParaRPr>
          </a:p>
          <a:p>
            <a:pPr marL="0" lvl="0" indent="0" algn="l" rtl="0">
              <a:spcBef>
                <a:spcPts val="1200"/>
              </a:spcBef>
              <a:spcAft>
                <a:spcPts val="1200"/>
              </a:spcAft>
              <a:buNone/>
            </a:pPr>
            <a:endParaRPr sz="1100"/>
          </a:p>
        </p:txBody>
      </p:sp>
      <p:sp>
        <p:nvSpPr>
          <p:cNvPr id="71" name="Google Shape;71;p16"/>
          <p:cNvSpPr txBox="1">
            <a:spLocks noGrp="1"/>
          </p:cNvSpPr>
          <p:nvPr>
            <p:ph type="body" idx="2"/>
          </p:nvPr>
        </p:nvSpPr>
        <p:spPr>
          <a:xfrm>
            <a:off x="158450" y="1329175"/>
            <a:ext cx="5438400" cy="3416400"/>
          </a:xfrm>
          <a:prstGeom prst="rect">
            <a:avLst/>
          </a:prstGeom>
          <a:solidFill>
            <a:schemeClr val="accent5">
              <a:lumMod val="20000"/>
              <a:lumOff val="80000"/>
            </a:schemeClr>
          </a:solidFill>
        </p:spPr>
        <p:txBody>
          <a:bodyPr spcFirstLastPara="1" wrap="square" lIns="91425" tIns="91425" rIns="91425" bIns="91425" anchor="t" anchorCtr="0">
            <a:noAutofit/>
          </a:bodyPr>
          <a:lstStyle/>
          <a:p>
            <a:r>
              <a:rPr lang="en-US" b="1" dirty="0">
                <a:solidFill>
                  <a:schemeClr val="tx1"/>
                </a:solidFill>
                <a:latin typeface="+mn-lt"/>
              </a:rPr>
              <a:t>Madhya Pradesh</a:t>
            </a:r>
            <a:r>
              <a:rPr lang="en-US" dirty="0">
                <a:solidFill>
                  <a:schemeClr val="tx1"/>
                </a:solidFill>
                <a:latin typeface="+mn-lt"/>
              </a:rPr>
              <a:t> is the top profit-generating state.</a:t>
            </a:r>
          </a:p>
          <a:p>
            <a:r>
              <a:rPr lang="en-US" b="1" dirty="0">
                <a:solidFill>
                  <a:schemeClr val="tx1"/>
                </a:solidFill>
                <a:latin typeface="+mn-lt"/>
              </a:rPr>
              <a:t>Maharashtra</a:t>
            </a:r>
            <a:r>
              <a:rPr lang="en-US" dirty="0">
                <a:solidFill>
                  <a:schemeClr val="tx1"/>
                </a:solidFill>
                <a:latin typeface="+mn-lt"/>
              </a:rPr>
              <a:t> follows closely behind.</a:t>
            </a:r>
          </a:p>
          <a:p>
            <a:r>
              <a:rPr lang="en-US" b="1" dirty="0">
                <a:solidFill>
                  <a:schemeClr val="tx1"/>
                </a:solidFill>
                <a:latin typeface="+mn-lt"/>
              </a:rPr>
              <a:t>Uttar Pradesh</a:t>
            </a:r>
            <a:r>
              <a:rPr lang="en-US" dirty="0">
                <a:solidFill>
                  <a:schemeClr val="tx1"/>
                </a:solidFill>
                <a:latin typeface="+mn-lt"/>
              </a:rPr>
              <a:t> has lower profit compared to the top two.</a:t>
            </a:r>
          </a:p>
          <a:p>
            <a:r>
              <a:rPr lang="en-US" b="1" dirty="0">
                <a:solidFill>
                  <a:schemeClr val="tx1"/>
                </a:solidFill>
                <a:latin typeface="+mn-lt"/>
              </a:rPr>
              <a:t>Delhi</a:t>
            </a:r>
            <a:r>
              <a:rPr lang="en-US" dirty="0">
                <a:solidFill>
                  <a:schemeClr val="tx1"/>
                </a:solidFill>
                <a:latin typeface="+mn-lt"/>
              </a:rPr>
              <a:t> has the lowest profit among the four states.</a:t>
            </a:r>
          </a:p>
          <a:p>
            <a:r>
              <a:rPr lang="en-US" b="1" dirty="0">
                <a:solidFill>
                  <a:schemeClr val="tx1"/>
                </a:solidFill>
                <a:latin typeface="+mn-lt"/>
              </a:rPr>
              <a:t>Focus on top performers:</a:t>
            </a:r>
            <a:r>
              <a:rPr lang="en-US" dirty="0">
                <a:solidFill>
                  <a:schemeClr val="tx1"/>
                </a:solidFill>
                <a:latin typeface="+mn-lt"/>
              </a:rPr>
              <a:t> Invest more in Madhya Pradesh and Maharashtra.</a:t>
            </a:r>
          </a:p>
          <a:p>
            <a:r>
              <a:rPr lang="en-US" b="1" dirty="0">
                <a:solidFill>
                  <a:schemeClr val="tx1"/>
                </a:solidFill>
                <a:latin typeface="+mn-lt"/>
              </a:rPr>
              <a:t>Investigate underperformance:</a:t>
            </a:r>
            <a:r>
              <a:rPr lang="en-US" dirty="0">
                <a:solidFill>
                  <a:schemeClr val="tx1"/>
                </a:solidFill>
                <a:latin typeface="+mn-lt"/>
              </a:rPr>
              <a:t> Analyze reasons for Delhi's low profit.</a:t>
            </a:r>
          </a:p>
          <a:p>
            <a:r>
              <a:rPr lang="en-US" b="1" dirty="0">
                <a:solidFill>
                  <a:schemeClr val="tx1"/>
                </a:solidFill>
                <a:latin typeface="+mn-lt"/>
              </a:rPr>
              <a:t>Regional market analysis:</a:t>
            </a:r>
            <a:r>
              <a:rPr lang="en-US" dirty="0">
                <a:solidFill>
                  <a:schemeClr val="tx1"/>
                </a:solidFill>
                <a:latin typeface="+mn-lt"/>
              </a:rPr>
              <a:t> Understand each state's market for targeted strategies.</a:t>
            </a:r>
          </a:p>
          <a:p>
            <a:pPr marL="0" lvl="0" indent="0" algn="l" rtl="0">
              <a:spcBef>
                <a:spcPts val="1200"/>
              </a:spcBef>
              <a:spcAft>
                <a:spcPts val="1200"/>
              </a:spcAft>
              <a:buNone/>
            </a:pPr>
            <a:endParaRPr sz="1200" dirty="0">
              <a:solidFill>
                <a:schemeClr val="tx1"/>
              </a:solidFill>
              <a:latin typeface="+mn-lt"/>
            </a:endParaRPr>
          </a:p>
        </p:txBody>
      </p:sp>
      <p:pic>
        <p:nvPicPr>
          <p:cNvPr id="5" name="Picture 4">
            <a:extLst>
              <a:ext uri="{FF2B5EF4-FFF2-40B4-BE49-F238E27FC236}">
                <a16:creationId xmlns:a16="http://schemas.microsoft.com/office/drawing/2014/main" id="{A159E94E-63A2-EA85-BF90-0C2B9C078064}"/>
              </a:ext>
            </a:extLst>
          </p:cNvPr>
          <p:cNvPicPr>
            <a:picLocks noChangeAspect="1"/>
          </p:cNvPicPr>
          <p:nvPr/>
        </p:nvPicPr>
        <p:blipFill>
          <a:blip r:embed="rId3"/>
          <a:stretch>
            <a:fillRect/>
          </a:stretch>
        </p:blipFill>
        <p:spPr>
          <a:xfrm>
            <a:off x="5701141" y="1424059"/>
            <a:ext cx="3339731" cy="32716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a:solidFill>
            <a:schemeClr val="accent5">
              <a:lumMod val="20000"/>
              <a:lumOff val="80000"/>
            </a:schemeClr>
          </a:solidFill>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IN" sz="2400" b="1" dirty="0">
                <a:latin typeface="+mj-lt"/>
              </a:rPr>
              <a:t>Profit by Month</a:t>
            </a:r>
            <a:endParaRPr sz="3200" b="1" dirty="0">
              <a:latin typeface="+mj-lt"/>
            </a:endParaRPr>
          </a:p>
        </p:txBody>
      </p:sp>
      <p:sp>
        <p:nvSpPr>
          <p:cNvPr id="2" name="Text Placeholder 1">
            <a:extLst>
              <a:ext uri="{FF2B5EF4-FFF2-40B4-BE49-F238E27FC236}">
                <a16:creationId xmlns:a16="http://schemas.microsoft.com/office/drawing/2014/main" id="{CE0C6CFC-06EE-EC99-C6C9-A91EA4C325FA}"/>
              </a:ext>
            </a:extLst>
          </p:cNvPr>
          <p:cNvSpPr>
            <a:spLocks noGrp="1" noChangeArrowheads="1"/>
          </p:cNvSpPr>
          <p:nvPr>
            <p:ph type="body" idx="1"/>
          </p:nvPr>
        </p:nvSpPr>
        <p:spPr bwMode="auto">
          <a:xfrm>
            <a:off x="70237" y="1242827"/>
            <a:ext cx="4206130" cy="2893100"/>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Peak Profits:</a:t>
            </a:r>
            <a:r>
              <a:rPr kumimoji="0" lang="en-US" altLang="en-US" b="0" i="0" u="none" strike="noStrike" cap="none" normalizeH="0" baseline="0" dirty="0">
                <a:ln>
                  <a:noFill/>
                </a:ln>
                <a:solidFill>
                  <a:schemeClr val="tx1"/>
                </a:solidFill>
                <a:effectLst/>
                <a:latin typeface="Arial" panose="020B0604020202020204" pitchFamily="34" charset="0"/>
              </a:rPr>
              <a:t> February and November show the highest profits.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Losses:</a:t>
            </a:r>
            <a:r>
              <a:rPr kumimoji="0" lang="en-US" altLang="en-US" b="0" i="0" u="none" strike="noStrike" cap="none" normalizeH="0" baseline="0" dirty="0">
                <a:ln>
                  <a:noFill/>
                </a:ln>
                <a:solidFill>
                  <a:schemeClr val="tx1"/>
                </a:solidFill>
                <a:effectLst/>
                <a:latin typeface="Arial" panose="020B0604020202020204" pitchFamily="34" charset="0"/>
              </a:rPr>
              <a:t> May, June, July, August, September, and December show negative profits (losses).</a:t>
            </a:r>
            <a:endParaRPr lang="en-US" altLang="en-US"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Sharp Drops:</a:t>
            </a:r>
            <a:r>
              <a:rPr kumimoji="0" lang="en-US" altLang="en-US" b="0" i="0" u="none" strike="noStrike" cap="none" normalizeH="0" baseline="0" dirty="0">
                <a:ln>
                  <a:noFill/>
                </a:ln>
                <a:solidFill>
                  <a:schemeClr val="tx1"/>
                </a:solidFill>
                <a:effectLst/>
                <a:latin typeface="Arial" panose="020B0604020202020204" pitchFamily="34" charset="0"/>
              </a:rPr>
              <a:t> There are steep declines in profit between February and March, and between October and November.</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Recovery:</a:t>
            </a:r>
            <a:r>
              <a:rPr kumimoji="0" lang="en-US" altLang="en-US" b="0" i="0" u="none" strike="noStrike" cap="none" normalizeH="0" baseline="0" dirty="0">
                <a:ln>
                  <a:noFill/>
                </a:ln>
                <a:solidFill>
                  <a:schemeClr val="tx1"/>
                </a:solidFill>
                <a:effectLst/>
                <a:latin typeface="Arial" panose="020B0604020202020204" pitchFamily="34" charset="0"/>
              </a:rPr>
              <a:t> Profits recover from losses in July and August with a slight increase in September and October before the final December drop. </a:t>
            </a:r>
          </a:p>
        </p:txBody>
      </p:sp>
      <p:pic>
        <p:nvPicPr>
          <p:cNvPr id="5" name="Picture 4">
            <a:extLst>
              <a:ext uri="{FF2B5EF4-FFF2-40B4-BE49-F238E27FC236}">
                <a16:creationId xmlns:a16="http://schemas.microsoft.com/office/drawing/2014/main" id="{F313E630-D372-106E-39E7-499B81E1C330}"/>
              </a:ext>
            </a:extLst>
          </p:cNvPr>
          <p:cNvPicPr>
            <a:picLocks noChangeAspect="1"/>
          </p:cNvPicPr>
          <p:nvPr/>
        </p:nvPicPr>
        <p:blipFill>
          <a:blip r:embed="rId3"/>
          <a:stretch>
            <a:fillRect/>
          </a:stretch>
        </p:blipFill>
        <p:spPr>
          <a:xfrm>
            <a:off x="4422225" y="1289202"/>
            <a:ext cx="4410075" cy="2800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a:solidFill>
            <a:schemeClr val="accent5">
              <a:lumMod val="20000"/>
              <a:lumOff val="80000"/>
            </a:schemeClr>
          </a:solidFill>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US" sz="2400" dirty="0"/>
              <a:t>Sum of Profit by Sub-Category</a:t>
            </a:r>
            <a:endParaRPr sz="3200" dirty="0"/>
          </a:p>
        </p:txBody>
      </p:sp>
      <p:sp>
        <p:nvSpPr>
          <p:cNvPr id="2" name="Text Placeholder 1">
            <a:extLst>
              <a:ext uri="{FF2B5EF4-FFF2-40B4-BE49-F238E27FC236}">
                <a16:creationId xmlns:a16="http://schemas.microsoft.com/office/drawing/2014/main" id="{64F8C4D3-A2EA-2B8B-6E1D-72282377A967}"/>
              </a:ext>
            </a:extLst>
          </p:cNvPr>
          <p:cNvSpPr>
            <a:spLocks noGrp="1" noChangeArrowheads="1"/>
          </p:cNvSpPr>
          <p:nvPr>
            <p:ph type="body" idx="1"/>
          </p:nvPr>
        </p:nvSpPr>
        <p:spPr bwMode="auto">
          <a:xfrm>
            <a:off x="311150" y="1491040"/>
            <a:ext cx="4582319" cy="3139321"/>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Printers</a:t>
            </a:r>
            <a:r>
              <a:rPr kumimoji="0" lang="en-US" altLang="en-US" sz="1800" b="0" i="0" u="none" strike="noStrike" cap="none" normalizeH="0" baseline="0" dirty="0">
                <a:ln>
                  <a:noFill/>
                </a:ln>
                <a:solidFill>
                  <a:schemeClr val="tx1"/>
                </a:solidFill>
                <a:effectLst/>
                <a:latin typeface="Arial" panose="020B0604020202020204" pitchFamily="34" charset="0"/>
              </a:rPr>
              <a:t> is the most profitable sub-category, generating a substantial sum of </a:t>
            </a:r>
            <a:r>
              <a:rPr kumimoji="0" lang="en-US" altLang="en-US" sz="1800" b="1" i="0" u="none" strike="noStrike" cap="none" normalizeH="0" baseline="0" dirty="0">
                <a:ln>
                  <a:noFill/>
                </a:ln>
                <a:solidFill>
                  <a:schemeClr val="tx1"/>
                </a:solidFill>
                <a:effectLst/>
                <a:latin typeface="Arial" panose="020B0604020202020204" pitchFamily="34" charset="0"/>
              </a:rPr>
              <a:t>8.6K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Bookcases</a:t>
            </a:r>
            <a:r>
              <a:rPr kumimoji="0" lang="en-US" altLang="en-US" sz="1800" b="0" i="0" u="none" strike="noStrike" cap="none" normalizeH="0" baseline="0" dirty="0">
                <a:ln>
                  <a:noFill/>
                </a:ln>
                <a:solidFill>
                  <a:schemeClr val="tx1"/>
                </a:solidFill>
                <a:effectLst/>
                <a:latin typeface="Arial" panose="020B0604020202020204" pitchFamily="34" charset="0"/>
              </a:rPr>
              <a:t> follow as the second most profitable, with a profit of </a:t>
            </a:r>
            <a:r>
              <a:rPr kumimoji="0" lang="en-US" altLang="en-US" sz="1800" b="1" i="0" u="none" strike="noStrike" cap="none" normalizeH="0" baseline="0" dirty="0">
                <a:ln>
                  <a:noFill/>
                </a:ln>
                <a:solidFill>
                  <a:schemeClr val="tx1"/>
                </a:solidFill>
                <a:effectLst/>
                <a:latin typeface="Arial" panose="020B0604020202020204" pitchFamily="34" charset="0"/>
              </a:rPr>
              <a:t>6.5K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Saree</a:t>
            </a:r>
            <a:r>
              <a:rPr kumimoji="0" lang="en-US" altLang="en-US" sz="1800" b="0" i="0" u="none" strike="noStrike" cap="none" normalizeH="0" baseline="0" dirty="0">
                <a:ln>
                  <a:noFill/>
                </a:ln>
                <a:solidFill>
                  <a:schemeClr val="tx1"/>
                </a:solidFill>
                <a:effectLst/>
                <a:latin typeface="Arial" panose="020B0604020202020204" pitchFamily="34" charset="0"/>
              </a:rPr>
              <a:t> holds the third position, generating a profit of </a:t>
            </a:r>
            <a:r>
              <a:rPr kumimoji="0" lang="en-US" altLang="en-US" sz="1800" b="1" i="0" u="none" strike="noStrike" cap="none" normalizeH="0" baseline="0" dirty="0">
                <a:ln>
                  <a:noFill/>
                </a:ln>
                <a:solidFill>
                  <a:schemeClr val="tx1"/>
                </a:solidFill>
                <a:effectLst/>
                <a:latin typeface="Arial" panose="020B0604020202020204" pitchFamily="34" charset="0"/>
              </a:rPr>
              <a:t>4.1K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Accessories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Tables</a:t>
            </a:r>
            <a:r>
              <a:rPr kumimoji="0" lang="en-US" altLang="en-US" sz="1800" b="0" i="0" u="none" strike="noStrike" cap="none" normalizeH="0" baseline="0" dirty="0">
                <a:ln>
                  <a:noFill/>
                </a:ln>
                <a:solidFill>
                  <a:schemeClr val="tx1"/>
                </a:solidFill>
                <a:effectLst/>
                <a:latin typeface="Arial" panose="020B0604020202020204" pitchFamily="34" charset="0"/>
              </a:rPr>
              <a:t> have lower profits, with </a:t>
            </a:r>
            <a:r>
              <a:rPr kumimoji="0" lang="en-US" altLang="en-US" sz="1800" b="1" i="0" u="none" strike="noStrike" cap="none" normalizeH="0" baseline="0" dirty="0">
                <a:ln>
                  <a:noFill/>
                </a:ln>
                <a:solidFill>
                  <a:schemeClr val="tx1"/>
                </a:solidFill>
                <a:effectLst/>
                <a:latin typeface="Arial" panose="020B0604020202020204" pitchFamily="34" charset="0"/>
              </a:rPr>
              <a:t>3.4K</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3.1K</a:t>
            </a:r>
            <a:r>
              <a:rPr kumimoji="0" lang="en-US" altLang="en-US" sz="1800" b="0" i="0" u="none" strike="noStrike" cap="none" normalizeH="0" baseline="0" dirty="0">
                <a:ln>
                  <a:noFill/>
                </a:ln>
                <a:solidFill>
                  <a:schemeClr val="tx1"/>
                </a:solidFill>
                <a:effectLst/>
                <a:latin typeface="Arial" panose="020B0604020202020204" pitchFamily="34" charset="0"/>
              </a:rPr>
              <a:t>, respectively. </a:t>
            </a:r>
          </a:p>
        </p:txBody>
      </p:sp>
      <p:pic>
        <p:nvPicPr>
          <p:cNvPr id="5" name="Picture 4">
            <a:extLst>
              <a:ext uri="{FF2B5EF4-FFF2-40B4-BE49-F238E27FC236}">
                <a16:creationId xmlns:a16="http://schemas.microsoft.com/office/drawing/2014/main" id="{BCE8A58B-D198-FC30-8691-EF5B7DE1220B}"/>
              </a:ext>
            </a:extLst>
          </p:cNvPr>
          <p:cNvPicPr>
            <a:picLocks noChangeAspect="1"/>
          </p:cNvPicPr>
          <p:nvPr/>
        </p:nvPicPr>
        <p:blipFill>
          <a:blip r:embed="rId3"/>
          <a:stretch>
            <a:fillRect/>
          </a:stretch>
        </p:blipFill>
        <p:spPr>
          <a:xfrm>
            <a:off x="4707731" y="1400175"/>
            <a:ext cx="4255294" cy="29289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30442" y="341897"/>
            <a:ext cx="8520600" cy="572700"/>
          </a:xfrm>
          <a:prstGeom prst="rect">
            <a:avLst/>
          </a:prstGeom>
          <a:solidFill>
            <a:schemeClr val="accent5">
              <a:lumMod val="20000"/>
              <a:lumOff val="80000"/>
            </a:schemeClr>
          </a:solidFill>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US" sz="2400" dirty="0">
                <a:latin typeface="+mj-lt"/>
              </a:rPr>
              <a:t>Sum of Amount by </a:t>
            </a:r>
            <a:r>
              <a:rPr lang="en-US" sz="2400" dirty="0" err="1">
                <a:latin typeface="+mj-lt"/>
              </a:rPr>
              <a:t>CustomerName</a:t>
            </a:r>
            <a:endParaRPr sz="3200" dirty="0">
              <a:latin typeface="+mj-lt"/>
            </a:endParaRPr>
          </a:p>
        </p:txBody>
      </p:sp>
      <p:pic>
        <p:nvPicPr>
          <p:cNvPr id="4" name="Picture 3">
            <a:extLst>
              <a:ext uri="{FF2B5EF4-FFF2-40B4-BE49-F238E27FC236}">
                <a16:creationId xmlns:a16="http://schemas.microsoft.com/office/drawing/2014/main" id="{B21E9B74-3C1D-D4AD-8543-5056809613EE}"/>
              </a:ext>
            </a:extLst>
          </p:cNvPr>
          <p:cNvPicPr>
            <a:picLocks noChangeAspect="1"/>
          </p:cNvPicPr>
          <p:nvPr/>
        </p:nvPicPr>
        <p:blipFill>
          <a:blip r:embed="rId3"/>
          <a:stretch>
            <a:fillRect/>
          </a:stretch>
        </p:blipFill>
        <p:spPr>
          <a:xfrm>
            <a:off x="4914426" y="1409988"/>
            <a:ext cx="3715268" cy="2543530"/>
          </a:xfrm>
          <a:prstGeom prst="rect">
            <a:avLst/>
          </a:prstGeom>
        </p:spPr>
      </p:pic>
      <p:sp>
        <p:nvSpPr>
          <p:cNvPr id="5" name="Rectangle 1">
            <a:extLst>
              <a:ext uri="{FF2B5EF4-FFF2-40B4-BE49-F238E27FC236}">
                <a16:creationId xmlns:a16="http://schemas.microsoft.com/office/drawing/2014/main" id="{AC6B7F30-675C-A1D5-CA7C-A1FBD2476315}"/>
              </a:ext>
            </a:extLst>
          </p:cNvPr>
          <p:cNvSpPr>
            <a:spLocks noGrp="1" noChangeArrowheads="1"/>
          </p:cNvSpPr>
          <p:nvPr>
            <p:ph type="body" idx="1"/>
          </p:nvPr>
        </p:nvSpPr>
        <p:spPr bwMode="auto">
          <a:xfrm>
            <a:off x="276774" y="1409988"/>
            <a:ext cx="4418980" cy="2585323"/>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Harivansh</a:t>
            </a:r>
            <a:r>
              <a:rPr kumimoji="0" lang="en-US" altLang="en-US" sz="1800" b="0" i="0" u="none" strike="noStrike" cap="none" normalizeH="0" baseline="0" dirty="0">
                <a:ln>
                  <a:noFill/>
                </a:ln>
                <a:solidFill>
                  <a:schemeClr val="tx1"/>
                </a:solidFill>
                <a:effectLst/>
                <a:latin typeface="Arial" panose="020B0604020202020204" pitchFamily="34" charset="0"/>
              </a:rPr>
              <a:t> is the top spender, with a total amount of </a:t>
            </a:r>
            <a:r>
              <a:rPr kumimoji="0" lang="en-US" altLang="en-US" sz="1800" b="1" i="0" u="none" strike="noStrike" cap="none" normalizeH="0" baseline="0" dirty="0">
                <a:ln>
                  <a:noFill/>
                </a:ln>
                <a:solidFill>
                  <a:schemeClr val="tx1"/>
                </a:solidFill>
                <a:effectLst/>
                <a:latin typeface="Arial" panose="020B0604020202020204" pitchFamily="34" charset="0"/>
              </a:rPr>
              <a:t>9.9K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Madhav</a:t>
            </a:r>
            <a:r>
              <a:rPr kumimoji="0" lang="en-US" altLang="en-US" sz="1800" b="0" i="0" u="none" strike="noStrike" cap="none" normalizeH="0" baseline="0" dirty="0">
                <a:ln>
                  <a:noFill/>
                </a:ln>
                <a:solidFill>
                  <a:schemeClr val="tx1"/>
                </a:solidFill>
                <a:effectLst/>
                <a:latin typeface="Arial" panose="020B0604020202020204" pitchFamily="34" charset="0"/>
              </a:rPr>
              <a:t> follows closely behind, spending </a:t>
            </a:r>
            <a:r>
              <a:rPr kumimoji="0" lang="en-US" altLang="en-US" sz="1800" b="1" i="0" u="none" strike="noStrike" cap="none" normalizeH="0" baseline="0" dirty="0">
                <a:ln>
                  <a:noFill/>
                </a:ln>
                <a:solidFill>
                  <a:schemeClr val="tx1"/>
                </a:solidFill>
                <a:effectLst/>
                <a:latin typeface="Arial" panose="020B0604020202020204" pitchFamily="34" charset="0"/>
              </a:rPr>
              <a:t>9.4K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Madan Mohan</a:t>
            </a:r>
            <a:r>
              <a:rPr kumimoji="0" lang="en-US" altLang="en-US" sz="1800" b="0" i="0" u="none" strike="noStrike" cap="none" normalizeH="0" baseline="0" dirty="0">
                <a:ln>
                  <a:noFill/>
                </a:ln>
                <a:solidFill>
                  <a:schemeClr val="tx1"/>
                </a:solidFill>
                <a:effectLst/>
                <a:latin typeface="Arial" panose="020B0604020202020204" pitchFamily="34" charset="0"/>
              </a:rPr>
              <a:t> spent </a:t>
            </a:r>
            <a:r>
              <a:rPr kumimoji="0" lang="en-US" altLang="en-US" sz="1800" b="1" i="0" u="none" strike="noStrike" cap="none" normalizeH="0" baseline="0" dirty="0">
                <a:ln>
                  <a:noFill/>
                </a:ln>
                <a:solidFill>
                  <a:schemeClr val="tx1"/>
                </a:solidFill>
                <a:effectLst/>
                <a:latin typeface="Arial" panose="020B0604020202020204" pitchFamily="34" charset="0"/>
              </a:rPr>
              <a:t>7.8K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Shiva</a:t>
            </a:r>
            <a:r>
              <a:rPr kumimoji="0" lang="en-US" altLang="en-US" sz="1800" b="0" i="0" u="none" strike="noStrike" cap="none" normalizeH="0" baseline="0" dirty="0">
                <a:ln>
                  <a:noFill/>
                </a:ln>
                <a:solidFill>
                  <a:schemeClr val="tx1"/>
                </a:solidFill>
                <a:effectLst/>
                <a:latin typeface="Arial" panose="020B0604020202020204" pitchFamily="34" charset="0"/>
              </a:rPr>
              <a:t> spent </a:t>
            </a:r>
            <a:r>
              <a:rPr kumimoji="0" lang="en-US" altLang="en-US" sz="1800" b="1" i="0" u="none" strike="noStrike" cap="none" normalizeH="0" baseline="0" dirty="0">
                <a:ln>
                  <a:noFill/>
                </a:ln>
                <a:solidFill>
                  <a:schemeClr val="tx1"/>
                </a:solidFill>
                <a:effectLst/>
                <a:latin typeface="Arial" panose="020B0604020202020204" pitchFamily="34" charset="0"/>
              </a:rPr>
              <a:t>6.3K</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572875"/>
            <a:ext cx="8520600" cy="572700"/>
          </a:xfrm>
          <a:prstGeom prst="rect">
            <a:avLst/>
          </a:prstGeom>
          <a:solidFill>
            <a:schemeClr val="accent5">
              <a:lumMod val="20000"/>
              <a:lumOff val="80000"/>
            </a:schemeClr>
          </a:solidFill>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US" sz="2400" dirty="0"/>
              <a:t>Sum of Quantity by Category</a:t>
            </a:r>
            <a:endParaRPr sz="3200" dirty="0"/>
          </a:p>
        </p:txBody>
      </p:sp>
      <p:pic>
        <p:nvPicPr>
          <p:cNvPr id="4" name="Picture 3">
            <a:extLst>
              <a:ext uri="{FF2B5EF4-FFF2-40B4-BE49-F238E27FC236}">
                <a16:creationId xmlns:a16="http://schemas.microsoft.com/office/drawing/2014/main" id="{53E7A865-9506-F74F-69F2-E79CD6D6B44F}"/>
              </a:ext>
            </a:extLst>
          </p:cNvPr>
          <p:cNvPicPr>
            <a:picLocks noChangeAspect="1"/>
          </p:cNvPicPr>
          <p:nvPr/>
        </p:nvPicPr>
        <p:blipFill>
          <a:blip r:embed="rId3"/>
          <a:stretch>
            <a:fillRect/>
          </a:stretch>
        </p:blipFill>
        <p:spPr>
          <a:xfrm>
            <a:off x="4832402" y="1397032"/>
            <a:ext cx="3665330" cy="2679954"/>
          </a:xfrm>
          <a:prstGeom prst="rect">
            <a:avLst/>
          </a:prstGeom>
        </p:spPr>
      </p:pic>
      <p:sp>
        <p:nvSpPr>
          <p:cNvPr id="6" name="Rectangle 1">
            <a:extLst>
              <a:ext uri="{FF2B5EF4-FFF2-40B4-BE49-F238E27FC236}">
                <a16:creationId xmlns:a16="http://schemas.microsoft.com/office/drawing/2014/main" id="{8F69252A-AFE6-53F2-B352-C620AE4C5C31}"/>
              </a:ext>
            </a:extLst>
          </p:cNvPr>
          <p:cNvSpPr>
            <a:spLocks noGrp="1" noChangeArrowheads="1"/>
          </p:cNvSpPr>
          <p:nvPr>
            <p:ph type="body" idx="1"/>
          </p:nvPr>
        </p:nvSpPr>
        <p:spPr bwMode="auto">
          <a:xfrm>
            <a:off x="311150" y="1398706"/>
            <a:ext cx="4405229" cy="3323987"/>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Clothing</a:t>
            </a:r>
            <a:r>
              <a:rPr kumimoji="0" lang="en-US" altLang="en-US" b="0" i="0" u="none" strike="noStrike" cap="none" normalizeH="0" baseline="0" dirty="0">
                <a:ln>
                  <a:noFill/>
                </a:ln>
                <a:solidFill>
                  <a:schemeClr val="tx1"/>
                </a:solidFill>
                <a:effectLst/>
                <a:latin typeface="+mn-lt"/>
              </a:rPr>
              <a:t> is the clear leader in terms of quantity sold, constituting </a:t>
            </a:r>
            <a:r>
              <a:rPr kumimoji="0" lang="en-US" altLang="en-US" b="1" i="0" u="none" strike="noStrike" cap="none" normalizeH="0" baseline="0" dirty="0">
                <a:ln>
                  <a:noFill/>
                </a:ln>
                <a:solidFill>
                  <a:schemeClr val="tx1"/>
                </a:solidFill>
                <a:effectLst/>
                <a:latin typeface="+mn-lt"/>
              </a:rPr>
              <a:t>63%</a:t>
            </a:r>
            <a:r>
              <a:rPr kumimoji="0" lang="en-US" altLang="en-US" b="0" i="0" u="none" strike="noStrike" cap="none" normalizeH="0" baseline="0" dirty="0">
                <a:ln>
                  <a:noFill/>
                </a:ln>
                <a:solidFill>
                  <a:schemeClr val="tx1"/>
                </a:solidFill>
                <a:effectLst/>
                <a:latin typeface="+mn-lt"/>
              </a:rPr>
              <a:t> of the total sales.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Electronics</a:t>
            </a:r>
            <a:r>
              <a:rPr kumimoji="0" lang="en-US" altLang="en-US" b="0" i="0" u="none" strike="noStrike" cap="none" normalizeH="0" baseline="0" dirty="0">
                <a:ln>
                  <a:noFill/>
                </a:ln>
                <a:solidFill>
                  <a:schemeClr val="tx1"/>
                </a:solidFill>
                <a:effectLst/>
                <a:latin typeface="+mn-lt"/>
              </a:rPr>
              <a:t> comes in second with </a:t>
            </a:r>
            <a:r>
              <a:rPr kumimoji="0" lang="en-US" altLang="en-US" b="1" i="0" u="none" strike="noStrike" cap="none" normalizeH="0" baseline="0" dirty="0">
                <a:ln>
                  <a:noFill/>
                </a:ln>
                <a:solidFill>
                  <a:schemeClr val="tx1"/>
                </a:solidFill>
                <a:effectLst/>
                <a:latin typeface="+mn-lt"/>
              </a:rPr>
              <a:t>21%</a:t>
            </a:r>
            <a:r>
              <a:rPr kumimoji="0" lang="en-US" altLang="en-US" b="0" i="0" u="none" strike="noStrike" cap="none" normalizeH="0" baseline="0" dirty="0">
                <a:ln>
                  <a:noFill/>
                </a:ln>
                <a:solidFill>
                  <a:schemeClr val="tx1"/>
                </a:solidFill>
                <a:effectLst/>
                <a:latin typeface="+mn-lt"/>
              </a:rPr>
              <a:t> of the total quantity sold.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Furniture</a:t>
            </a:r>
            <a:r>
              <a:rPr kumimoji="0" lang="en-US" altLang="en-US" b="0" i="0" u="none" strike="noStrike" cap="none" normalizeH="0" baseline="0" dirty="0">
                <a:ln>
                  <a:noFill/>
                </a:ln>
                <a:solidFill>
                  <a:schemeClr val="tx1"/>
                </a:solidFill>
                <a:effectLst/>
                <a:latin typeface="+mn-lt"/>
              </a:rPr>
              <a:t> has the lowest share with </a:t>
            </a:r>
            <a:r>
              <a:rPr kumimoji="0" lang="en-US" altLang="en-US" b="1" i="0" u="none" strike="noStrike" cap="none" normalizeH="0" baseline="0" dirty="0">
                <a:ln>
                  <a:noFill/>
                </a:ln>
                <a:solidFill>
                  <a:schemeClr val="tx1"/>
                </a:solidFill>
                <a:effectLst/>
                <a:latin typeface="+mn-lt"/>
              </a:rPr>
              <a:t>17%</a:t>
            </a:r>
            <a:r>
              <a:rPr kumimoji="0" lang="en-US" altLang="en-US" b="0" i="0" u="none" strike="noStrike" cap="none" normalizeH="0" baseline="0" dirty="0">
                <a:ln>
                  <a:noFill/>
                </a:ln>
                <a:solidFill>
                  <a:schemeClr val="tx1"/>
                </a:solidFill>
                <a:effectLst/>
                <a:latin typeface="+mn-lt"/>
              </a:rPr>
              <a:t> of the total quantity sold.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solidFill>
                  <a:schemeClr val="tx1"/>
                </a:solidFill>
                <a:latin typeface="+mn-lt"/>
              </a:rPr>
              <a:t>Overall, the graph highlights the dominance of the clothing category in terms of quantity sold. By focusing on the strengths of the leading category and addressing the challenges in the other categories, the business can optimize its product strategy and enhance overall sales</a:t>
            </a:r>
            <a:endParaRPr kumimoji="0" lang="en-US" altLang="en-US" sz="1100" b="0" i="0" u="none" strike="noStrike" cap="none" normalizeH="0" baseline="0" dirty="0">
              <a:ln>
                <a:noFill/>
              </a:ln>
              <a:solidFill>
                <a:schemeClr val="tx1"/>
              </a:solidFill>
              <a:effectLst/>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572875"/>
            <a:ext cx="8520600" cy="572700"/>
          </a:xfrm>
          <a:prstGeom prst="rect">
            <a:avLst/>
          </a:prstGeom>
          <a:solidFill>
            <a:schemeClr val="accent5">
              <a:lumMod val="20000"/>
              <a:lumOff val="80000"/>
            </a:schemeClr>
          </a:solidFill>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US" sz="2400" dirty="0"/>
              <a:t>Sum of Quantity by </a:t>
            </a:r>
            <a:r>
              <a:rPr lang="en-US" sz="2400" dirty="0" err="1"/>
              <a:t>PaymentMode</a:t>
            </a:r>
            <a:endParaRPr sz="3200" dirty="0"/>
          </a:p>
        </p:txBody>
      </p:sp>
      <p:sp>
        <p:nvSpPr>
          <p:cNvPr id="4" name="Rectangle 2">
            <a:extLst>
              <a:ext uri="{FF2B5EF4-FFF2-40B4-BE49-F238E27FC236}">
                <a16:creationId xmlns:a16="http://schemas.microsoft.com/office/drawing/2014/main" id="{217427B0-FB33-75B8-8165-39DCAABCC849}"/>
              </a:ext>
            </a:extLst>
          </p:cNvPr>
          <p:cNvSpPr>
            <a:spLocks noGrp="1" noChangeArrowheads="1"/>
          </p:cNvSpPr>
          <p:nvPr>
            <p:ph type="body" idx="1"/>
          </p:nvPr>
        </p:nvSpPr>
        <p:spPr bwMode="auto">
          <a:xfrm>
            <a:off x="218281" y="1595438"/>
            <a:ext cx="4496593" cy="2893100"/>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Cash on Delivery (COD)</a:t>
            </a:r>
            <a:r>
              <a:rPr kumimoji="0" lang="en-US" altLang="en-US" b="0" i="0" u="none" strike="noStrike" cap="none" normalizeH="0" baseline="0" dirty="0">
                <a:ln>
                  <a:noFill/>
                </a:ln>
                <a:solidFill>
                  <a:schemeClr val="tx1"/>
                </a:solidFill>
                <a:effectLst/>
                <a:latin typeface="Arial" panose="020B0604020202020204" pitchFamily="34" charset="0"/>
              </a:rPr>
              <a:t> is the most preferred payment mode, accounting for </a:t>
            </a:r>
            <a:r>
              <a:rPr kumimoji="0" lang="en-US" altLang="en-US" b="1" i="0" u="none" strike="noStrike" cap="none" normalizeH="0" baseline="0" dirty="0">
                <a:ln>
                  <a:noFill/>
                </a:ln>
                <a:solidFill>
                  <a:schemeClr val="tx1"/>
                </a:solidFill>
                <a:effectLst/>
                <a:latin typeface="Arial" panose="020B0604020202020204" pitchFamily="34" charset="0"/>
              </a:rPr>
              <a:t>44%</a:t>
            </a:r>
            <a:r>
              <a:rPr kumimoji="0" lang="en-US" altLang="en-US" b="0" i="0" u="none" strike="noStrike" cap="none" normalizeH="0" baseline="0" dirty="0">
                <a:ln>
                  <a:noFill/>
                </a:ln>
                <a:solidFill>
                  <a:schemeClr val="tx1"/>
                </a:solidFill>
                <a:effectLst/>
                <a:latin typeface="Arial" panose="020B0604020202020204" pitchFamily="34" charset="0"/>
              </a:rPr>
              <a:t> of the total transactions.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UPI</a:t>
            </a:r>
            <a:r>
              <a:rPr kumimoji="0" lang="en-US" altLang="en-US" b="0" i="0" u="none" strike="noStrike" cap="none" normalizeH="0" baseline="0" dirty="0">
                <a:ln>
                  <a:noFill/>
                </a:ln>
                <a:solidFill>
                  <a:schemeClr val="tx1"/>
                </a:solidFill>
                <a:effectLst/>
                <a:latin typeface="Arial" panose="020B0604020202020204" pitchFamily="34" charset="0"/>
              </a:rPr>
              <a:t> is the second most popular payment mode, with </a:t>
            </a:r>
            <a:r>
              <a:rPr kumimoji="0" lang="en-US" altLang="en-US" b="1" i="0" u="none" strike="noStrike" cap="none" normalizeH="0" baseline="0" dirty="0">
                <a:ln>
                  <a:noFill/>
                </a:ln>
                <a:solidFill>
                  <a:schemeClr val="tx1"/>
                </a:solidFill>
                <a:effectLst/>
                <a:latin typeface="Arial" panose="020B0604020202020204" pitchFamily="34" charset="0"/>
              </a:rPr>
              <a:t>21%</a:t>
            </a:r>
            <a:r>
              <a:rPr kumimoji="0" lang="en-US" altLang="en-US" b="0" i="0" u="none" strike="noStrike" cap="none" normalizeH="0" baseline="0" dirty="0">
                <a:ln>
                  <a:noFill/>
                </a:ln>
                <a:solidFill>
                  <a:schemeClr val="tx1"/>
                </a:solidFill>
                <a:effectLst/>
                <a:latin typeface="Arial" panose="020B0604020202020204" pitchFamily="34" charset="0"/>
              </a:rPr>
              <a:t> of the transactions.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Debit Card</a:t>
            </a:r>
            <a:r>
              <a:rPr kumimoji="0" lang="en-US" altLang="en-US" b="0" i="0" u="none" strike="noStrike" cap="none" normalizeH="0" baseline="0" dirty="0">
                <a:ln>
                  <a:noFill/>
                </a:ln>
                <a:solidFill>
                  <a:schemeClr val="tx1"/>
                </a:solidFill>
                <a:effectLst/>
                <a:latin typeface="Arial" panose="020B0604020202020204" pitchFamily="34" charset="0"/>
              </a:rPr>
              <a:t> stands at </a:t>
            </a:r>
            <a:r>
              <a:rPr kumimoji="0" lang="en-US" altLang="en-US" b="1" i="0" u="none" strike="noStrike" cap="none" normalizeH="0" baseline="0" dirty="0">
                <a:ln>
                  <a:noFill/>
                </a:ln>
                <a:solidFill>
                  <a:schemeClr val="tx1"/>
                </a:solidFill>
                <a:effectLst/>
                <a:latin typeface="Arial" panose="020B0604020202020204" pitchFamily="34" charset="0"/>
              </a:rPr>
              <a:t>13%</a:t>
            </a:r>
            <a:r>
              <a:rPr kumimoji="0" lang="en-US" altLang="en-US" b="0" i="0" u="none" strike="noStrike" cap="none" normalizeH="0" baseline="0" dirty="0">
                <a:ln>
                  <a:noFill/>
                </a:ln>
                <a:solidFill>
                  <a:schemeClr val="tx1"/>
                </a:solidFill>
                <a:effectLst/>
                <a:latin typeface="Arial" panose="020B0604020202020204" pitchFamily="34" charset="0"/>
              </a:rPr>
              <a:t> of the total transactions.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Credit Card</a:t>
            </a:r>
            <a:r>
              <a:rPr kumimoji="0" lang="en-US" altLang="en-US" b="0" i="0" u="none" strike="noStrike" cap="none" normalizeH="0" baseline="0" dirty="0">
                <a:ln>
                  <a:noFill/>
                </a:ln>
                <a:solidFill>
                  <a:schemeClr val="tx1"/>
                </a:solidFill>
                <a:effectLst/>
                <a:latin typeface="Arial" panose="020B0604020202020204" pitchFamily="34" charset="0"/>
              </a:rPr>
              <a:t> follows with </a:t>
            </a:r>
            <a:r>
              <a:rPr kumimoji="0" lang="en-US" altLang="en-US" b="1" i="0" u="none" strike="noStrike" cap="none" normalizeH="0" baseline="0" dirty="0">
                <a:ln>
                  <a:noFill/>
                </a:ln>
                <a:solidFill>
                  <a:schemeClr val="tx1"/>
                </a:solidFill>
                <a:effectLst/>
                <a:latin typeface="Arial" panose="020B0604020202020204" pitchFamily="34" charset="0"/>
              </a:rPr>
              <a:t>12%</a:t>
            </a:r>
            <a:r>
              <a:rPr kumimoji="0" lang="en-US" altLang="en-US" b="0" i="0" u="none" strike="noStrike" cap="none" normalizeH="0" baseline="0" dirty="0">
                <a:ln>
                  <a:noFill/>
                </a:ln>
                <a:solidFill>
                  <a:schemeClr val="tx1"/>
                </a:solidFill>
                <a:effectLst/>
                <a:latin typeface="Arial" panose="020B0604020202020204" pitchFamily="34" charset="0"/>
              </a:rPr>
              <a:t> of the transactions.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EMI</a:t>
            </a:r>
            <a:r>
              <a:rPr kumimoji="0" lang="en-US" altLang="en-US" b="0" i="0" u="none" strike="noStrike" cap="none" normalizeH="0" baseline="0" dirty="0">
                <a:ln>
                  <a:noFill/>
                </a:ln>
                <a:solidFill>
                  <a:schemeClr val="tx1"/>
                </a:solidFill>
                <a:effectLst/>
                <a:latin typeface="Arial" panose="020B0604020202020204" pitchFamily="34" charset="0"/>
              </a:rPr>
              <a:t> has the lowest share with </a:t>
            </a:r>
            <a:r>
              <a:rPr kumimoji="0" lang="en-US" altLang="en-US" b="1" i="0" u="none" strike="noStrike" cap="none" normalizeH="0" baseline="0" dirty="0">
                <a:ln>
                  <a:noFill/>
                </a:ln>
                <a:solidFill>
                  <a:schemeClr val="tx1"/>
                </a:solidFill>
                <a:effectLst/>
                <a:latin typeface="Arial" panose="020B0604020202020204" pitchFamily="34" charset="0"/>
              </a:rPr>
              <a:t>10%</a:t>
            </a:r>
            <a:r>
              <a:rPr kumimoji="0" lang="en-US" altLang="en-US" b="0" i="0" u="none" strike="noStrike" cap="none" normalizeH="0" baseline="0" dirty="0">
                <a:ln>
                  <a:noFill/>
                </a:ln>
                <a:solidFill>
                  <a:schemeClr val="tx1"/>
                </a:solidFill>
                <a:effectLst/>
                <a:latin typeface="Arial" panose="020B0604020202020204" pitchFamily="34" charset="0"/>
              </a:rPr>
              <a:t> of the transactions. </a:t>
            </a:r>
          </a:p>
        </p:txBody>
      </p:sp>
      <p:pic>
        <p:nvPicPr>
          <p:cNvPr id="6" name="Picture 5">
            <a:extLst>
              <a:ext uri="{FF2B5EF4-FFF2-40B4-BE49-F238E27FC236}">
                <a16:creationId xmlns:a16="http://schemas.microsoft.com/office/drawing/2014/main" id="{6600908C-4AD4-7149-1F88-0F4409FC3601}"/>
              </a:ext>
            </a:extLst>
          </p:cNvPr>
          <p:cNvPicPr>
            <a:picLocks noChangeAspect="1"/>
          </p:cNvPicPr>
          <p:nvPr/>
        </p:nvPicPr>
        <p:blipFill>
          <a:blip r:embed="rId3"/>
          <a:stretch>
            <a:fillRect/>
          </a:stretch>
        </p:blipFill>
        <p:spPr>
          <a:xfrm>
            <a:off x="5176837" y="1595438"/>
            <a:ext cx="2847975" cy="25527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423</Words>
  <Application>Microsoft Office PowerPoint</Application>
  <PresentationFormat>On-screen Show (16:9)</PresentationFormat>
  <Paragraphs>49</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Agency FB</vt:lpstr>
      <vt:lpstr>Arial</vt:lpstr>
      <vt:lpstr>Simple Light</vt:lpstr>
      <vt:lpstr>ECOMMERCE SALES  DASHBOARD   </vt:lpstr>
      <vt:lpstr>PowerPoint Presentation</vt:lpstr>
      <vt:lpstr>Sum of Profit by State</vt:lpstr>
      <vt:lpstr>Profit by Month</vt:lpstr>
      <vt:lpstr>Sum of Profit by Sub-Category</vt:lpstr>
      <vt:lpstr>Sum of Amount by CustomerName</vt:lpstr>
      <vt:lpstr>Sum of Quantity by Category</vt:lpstr>
      <vt:lpstr>Sum of Quantity by PaymentMode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Venu Raj</dc:creator>
  <cp:lastModifiedBy>venu raj</cp:lastModifiedBy>
  <cp:revision>5</cp:revision>
  <dcterms:modified xsi:type="dcterms:W3CDTF">2024-07-25T20:05:22Z</dcterms:modified>
</cp:coreProperties>
</file>