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6"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ed5d07568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ed5d07568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ed5d07568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ed5d07568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d5d07568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d5d07568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d5d07568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d5d07568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ed5d07568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ed5d07568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d5f30962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d5f30962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ed5f30962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ed5f30962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pattFill prst="narHorz">
          <a:fgClr>
            <a:schemeClr val="accent5">
              <a:lumMod val="20000"/>
              <a:lumOff val="80000"/>
            </a:schemeClr>
          </a:fgClr>
          <a:bgClr>
            <a:schemeClr val="bg1"/>
          </a:bgClr>
        </a:patt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353803" y="1355589"/>
            <a:ext cx="8365423" cy="2144850"/>
          </a:xfrm>
          <a:prstGeom prst="rect">
            <a:avLst/>
          </a:prstGeom>
          <a:solidFill>
            <a:schemeClr val="accent5">
              <a:lumMod val="20000"/>
              <a:lumOff val="80000"/>
            </a:schemeClr>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6000" b="1" dirty="0">
                <a:latin typeface="Agency FB" panose="020B0503020202020204" pitchFamily="34" charset="0"/>
              </a:rPr>
              <a:t>COFFEE SALES </a:t>
            </a:r>
            <a:br>
              <a:rPr lang="en-US" sz="6000" b="1" dirty="0">
                <a:latin typeface="Agency FB" panose="020B0503020202020204" pitchFamily="34" charset="0"/>
              </a:rPr>
            </a:br>
            <a:r>
              <a:rPr lang="en-US" sz="6000" b="1" dirty="0">
                <a:latin typeface="Agency FB" panose="020B0503020202020204" pitchFamily="34" charset="0"/>
              </a:rPr>
              <a:t>DASHBOARD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 name="Picture 4">
            <a:extLst>
              <a:ext uri="{FF2B5EF4-FFF2-40B4-BE49-F238E27FC236}">
                <a16:creationId xmlns:a16="http://schemas.microsoft.com/office/drawing/2014/main" id="{B49A8A9E-DC38-A3C5-091C-A6C2B14BFAD4}"/>
              </a:ext>
            </a:extLst>
          </p:cNvPr>
          <p:cNvPicPr>
            <a:picLocks noChangeAspect="1"/>
          </p:cNvPicPr>
          <p:nvPr/>
        </p:nvPicPr>
        <p:blipFill>
          <a:blip r:embed="rId3"/>
          <a:stretch>
            <a:fillRect/>
          </a:stretch>
        </p:blipFill>
        <p:spPr>
          <a:xfrm>
            <a:off x="0" y="0"/>
            <a:ext cx="9144000" cy="51976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158751" y="522426"/>
            <a:ext cx="8520600" cy="572700"/>
          </a:xfrm>
          <a:prstGeom prst="rect">
            <a:avLst/>
          </a:prstGeom>
          <a:solidFill>
            <a:schemeClr val="accent5">
              <a:lumMod val="20000"/>
              <a:lumOff val="80000"/>
            </a:schemeClr>
          </a:solidFill>
        </p:spPr>
        <p:txBody>
          <a:bodyPr spcFirstLastPara="1" wrap="square" lIns="91425" tIns="91425" rIns="91425" bIns="91425" anchor="t" anchorCtr="0">
            <a:normAutofit/>
          </a:bodyPr>
          <a:lstStyle/>
          <a:p>
            <a:r>
              <a:rPr lang="en-IN" sz="2400" b="1" dirty="0"/>
              <a:t>ORDER :WEEKDAYS</a:t>
            </a:r>
            <a:endParaRPr lang="en-US" sz="3200" b="1" dirty="0">
              <a:solidFill>
                <a:schemeClr val="tx1"/>
              </a:solidFill>
              <a:latin typeface="+mj-lt"/>
            </a:endParaRPr>
          </a:p>
        </p:txBody>
      </p:sp>
      <p:sp>
        <p:nvSpPr>
          <p:cNvPr id="70" name="Google Shape;70;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lnSpc>
                <a:spcPct val="175000"/>
              </a:lnSpc>
              <a:spcBef>
                <a:spcPts val="1200"/>
              </a:spcBef>
              <a:spcAft>
                <a:spcPts val="0"/>
              </a:spcAft>
              <a:buClr>
                <a:schemeClr val="dk1"/>
              </a:buClr>
              <a:buSzPts val="1100"/>
              <a:buFont typeface="Arial"/>
              <a:buNone/>
            </a:pPr>
            <a:endParaRPr sz="4000" b="1">
              <a:solidFill>
                <a:srgbClr val="E3E3E3"/>
              </a:solidFill>
            </a:endParaRPr>
          </a:p>
          <a:p>
            <a:pPr marL="0" lvl="0" indent="0" algn="l" rtl="0">
              <a:spcBef>
                <a:spcPts val="1200"/>
              </a:spcBef>
              <a:spcAft>
                <a:spcPts val="1200"/>
              </a:spcAft>
              <a:buNone/>
            </a:pPr>
            <a:endParaRPr sz="1100"/>
          </a:p>
        </p:txBody>
      </p:sp>
      <p:sp>
        <p:nvSpPr>
          <p:cNvPr id="3" name="Text Placeholder 2">
            <a:extLst>
              <a:ext uri="{FF2B5EF4-FFF2-40B4-BE49-F238E27FC236}">
                <a16:creationId xmlns:a16="http://schemas.microsoft.com/office/drawing/2014/main" id="{4F1838FB-70D3-F1DB-E411-2CCC0F6D9DA1}"/>
              </a:ext>
            </a:extLst>
          </p:cNvPr>
          <p:cNvSpPr>
            <a:spLocks noGrp="1" noChangeArrowheads="1"/>
          </p:cNvSpPr>
          <p:nvPr>
            <p:ph type="body" idx="2"/>
          </p:nvPr>
        </p:nvSpPr>
        <p:spPr bwMode="auto">
          <a:xfrm>
            <a:off x="158751" y="1267174"/>
            <a:ext cx="4413250" cy="3539430"/>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Strategic Focus on Weekends: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Understanding why sales are lower on weekends could be crucial. Identifying factors like product offerings, promotions, or customer preferences could help increase weekend sales.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Thursday Optimization: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Analyzing why Thursday is the peak day could provide valuable insights into customer behavior and preferences. Leveraging these insights could potentially boost sales on other days.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Friday Potential:</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Building on the momentum of Friday could lead to further sales growth. Exploring strategies to enhance sales on Fridays could be beneficial.</a:t>
            </a:r>
          </a:p>
        </p:txBody>
      </p:sp>
      <p:pic>
        <p:nvPicPr>
          <p:cNvPr id="6" name="Picture 5">
            <a:extLst>
              <a:ext uri="{FF2B5EF4-FFF2-40B4-BE49-F238E27FC236}">
                <a16:creationId xmlns:a16="http://schemas.microsoft.com/office/drawing/2014/main" id="{AB7FE4B3-4FB8-A084-D23A-4A1A8DE15EFF}"/>
              </a:ext>
            </a:extLst>
          </p:cNvPr>
          <p:cNvPicPr>
            <a:picLocks noChangeAspect="1"/>
          </p:cNvPicPr>
          <p:nvPr/>
        </p:nvPicPr>
        <p:blipFill>
          <a:blip r:embed="rId3"/>
          <a:stretch>
            <a:fillRect/>
          </a:stretch>
        </p:blipFill>
        <p:spPr>
          <a:xfrm>
            <a:off x="4571999" y="1379217"/>
            <a:ext cx="4510123" cy="31896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61877" y="348773"/>
            <a:ext cx="8520600" cy="572700"/>
          </a:xfrm>
          <a:prstGeom prst="rect">
            <a:avLst/>
          </a:prstGeom>
          <a:solidFill>
            <a:schemeClr val="accent5">
              <a:lumMod val="20000"/>
              <a:lumOff val="80000"/>
            </a:schemeClr>
          </a:solidFill>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None/>
            </a:pPr>
            <a:r>
              <a:rPr lang="en-US" sz="2400" b="1" dirty="0"/>
              <a:t>Quantity Ordered Based on Hours</a:t>
            </a:r>
            <a:endParaRPr sz="3600" b="1" dirty="0">
              <a:latin typeface="+mj-lt"/>
            </a:endParaRPr>
          </a:p>
        </p:txBody>
      </p:sp>
      <p:pic>
        <p:nvPicPr>
          <p:cNvPr id="4" name="Picture 3">
            <a:extLst>
              <a:ext uri="{FF2B5EF4-FFF2-40B4-BE49-F238E27FC236}">
                <a16:creationId xmlns:a16="http://schemas.microsoft.com/office/drawing/2014/main" id="{ACCCECA4-8B4C-F294-9BCA-795EBF29578D}"/>
              </a:ext>
            </a:extLst>
          </p:cNvPr>
          <p:cNvPicPr>
            <a:picLocks noChangeAspect="1"/>
          </p:cNvPicPr>
          <p:nvPr/>
        </p:nvPicPr>
        <p:blipFill>
          <a:blip r:embed="rId3"/>
          <a:stretch>
            <a:fillRect/>
          </a:stretch>
        </p:blipFill>
        <p:spPr>
          <a:xfrm>
            <a:off x="4369038" y="1348134"/>
            <a:ext cx="4654789" cy="2787793"/>
          </a:xfrm>
          <a:prstGeom prst="rect">
            <a:avLst/>
          </a:prstGeom>
        </p:spPr>
      </p:pic>
      <p:sp>
        <p:nvSpPr>
          <p:cNvPr id="6" name="Rectangle 1">
            <a:extLst>
              <a:ext uri="{FF2B5EF4-FFF2-40B4-BE49-F238E27FC236}">
                <a16:creationId xmlns:a16="http://schemas.microsoft.com/office/drawing/2014/main" id="{5A00401F-1182-FD82-9FC3-611BCAD66517}"/>
              </a:ext>
            </a:extLst>
          </p:cNvPr>
          <p:cNvSpPr>
            <a:spLocks noGrp="1" noChangeArrowheads="1"/>
          </p:cNvSpPr>
          <p:nvPr>
            <p:ph type="body" idx="1"/>
          </p:nvPr>
        </p:nvSpPr>
        <p:spPr bwMode="auto">
          <a:xfrm>
            <a:off x="61877" y="1038548"/>
            <a:ext cx="4221723" cy="4031873"/>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Peak Ordering Period:</a:t>
            </a:r>
            <a:r>
              <a:rPr kumimoji="0" lang="en-US" altLang="en-US" sz="1600" b="0" i="0" u="none" strike="noStrike" cap="none" normalizeH="0" baseline="0" dirty="0">
                <a:ln>
                  <a:noFill/>
                </a:ln>
                <a:solidFill>
                  <a:schemeClr val="tx1"/>
                </a:solidFill>
                <a:effectLst/>
                <a:latin typeface="Arial" panose="020B0604020202020204" pitchFamily="34" charset="0"/>
              </a:rPr>
              <a:t> The graph clearly indicates a significant peak in order quantity between 8 AM and 10 AM. This suggests that a substantial portion of orders is placed during the early morning hours.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Steady Decline:</a:t>
            </a:r>
            <a:r>
              <a:rPr kumimoji="0" lang="en-US" altLang="en-US" sz="1600" b="0" i="0" u="none" strike="noStrike" cap="none" normalizeH="0" baseline="0" dirty="0">
                <a:ln>
                  <a:noFill/>
                </a:ln>
                <a:solidFill>
                  <a:schemeClr val="tx1"/>
                </a:solidFill>
                <a:effectLst/>
                <a:latin typeface="Arial" panose="020B0604020202020204" pitchFamily="34" charset="0"/>
              </a:rPr>
              <a:t> Following the morning peak, there's a consistent decline in order quantity throughout the day. By the evening hours (around 7 PM to 9 PM), the order volume is significantly lower.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Consistent Pattern:</a:t>
            </a:r>
            <a:r>
              <a:rPr kumimoji="0" lang="en-US" altLang="en-US" sz="1600" b="0" i="0" u="none" strike="noStrike" cap="none" normalizeH="0" baseline="0" dirty="0">
                <a:ln>
                  <a:noFill/>
                </a:ln>
                <a:solidFill>
                  <a:schemeClr val="tx1"/>
                </a:solidFill>
                <a:effectLst/>
                <a:latin typeface="Arial" panose="020B0604020202020204" pitchFamily="34" charset="0"/>
              </a:rPr>
              <a:t> The overall shape of the graph suggests a relatively consistent ordering pattern, with a sharp increase in the morning, followed by a gradual decrease.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29513" y="483185"/>
            <a:ext cx="8520600" cy="572700"/>
          </a:xfrm>
          <a:prstGeom prst="rect">
            <a:avLst/>
          </a:prstGeom>
          <a:solidFill>
            <a:schemeClr val="accent5">
              <a:lumMod val="20000"/>
              <a:lumOff val="80000"/>
            </a:schemeClr>
          </a:solidFill>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None/>
            </a:pPr>
            <a:r>
              <a:rPr lang="en-US" sz="2400" b="1" dirty="0"/>
              <a:t>SALES OF THE TOP 5 PRODUCTS</a:t>
            </a:r>
            <a:endParaRPr lang="en-US" sz="4000" b="1" dirty="0"/>
          </a:p>
        </p:txBody>
      </p:sp>
      <p:pic>
        <p:nvPicPr>
          <p:cNvPr id="4" name="Picture 3">
            <a:extLst>
              <a:ext uri="{FF2B5EF4-FFF2-40B4-BE49-F238E27FC236}">
                <a16:creationId xmlns:a16="http://schemas.microsoft.com/office/drawing/2014/main" id="{0566ED64-00D2-7569-9F53-C043561AC3A9}"/>
              </a:ext>
            </a:extLst>
          </p:cNvPr>
          <p:cNvPicPr>
            <a:picLocks noChangeAspect="1"/>
          </p:cNvPicPr>
          <p:nvPr/>
        </p:nvPicPr>
        <p:blipFill>
          <a:blip r:embed="rId3"/>
          <a:stretch>
            <a:fillRect/>
          </a:stretch>
        </p:blipFill>
        <p:spPr>
          <a:xfrm>
            <a:off x="4970760" y="1333785"/>
            <a:ext cx="4173240" cy="3296575"/>
          </a:xfrm>
          <a:prstGeom prst="rect">
            <a:avLst/>
          </a:prstGeom>
        </p:spPr>
      </p:pic>
      <p:sp>
        <p:nvSpPr>
          <p:cNvPr id="6" name="Rectangle 1">
            <a:extLst>
              <a:ext uri="{FF2B5EF4-FFF2-40B4-BE49-F238E27FC236}">
                <a16:creationId xmlns:a16="http://schemas.microsoft.com/office/drawing/2014/main" id="{EC6AB18E-41F9-AED5-C0D5-9F8F88895DCB}"/>
              </a:ext>
            </a:extLst>
          </p:cNvPr>
          <p:cNvSpPr>
            <a:spLocks noGrp="1" noChangeArrowheads="1"/>
          </p:cNvSpPr>
          <p:nvPr>
            <p:ph type="body" idx="1"/>
          </p:nvPr>
        </p:nvSpPr>
        <p:spPr bwMode="auto">
          <a:xfrm>
            <a:off x="229513" y="1320079"/>
            <a:ext cx="4458494" cy="3323987"/>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Barista Espresso is a key driver of sales:</a:t>
            </a:r>
            <a:r>
              <a:rPr kumimoji="0" lang="en-US" altLang="en-US" sz="1500" b="0" i="0" u="none" strike="noStrike" cap="none" normalizeH="0" baseline="0" dirty="0">
                <a:ln>
                  <a:noFill/>
                </a:ln>
                <a:solidFill>
                  <a:schemeClr val="tx1"/>
                </a:solidFill>
                <a:effectLst/>
                <a:latin typeface="Arial" panose="020B0604020202020204" pitchFamily="34" charset="0"/>
              </a:rPr>
              <a:t> This product's popularity should be further explored to understand its success factors. It might be the star product that attracts customers.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Product range:</a:t>
            </a:r>
            <a:r>
              <a:rPr kumimoji="0" lang="en-US" altLang="en-US" sz="1500" b="0" i="0" u="none" strike="noStrike" cap="none" normalizeH="0" baseline="0" dirty="0">
                <a:ln>
                  <a:noFill/>
                </a:ln>
                <a:solidFill>
                  <a:schemeClr val="tx1"/>
                </a:solidFill>
                <a:effectLst/>
                <a:latin typeface="Arial" panose="020B0604020202020204" pitchFamily="34" charset="0"/>
              </a:rPr>
              <a:t> The variety of products offered seems to cater to different customer preferences, which is positive. However, the sales performance of the other products compared to Barista Espresso might indicate areas for improvement.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Customer preferences:</a:t>
            </a:r>
            <a:r>
              <a:rPr kumimoji="0" lang="en-US" altLang="en-US" sz="1500" b="0" i="0" u="none" strike="noStrike" cap="none" normalizeH="0" baseline="0" dirty="0">
                <a:ln>
                  <a:noFill/>
                </a:ln>
                <a:solidFill>
                  <a:schemeClr val="tx1"/>
                </a:solidFill>
                <a:effectLst/>
                <a:latin typeface="Arial" panose="020B0604020202020204" pitchFamily="34" charset="0"/>
              </a:rPr>
              <a:t> Understanding why customers prefer specific products can help tailor offerings and marketing strategies accordingly.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48126" y="114371"/>
            <a:ext cx="8520600" cy="820655"/>
          </a:xfrm>
          <a:prstGeom prst="rect">
            <a:avLst/>
          </a:prstGeom>
          <a:solidFill>
            <a:schemeClr val="accent5">
              <a:lumMod val="20000"/>
              <a:lumOff val="80000"/>
            </a:schemeClr>
          </a:solidFill>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2400" b="1" dirty="0"/>
              <a:t>COMPARISON OF FOOTFALL AND SALES ACROSS THREE STORE LOCATIONS</a:t>
            </a:r>
            <a:endParaRPr lang="en-US" sz="4000" b="1" dirty="0">
              <a:latin typeface="+mj-lt"/>
            </a:endParaRPr>
          </a:p>
        </p:txBody>
      </p:sp>
      <p:pic>
        <p:nvPicPr>
          <p:cNvPr id="3" name="Picture 2">
            <a:extLst>
              <a:ext uri="{FF2B5EF4-FFF2-40B4-BE49-F238E27FC236}">
                <a16:creationId xmlns:a16="http://schemas.microsoft.com/office/drawing/2014/main" id="{58B96419-E306-4A63-D89A-94FD90A1ED5D}"/>
              </a:ext>
            </a:extLst>
          </p:cNvPr>
          <p:cNvPicPr>
            <a:picLocks noChangeAspect="1"/>
          </p:cNvPicPr>
          <p:nvPr/>
        </p:nvPicPr>
        <p:blipFill>
          <a:blip r:embed="rId3"/>
          <a:stretch>
            <a:fillRect/>
          </a:stretch>
        </p:blipFill>
        <p:spPr>
          <a:xfrm>
            <a:off x="4764505" y="1148189"/>
            <a:ext cx="4331369" cy="3519353"/>
          </a:xfrm>
          <a:prstGeom prst="rect">
            <a:avLst/>
          </a:prstGeom>
        </p:spPr>
      </p:pic>
      <p:sp>
        <p:nvSpPr>
          <p:cNvPr id="6" name="Rectangle 1">
            <a:extLst>
              <a:ext uri="{FF2B5EF4-FFF2-40B4-BE49-F238E27FC236}">
                <a16:creationId xmlns:a16="http://schemas.microsoft.com/office/drawing/2014/main" id="{D704B940-58FF-CAA9-6DDA-9448100347BD}"/>
              </a:ext>
            </a:extLst>
          </p:cNvPr>
          <p:cNvSpPr>
            <a:spLocks noGrp="1" noChangeArrowheads="1"/>
          </p:cNvSpPr>
          <p:nvPr>
            <p:ph type="body" idx="1"/>
          </p:nvPr>
        </p:nvSpPr>
        <p:spPr bwMode="auto">
          <a:xfrm>
            <a:off x="48126" y="1058811"/>
            <a:ext cx="4716379" cy="3970318"/>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Conversion Rates:</a:t>
            </a:r>
            <a:r>
              <a:rPr kumimoji="0" lang="en-US" altLang="en-US" b="0" i="0" u="none" strike="noStrike" cap="none" normalizeH="0" baseline="0" dirty="0">
                <a:ln>
                  <a:noFill/>
                </a:ln>
                <a:solidFill>
                  <a:schemeClr val="tx1"/>
                </a:solidFill>
                <a:effectLst/>
                <a:latin typeface="Arial" panose="020B0604020202020204" pitchFamily="34" charset="0"/>
              </a:rPr>
              <a:t> The disparity between footfall and sales suggests a significant difference in conversion rates across stores. Hell's Kitchen has a higher conversion rate, while Lower Manhattan has a lower one.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Store Performance:</a:t>
            </a:r>
            <a:r>
              <a:rPr kumimoji="0" lang="en-US" altLang="en-US" b="0" i="0" u="none" strike="noStrike" cap="none" normalizeH="0" baseline="0" dirty="0">
                <a:ln>
                  <a:noFill/>
                </a:ln>
                <a:solidFill>
                  <a:schemeClr val="tx1"/>
                </a:solidFill>
                <a:effectLst/>
                <a:latin typeface="Arial" panose="020B0604020202020204" pitchFamily="34" charset="0"/>
              </a:rPr>
              <a:t> Hell's Kitchen is clearly the top-performing store in terms of sales, despite having a slightly lower footfall than Lower Manhattan. This indicates potential factors like product mix, pricing, customer service, or store ambiance driving higher sales.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Lower Manhattan Underperformance:</a:t>
            </a:r>
            <a:r>
              <a:rPr kumimoji="0" lang="en-US" altLang="en-US" b="0" i="0" u="none" strike="noStrike" cap="none" normalizeH="0" baseline="0" dirty="0">
                <a:ln>
                  <a:noFill/>
                </a:ln>
                <a:solidFill>
                  <a:schemeClr val="tx1"/>
                </a:solidFill>
                <a:effectLst/>
                <a:latin typeface="Arial" panose="020B0604020202020204" pitchFamily="34" charset="0"/>
              </a:rPr>
              <a:t> Lower Manhattan's lower sales despite high footfall warrants further investigation. Analyzing factors like competition, customer demographics, store layout, or product availability could provide insights into the underperformance.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206256" y="517874"/>
            <a:ext cx="8520600" cy="572700"/>
          </a:xfrm>
          <a:prstGeom prst="rect">
            <a:avLst/>
          </a:prstGeom>
          <a:solidFill>
            <a:schemeClr val="accent5">
              <a:lumMod val="20000"/>
              <a:lumOff val="80000"/>
            </a:schemeClr>
          </a:solidFill>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None/>
            </a:pPr>
            <a:r>
              <a:rPr lang="en-IN" sz="2400" b="1" dirty="0"/>
              <a:t>SIZE DISTRIBUTION OF ORDERS</a:t>
            </a:r>
            <a:endParaRPr lang="en-IN" sz="4400" b="1" dirty="0"/>
          </a:p>
        </p:txBody>
      </p:sp>
      <p:pic>
        <p:nvPicPr>
          <p:cNvPr id="3" name="Picture 2">
            <a:extLst>
              <a:ext uri="{FF2B5EF4-FFF2-40B4-BE49-F238E27FC236}">
                <a16:creationId xmlns:a16="http://schemas.microsoft.com/office/drawing/2014/main" id="{C8ED8E34-58D2-74AD-DBD2-0118F5E90E3F}"/>
              </a:ext>
            </a:extLst>
          </p:cNvPr>
          <p:cNvPicPr>
            <a:picLocks noChangeAspect="1"/>
          </p:cNvPicPr>
          <p:nvPr/>
        </p:nvPicPr>
        <p:blipFill>
          <a:blip r:embed="rId3"/>
          <a:stretch>
            <a:fillRect/>
          </a:stretch>
        </p:blipFill>
        <p:spPr>
          <a:xfrm>
            <a:off x="4848775" y="1340100"/>
            <a:ext cx="4295225" cy="3382593"/>
          </a:xfrm>
          <a:prstGeom prst="rect">
            <a:avLst/>
          </a:prstGeom>
        </p:spPr>
      </p:pic>
      <p:sp>
        <p:nvSpPr>
          <p:cNvPr id="5" name="Rectangle 1">
            <a:extLst>
              <a:ext uri="{FF2B5EF4-FFF2-40B4-BE49-F238E27FC236}">
                <a16:creationId xmlns:a16="http://schemas.microsoft.com/office/drawing/2014/main" id="{1AEEB0E0-549A-904C-6283-0961558E2FF9}"/>
              </a:ext>
            </a:extLst>
          </p:cNvPr>
          <p:cNvSpPr>
            <a:spLocks noGrp="1" noChangeArrowheads="1"/>
          </p:cNvSpPr>
          <p:nvPr>
            <p:ph type="body" idx="1"/>
          </p:nvPr>
        </p:nvSpPr>
        <p:spPr bwMode="auto">
          <a:xfrm>
            <a:off x="206256" y="1258045"/>
            <a:ext cx="4642519" cy="3539430"/>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Regular is the most common size:</a:t>
            </a:r>
            <a:r>
              <a:rPr kumimoji="0" lang="en-US" altLang="en-US" b="0" i="0" u="none" strike="noStrike" cap="none" normalizeH="0" baseline="0" dirty="0">
                <a:ln>
                  <a:noFill/>
                </a:ln>
                <a:solidFill>
                  <a:schemeClr val="tx1"/>
                </a:solidFill>
                <a:effectLst/>
                <a:latin typeface="Arial" panose="020B0604020202020204" pitchFamily="34" charset="0"/>
              </a:rPr>
              <a:t> This category accounts for 33% of orders, making it the largest segment.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Large orders follow closely:</a:t>
            </a:r>
            <a:r>
              <a:rPr kumimoji="0" lang="en-US" altLang="en-US" b="0" i="0" u="none" strike="noStrike" cap="none" normalizeH="0" baseline="0" dirty="0">
                <a:ln>
                  <a:noFill/>
                </a:ln>
                <a:solidFill>
                  <a:schemeClr val="tx1"/>
                </a:solidFill>
                <a:effectLst/>
                <a:latin typeface="Arial" panose="020B0604020202020204" pitchFamily="34" charset="0"/>
              </a:rPr>
              <a:t> The "Large" category represents 32% of orders, indicating a significant portion of customers opting for this size.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Small orders are less frequent:</a:t>
            </a:r>
            <a:r>
              <a:rPr kumimoji="0" lang="en-US" altLang="en-US" b="0" i="0" u="none" strike="noStrike" cap="none" normalizeH="0" baseline="0" dirty="0">
                <a:ln>
                  <a:noFill/>
                </a:ln>
                <a:solidFill>
                  <a:schemeClr val="tx1"/>
                </a:solidFill>
                <a:effectLst/>
                <a:latin typeface="Arial" panose="020B0604020202020204" pitchFamily="34" charset="0"/>
              </a:rPr>
              <a:t> The "Small" category comprises only 10% of orders, suggesting a lower preference for this size.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Undefined size is substantial:</a:t>
            </a:r>
            <a:r>
              <a:rPr kumimoji="0" lang="en-US" altLang="en-US" b="0" i="0" u="none" strike="noStrike" cap="none" normalizeH="0" baseline="0" dirty="0">
                <a:ln>
                  <a:noFill/>
                </a:ln>
                <a:solidFill>
                  <a:schemeClr val="tx1"/>
                </a:solidFill>
                <a:effectLst/>
                <a:latin typeface="Arial" panose="020B0604020202020204" pitchFamily="34" charset="0"/>
              </a:rPr>
              <a:t> The "Not Defined" category accounts for 25% of orders, implying a considerable portion of orders without specified size information.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171880" y="552249"/>
            <a:ext cx="8520600" cy="572700"/>
          </a:xfrm>
          <a:prstGeom prst="rect">
            <a:avLst/>
          </a:prstGeom>
          <a:solidFill>
            <a:schemeClr val="accent5">
              <a:lumMod val="20000"/>
              <a:lumOff val="80000"/>
            </a:schemeClr>
          </a:solidFill>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None/>
            </a:pPr>
            <a:r>
              <a:rPr lang="en-IN" sz="2400" b="1" dirty="0"/>
              <a:t>DISTRIBUTION OF PRODUCT CATEGORIES</a:t>
            </a:r>
            <a:endParaRPr lang="en-IN" sz="3600" b="1" dirty="0"/>
          </a:p>
        </p:txBody>
      </p:sp>
      <p:pic>
        <p:nvPicPr>
          <p:cNvPr id="3" name="Picture 2">
            <a:extLst>
              <a:ext uri="{FF2B5EF4-FFF2-40B4-BE49-F238E27FC236}">
                <a16:creationId xmlns:a16="http://schemas.microsoft.com/office/drawing/2014/main" id="{771BC021-C85B-F3FF-97D6-698BD51AAD80}"/>
              </a:ext>
            </a:extLst>
          </p:cNvPr>
          <p:cNvPicPr>
            <a:picLocks noChangeAspect="1"/>
          </p:cNvPicPr>
          <p:nvPr/>
        </p:nvPicPr>
        <p:blipFill>
          <a:blip r:embed="rId3"/>
          <a:stretch>
            <a:fillRect/>
          </a:stretch>
        </p:blipFill>
        <p:spPr>
          <a:xfrm>
            <a:off x="4819506" y="1423164"/>
            <a:ext cx="4324494" cy="3419448"/>
          </a:xfrm>
          <a:prstGeom prst="rect">
            <a:avLst/>
          </a:prstGeom>
        </p:spPr>
      </p:pic>
      <p:sp>
        <p:nvSpPr>
          <p:cNvPr id="7" name="Rectangle 2">
            <a:extLst>
              <a:ext uri="{FF2B5EF4-FFF2-40B4-BE49-F238E27FC236}">
                <a16:creationId xmlns:a16="http://schemas.microsoft.com/office/drawing/2014/main" id="{D99CEC64-6905-AF3F-F8E8-C4CABA284C60}"/>
              </a:ext>
            </a:extLst>
          </p:cNvPr>
          <p:cNvSpPr>
            <a:spLocks noGrp="1" noChangeArrowheads="1"/>
          </p:cNvSpPr>
          <p:nvPr>
            <p:ph type="body" idx="1"/>
          </p:nvPr>
        </p:nvSpPr>
        <p:spPr bwMode="auto">
          <a:xfrm>
            <a:off x="171880" y="1265515"/>
            <a:ext cx="4647626" cy="3785652"/>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Dominance of Coffee:</a:t>
            </a:r>
            <a:r>
              <a:rPr kumimoji="0" lang="en-US" altLang="en-US" sz="1600" b="0" i="0" u="none" strike="noStrike" cap="none" normalizeH="0" baseline="0" dirty="0">
                <a:ln>
                  <a:noFill/>
                </a:ln>
                <a:solidFill>
                  <a:schemeClr val="tx1"/>
                </a:solidFill>
                <a:effectLst/>
                <a:latin typeface="Arial" panose="020B0604020202020204" pitchFamily="34" charset="0"/>
              </a:rPr>
              <a:t> Coffee and its related products (coffee beans) constitute the largest portion of the business, accounting for 39% + 6% = 45% of the total.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Tea and Chocolate Significance:</a:t>
            </a:r>
            <a:r>
              <a:rPr kumimoji="0" lang="en-US" altLang="en-US" sz="1600" b="0" i="0" u="none" strike="noStrike" cap="none" normalizeH="0" baseline="0" dirty="0">
                <a:ln>
                  <a:noFill/>
                </a:ln>
                <a:solidFill>
                  <a:schemeClr val="tx1"/>
                </a:solidFill>
                <a:effectLst/>
                <a:latin typeface="Arial" panose="020B0604020202020204" pitchFamily="34" charset="0"/>
              </a:rPr>
              <a:t> Tea and chocolate-related products together make up a substantial portion (39% + 11% = 50%) of the business.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Niche Categories:</a:t>
            </a:r>
            <a:r>
              <a:rPr kumimoji="0" lang="en-US" altLang="en-US" sz="1600" b="0" i="0" u="none" strike="noStrike" cap="none" normalizeH="0" baseline="0" dirty="0">
                <a:ln>
                  <a:noFill/>
                </a:ln>
                <a:solidFill>
                  <a:schemeClr val="tx1"/>
                </a:solidFill>
                <a:effectLst/>
                <a:latin typeface="Arial" panose="020B0604020202020204" pitchFamily="34" charset="0"/>
              </a:rPr>
              <a:t> Bakery, Branded, Drinking Chocolate, Flavors have smaller but significant contributions to the overall business.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624</Words>
  <Application>Microsoft Office PowerPoint</Application>
  <PresentationFormat>On-screen Show (16:9)</PresentationFormat>
  <Paragraphs>43</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Agency FB</vt:lpstr>
      <vt:lpstr>Arial</vt:lpstr>
      <vt:lpstr>Simple Light</vt:lpstr>
      <vt:lpstr>COFFEE SALES  DASHBOARD   </vt:lpstr>
      <vt:lpstr>PowerPoint Presentation</vt:lpstr>
      <vt:lpstr>ORDER :WEEKDAYS</vt:lpstr>
      <vt:lpstr>Quantity Ordered Based on Hours</vt:lpstr>
      <vt:lpstr>SALES OF THE TOP 5 PRODUCTS</vt:lpstr>
      <vt:lpstr>COMPARISON OF FOOTFALL AND SALES ACROSS THREE STORE LOCATIONS</vt:lpstr>
      <vt:lpstr>SIZE DISTRIBUTION OF ORDERS</vt:lpstr>
      <vt:lpstr>DISTRIBUTION OF PRODUCT CATEGORIES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Venu Raj</dc:creator>
  <cp:lastModifiedBy>venu raj</cp:lastModifiedBy>
  <cp:revision>7</cp:revision>
  <dcterms:modified xsi:type="dcterms:W3CDTF">2024-07-25T20:04:09Z</dcterms:modified>
</cp:coreProperties>
</file>