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18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E39010-EB63-4E74-883C-5BE4A2C8E6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EF92290-85CF-4AC0-A72E-B8400D9764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Data Ingestion: Fetch papers from ArXiv &amp; Semantic Scholar APIs</a:t>
          </a:r>
        </a:p>
      </dgm:t>
    </dgm:pt>
    <dgm:pt modelId="{7426B008-1FFB-42A4-94AC-7B212B121651}" type="parTrans" cxnId="{3D02F18B-3E2C-4C77-A65A-FD9F6195E65E}">
      <dgm:prSet/>
      <dgm:spPr/>
      <dgm:t>
        <a:bodyPr/>
        <a:lstStyle/>
        <a:p>
          <a:endParaRPr lang="en-US"/>
        </a:p>
      </dgm:t>
    </dgm:pt>
    <dgm:pt modelId="{FDEEA5AB-0538-4C90-8610-3876C766BC6F}" type="sibTrans" cxnId="{3D02F18B-3E2C-4C77-A65A-FD9F6195E65E}">
      <dgm:prSet/>
      <dgm:spPr/>
      <dgm:t>
        <a:bodyPr/>
        <a:lstStyle/>
        <a:p>
          <a:endParaRPr lang="en-US"/>
        </a:p>
      </dgm:t>
    </dgm:pt>
    <dgm:pt modelId="{A6AEE88A-3F6F-42EE-A47C-682A050376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Document Processing: PDF to structured text, split into chunks</a:t>
          </a:r>
        </a:p>
      </dgm:t>
    </dgm:pt>
    <dgm:pt modelId="{F6A9519D-7C01-4D2F-912D-BB60954BE48A}" type="parTrans" cxnId="{CB6F2298-2BC7-4CA6-A447-A43895EEFCBC}">
      <dgm:prSet/>
      <dgm:spPr/>
      <dgm:t>
        <a:bodyPr/>
        <a:lstStyle/>
        <a:p>
          <a:endParaRPr lang="en-US"/>
        </a:p>
      </dgm:t>
    </dgm:pt>
    <dgm:pt modelId="{3B1583FF-3886-45E4-B268-2653501E1D2F}" type="sibTrans" cxnId="{CB6F2298-2BC7-4CA6-A447-A43895EEFCBC}">
      <dgm:prSet/>
      <dgm:spPr/>
      <dgm:t>
        <a:bodyPr/>
        <a:lstStyle/>
        <a:p>
          <a:endParaRPr lang="en-US"/>
        </a:p>
      </dgm:t>
    </dgm:pt>
    <dgm:pt modelId="{2B736175-8761-4BE9-900F-2913830D68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Vector Storage: Embeddings for similarity search</a:t>
          </a:r>
        </a:p>
      </dgm:t>
    </dgm:pt>
    <dgm:pt modelId="{3879D469-2E0F-4C87-87D9-4D19351517DB}" type="parTrans" cxnId="{BE710C60-3FD6-4996-A6C7-455E5C3607C0}">
      <dgm:prSet/>
      <dgm:spPr/>
      <dgm:t>
        <a:bodyPr/>
        <a:lstStyle/>
        <a:p>
          <a:endParaRPr lang="en-US"/>
        </a:p>
      </dgm:t>
    </dgm:pt>
    <dgm:pt modelId="{0CDF2824-5CA3-4EDC-B1B7-B387085B4676}" type="sibTrans" cxnId="{BE710C60-3FD6-4996-A6C7-455E5C3607C0}">
      <dgm:prSet/>
      <dgm:spPr/>
      <dgm:t>
        <a:bodyPr/>
        <a:lstStyle/>
        <a:p>
          <a:endParaRPr lang="en-US"/>
        </a:p>
      </dgm:t>
    </dgm:pt>
    <dgm:pt modelId="{45136E86-863C-4A44-BBC0-E19FBB2BE4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Retrieval: Find relevant chunks based on query</a:t>
          </a:r>
        </a:p>
      </dgm:t>
    </dgm:pt>
    <dgm:pt modelId="{04A69556-7380-4BCA-98EC-F55609B42456}" type="parTrans" cxnId="{FAD1FF05-6C2C-466D-A8B1-0A04C45AE8C2}">
      <dgm:prSet/>
      <dgm:spPr/>
      <dgm:t>
        <a:bodyPr/>
        <a:lstStyle/>
        <a:p>
          <a:endParaRPr lang="en-US"/>
        </a:p>
      </dgm:t>
    </dgm:pt>
    <dgm:pt modelId="{E6C9FA9D-6724-4844-9AE7-081CB03B88AD}" type="sibTrans" cxnId="{FAD1FF05-6C2C-466D-A8B1-0A04C45AE8C2}">
      <dgm:prSet/>
      <dgm:spPr/>
      <dgm:t>
        <a:bodyPr/>
        <a:lstStyle/>
        <a:p>
          <a:endParaRPr lang="en-US"/>
        </a:p>
      </dgm:t>
    </dgm:pt>
    <dgm:pt modelId="{09BB5C17-05EA-4819-9523-01BC4158C7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Response Generation: LLMs generate coherent answers</a:t>
          </a:r>
        </a:p>
      </dgm:t>
    </dgm:pt>
    <dgm:pt modelId="{14276FD5-0829-4160-B9AA-058F2913F219}" type="parTrans" cxnId="{F953D4CF-562A-4593-A72D-D9F8939B7F98}">
      <dgm:prSet/>
      <dgm:spPr/>
      <dgm:t>
        <a:bodyPr/>
        <a:lstStyle/>
        <a:p>
          <a:endParaRPr lang="en-US"/>
        </a:p>
      </dgm:t>
    </dgm:pt>
    <dgm:pt modelId="{995B3748-E821-4C3C-B05F-EDCF61B96056}" type="sibTrans" cxnId="{F953D4CF-562A-4593-A72D-D9F8939B7F98}">
      <dgm:prSet/>
      <dgm:spPr/>
      <dgm:t>
        <a:bodyPr/>
        <a:lstStyle/>
        <a:p>
          <a:endParaRPr lang="en-US"/>
        </a:p>
      </dgm:t>
    </dgm:pt>
    <dgm:pt modelId="{B32390E1-DAFF-4730-9FCF-046C3130C035}" type="pres">
      <dgm:prSet presAssocID="{5FE39010-EB63-4E74-883C-5BE4A2C8E6DA}" presName="root" presStyleCnt="0">
        <dgm:presLayoutVars>
          <dgm:dir/>
          <dgm:resizeHandles val="exact"/>
        </dgm:presLayoutVars>
      </dgm:prSet>
      <dgm:spPr/>
    </dgm:pt>
    <dgm:pt modelId="{981F14AC-D0F0-4A85-BD75-03D44A6213DB}" type="pres">
      <dgm:prSet presAssocID="{7EF92290-85CF-4AC0-A72E-B8400D9764BF}" presName="compNode" presStyleCnt="0"/>
      <dgm:spPr/>
    </dgm:pt>
    <dgm:pt modelId="{BD93C734-3D8D-41B3-855E-AA3D5473B58A}" type="pres">
      <dgm:prSet presAssocID="{7EF92290-85CF-4AC0-A72E-B8400D9764B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6BE4276-ADFB-403E-AA97-A4CCE018D13E}" type="pres">
      <dgm:prSet presAssocID="{7EF92290-85CF-4AC0-A72E-B8400D9764BF}" presName="spaceRect" presStyleCnt="0"/>
      <dgm:spPr/>
    </dgm:pt>
    <dgm:pt modelId="{4BE14452-0E6E-4254-A3CA-194AD597F0EC}" type="pres">
      <dgm:prSet presAssocID="{7EF92290-85CF-4AC0-A72E-B8400D9764BF}" presName="textRect" presStyleLbl="revTx" presStyleIdx="0" presStyleCnt="5">
        <dgm:presLayoutVars>
          <dgm:chMax val="1"/>
          <dgm:chPref val="1"/>
        </dgm:presLayoutVars>
      </dgm:prSet>
      <dgm:spPr/>
    </dgm:pt>
    <dgm:pt modelId="{06C99BFB-8659-4E40-8839-86C3C8D6F0F7}" type="pres">
      <dgm:prSet presAssocID="{FDEEA5AB-0538-4C90-8610-3876C766BC6F}" presName="sibTrans" presStyleCnt="0"/>
      <dgm:spPr/>
    </dgm:pt>
    <dgm:pt modelId="{21C62DA3-E256-424F-9456-4F618D513B22}" type="pres">
      <dgm:prSet presAssocID="{A6AEE88A-3F6F-42EE-A47C-682A05037686}" presName="compNode" presStyleCnt="0"/>
      <dgm:spPr/>
    </dgm:pt>
    <dgm:pt modelId="{E8AF470F-9149-4BBE-B4E4-2695665F9AC3}" type="pres">
      <dgm:prSet presAssocID="{A6AEE88A-3F6F-42EE-A47C-682A0503768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83AC6FF-AB93-481D-836B-93549B1B9C1D}" type="pres">
      <dgm:prSet presAssocID="{A6AEE88A-3F6F-42EE-A47C-682A05037686}" presName="spaceRect" presStyleCnt="0"/>
      <dgm:spPr/>
    </dgm:pt>
    <dgm:pt modelId="{415DBBA2-ED84-4B6A-BE56-D50712C38FDD}" type="pres">
      <dgm:prSet presAssocID="{A6AEE88A-3F6F-42EE-A47C-682A05037686}" presName="textRect" presStyleLbl="revTx" presStyleIdx="1" presStyleCnt="5">
        <dgm:presLayoutVars>
          <dgm:chMax val="1"/>
          <dgm:chPref val="1"/>
        </dgm:presLayoutVars>
      </dgm:prSet>
      <dgm:spPr/>
    </dgm:pt>
    <dgm:pt modelId="{1538E0D4-85AB-42D7-B4FE-E1308EC72BC8}" type="pres">
      <dgm:prSet presAssocID="{3B1583FF-3886-45E4-B268-2653501E1D2F}" presName="sibTrans" presStyleCnt="0"/>
      <dgm:spPr/>
    </dgm:pt>
    <dgm:pt modelId="{0111872F-1A2F-4093-9A61-DB9FB5B92AAA}" type="pres">
      <dgm:prSet presAssocID="{2B736175-8761-4BE9-900F-2913830D68AD}" presName="compNode" presStyleCnt="0"/>
      <dgm:spPr/>
    </dgm:pt>
    <dgm:pt modelId="{1B7DB8D7-A28C-4B08-AC66-2B91AC9E1A1F}" type="pres">
      <dgm:prSet presAssocID="{2B736175-8761-4BE9-900F-2913830D68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DD813AF3-099B-40B5-BE57-FB987BC4CB60}" type="pres">
      <dgm:prSet presAssocID="{2B736175-8761-4BE9-900F-2913830D68AD}" presName="spaceRect" presStyleCnt="0"/>
      <dgm:spPr/>
    </dgm:pt>
    <dgm:pt modelId="{052AAC6E-1C1B-4961-8CE3-C4F222F5151A}" type="pres">
      <dgm:prSet presAssocID="{2B736175-8761-4BE9-900F-2913830D68AD}" presName="textRect" presStyleLbl="revTx" presStyleIdx="2" presStyleCnt="5">
        <dgm:presLayoutVars>
          <dgm:chMax val="1"/>
          <dgm:chPref val="1"/>
        </dgm:presLayoutVars>
      </dgm:prSet>
      <dgm:spPr/>
    </dgm:pt>
    <dgm:pt modelId="{7C1A7905-FA1E-45BF-9F0A-9334C0FE5CE0}" type="pres">
      <dgm:prSet presAssocID="{0CDF2824-5CA3-4EDC-B1B7-B387085B4676}" presName="sibTrans" presStyleCnt="0"/>
      <dgm:spPr/>
    </dgm:pt>
    <dgm:pt modelId="{036E0889-3EC6-4832-BDC3-CE9791D4A947}" type="pres">
      <dgm:prSet presAssocID="{45136E86-863C-4A44-BBC0-E19FBB2BE455}" presName="compNode" presStyleCnt="0"/>
      <dgm:spPr/>
    </dgm:pt>
    <dgm:pt modelId="{3D28A9F8-FED1-4E7B-A17E-EEC033676315}" type="pres">
      <dgm:prSet presAssocID="{45136E86-863C-4A44-BBC0-E19FBB2BE45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59324022-999C-4BCF-BC15-C2B1BE13A31F}" type="pres">
      <dgm:prSet presAssocID="{45136E86-863C-4A44-BBC0-E19FBB2BE455}" presName="spaceRect" presStyleCnt="0"/>
      <dgm:spPr/>
    </dgm:pt>
    <dgm:pt modelId="{9FEB1B72-196C-408B-AFB0-17B9D2A9E50C}" type="pres">
      <dgm:prSet presAssocID="{45136E86-863C-4A44-BBC0-E19FBB2BE455}" presName="textRect" presStyleLbl="revTx" presStyleIdx="3" presStyleCnt="5">
        <dgm:presLayoutVars>
          <dgm:chMax val="1"/>
          <dgm:chPref val="1"/>
        </dgm:presLayoutVars>
      </dgm:prSet>
      <dgm:spPr/>
    </dgm:pt>
    <dgm:pt modelId="{7863CEEB-CC5A-4BF7-8C0D-57E9A6308419}" type="pres">
      <dgm:prSet presAssocID="{E6C9FA9D-6724-4844-9AE7-081CB03B88AD}" presName="sibTrans" presStyleCnt="0"/>
      <dgm:spPr/>
    </dgm:pt>
    <dgm:pt modelId="{91CAF0FF-9CF7-4E0C-8D19-A7E42D749892}" type="pres">
      <dgm:prSet presAssocID="{09BB5C17-05EA-4819-9523-01BC4158C74D}" presName="compNode" presStyleCnt="0"/>
      <dgm:spPr/>
    </dgm:pt>
    <dgm:pt modelId="{7EE0A511-4167-43EC-8A10-E850354127B1}" type="pres">
      <dgm:prSet presAssocID="{09BB5C17-05EA-4819-9523-01BC4158C74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E79A1CF-9505-4501-9688-4BEB23FDD0CD}" type="pres">
      <dgm:prSet presAssocID="{09BB5C17-05EA-4819-9523-01BC4158C74D}" presName="spaceRect" presStyleCnt="0"/>
      <dgm:spPr/>
    </dgm:pt>
    <dgm:pt modelId="{EDB7D004-53BC-4A3B-850B-6E1AB3E4D27A}" type="pres">
      <dgm:prSet presAssocID="{09BB5C17-05EA-4819-9523-01BC4158C74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AD1FF05-6C2C-466D-A8B1-0A04C45AE8C2}" srcId="{5FE39010-EB63-4E74-883C-5BE4A2C8E6DA}" destId="{45136E86-863C-4A44-BBC0-E19FBB2BE455}" srcOrd="3" destOrd="0" parTransId="{04A69556-7380-4BCA-98EC-F55609B42456}" sibTransId="{E6C9FA9D-6724-4844-9AE7-081CB03B88AD}"/>
    <dgm:cxn modelId="{08180E27-02D7-FE4E-B61E-A1DDEA4D0C68}" type="presOf" srcId="{2B736175-8761-4BE9-900F-2913830D68AD}" destId="{052AAC6E-1C1B-4961-8CE3-C4F222F5151A}" srcOrd="0" destOrd="0" presId="urn:microsoft.com/office/officeart/2018/2/layout/IconLabelList"/>
    <dgm:cxn modelId="{1E8F9B27-9AE0-0340-A642-94AC5DE312E1}" type="presOf" srcId="{09BB5C17-05EA-4819-9523-01BC4158C74D}" destId="{EDB7D004-53BC-4A3B-850B-6E1AB3E4D27A}" srcOrd="0" destOrd="0" presId="urn:microsoft.com/office/officeart/2018/2/layout/IconLabelList"/>
    <dgm:cxn modelId="{77CF2C3E-37F7-1F48-B7FB-A78BA162AA23}" type="presOf" srcId="{5FE39010-EB63-4E74-883C-5BE4A2C8E6DA}" destId="{B32390E1-DAFF-4730-9FCF-046C3130C035}" srcOrd="0" destOrd="0" presId="urn:microsoft.com/office/officeart/2018/2/layout/IconLabelList"/>
    <dgm:cxn modelId="{BE710C60-3FD6-4996-A6C7-455E5C3607C0}" srcId="{5FE39010-EB63-4E74-883C-5BE4A2C8E6DA}" destId="{2B736175-8761-4BE9-900F-2913830D68AD}" srcOrd="2" destOrd="0" parTransId="{3879D469-2E0F-4C87-87D9-4D19351517DB}" sibTransId="{0CDF2824-5CA3-4EDC-B1B7-B387085B4676}"/>
    <dgm:cxn modelId="{3D02F18B-3E2C-4C77-A65A-FD9F6195E65E}" srcId="{5FE39010-EB63-4E74-883C-5BE4A2C8E6DA}" destId="{7EF92290-85CF-4AC0-A72E-B8400D9764BF}" srcOrd="0" destOrd="0" parTransId="{7426B008-1FFB-42A4-94AC-7B212B121651}" sibTransId="{FDEEA5AB-0538-4C90-8610-3876C766BC6F}"/>
    <dgm:cxn modelId="{CB6F2298-2BC7-4CA6-A447-A43895EEFCBC}" srcId="{5FE39010-EB63-4E74-883C-5BE4A2C8E6DA}" destId="{A6AEE88A-3F6F-42EE-A47C-682A05037686}" srcOrd="1" destOrd="0" parTransId="{F6A9519D-7C01-4D2F-912D-BB60954BE48A}" sibTransId="{3B1583FF-3886-45E4-B268-2653501E1D2F}"/>
    <dgm:cxn modelId="{3094EFCE-5850-FD4A-951E-5AD79694E4AF}" type="presOf" srcId="{A6AEE88A-3F6F-42EE-A47C-682A05037686}" destId="{415DBBA2-ED84-4B6A-BE56-D50712C38FDD}" srcOrd="0" destOrd="0" presId="urn:microsoft.com/office/officeart/2018/2/layout/IconLabelList"/>
    <dgm:cxn modelId="{F953D4CF-562A-4593-A72D-D9F8939B7F98}" srcId="{5FE39010-EB63-4E74-883C-5BE4A2C8E6DA}" destId="{09BB5C17-05EA-4819-9523-01BC4158C74D}" srcOrd="4" destOrd="0" parTransId="{14276FD5-0829-4160-B9AA-058F2913F219}" sibTransId="{995B3748-E821-4C3C-B05F-EDCF61B96056}"/>
    <dgm:cxn modelId="{B4139FD9-4976-974C-BE4A-21B858B497D4}" type="presOf" srcId="{7EF92290-85CF-4AC0-A72E-B8400D9764BF}" destId="{4BE14452-0E6E-4254-A3CA-194AD597F0EC}" srcOrd="0" destOrd="0" presId="urn:microsoft.com/office/officeart/2018/2/layout/IconLabelList"/>
    <dgm:cxn modelId="{83C42DE3-B4B3-2D4D-8369-31E1168F874D}" type="presOf" srcId="{45136E86-863C-4A44-BBC0-E19FBB2BE455}" destId="{9FEB1B72-196C-408B-AFB0-17B9D2A9E50C}" srcOrd="0" destOrd="0" presId="urn:microsoft.com/office/officeart/2018/2/layout/IconLabelList"/>
    <dgm:cxn modelId="{57FDB93C-1ADF-2D47-B00A-E055D15841FD}" type="presParOf" srcId="{B32390E1-DAFF-4730-9FCF-046C3130C035}" destId="{981F14AC-D0F0-4A85-BD75-03D44A6213DB}" srcOrd="0" destOrd="0" presId="urn:microsoft.com/office/officeart/2018/2/layout/IconLabelList"/>
    <dgm:cxn modelId="{D2537309-7423-BD4A-837B-87BC5024CD1A}" type="presParOf" srcId="{981F14AC-D0F0-4A85-BD75-03D44A6213DB}" destId="{BD93C734-3D8D-41B3-855E-AA3D5473B58A}" srcOrd="0" destOrd="0" presId="urn:microsoft.com/office/officeart/2018/2/layout/IconLabelList"/>
    <dgm:cxn modelId="{9CC21527-43A0-8943-9B28-3191B40C616B}" type="presParOf" srcId="{981F14AC-D0F0-4A85-BD75-03D44A6213DB}" destId="{A6BE4276-ADFB-403E-AA97-A4CCE018D13E}" srcOrd="1" destOrd="0" presId="urn:microsoft.com/office/officeart/2018/2/layout/IconLabelList"/>
    <dgm:cxn modelId="{50A887AB-F55F-964A-862F-9F90086B7A30}" type="presParOf" srcId="{981F14AC-D0F0-4A85-BD75-03D44A6213DB}" destId="{4BE14452-0E6E-4254-A3CA-194AD597F0EC}" srcOrd="2" destOrd="0" presId="urn:microsoft.com/office/officeart/2018/2/layout/IconLabelList"/>
    <dgm:cxn modelId="{6994D226-0A22-DE49-B50A-E668150EC18F}" type="presParOf" srcId="{B32390E1-DAFF-4730-9FCF-046C3130C035}" destId="{06C99BFB-8659-4E40-8839-86C3C8D6F0F7}" srcOrd="1" destOrd="0" presId="urn:microsoft.com/office/officeart/2018/2/layout/IconLabelList"/>
    <dgm:cxn modelId="{BB72C153-D40D-1C4A-88F5-819213DD034A}" type="presParOf" srcId="{B32390E1-DAFF-4730-9FCF-046C3130C035}" destId="{21C62DA3-E256-424F-9456-4F618D513B22}" srcOrd="2" destOrd="0" presId="urn:microsoft.com/office/officeart/2018/2/layout/IconLabelList"/>
    <dgm:cxn modelId="{8F160D6B-05CE-5941-9CB1-6A2BB4400DBF}" type="presParOf" srcId="{21C62DA3-E256-424F-9456-4F618D513B22}" destId="{E8AF470F-9149-4BBE-B4E4-2695665F9AC3}" srcOrd="0" destOrd="0" presId="urn:microsoft.com/office/officeart/2018/2/layout/IconLabelList"/>
    <dgm:cxn modelId="{51496841-CED4-FA4A-9538-F2F5B5E9BEE7}" type="presParOf" srcId="{21C62DA3-E256-424F-9456-4F618D513B22}" destId="{383AC6FF-AB93-481D-836B-93549B1B9C1D}" srcOrd="1" destOrd="0" presId="urn:microsoft.com/office/officeart/2018/2/layout/IconLabelList"/>
    <dgm:cxn modelId="{B1DD2A84-A7DF-A04A-BE15-C979825347CC}" type="presParOf" srcId="{21C62DA3-E256-424F-9456-4F618D513B22}" destId="{415DBBA2-ED84-4B6A-BE56-D50712C38FDD}" srcOrd="2" destOrd="0" presId="urn:microsoft.com/office/officeart/2018/2/layout/IconLabelList"/>
    <dgm:cxn modelId="{8EA79678-0240-E74F-B34F-9EBBD01437D2}" type="presParOf" srcId="{B32390E1-DAFF-4730-9FCF-046C3130C035}" destId="{1538E0D4-85AB-42D7-B4FE-E1308EC72BC8}" srcOrd="3" destOrd="0" presId="urn:microsoft.com/office/officeart/2018/2/layout/IconLabelList"/>
    <dgm:cxn modelId="{5E28616F-E03A-5D41-B20D-3B24012154E4}" type="presParOf" srcId="{B32390E1-DAFF-4730-9FCF-046C3130C035}" destId="{0111872F-1A2F-4093-9A61-DB9FB5B92AAA}" srcOrd="4" destOrd="0" presId="urn:microsoft.com/office/officeart/2018/2/layout/IconLabelList"/>
    <dgm:cxn modelId="{3ED78F93-0961-2A4E-859A-EA824C738ACD}" type="presParOf" srcId="{0111872F-1A2F-4093-9A61-DB9FB5B92AAA}" destId="{1B7DB8D7-A28C-4B08-AC66-2B91AC9E1A1F}" srcOrd="0" destOrd="0" presId="urn:microsoft.com/office/officeart/2018/2/layout/IconLabelList"/>
    <dgm:cxn modelId="{7D88DB4A-7741-C34F-9EEB-E70FC57B5547}" type="presParOf" srcId="{0111872F-1A2F-4093-9A61-DB9FB5B92AAA}" destId="{DD813AF3-099B-40B5-BE57-FB987BC4CB60}" srcOrd="1" destOrd="0" presId="urn:microsoft.com/office/officeart/2018/2/layout/IconLabelList"/>
    <dgm:cxn modelId="{D7642CE2-5264-C74D-B357-0489850B0219}" type="presParOf" srcId="{0111872F-1A2F-4093-9A61-DB9FB5B92AAA}" destId="{052AAC6E-1C1B-4961-8CE3-C4F222F5151A}" srcOrd="2" destOrd="0" presId="urn:microsoft.com/office/officeart/2018/2/layout/IconLabelList"/>
    <dgm:cxn modelId="{BFF3AED6-59A7-3149-BC9D-917779A9B838}" type="presParOf" srcId="{B32390E1-DAFF-4730-9FCF-046C3130C035}" destId="{7C1A7905-FA1E-45BF-9F0A-9334C0FE5CE0}" srcOrd="5" destOrd="0" presId="urn:microsoft.com/office/officeart/2018/2/layout/IconLabelList"/>
    <dgm:cxn modelId="{786BC50B-0829-BC4F-918E-322F1F87F793}" type="presParOf" srcId="{B32390E1-DAFF-4730-9FCF-046C3130C035}" destId="{036E0889-3EC6-4832-BDC3-CE9791D4A947}" srcOrd="6" destOrd="0" presId="urn:microsoft.com/office/officeart/2018/2/layout/IconLabelList"/>
    <dgm:cxn modelId="{16E66614-520D-E846-85C7-D5AD49078DF2}" type="presParOf" srcId="{036E0889-3EC6-4832-BDC3-CE9791D4A947}" destId="{3D28A9F8-FED1-4E7B-A17E-EEC033676315}" srcOrd="0" destOrd="0" presId="urn:microsoft.com/office/officeart/2018/2/layout/IconLabelList"/>
    <dgm:cxn modelId="{9DC57E38-B265-B545-84EE-22076384A53E}" type="presParOf" srcId="{036E0889-3EC6-4832-BDC3-CE9791D4A947}" destId="{59324022-999C-4BCF-BC15-C2B1BE13A31F}" srcOrd="1" destOrd="0" presId="urn:microsoft.com/office/officeart/2018/2/layout/IconLabelList"/>
    <dgm:cxn modelId="{634744EC-C4C9-154F-83AF-24F03775700B}" type="presParOf" srcId="{036E0889-3EC6-4832-BDC3-CE9791D4A947}" destId="{9FEB1B72-196C-408B-AFB0-17B9D2A9E50C}" srcOrd="2" destOrd="0" presId="urn:microsoft.com/office/officeart/2018/2/layout/IconLabelList"/>
    <dgm:cxn modelId="{551ADEE1-E6E0-7141-8337-56DD4D5F1807}" type="presParOf" srcId="{B32390E1-DAFF-4730-9FCF-046C3130C035}" destId="{7863CEEB-CC5A-4BF7-8C0D-57E9A6308419}" srcOrd="7" destOrd="0" presId="urn:microsoft.com/office/officeart/2018/2/layout/IconLabelList"/>
    <dgm:cxn modelId="{4AF538A9-2D78-B04B-9E21-10B4F9B6383A}" type="presParOf" srcId="{B32390E1-DAFF-4730-9FCF-046C3130C035}" destId="{91CAF0FF-9CF7-4E0C-8D19-A7E42D749892}" srcOrd="8" destOrd="0" presId="urn:microsoft.com/office/officeart/2018/2/layout/IconLabelList"/>
    <dgm:cxn modelId="{2AC5BFE3-B6F9-EE48-99B9-BBD650CE661F}" type="presParOf" srcId="{91CAF0FF-9CF7-4E0C-8D19-A7E42D749892}" destId="{7EE0A511-4167-43EC-8A10-E850354127B1}" srcOrd="0" destOrd="0" presId="urn:microsoft.com/office/officeart/2018/2/layout/IconLabelList"/>
    <dgm:cxn modelId="{31B0D1D5-638F-4549-B522-A3D660F9C01B}" type="presParOf" srcId="{91CAF0FF-9CF7-4E0C-8D19-A7E42D749892}" destId="{1E79A1CF-9505-4501-9688-4BEB23FDD0CD}" srcOrd="1" destOrd="0" presId="urn:microsoft.com/office/officeart/2018/2/layout/IconLabelList"/>
    <dgm:cxn modelId="{13C418DA-DC09-7B47-AAEE-0BF4CB776A28}" type="presParOf" srcId="{91CAF0FF-9CF7-4E0C-8D19-A7E42D749892}" destId="{EDB7D004-53BC-4A3B-850B-6E1AB3E4D2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F8AABB-A159-4EDA-8E8D-704F63D3B8C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042DA1-6DDC-4E59-AE52-AA5CADF70AD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Model Implementation:</a:t>
          </a:r>
        </a:p>
      </dgm:t>
    </dgm:pt>
    <dgm:pt modelId="{23BB0F63-0E93-4340-87CE-8D14CF51F85A}" type="parTrans" cxnId="{B4B9D88A-1928-457D-9C64-2D0E2A373201}">
      <dgm:prSet/>
      <dgm:spPr/>
      <dgm:t>
        <a:bodyPr/>
        <a:lstStyle/>
        <a:p>
          <a:endParaRPr lang="en-US"/>
        </a:p>
      </dgm:t>
    </dgm:pt>
    <dgm:pt modelId="{92895F0E-10A2-4D8F-8C29-8A0644E0117D}" type="sibTrans" cxnId="{B4B9D88A-1928-457D-9C64-2D0E2A373201}">
      <dgm:prSet/>
      <dgm:spPr/>
      <dgm:t>
        <a:bodyPr/>
        <a:lstStyle/>
        <a:p>
          <a:endParaRPr lang="en-US"/>
        </a:p>
      </dgm:t>
    </dgm:pt>
    <dgm:pt modelId="{25EC8BC5-C311-4642-8038-A5A69E338EFA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• Phi-2 (2.7B): Compact Microsoft model</a:t>
          </a:r>
        </a:p>
      </dgm:t>
    </dgm:pt>
    <dgm:pt modelId="{12687441-2D35-4AC7-B1E6-90EF921DAD8D}" type="parTrans" cxnId="{5C20D852-A622-4561-8530-FC11DD0B4556}">
      <dgm:prSet/>
      <dgm:spPr/>
      <dgm:t>
        <a:bodyPr/>
        <a:lstStyle/>
        <a:p>
          <a:endParaRPr lang="en-US"/>
        </a:p>
      </dgm:t>
    </dgm:pt>
    <dgm:pt modelId="{BFE8094E-6F5E-492C-837D-5F2B03F7074B}" type="sibTrans" cxnId="{5C20D852-A622-4561-8530-FC11DD0B4556}">
      <dgm:prSet/>
      <dgm:spPr/>
      <dgm:t>
        <a:bodyPr/>
        <a:lstStyle/>
        <a:p>
          <a:endParaRPr lang="en-US"/>
        </a:p>
      </dgm:t>
    </dgm:pt>
    <dgm:pt modelId="{9DF82169-9CCE-4A81-98FB-B49D3221E558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• Mistral-7B: Strong open-source model</a:t>
          </a:r>
        </a:p>
      </dgm:t>
    </dgm:pt>
    <dgm:pt modelId="{DFB5C50B-CD30-4124-B640-4E7EE547E26D}" type="parTrans" cxnId="{7F1DC5B5-FB63-441E-99FB-0ACACB3797BE}">
      <dgm:prSet/>
      <dgm:spPr/>
      <dgm:t>
        <a:bodyPr/>
        <a:lstStyle/>
        <a:p>
          <a:endParaRPr lang="en-US"/>
        </a:p>
      </dgm:t>
    </dgm:pt>
    <dgm:pt modelId="{A24F005B-0052-41BE-879D-AB28509E03E0}" type="sibTrans" cxnId="{7F1DC5B5-FB63-441E-99FB-0ACACB3797BE}">
      <dgm:prSet/>
      <dgm:spPr/>
      <dgm:t>
        <a:bodyPr/>
        <a:lstStyle/>
        <a:p>
          <a:endParaRPr lang="en-US"/>
        </a:p>
      </dgm:t>
    </dgm:pt>
    <dgm:pt modelId="{23D0CD49-D188-4CD6-9A01-D108A07D037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• LLaMA 3 (8B): Meta's latest with advanced capabilities</a:t>
          </a:r>
        </a:p>
      </dgm:t>
    </dgm:pt>
    <dgm:pt modelId="{913F9D4D-3737-41AB-9999-14E37ECDCC9D}" type="parTrans" cxnId="{B22E6C82-110F-4622-819B-ADFE64485ED4}">
      <dgm:prSet/>
      <dgm:spPr/>
      <dgm:t>
        <a:bodyPr/>
        <a:lstStyle/>
        <a:p>
          <a:endParaRPr lang="en-US"/>
        </a:p>
      </dgm:t>
    </dgm:pt>
    <dgm:pt modelId="{C800EF78-6B9A-4269-A861-54D67F5A7803}" type="sibTrans" cxnId="{B22E6C82-110F-4622-819B-ADFE64485ED4}">
      <dgm:prSet/>
      <dgm:spPr/>
      <dgm:t>
        <a:bodyPr/>
        <a:lstStyle/>
        <a:p>
          <a:endParaRPr lang="en-US"/>
        </a:p>
      </dgm:t>
    </dgm:pt>
    <dgm:pt modelId="{48CA240C-BF97-4C06-8755-544BD9E5DE7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Pipeline Process:</a:t>
          </a:r>
        </a:p>
      </dgm:t>
    </dgm:pt>
    <dgm:pt modelId="{E6614063-1D82-405D-9F23-158FE5367089}" type="parTrans" cxnId="{3AD75D0C-CB10-49EB-8195-980BFEDF431A}">
      <dgm:prSet/>
      <dgm:spPr/>
      <dgm:t>
        <a:bodyPr/>
        <a:lstStyle/>
        <a:p>
          <a:endParaRPr lang="en-US"/>
        </a:p>
      </dgm:t>
    </dgm:pt>
    <dgm:pt modelId="{151B1B61-63C8-44EC-8A2A-13D006D76505}" type="sibTrans" cxnId="{3AD75D0C-CB10-49EB-8195-980BFEDF431A}">
      <dgm:prSet/>
      <dgm:spPr/>
      <dgm:t>
        <a:bodyPr/>
        <a:lstStyle/>
        <a:p>
          <a:endParaRPr lang="en-US"/>
        </a:p>
      </dgm:t>
    </dgm:pt>
    <dgm:pt modelId="{B6859729-44BC-4035-81A4-8E4F5C2FF477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• User submits query → Relevant chunks retrieved</a:t>
          </a:r>
        </a:p>
      </dgm:t>
    </dgm:pt>
    <dgm:pt modelId="{BB6FB96F-0B57-4B00-964A-A4ED8AB8228B}" type="parTrans" cxnId="{9A4A0C5D-5737-49E7-B2A6-35E73E350192}">
      <dgm:prSet/>
      <dgm:spPr/>
      <dgm:t>
        <a:bodyPr/>
        <a:lstStyle/>
        <a:p>
          <a:endParaRPr lang="en-US"/>
        </a:p>
      </dgm:t>
    </dgm:pt>
    <dgm:pt modelId="{05380F9C-0817-4954-985E-E2A30EA5048C}" type="sibTrans" cxnId="{9A4A0C5D-5737-49E7-B2A6-35E73E350192}">
      <dgm:prSet/>
      <dgm:spPr/>
      <dgm:t>
        <a:bodyPr/>
        <a:lstStyle/>
        <a:p>
          <a:endParaRPr lang="en-US"/>
        </a:p>
      </dgm:t>
    </dgm:pt>
    <dgm:pt modelId="{FD3B47DB-49A1-41D8-9D93-648DBC714F01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• LLM processes query with context → Response generated</a:t>
          </a:r>
        </a:p>
      </dgm:t>
    </dgm:pt>
    <dgm:pt modelId="{6EAB4F7C-9612-4408-A960-46D742CFDCD4}" type="parTrans" cxnId="{DD4468D2-7603-4DE6-A379-906F5BA4CD83}">
      <dgm:prSet/>
      <dgm:spPr/>
      <dgm:t>
        <a:bodyPr/>
        <a:lstStyle/>
        <a:p>
          <a:endParaRPr lang="en-US"/>
        </a:p>
      </dgm:t>
    </dgm:pt>
    <dgm:pt modelId="{6D2F84DC-AE36-4122-A852-6931BE5AABFA}" type="sibTrans" cxnId="{DD4468D2-7603-4DE6-A379-906F5BA4CD83}">
      <dgm:prSet/>
      <dgm:spPr/>
      <dgm:t>
        <a:bodyPr/>
        <a:lstStyle/>
        <a:p>
          <a:endParaRPr lang="en-US"/>
        </a:p>
      </dgm:t>
    </dgm:pt>
    <dgm:pt modelId="{BD0ADFA1-2D4B-44C7-BF10-B055E171E82D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Evaluation Framework:</a:t>
          </a:r>
        </a:p>
      </dgm:t>
    </dgm:pt>
    <dgm:pt modelId="{F4DD9792-E5A7-42F0-B1A3-80435760A243}" type="parTrans" cxnId="{5BE7C450-B92A-4EC8-886C-A32D3BCB9BCA}">
      <dgm:prSet/>
      <dgm:spPr/>
      <dgm:t>
        <a:bodyPr/>
        <a:lstStyle/>
        <a:p>
          <a:endParaRPr lang="en-US"/>
        </a:p>
      </dgm:t>
    </dgm:pt>
    <dgm:pt modelId="{4BC32C62-504D-4692-B751-ACC7A7FADB7E}" type="sibTrans" cxnId="{5BE7C450-B92A-4EC8-886C-A32D3BCB9BCA}">
      <dgm:prSet/>
      <dgm:spPr/>
      <dgm:t>
        <a:bodyPr/>
        <a:lstStyle/>
        <a:p>
          <a:endParaRPr lang="en-US"/>
        </a:p>
      </dgm:t>
    </dgm:pt>
    <dgm:pt modelId="{13EB7ED5-B851-4929-934F-465A6869F6A8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• Domain-specific questions and metrics used</a:t>
          </a:r>
        </a:p>
      </dgm:t>
    </dgm:pt>
    <dgm:pt modelId="{F2AC56F9-618A-4FE9-96E1-13A73991FE2D}" type="parTrans" cxnId="{9DCF603E-3A99-41C3-9DA4-D110C8791E3B}">
      <dgm:prSet/>
      <dgm:spPr/>
      <dgm:t>
        <a:bodyPr/>
        <a:lstStyle/>
        <a:p>
          <a:endParaRPr lang="en-US"/>
        </a:p>
      </dgm:t>
    </dgm:pt>
    <dgm:pt modelId="{2ABF9E50-BC83-489B-9278-B43A334FBBA5}" type="sibTrans" cxnId="{9DCF603E-3A99-41C3-9DA4-D110C8791E3B}">
      <dgm:prSet/>
      <dgm:spPr/>
      <dgm:t>
        <a:bodyPr/>
        <a:lstStyle/>
        <a:p>
          <a:endParaRPr lang="en-US"/>
        </a:p>
      </dgm:t>
    </dgm:pt>
    <dgm:pt modelId="{27198675-FD82-42B0-80C9-0C6B243DC592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• Multi-dimensional analysis conducted</a:t>
          </a:r>
        </a:p>
      </dgm:t>
    </dgm:pt>
    <dgm:pt modelId="{BC08C849-C7E0-4D2A-AB3B-5CFC6F1BCB07}" type="parTrans" cxnId="{7A46D523-5E56-45C3-A357-A6BC4ED7398E}">
      <dgm:prSet/>
      <dgm:spPr/>
      <dgm:t>
        <a:bodyPr/>
        <a:lstStyle/>
        <a:p>
          <a:endParaRPr lang="en-US"/>
        </a:p>
      </dgm:t>
    </dgm:pt>
    <dgm:pt modelId="{32A0549C-DDEE-4B4F-A6D5-58F7A09BC4A6}" type="sibTrans" cxnId="{7A46D523-5E56-45C3-A357-A6BC4ED7398E}">
      <dgm:prSet/>
      <dgm:spPr/>
      <dgm:t>
        <a:bodyPr/>
        <a:lstStyle/>
        <a:p>
          <a:endParaRPr lang="en-US"/>
        </a:p>
      </dgm:t>
    </dgm:pt>
    <dgm:pt modelId="{370E5304-861E-EF42-8B9C-543AD1ABB57D}" type="pres">
      <dgm:prSet presAssocID="{7EF8AABB-A159-4EDA-8E8D-704F63D3B8CB}" presName="linear" presStyleCnt="0">
        <dgm:presLayoutVars>
          <dgm:animLvl val="lvl"/>
          <dgm:resizeHandles val="exact"/>
        </dgm:presLayoutVars>
      </dgm:prSet>
      <dgm:spPr/>
    </dgm:pt>
    <dgm:pt modelId="{EAA58436-4F62-E043-B02A-ADE2AA4EAC6D}" type="pres">
      <dgm:prSet presAssocID="{44042DA1-6DDC-4E59-AE52-AA5CADF70AD3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F2D0914E-F18D-564A-9D41-446CE92653D6}" type="pres">
      <dgm:prSet presAssocID="{92895F0E-10A2-4D8F-8C29-8A0644E0117D}" presName="spacer" presStyleCnt="0"/>
      <dgm:spPr/>
    </dgm:pt>
    <dgm:pt modelId="{8A7D31C8-BDB2-8945-AED5-DB42759EA213}" type="pres">
      <dgm:prSet presAssocID="{25EC8BC5-C311-4642-8038-A5A69E338EFA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8D4280D8-AA33-3547-8F28-53419AA9491C}" type="pres">
      <dgm:prSet presAssocID="{BFE8094E-6F5E-492C-837D-5F2B03F7074B}" presName="spacer" presStyleCnt="0"/>
      <dgm:spPr/>
    </dgm:pt>
    <dgm:pt modelId="{84858771-0A05-334D-B95D-C0B93AE49FB3}" type="pres">
      <dgm:prSet presAssocID="{9DF82169-9CCE-4A81-98FB-B49D3221E558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58B6AEA1-F870-A54E-977D-843DDF31B193}" type="pres">
      <dgm:prSet presAssocID="{A24F005B-0052-41BE-879D-AB28509E03E0}" presName="spacer" presStyleCnt="0"/>
      <dgm:spPr/>
    </dgm:pt>
    <dgm:pt modelId="{2AC01D3E-2E7C-8347-92D7-C65A40BBF40F}" type="pres">
      <dgm:prSet presAssocID="{23D0CD49-D188-4CD6-9A01-D108A07D037B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689CE9D6-909B-4E46-AC07-AD75E1162645}" type="pres">
      <dgm:prSet presAssocID="{C800EF78-6B9A-4269-A861-54D67F5A7803}" presName="spacer" presStyleCnt="0"/>
      <dgm:spPr/>
    </dgm:pt>
    <dgm:pt modelId="{4DD2B832-504A-624D-93C8-D14B6AAEDEE6}" type="pres">
      <dgm:prSet presAssocID="{48CA240C-BF97-4C06-8755-544BD9E5DE78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CCDCBD3A-4C80-3548-BF24-E48CE1B22BB5}" type="pres">
      <dgm:prSet presAssocID="{151B1B61-63C8-44EC-8A2A-13D006D76505}" presName="spacer" presStyleCnt="0"/>
      <dgm:spPr/>
    </dgm:pt>
    <dgm:pt modelId="{3379BAEE-8B62-5945-B1C9-FA0C8F5818A5}" type="pres">
      <dgm:prSet presAssocID="{B6859729-44BC-4035-81A4-8E4F5C2FF477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B755657E-89E6-934C-9752-57C384651279}" type="pres">
      <dgm:prSet presAssocID="{05380F9C-0817-4954-985E-E2A30EA5048C}" presName="spacer" presStyleCnt="0"/>
      <dgm:spPr/>
    </dgm:pt>
    <dgm:pt modelId="{15FFAAA4-9A46-9E49-B6B9-884D8C1F86F2}" type="pres">
      <dgm:prSet presAssocID="{FD3B47DB-49A1-41D8-9D93-648DBC714F01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3358E716-581D-4541-9B12-D12B68F5B93B}" type="pres">
      <dgm:prSet presAssocID="{6D2F84DC-AE36-4122-A852-6931BE5AABFA}" presName="spacer" presStyleCnt="0"/>
      <dgm:spPr/>
    </dgm:pt>
    <dgm:pt modelId="{B4A8FD22-DAD8-124F-B3CF-177A5C7B7219}" type="pres">
      <dgm:prSet presAssocID="{BD0ADFA1-2D4B-44C7-BF10-B055E171E82D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A04B8FFF-437A-3943-96E4-7B37D274ADC3}" type="pres">
      <dgm:prSet presAssocID="{4BC32C62-504D-4692-B751-ACC7A7FADB7E}" presName="spacer" presStyleCnt="0"/>
      <dgm:spPr/>
    </dgm:pt>
    <dgm:pt modelId="{C18C0893-2006-A848-B6F9-F917EB3D58E1}" type="pres">
      <dgm:prSet presAssocID="{13EB7ED5-B851-4929-934F-465A6869F6A8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0FB68C4D-E2D6-9949-B51F-B6215754236D}" type="pres">
      <dgm:prSet presAssocID="{2ABF9E50-BC83-489B-9278-B43A334FBBA5}" presName="spacer" presStyleCnt="0"/>
      <dgm:spPr/>
    </dgm:pt>
    <dgm:pt modelId="{99C3446D-C259-A94D-9B44-FEEFB4E9D019}" type="pres">
      <dgm:prSet presAssocID="{27198675-FD82-42B0-80C9-0C6B243DC592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3AD75D0C-CB10-49EB-8195-980BFEDF431A}" srcId="{7EF8AABB-A159-4EDA-8E8D-704F63D3B8CB}" destId="{48CA240C-BF97-4C06-8755-544BD9E5DE78}" srcOrd="4" destOrd="0" parTransId="{E6614063-1D82-405D-9F23-158FE5367089}" sibTransId="{151B1B61-63C8-44EC-8A2A-13D006D76505}"/>
    <dgm:cxn modelId="{7A46D523-5E56-45C3-A357-A6BC4ED7398E}" srcId="{7EF8AABB-A159-4EDA-8E8D-704F63D3B8CB}" destId="{27198675-FD82-42B0-80C9-0C6B243DC592}" srcOrd="9" destOrd="0" parTransId="{BC08C849-C7E0-4D2A-AB3B-5CFC6F1BCB07}" sibTransId="{32A0549C-DDEE-4B4F-A6D5-58F7A09BC4A6}"/>
    <dgm:cxn modelId="{23D84D2C-4505-E14E-B8B5-689122762983}" type="presOf" srcId="{FD3B47DB-49A1-41D8-9D93-648DBC714F01}" destId="{15FFAAA4-9A46-9E49-B6B9-884D8C1F86F2}" srcOrd="0" destOrd="0" presId="urn:microsoft.com/office/officeart/2005/8/layout/vList2"/>
    <dgm:cxn modelId="{294EC736-3B7C-BE4E-82B1-4BE6FBD67E88}" type="presOf" srcId="{13EB7ED5-B851-4929-934F-465A6869F6A8}" destId="{C18C0893-2006-A848-B6F9-F917EB3D58E1}" srcOrd="0" destOrd="0" presId="urn:microsoft.com/office/officeart/2005/8/layout/vList2"/>
    <dgm:cxn modelId="{9DCF603E-3A99-41C3-9DA4-D110C8791E3B}" srcId="{7EF8AABB-A159-4EDA-8E8D-704F63D3B8CB}" destId="{13EB7ED5-B851-4929-934F-465A6869F6A8}" srcOrd="8" destOrd="0" parTransId="{F2AC56F9-618A-4FE9-96E1-13A73991FE2D}" sibTransId="{2ABF9E50-BC83-489B-9278-B43A334FBBA5}"/>
    <dgm:cxn modelId="{5BE7C450-B92A-4EC8-886C-A32D3BCB9BCA}" srcId="{7EF8AABB-A159-4EDA-8E8D-704F63D3B8CB}" destId="{BD0ADFA1-2D4B-44C7-BF10-B055E171E82D}" srcOrd="7" destOrd="0" parTransId="{F4DD9792-E5A7-42F0-B1A3-80435760A243}" sibTransId="{4BC32C62-504D-4692-B751-ACC7A7FADB7E}"/>
    <dgm:cxn modelId="{5C20D852-A622-4561-8530-FC11DD0B4556}" srcId="{7EF8AABB-A159-4EDA-8E8D-704F63D3B8CB}" destId="{25EC8BC5-C311-4642-8038-A5A69E338EFA}" srcOrd="1" destOrd="0" parTransId="{12687441-2D35-4AC7-B1E6-90EF921DAD8D}" sibTransId="{BFE8094E-6F5E-492C-837D-5F2B03F7074B}"/>
    <dgm:cxn modelId="{9A4A0C5D-5737-49E7-B2A6-35E73E350192}" srcId="{7EF8AABB-A159-4EDA-8E8D-704F63D3B8CB}" destId="{B6859729-44BC-4035-81A4-8E4F5C2FF477}" srcOrd="5" destOrd="0" parTransId="{BB6FB96F-0B57-4B00-964A-A4ED8AB8228B}" sibTransId="{05380F9C-0817-4954-985E-E2A30EA5048C}"/>
    <dgm:cxn modelId="{53822D62-C51A-544F-963C-10301B7D2113}" type="presOf" srcId="{25EC8BC5-C311-4642-8038-A5A69E338EFA}" destId="{8A7D31C8-BDB2-8945-AED5-DB42759EA213}" srcOrd="0" destOrd="0" presId="urn:microsoft.com/office/officeart/2005/8/layout/vList2"/>
    <dgm:cxn modelId="{674F0A6D-2A71-A348-8CB8-69AF17061A86}" type="presOf" srcId="{23D0CD49-D188-4CD6-9A01-D108A07D037B}" destId="{2AC01D3E-2E7C-8347-92D7-C65A40BBF40F}" srcOrd="0" destOrd="0" presId="urn:microsoft.com/office/officeart/2005/8/layout/vList2"/>
    <dgm:cxn modelId="{7A83EF73-060F-ED4D-AD18-94950152FA20}" type="presOf" srcId="{9DF82169-9CCE-4A81-98FB-B49D3221E558}" destId="{84858771-0A05-334D-B95D-C0B93AE49FB3}" srcOrd="0" destOrd="0" presId="urn:microsoft.com/office/officeart/2005/8/layout/vList2"/>
    <dgm:cxn modelId="{20A54981-9601-A647-92EC-2897C21D1CAF}" type="presOf" srcId="{27198675-FD82-42B0-80C9-0C6B243DC592}" destId="{99C3446D-C259-A94D-9B44-FEEFB4E9D019}" srcOrd="0" destOrd="0" presId="urn:microsoft.com/office/officeart/2005/8/layout/vList2"/>
    <dgm:cxn modelId="{B22E6C82-110F-4622-819B-ADFE64485ED4}" srcId="{7EF8AABB-A159-4EDA-8E8D-704F63D3B8CB}" destId="{23D0CD49-D188-4CD6-9A01-D108A07D037B}" srcOrd="3" destOrd="0" parTransId="{913F9D4D-3737-41AB-9999-14E37ECDCC9D}" sibTransId="{C800EF78-6B9A-4269-A861-54D67F5A7803}"/>
    <dgm:cxn modelId="{B4B9D88A-1928-457D-9C64-2D0E2A373201}" srcId="{7EF8AABB-A159-4EDA-8E8D-704F63D3B8CB}" destId="{44042DA1-6DDC-4E59-AE52-AA5CADF70AD3}" srcOrd="0" destOrd="0" parTransId="{23BB0F63-0E93-4340-87CE-8D14CF51F85A}" sibTransId="{92895F0E-10A2-4D8F-8C29-8A0644E0117D}"/>
    <dgm:cxn modelId="{6CF43EA6-B99B-DB45-B95E-9786DAEF229B}" type="presOf" srcId="{BD0ADFA1-2D4B-44C7-BF10-B055E171E82D}" destId="{B4A8FD22-DAD8-124F-B3CF-177A5C7B7219}" srcOrd="0" destOrd="0" presId="urn:microsoft.com/office/officeart/2005/8/layout/vList2"/>
    <dgm:cxn modelId="{7F1DC5B5-FB63-441E-99FB-0ACACB3797BE}" srcId="{7EF8AABB-A159-4EDA-8E8D-704F63D3B8CB}" destId="{9DF82169-9CCE-4A81-98FB-B49D3221E558}" srcOrd="2" destOrd="0" parTransId="{DFB5C50B-CD30-4124-B640-4E7EE547E26D}" sibTransId="{A24F005B-0052-41BE-879D-AB28509E03E0}"/>
    <dgm:cxn modelId="{AA5B15CD-9A45-AB43-BB4E-36D5655A5E45}" type="presOf" srcId="{B6859729-44BC-4035-81A4-8E4F5C2FF477}" destId="{3379BAEE-8B62-5945-B1C9-FA0C8F5818A5}" srcOrd="0" destOrd="0" presId="urn:microsoft.com/office/officeart/2005/8/layout/vList2"/>
    <dgm:cxn modelId="{DD4468D2-7603-4DE6-A379-906F5BA4CD83}" srcId="{7EF8AABB-A159-4EDA-8E8D-704F63D3B8CB}" destId="{FD3B47DB-49A1-41D8-9D93-648DBC714F01}" srcOrd="6" destOrd="0" parTransId="{6EAB4F7C-9612-4408-A960-46D742CFDCD4}" sibTransId="{6D2F84DC-AE36-4122-A852-6931BE5AABFA}"/>
    <dgm:cxn modelId="{5FF8D7D8-DEB0-C343-A5B1-E63713CE9922}" type="presOf" srcId="{7EF8AABB-A159-4EDA-8E8D-704F63D3B8CB}" destId="{370E5304-861E-EF42-8B9C-543AD1ABB57D}" srcOrd="0" destOrd="0" presId="urn:microsoft.com/office/officeart/2005/8/layout/vList2"/>
    <dgm:cxn modelId="{0FD6D5ED-F9B9-3D41-AA89-60E8B815DB95}" type="presOf" srcId="{48CA240C-BF97-4C06-8755-544BD9E5DE78}" destId="{4DD2B832-504A-624D-93C8-D14B6AAEDEE6}" srcOrd="0" destOrd="0" presId="urn:microsoft.com/office/officeart/2005/8/layout/vList2"/>
    <dgm:cxn modelId="{DC1676FD-6C18-874D-B83E-0FC074DC50DA}" type="presOf" srcId="{44042DA1-6DDC-4E59-AE52-AA5CADF70AD3}" destId="{EAA58436-4F62-E043-B02A-ADE2AA4EAC6D}" srcOrd="0" destOrd="0" presId="urn:microsoft.com/office/officeart/2005/8/layout/vList2"/>
    <dgm:cxn modelId="{C901AFBE-7BB4-6B47-BD4C-0F5CF7B47B80}" type="presParOf" srcId="{370E5304-861E-EF42-8B9C-543AD1ABB57D}" destId="{EAA58436-4F62-E043-B02A-ADE2AA4EAC6D}" srcOrd="0" destOrd="0" presId="urn:microsoft.com/office/officeart/2005/8/layout/vList2"/>
    <dgm:cxn modelId="{D181E7BB-19EA-6F41-98A9-02F3CD7AB022}" type="presParOf" srcId="{370E5304-861E-EF42-8B9C-543AD1ABB57D}" destId="{F2D0914E-F18D-564A-9D41-446CE92653D6}" srcOrd="1" destOrd="0" presId="urn:microsoft.com/office/officeart/2005/8/layout/vList2"/>
    <dgm:cxn modelId="{4EA5457C-380F-784A-AE16-BCB774AD197F}" type="presParOf" srcId="{370E5304-861E-EF42-8B9C-543AD1ABB57D}" destId="{8A7D31C8-BDB2-8945-AED5-DB42759EA213}" srcOrd="2" destOrd="0" presId="urn:microsoft.com/office/officeart/2005/8/layout/vList2"/>
    <dgm:cxn modelId="{A54DF1DF-F07F-4A4E-80C6-AA814D4E574F}" type="presParOf" srcId="{370E5304-861E-EF42-8B9C-543AD1ABB57D}" destId="{8D4280D8-AA33-3547-8F28-53419AA9491C}" srcOrd="3" destOrd="0" presId="urn:microsoft.com/office/officeart/2005/8/layout/vList2"/>
    <dgm:cxn modelId="{9E34ABDD-06EA-2A4D-B751-B16E5E4996B1}" type="presParOf" srcId="{370E5304-861E-EF42-8B9C-543AD1ABB57D}" destId="{84858771-0A05-334D-B95D-C0B93AE49FB3}" srcOrd="4" destOrd="0" presId="urn:microsoft.com/office/officeart/2005/8/layout/vList2"/>
    <dgm:cxn modelId="{30BD4D01-9DC1-A54C-86D9-B489F180AFA1}" type="presParOf" srcId="{370E5304-861E-EF42-8B9C-543AD1ABB57D}" destId="{58B6AEA1-F870-A54E-977D-843DDF31B193}" srcOrd="5" destOrd="0" presId="urn:microsoft.com/office/officeart/2005/8/layout/vList2"/>
    <dgm:cxn modelId="{5E9072E2-BBD2-E648-B79D-A6DA0AFE062A}" type="presParOf" srcId="{370E5304-861E-EF42-8B9C-543AD1ABB57D}" destId="{2AC01D3E-2E7C-8347-92D7-C65A40BBF40F}" srcOrd="6" destOrd="0" presId="urn:microsoft.com/office/officeart/2005/8/layout/vList2"/>
    <dgm:cxn modelId="{C51E6349-6A24-4549-B488-58EA67B765FC}" type="presParOf" srcId="{370E5304-861E-EF42-8B9C-543AD1ABB57D}" destId="{689CE9D6-909B-4E46-AC07-AD75E1162645}" srcOrd="7" destOrd="0" presId="urn:microsoft.com/office/officeart/2005/8/layout/vList2"/>
    <dgm:cxn modelId="{3B999B63-E1DE-C044-AD40-6EA428A9C17E}" type="presParOf" srcId="{370E5304-861E-EF42-8B9C-543AD1ABB57D}" destId="{4DD2B832-504A-624D-93C8-D14B6AAEDEE6}" srcOrd="8" destOrd="0" presId="urn:microsoft.com/office/officeart/2005/8/layout/vList2"/>
    <dgm:cxn modelId="{D189C350-C71F-1549-AE52-A2B8324C0CD6}" type="presParOf" srcId="{370E5304-861E-EF42-8B9C-543AD1ABB57D}" destId="{CCDCBD3A-4C80-3548-BF24-E48CE1B22BB5}" srcOrd="9" destOrd="0" presId="urn:microsoft.com/office/officeart/2005/8/layout/vList2"/>
    <dgm:cxn modelId="{F5E5290D-2775-0F46-9E35-10E44B3167E2}" type="presParOf" srcId="{370E5304-861E-EF42-8B9C-543AD1ABB57D}" destId="{3379BAEE-8B62-5945-B1C9-FA0C8F5818A5}" srcOrd="10" destOrd="0" presId="urn:microsoft.com/office/officeart/2005/8/layout/vList2"/>
    <dgm:cxn modelId="{8A7224F8-C263-0346-8175-D696DCFF9EE4}" type="presParOf" srcId="{370E5304-861E-EF42-8B9C-543AD1ABB57D}" destId="{B755657E-89E6-934C-9752-57C384651279}" srcOrd="11" destOrd="0" presId="urn:microsoft.com/office/officeart/2005/8/layout/vList2"/>
    <dgm:cxn modelId="{0A6E2427-0BD3-DC48-A319-3EC792EDA472}" type="presParOf" srcId="{370E5304-861E-EF42-8B9C-543AD1ABB57D}" destId="{15FFAAA4-9A46-9E49-B6B9-884D8C1F86F2}" srcOrd="12" destOrd="0" presId="urn:microsoft.com/office/officeart/2005/8/layout/vList2"/>
    <dgm:cxn modelId="{F3AEC856-38F5-A545-B7D9-CA2F593D54D1}" type="presParOf" srcId="{370E5304-861E-EF42-8B9C-543AD1ABB57D}" destId="{3358E716-581D-4541-9B12-D12B68F5B93B}" srcOrd="13" destOrd="0" presId="urn:microsoft.com/office/officeart/2005/8/layout/vList2"/>
    <dgm:cxn modelId="{5FA43D5E-7992-EC48-80CA-0E084FA62F82}" type="presParOf" srcId="{370E5304-861E-EF42-8B9C-543AD1ABB57D}" destId="{B4A8FD22-DAD8-124F-B3CF-177A5C7B7219}" srcOrd="14" destOrd="0" presId="urn:microsoft.com/office/officeart/2005/8/layout/vList2"/>
    <dgm:cxn modelId="{D63F458B-4ED0-E746-A0B8-39E44FD48033}" type="presParOf" srcId="{370E5304-861E-EF42-8B9C-543AD1ABB57D}" destId="{A04B8FFF-437A-3943-96E4-7B37D274ADC3}" srcOrd="15" destOrd="0" presId="urn:microsoft.com/office/officeart/2005/8/layout/vList2"/>
    <dgm:cxn modelId="{4100BC6B-054E-B046-806A-B55EBA7A44A1}" type="presParOf" srcId="{370E5304-861E-EF42-8B9C-543AD1ABB57D}" destId="{C18C0893-2006-A848-B6F9-F917EB3D58E1}" srcOrd="16" destOrd="0" presId="urn:microsoft.com/office/officeart/2005/8/layout/vList2"/>
    <dgm:cxn modelId="{8CEDCA65-1881-8842-9573-18C1F9940F88}" type="presParOf" srcId="{370E5304-861E-EF42-8B9C-543AD1ABB57D}" destId="{0FB68C4D-E2D6-9949-B51F-B6215754236D}" srcOrd="17" destOrd="0" presId="urn:microsoft.com/office/officeart/2005/8/layout/vList2"/>
    <dgm:cxn modelId="{077E2A8D-5E09-7E41-A941-AE86A95C4AFA}" type="presParOf" srcId="{370E5304-861E-EF42-8B9C-543AD1ABB57D}" destId="{99C3446D-C259-A94D-9B44-FEEFB4E9D019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3C734-3D8D-41B3-855E-AA3D5473B58A}">
      <dsp:nvSpPr>
        <dsp:cNvPr id="0" name=""/>
        <dsp:cNvSpPr/>
      </dsp:nvSpPr>
      <dsp:spPr>
        <a:xfrm>
          <a:off x="542405" y="82685"/>
          <a:ext cx="536308" cy="536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14452-0E6E-4254-A3CA-194AD597F0EC}">
      <dsp:nvSpPr>
        <dsp:cNvPr id="0" name=""/>
        <dsp:cNvSpPr/>
      </dsp:nvSpPr>
      <dsp:spPr>
        <a:xfrm>
          <a:off x="214660" y="807403"/>
          <a:ext cx="1191796" cy="47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Data Ingestion: Fetch papers from ArXiv &amp; Semantic Scholar APIs</a:t>
          </a:r>
        </a:p>
      </dsp:txBody>
      <dsp:txXfrm>
        <a:off x="214660" y="807403"/>
        <a:ext cx="1191796" cy="476718"/>
      </dsp:txXfrm>
    </dsp:sp>
    <dsp:sp modelId="{E8AF470F-9149-4BBE-B4E4-2695665F9AC3}">
      <dsp:nvSpPr>
        <dsp:cNvPr id="0" name=""/>
        <dsp:cNvSpPr/>
      </dsp:nvSpPr>
      <dsp:spPr>
        <a:xfrm>
          <a:off x="1942766" y="82685"/>
          <a:ext cx="536308" cy="536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DBBA2-ED84-4B6A-BE56-D50712C38FDD}">
      <dsp:nvSpPr>
        <dsp:cNvPr id="0" name=""/>
        <dsp:cNvSpPr/>
      </dsp:nvSpPr>
      <dsp:spPr>
        <a:xfrm>
          <a:off x="1615022" y="807403"/>
          <a:ext cx="1191796" cy="47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Document Processing: PDF to structured text, split into chunks</a:t>
          </a:r>
        </a:p>
      </dsp:txBody>
      <dsp:txXfrm>
        <a:off x="1615022" y="807403"/>
        <a:ext cx="1191796" cy="476718"/>
      </dsp:txXfrm>
    </dsp:sp>
    <dsp:sp modelId="{1B7DB8D7-A28C-4B08-AC66-2B91AC9E1A1F}">
      <dsp:nvSpPr>
        <dsp:cNvPr id="0" name=""/>
        <dsp:cNvSpPr/>
      </dsp:nvSpPr>
      <dsp:spPr>
        <a:xfrm>
          <a:off x="542405" y="1582071"/>
          <a:ext cx="536308" cy="536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AAC6E-1C1B-4961-8CE3-C4F222F5151A}">
      <dsp:nvSpPr>
        <dsp:cNvPr id="0" name=""/>
        <dsp:cNvSpPr/>
      </dsp:nvSpPr>
      <dsp:spPr>
        <a:xfrm>
          <a:off x="214660" y="2306790"/>
          <a:ext cx="1191796" cy="47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Vector Storage: Embeddings for similarity search</a:t>
          </a:r>
        </a:p>
      </dsp:txBody>
      <dsp:txXfrm>
        <a:off x="214660" y="2306790"/>
        <a:ext cx="1191796" cy="476718"/>
      </dsp:txXfrm>
    </dsp:sp>
    <dsp:sp modelId="{3D28A9F8-FED1-4E7B-A17E-EEC033676315}">
      <dsp:nvSpPr>
        <dsp:cNvPr id="0" name=""/>
        <dsp:cNvSpPr/>
      </dsp:nvSpPr>
      <dsp:spPr>
        <a:xfrm>
          <a:off x="1942766" y="1582071"/>
          <a:ext cx="536308" cy="5363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B1B72-196C-408B-AFB0-17B9D2A9E50C}">
      <dsp:nvSpPr>
        <dsp:cNvPr id="0" name=""/>
        <dsp:cNvSpPr/>
      </dsp:nvSpPr>
      <dsp:spPr>
        <a:xfrm>
          <a:off x="1615022" y="2306790"/>
          <a:ext cx="1191796" cy="47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Retrieval: Find relevant chunks based on query</a:t>
          </a:r>
        </a:p>
      </dsp:txBody>
      <dsp:txXfrm>
        <a:off x="1615022" y="2306790"/>
        <a:ext cx="1191796" cy="476718"/>
      </dsp:txXfrm>
    </dsp:sp>
    <dsp:sp modelId="{7EE0A511-4167-43EC-8A10-E850354127B1}">
      <dsp:nvSpPr>
        <dsp:cNvPr id="0" name=""/>
        <dsp:cNvSpPr/>
      </dsp:nvSpPr>
      <dsp:spPr>
        <a:xfrm>
          <a:off x="1242585" y="3081458"/>
          <a:ext cx="536308" cy="5363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7D004-53BC-4A3B-850B-6E1AB3E4D27A}">
      <dsp:nvSpPr>
        <dsp:cNvPr id="0" name=""/>
        <dsp:cNvSpPr/>
      </dsp:nvSpPr>
      <dsp:spPr>
        <a:xfrm>
          <a:off x="914841" y="3806176"/>
          <a:ext cx="1191796" cy="47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Response Generation: LLMs generate coherent answers</a:t>
          </a:r>
        </a:p>
      </dsp:txBody>
      <dsp:txXfrm>
        <a:off x="914841" y="3806176"/>
        <a:ext cx="1191796" cy="47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58436-4F62-E043-B02A-ADE2AA4EAC6D}">
      <dsp:nvSpPr>
        <dsp:cNvPr id="0" name=""/>
        <dsp:cNvSpPr/>
      </dsp:nvSpPr>
      <dsp:spPr>
        <a:xfrm>
          <a:off x="0" y="526497"/>
          <a:ext cx="5945769" cy="44703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Model Implementation:</a:t>
          </a:r>
        </a:p>
      </dsp:txBody>
      <dsp:txXfrm>
        <a:off x="21822" y="548319"/>
        <a:ext cx="5902125" cy="403387"/>
      </dsp:txXfrm>
    </dsp:sp>
    <dsp:sp modelId="{8A7D31C8-BDB2-8945-AED5-DB42759EA213}">
      <dsp:nvSpPr>
        <dsp:cNvPr id="0" name=""/>
        <dsp:cNvSpPr/>
      </dsp:nvSpPr>
      <dsp:spPr>
        <a:xfrm>
          <a:off x="0" y="1028248"/>
          <a:ext cx="5945769" cy="447031"/>
        </a:xfrm>
        <a:prstGeom prst="roundRect">
          <a:avLst/>
        </a:prstGeom>
        <a:gradFill rotWithShape="0">
          <a:gsLst>
            <a:gs pos="0">
              <a:schemeClr val="accent2">
                <a:hueOff val="-486021"/>
                <a:satOff val="-936"/>
                <a:lumOff val="6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86021"/>
                <a:satOff val="-936"/>
                <a:lumOff val="6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86021"/>
                <a:satOff val="-936"/>
                <a:lumOff val="6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• Phi-2 (2.7B): Compact Microsoft model</a:t>
          </a:r>
        </a:p>
      </dsp:txBody>
      <dsp:txXfrm>
        <a:off x="21822" y="1050070"/>
        <a:ext cx="5902125" cy="403387"/>
      </dsp:txXfrm>
    </dsp:sp>
    <dsp:sp modelId="{84858771-0A05-334D-B95D-C0B93AE49FB3}">
      <dsp:nvSpPr>
        <dsp:cNvPr id="0" name=""/>
        <dsp:cNvSpPr/>
      </dsp:nvSpPr>
      <dsp:spPr>
        <a:xfrm>
          <a:off x="0" y="1530000"/>
          <a:ext cx="5945769" cy="447031"/>
        </a:xfrm>
        <a:prstGeom prst="roundRect">
          <a:avLst/>
        </a:prstGeom>
        <a:gradFill rotWithShape="0">
          <a:gsLst>
            <a:gs pos="0">
              <a:schemeClr val="accent2">
                <a:hueOff val="-972043"/>
                <a:satOff val="-1871"/>
                <a:lumOff val="13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972043"/>
                <a:satOff val="-1871"/>
                <a:lumOff val="13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972043"/>
                <a:satOff val="-1871"/>
                <a:lumOff val="13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• Mistral-7B: Strong open-source model</a:t>
          </a:r>
        </a:p>
      </dsp:txBody>
      <dsp:txXfrm>
        <a:off x="21822" y="1551822"/>
        <a:ext cx="5902125" cy="403387"/>
      </dsp:txXfrm>
    </dsp:sp>
    <dsp:sp modelId="{2AC01D3E-2E7C-8347-92D7-C65A40BBF40F}">
      <dsp:nvSpPr>
        <dsp:cNvPr id="0" name=""/>
        <dsp:cNvSpPr/>
      </dsp:nvSpPr>
      <dsp:spPr>
        <a:xfrm>
          <a:off x="0" y="2031751"/>
          <a:ext cx="5945769" cy="447031"/>
        </a:xfrm>
        <a:prstGeom prst="roundRect">
          <a:avLst/>
        </a:prstGeom>
        <a:gradFill rotWithShape="0">
          <a:gsLst>
            <a:gs pos="0">
              <a:schemeClr val="accent2">
                <a:hueOff val="-1458064"/>
                <a:satOff val="-2807"/>
                <a:lumOff val="196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458064"/>
                <a:satOff val="-2807"/>
                <a:lumOff val="196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458064"/>
                <a:satOff val="-2807"/>
                <a:lumOff val="196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• LLaMA 3 (8B): Meta's latest with advanced capabilities</a:t>
          </a:r>
        </a:p>
      </dsp:txBody>
      <dsp:txXfrm>
        <a:off x="21822" y="2053573"/>
        <a:ext cx="5902125" cy="403387"/>
      </dsp:txXfrm>
    </dsp:sp>
    <dsp:sp modelId="{4DD2B832-504A-624D-93C8-D14B6AAEDEE6}">
      <dsp:nvSpPr>
        <dsp:cNvPr id="0" name=""/>
        <dsp:cNvSpPr/>
      </dsp:nvSpPr>
      <dsp:spPr>
        <a:xfrm>
          <a:off x="0" y="2533503"/>
          <a:ext cx="5945769" cy="447031"/>
        </a:xfrm>
        <a:prstGeom prst="roundRect">
          <a:avLst/>
        </a:prstGeom>
        <a:gradFill rotWithShape="0">
          <a:gsLst>
            <a:gs pos="0">
              <a:schemeClr val="accent2">
                <a:hueOff val="-1944085"/>
                <a:satOff val="-3742"/>
                <a:lumOff val="26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944085"/>
                <a:satOff val="-3742"/>
                <a:lumOff val="26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944085"/>
                <a:satOff val="-3742"/>
                <a:lumOff val="26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Pipeline Process:</a:t>
          </a:r>
        </a:p>
      </dsp:txBody>
      <dsp:txXfrm>
        <a:off x="21822" y="2555325"/>
        <a:ext cx="5902125" cy="403387"/>
      </dsp:txXfrm>
    </dsp:sp>
    <dsp:sp modelId="{3379BAEE-8B62-5945-B1C9-FA0C8F5818A5}">
      <dsp:nvSpPr>
        <dsp:cNvPr id="0" name=""/>
        <dsp:cNvSpPr/>
      </dsp:nvSpPr>
      <dsp:spPr>
        <a:xfrm>
          <a:off x="0" y="3035254"/>
          <a:ext cx="5945769" cy="447031"/>
        </a:xfrm>
        <a:prstGeom prst="roundRect">
          <a:avLst/>
        </a:prstGeom>
        <a:gradFill rotWithShape="0">
          <a:gsLst>
            <a:gs pos="0">
              <a:schemeClr val="accent2">
                <a:hueOff val="-2430107"/>
                <a:satOff val="-4678"/>
                <a:lumOff val="327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430107"/>
                <a:satOff val="-4678"/>
                <a:lumOff val="327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430107"/>
                <a:satOff val="-4678"/>
                <a:lumOff val="327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• User submits query → Relevant chunks retrieved</a:t>
          </a:r>
        </a:p>
      </dsp:txBody>
      <dsp:txXfrm>
        <a:off x="21822" y="3057076"/>
        <a:ext cx="5902125" cy="403387"/>
      </dsp:txXfrm>
    </dsp:sp>
    <dsp:sp modelId="{15FFAAA4-9A46-9E49-B6B9-884D8C1F86F2}">
      <dsp:nvSpPr>
        <dsp:cNvPr id="0" name=""/>
        <dsp:cNvSpPr/>
      </dsp:nvSpPr>
      <dsp:spPr>
        <a:xfrm>
          <a:off x="0" y="3537005"/>
          <a:ext cx="5945769" cy="447031"/>
        </a:xfrm>
        <a:prstGeom prst="roundRect">
          <a:avLst/>
        </a:prstGeom>
        <a:gradFill rotWithShape="0">
          <a:gsLst>
            <a:gs pos="0">
              <a:schemeClr val="accent2">
                <a:hueOff val="-2916128"/>
                <a:satOff val="-5613"/>
                <a:lumOff val="39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916128"/>
                <a:satOff val="-5613"/>
                <a:lumOff val="39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916128"/>
                <a:satOff val="-5613"/>
                <a:lumOff val="39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• LLM processes query with context → Response generated</a:t>
          </a:r>
        </a:p>
      </dsp:txBody>
      <dsp:txXfrm>
        <a:off x="21822" y="3558827"/>
        <a:ext cx="5902125" cy="403387"/>
      </dsp:txXfrm>
    </dsp:sp>
    <dsp:sp modelId="{B4A8FD22-DAD8-124F-B3CF-177A5C7B7219}">
      <dsp:nvSpPr>
        <dsp:cNvPr id="0" name=""/>
        <dsp:cNvSpPr/>
      </dsp:nvSpPr>
      <dsp:spPr>
        <a:xfrm>
          <a:off x="0" y="4038757"/>
          <a:ext cx="5945769" cy="447031"/>
        </a:xfrm>
        <a:prstGeom prst="roundRect">
          <a:avLst/>
        </a:prstGeom>
        <a:gradFill rotWithShape="0">
          <a:gsLst>
            <a:gs pos="0">
              <a:schemeClr val="accent2">
                <a:hueOff val="-3402150"/>
                <a:satOff val="-6549"/>
                <a:lumOff val="457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3402150"/>
                <a:satOff val="-6549"/>
                <a:lumOff val="457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3402150"/>
                <a:satOff val="-6549"/>
                <a:lumOff val="457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Evaluation Framework:</a:t>
          </a:r>
        </a:p>
      </dsp:txBody>
      <dsp:txXfrm>
        <a:off x="21822" y="4060579"/>
        <a:ext cx="5902125" cy="403387"/>
      </dsp:txXfrm>
    </dsp:sp>
    <dsp:sp modelId="{C18C0893-2006-A848-B6F9-F917EB3D58E1}">
      <dsp:nvSpPr>
        <dsp:cNvPr id="0" name=""/>
        <dsp:cNvSpPr/>
      </dsp:nvSpPr>
      <dsp:spPr>
        <a:xfrm>
          <a:off x="0" y="4540508"/>
          <a:ext cx="5945769" cy="447031"/>
        </a:xfrm>
        <a:prstGeom prst="roundRect">
          <a:avLst/>
        </a:prstGeom>
        <a:gradFill rotWithShape="0">
          <a:gsLst>
            <a:gs pos="0">
              <a:schemeClr val="accent2">
                <a:hueOff val="-3888171"/>
                <a:satOff val="-7484"/>
                <a:lumOff val="52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3888171"/>
                <a:satOff val="-7484"/>
                <a:lumOff val="52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3888171"/>
                <a:satOff val="-7484"/>
                <a:lumOff val="52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• Domain-specific questions and metrics used</a:t>
          </a:r>
        </a:p>
      </dsp:txBody>
      <dsp:txXfrm>
        <a:off x="21822" y="4562330"/>
        <a:ext cx="5902125" cy="403387"/>
      </dsp:txXfrm>
    </dsp:sp>
    <dsp:sp modelId="{99C3446D-C259-A94D-9B44-FEEFB4E9D019}">
      <dsp:nvSpPr>
        <dsp:cNvPr id="0" name=""/>
        <dsp:cNvSpPr/>
      </dsp:nvSpPr>
      <dsp:spPr>
        <a:xfrm>
          <a:off x="0" y="5042260"/>
          <a:ext cx="5945769" cy="447031"/>
        </a:xfrm>
        <a:prstGeom prst="roundRect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• Multi-dimensional analysis conducted</a:t>
          </a:r>
        </a:p>
      </dsp:txBody>
      <dsp:txXfrm>
        <a:off x="21822" y="5064082"/>
        <a:ext cx="5902125" cy="403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8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5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24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1528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51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09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81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39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51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2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5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5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4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0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9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CFCC20-A705-E738-3E52-6D225BE65524}"/>
              </a:ext>
            </a:extLst>
          </p:cNvPr>
          <p:cNvSpPr txBox="1"/>
          <p:nvPr/>
        </p:nvSpPr>
        <p:spPr>
          <a:xfrm>
            <a:off x="1" y="2047653"/>
            <a:ext cx="91439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rgbClr val="212121"/>
                </a:solidFill>
                <a:latin typeface="+mj-lt"/>
              </a:rPr>
              <a:t>EduRAG</a:t>
            </a:r>
            <a:br>
              <a:rPr lang="en-US" sz="3800" b="1" dirty="0">
                <a:solidFill>
                  <a:srgbClr val="212121"/>
                </a:solidFill>
                <a:latin typeface="+mj-lt"/>
              </a:rPr>
            </a:br>
            <a:r>
              <a:rPr lang="en-US" sz="3800" b="1" dirty="0">
                <a:solidFill>
                  <a:srgbClr val="212121"/>
                </a:solidFill>
                <a:latin typeface="+mj-lt"/>
              </a:rPr>
              <a:t> A Smart Learning Assistant for Academic and Research Papers</a:t>
            </a:r>
            <a:endParaRPr lang="en-US" sz="3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67A04-6058-F0B2-294E-DC1238A870F7}"/>
              </a:ext>
            </a:extLst>
          </p:cNvPr>
          <p:cNvSpPr txBox="1"/>
          <p:nvPr/>
        </p:nvSpPr>
        <p:spPr>
          <a:xfrm>
            <a:off x="5787190" y="5281864"/>
            <a:ext cx="3176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+mj-lt"/>
              </a:rPr>
              <a:t>Presented by: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+mj-lt"/>
              </a:rPr>
              <a:t>Venu Gopal Reddy. S</a:t>
            </a:r>
          </a:p>
        </p:txBody>
      </p:sp>
    </p:spTree>
    <p:extLst>
      <p:ext uri="{BB962C8B-B14F-4D97-AF65-F5344CB8AC3E}">
        <p14:creationId xmlns:p14="http://schemas.microsoft.com/office/powerpoint/2010/main" val="38816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419900"/>
            <a:ext cx="2133002" cy="401820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User Interface and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5756" y="1193576"/>
            <a:ext cx="4932443" cy="447085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900" b="1">
                <a:latin typeface="Cambria" panose="02040503050406030204" pitchFamily="18" charset="0"/>
                <a:cs typeface="Adelle Sans Devanagari" panose="02000503000000020004" pitchFamily="2" charset="-78"/>
              </a:rPr>
              <a:t>Streamlit Application Features:</a:t>
            </a:r>
          </a:p>
          <a:p>
            <a:pPr>
              <a:lnSpc>
                <a:spcPct val="110000"/>
              </a:lnSpc>
              <a:defRPr sz="2000"/>
            </a:pPr>
            <a:r>
              <a:rPr lang="en-US" sz="1900">
                <a:latin typeface="Cambria" panose="02040503050406030204" pitchFamily="18" charset="0"/>
              </a:rPr>
              <a:t>Web interface for interaction</a:t>
            </a:r>
          </a:p>
          <a:p>
            <a:pPr>
              <a:lnSpc>
                <a:spcPct val="110000"/>
              </a:lnSpc>
              <a:defRPr sz="2000"/>
            </a:pPr>
            <a:r>
              <a:rPr lang="en-US" sz="1900">
                <a:latin typeface="Cambria" panose="02040503050406030204" pitchFamily="18" charset="0"/>
              </a:rPr>
              <a:t>Paper search &amp; upload</a:t>
            </a:r>
          </a:p>
          <a:p>
            <a:pPr>
              <a:lnSpc>
                <a:spcPct val="110000"/>
              </a:lnSpc>
              <a:defRPr sz="2000"/>
            </a:pPr>
            <a:r>
              <a:rPr lang="en-US" sz="1900">
                <a:latin typeface="Cambria" panose="02040503050406030204" pitchFamily="18" charset="0"/>
              </a:rPr>
              <a:t>QA with retrieved context</a:t>
            </a:r>
          </a:p>
          <a:p>
            <a:pPr>
              <a:lnSpc>
                <a:spcPct val="110000"/>
              </a:lnSpc>
              <a:defRPr sz="2000"/>
            </a:pPr>
            <a:r>
              <a:rPr lang="en-US" sz="1900">
                <a:latin typeface="Cambria" panose="02040503050406030204" pitchFamily="18" charset="0"/>
              </a:rPr>
              <a:t>Model selection &amp; visualization</a:t>
            </a:r>
          </a:p>
          <a:p>
            <a:pPr>
              <a:lnSpc>
                <a:spcPct val="110000"/>
              </a:lnSpc>
              <a:defRPr sz="2000"/>
            </a:pPr>
            <a:endParaRPr lang="en-US" sz="1900">
              <a:latin typeface="Cambria" panose="02040503050406030204" pitchFamily="18" charset="0"/>
            </a:endParaRP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900" b="1">
                <a:latin typeface="Cambria" panose="02040503050406030204" pitchFamily="18" charset="0"/>
              </a:rPr>
              <a:t>User-Centered Design:</a:t>
            </a:r>
          </a:p>
          <a:p>
            <a:pPr>
              <a:lnSpc>
                <a:spcPct val="110000"/>
              </a:lnSpc>
              <a:defRPr sz="2000"/>
            </a:pPr>
            <a:r>
              <a:rPr lang="en-US" sz="1900">
                <a:latin typeface="Cambria" panose="02040503050406030204" pitchFamily="18" charset="0"/>
              </a:rPr>
              <a:t>Easy for students/researchers</a:t>
            </a:r>
          </a:p>
          <a:p>
            <a:pPr>
              <a:lnSpc>
                <a:spcPct val="110000"/>
              </a:lnSpc>
              <a:defRPr sz="2000"/>
            </a:pPr>
            <a:r>
              <a:rPr lang="en-US" sz="1900">
                <a:latin typeface="Cambria" panose="02040503050406030204" pitchFamily="18" charset="0"/>
              </a:rPr>
              <a:t>Clear sources &amp; explanations</a:t>
            </a:r>
          </a:p>
          <a:p>
            <a:pPr>
              <a:lnSpc>
                <a:spcPct val="110000"/>
              </a:lnSpc>
              <a:defRPr sz="2000"/>
            </a:pPr>
            <a:r>
              <a:rPr lang="en-US" sz="1900">
                <a:latin typeface="Cambria" panose="02040503050406030204" pitchFamily="18" charset="0"/>
              </a:rPr>
              <a:t>Accessible technical content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037C8D-4020-0CF8-1032-81109BFB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0" y="2454442"/>
            <a:ext cx="4210384" cy="333675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18517"/>
            <a:ext cx="7773338" cy="1596177"/>
          </a:xfrm>
        </p:spPr>
        <p:txBody>
          <a:bodyPr>
            <a:normAutofit/>
          </a:bodyPr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0" y="2367092"/>
            <a:ext cx="3645370" cy="342410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700" b="1">
                <a:latin typeface="Cambria" panose="02040503050406030204" pitchFamily="18" charset="0"/>
              </a:rPr>
              <a:t>Planned Enhancements: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700">
                <a:latin typeface="Cambria" panose="02040503050406030204" pitchFamily="18" charset="0"/>
              </a:rPr>
              <a:t>Multilingual paper support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700">
                <a:latin typeface="Cambria" panose="02040503050406030204" pitchFamily="18" charset="0"/>
              </a:rPr>
              <a:t>Multimodal: figures, diagrams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700">
                <a:latin typeface="Cambria" panose="02040503050406030204" pitchFamily="18" charset="0"/>
              </a:rPr>
              <a:t>Fine-tuning for specific domains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700">
                <a:latin typeface="Cambria" panose="02040503050406030204" pitchFamily="18" charset="0"/>
              </a:rPr>
              <a:t>Speed improvements via optimization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700">
                <a:latin typeface="Cambria" panose="02040503050406030204" pitchFamily="18" charset="0"/>
              </a:rPr>
              <a:t>Collaboration features for teams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419900"/>
            <a:ext cx="2133002" cy="4018201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latin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5756" y="1193576"/>
            <a:ext cx="4932443" cy="447085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400" b="1" dirty="0">
                <a:latin typeface="Cambria" panose="02040503050406030204" pitchFamily="18" charset="0"/>
              </a:rPr>
              <a:t>Project Impact: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400" dirty="0">
                <a:latin typeface="Cambria" panose="02040503050406030204" pitchFamily="18" charset="0"/>
              </a:rPr>
              <a:t>Demonstrates RAG for academic comprehension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400" dirty="0">
                <a:latin typeface="Cambria" panose="02040503050406030204" pitchFamily="18" charset="0"/>
              </a:rPr>
              <a:t>Insight on trade-offs in model selection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400" dirty="0">
                <a:latin typeface="Cambria" panose="02040503050406030204" pitchFamily="18" charset="0"/>
              </a:rPr>
              <a:t>Foundation for accessible research</a:t>
            </a:r>
          </a:p>
          <a:p>
            <a:pPr>
              <a:lnSpc>
                <a:spcPct val="110000"/>
              </a:lnSpc>
              <a:defRPr sz="2000"/>
            </a:pPr>
            <a:endParaRPr lang="en-US" sz="1400" dirty="0">
              <a:latin typeface="Cambria" panose="02040503050406030204" pitchFamily="18" charset="0"/>
            </a:endParaRP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400" b="1" dirty="0">
                <a:latin typeface="Cambria" panose="02040503050406030204" pitchFamily="18" charset="0"/>
              </a:rPr>
              <a:t>Key Takeaways: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400" dirty="0">
                <a:latin typeface="Cambria" panose="02040503050406030204" pitchFamily="18" charset="0"/>
              </a:rPr>
              <a:t>Larger models = better quality, slower speed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400" dirty="0">
                <a:latin typeface="Cambria" panose="02040503050406030204" pitchFamily="18" charset="0"/>
              </a:rPr>
              <a:t>Mistral-7B = best balance for education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400" dirty="0">
                <a:latin typeface="Cambria" panose="02040503050406030204" pitchFamily="18" charset="0"/>
              </a:rPr>
              <a:t>RAG grounds answers in source documents</a:t>
            </a:r>
          </a:p>
          <a:p>
            <a:pPr>
              <a:lnSpc>
                <a:spcPct val="110000"/>
              </a:lnSpc>
              <a:defRPr sz="2000"/>
            </a:pPr>
            <a:endParaRPr lang="en-US" sz="1400" dirty="0">
              <a:latin typeface="Cambria" panose="02040503050406030204" pitchFamily="18" charset="0"/>
            </a:endParaRP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400" b="1" dirty="0">
                <a:latin typeface="Cambria" panose="02040503050406030204" pitchFamily="18" charset="0"/>
              </a:rPr>
              <a:t>GitHub: </a:t>
            </a:r>
            <a:r>
              <a:rPr lang="en-US" sz="1400" dirty="0">
                <a:latin typeface="Cambria" panose="02040503050406030204" pitchFamily="18" charset="0"/>
              </a:rPr>
              <a:t>github.com/venureddy1718/EduRAG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419900"/>
            <a:ext cx="2133002" cy="4018201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latin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5756" y="1193576"/>
            <a:ext cx="4932443" cy="44708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endParaRPr lang="en-US" sz="1600">
              <a:latin typeface="Cambria" panose="02040503050406030204" pitchFamily="18" charset="0"/>
            </a:endParaRPr>
          </a:p>
          <a:p>
            <a:pPr>
              <a:lnSpc>
                <a:spcPct val="110000"/>
              </a:lnSpc>
              <a:defRPr sz="2000"/>
            </a:pPr>
            <a:r>
              <a:rPr lang="en-US" sz="1600">
                <a:latin typeface="Cambria" panose="02040503050406030204" pitchFamily="18" charset="0"/>
              </a:rPr>
              <a:t>Lewis et al. (2020) - RAG for Knowledge-Intensive NLP Tasks</a:t>
            </a:r>
          </a:p>
          <a:p>
            <a:pPr>
              <a:lnSpc>
                <a:spcPct val="110000"/>
              </a:lnSpc>
              <a:defRPr sz="2000"/>
            </a:pPr>
            <a:r>
              <a:rPr lang="en-US" sz="1600">
                <a:latin typeface="Cambria" panose="02040503050406030204" pitchFamily="18" charset="0"/>
              </a:rPr>
              <a:t>Karpukhin et al. (2020) - Dense Passage Retrieval</a:t>
            </a:r>
          </a:p>
          <a:p>
            <a:pPr>
              <a:lnSpc>
                <a:spcPct val="110000"/>
              </a:lnSpc>
              <a:defRPr sz="2000"/>
            </a:pPr>
            <a:r>
              <a:rPr lang="en-US" sz="1600">
                <a:latin typeface="Cambria" panose="02040503050406030204" pitchFamily="18" charset="0"/>
              </a:rPr>
              <a:t>Johnson et al. (2017) - Billion-Scale Similarity Search</a:t>
            </a:r>
          </a:p>
          <a:p>
            <a:pPr>
              <a:lnSpc>
                <a:spcPct val="110000"/>
              </a:lnSpc>
              <a:defRPr sz="2000"/>
            </a:pPr>
            <a:r>
              <a:rPr lang="en-US" sz="1600">
                <a:latin typeface="Cambria" panose="02040503050406030204" pitchFamily="18" charset="0"/>
              </a:rPr>
              <a:t>Borgeaud et al. (2022) - Retrieving from Trillions of Tokens</a:t>
            </a:r>
          </a:p>
          <a:p>
            <a:pPr>
              <a:lnSpc>
                <a:spcPct val="110000"/>
              </a:lnSpc>
              <a:defRPr sz="2000"/>
            </a:pPr>
            <a:r>
              <a:rPr lang="en-US" sz="1600">
                <a:latin typeface="Cambria" panose="02040503050406030204" pitchFamily="18" charset="0"/>
              </a:rPr>
              <a:t>Asai et al. (2023) - Self-RAG</a:t>
            </a:r>
          </a:p>
          <a:p>
            <a:pPr>
              <a:lnSpc>
                <a:spcPct val="110000"/>
              </a:lnSpc>
              <a:defRPr sz="2000"/>
            </a:pPr>
            <a:r>
              <a:rPr lang="en-US" sz="1600">
                <a:latin typeface="Cambria" panose="02040503050406030204" pitchFamily="18" charset="0"/>
              </a:rPr>
              <a:t>Reimers &amp; Gurevych (2019) - Sentence-BERT</a:t>
            </a:r>
          </a:p>
          <a:p>
            <a:pPr>
              <a:lnSpc>
                <a:spcPct val="110000"/>
              </a:lnSpc>
              <a:defRPr sz="2000"/>
            </a:pPr>
            <a:r>
              <a:rPr lang="en-US" sz="1600">
                <a:latin typeface="Cambria" panose="02040503050406030204" pitchFamily="18" charset="0"/>
              </a:rPr>
              <a:t>Ram et al. (2023) - In-Context RAG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0363" y="1203325"/>
            <a:ext cx="8783637" cy="4645025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pPr marL="0" indent="0" algn="ctr">
              <a:buNone/>
              <a:defRPr sz="2000"/>
            </a:pPr>
            <a:r>
              <a:rPr sz="2800" b="1" dirty="0">
                <a:latin typeface="Cambria" panose="02040503050406030204" pitchFamily="18" charset="0"/>
              </a:rPr>
              <a:t>Problem Statement</a:t>
            </a:r>
          </a:p>
          <a:p>
            <a:pPr>
              <a:defRPr sz="2000"/>
            </a:pPr>
            <a:r>
              <a:rPr dirty="0"/>
              <a:t>Academic papers are often complex and time-consuming to read</a:t>
            </a:r>
          </a:p>
          <a:p>
            <a:pPr>
              <a:defRPr sz="2000"/>
            </a:pPr>
            <a:r>
              <a:rPr dirty="0"/>
              <a:t>Challenging for students and researchers to extract insights</a:t>
            </a:r>
          </a:p>
          <a:p>
            <a:pPr>
              <a:defRPr sz="2000"/>
            </a:pPr>
            <a:r>
              <a:rPr dirty="0"/>
              <a:t>Creates barriers to knowledge acquisition and slows progress</a:t>
            </a:r>
          </a:p>
          <a:p>
            <a:pPr>
              <a:defRPr sz="2000"/>
            </a:pPr>
            <a:endParaRPr dirty="0"/>
          </a:p>
          <a:p>
            <a:pPr marL="0" indent="0" algn="ctr">
              <a:buNone/>
              <a:defRPr sz="2000"/>
            </a:pPr>
            <a:r>
              <a:rPr sz="2800" b="1" dirty="0">
                <a:latin typeface="Cambria" panose="02040503050406030204" pitchFamily="18" charset="0"/>
              </a:rPr>
              <a:t>Our Solution: EduRAG</a:t>
            </a:r>
            <a:endParaRPr lang="en-US" sz="2800" b="1" dirty="0">
              <a:latin typeface="Cambria" panose="02040503050406030204" pitchFamily="18" charset="0"/>
            </a:endParaRPr>
          </a:p>
          <a:p>
            <a:pPr>
              <a:defRPr sz="2000"/>
            </a:pPr>
            <a:r>
              <a:rPr dirty="0"/>
              <a:t>RAG system for academic paper comprehension</a:t>
            </a:r>
            <a:endParaRPr lang="en-US" dirty="0"/>
          </a:p>
          <a:p>
            <a:pPr>
              <a:defRPr sz="2000"/>
            </a:pPr>
            <a:r>
              <a:rPr dirty="0"/>
              <a:t>Simplifies content through AI-powered understanding</a:t>
            </a:r>
            <a:endParaRPr lang="en-US" dirty="0"/>
          </a:p>
          <a:p>
            <a:pPr>
              <a:defRPr sz="2000"/>
            </a:pPr>
            <a:r>
              <a:rPr dirty="0"/>
              <a:t>Provides summaries and specific answers</a:t>
            </a:r>
            <a:endParaRPr lang="en-US" dirty="0"/>
          </a:p>
          <a:p>
            <a:pPr>
              <a:defRPr sz="2000"/>
            </a:pPr>
            <a:r>
              <a:rPr dirty="0"/>
              <a:t>Makes research papers more accessible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1C9FBC76-9678-D7E1-4031-933321562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545" y="1674270"/>
            <a:ext cx="4918760" cy="4365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454" y="400199"/>
            <a:ext cx="5571091" cy="1115779"/>
          </a:xfrm>
        </p:spPr>
        <p:txBody>
          <a:bodyPr>
            <a:normAutofit/>
          </a:bodyPr>
          <a:lstStyle/>
          <a:p>
            <a:r>
              <a:rPr lang="en-US" sz="3300" dirty="0"/>
              <a:t>System Architecture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2C2EEFC-E337-4996-74A5-ABF81467BF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189488"/>
              </p:ext>
            </p:extLst>
          </p:nvPr>
        </p:nvGraphicFramePr>
        <p:xfrm>
          <a:off x="469232" y="1882820"/>
          <a:ext cx="3021480" cy="4365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en-US" sz="210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5BFB27-546F-4AB0-E1A9-24744C71A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464490"/>
              </p:ext>
            </p:extLst>
          </p:nvPr>
        </p:nvGraphicFramePr>
        <p:xfrm>
          <a:off x="3114009" y="493295"/>
          <a:ext cx="5945770" cy="6015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fferent colored question marks">
            <a:extLst>
              <a:ext uri="{FF2B5EF4-FFF2-40B4-BE49-F238E27FC236}">
                <a16:creationId xmlns:a16="http://schemas.microsoft.com/office/drawing/2014/main" id="{2148084C-F6AB-DB08-ED7F-3BE71E3B0D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665" r="39577"/>
          <a:stretch/>
        </p:blipFill>
        <p:spPr>
          <a:xfrm>
            <a:off x="20" y="10"/>
            <a:ext cx="301855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786" y="264695"/>
            <a:ext cx="5004665" cy="1596177"/>
          </a:xfrm>
        </p:spPr>
        <p:txBody>
          <a:bodyPr>
            <a:normAutofit/>
          </a:bodyPr>
          <a:lstStyle/>
          <a:p>
            <a:r>
              <a:rPr dirty="0"/>
              <a:t>Domain-Specific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786" y="1692430"/>
            <a:ext cx="5734209" cy="516557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endParaRPr lang="en-US" sz="1800" dirty="0">
              <a:latin typeface="Cambria" panose="02040503050406030204" pitchFamily="18" charset="0"/>
            </a:endParaRP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800" dirty="0">
                <a:latin typeface="Cambria" panose="02040503050406030204" pitchFamily="18" charset="0"/>
              </a:rPr>
              <a:t>Evaluation Question Set (Examples):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800" dirty="0">
                <a:latin typeface="Cambria" panose="02040503050406030204" pitchFamily="18" charset="0"/>
              </a:rPr>
              <a:t>• What are the components of a RAG system?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800" dirty="0">
                <a:latin typeface="Cambria" panose="02040503050406030204" pitchFamily="18" charset="0"/>
              </a:rPr>
              <a:t>• Role of embeddings? How does vector storage work?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800" dirty="0">
                <a:latin typeface="Cambria" panose="02040503050406030204" pitchFamily="18" charset="0"/>
              </a:rPr>
              <a:t>• Pros/cons of Phi-2 vs larger models?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800" dirty="0">
                <a:latin typeface="Cambria" panose="02040503050406030204" pitchFamily="18" charset="0"/>
              </a:rPr>
              <a:t>• Chunking strategy effects? Future research directions? 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endParaRPr lang="en-US" sz="1800" dirty="0">
              <a:latin typeface="Cambria" panose="02040503050406030204" pitchFamily="18" charset="0"/>
            </a:endParaRP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800" dirty="0">
                <a:latin typeface="Cambria" panose="02040503050406030204" pitchFamily="18" charset="0"/>
              </a:rPr>
              <a:t>Question Categories: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800" dirty="0">
                <a:latin typeface="Cambria" panose="02040503050406030204" pitchFamily="18" charset="0"/>
              </a:rPr>
              <a:t>• Conceptual (40%), Technical (30%), Comparative (20%), Analytical (10%)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F81DA85-A58C-0551-0854-4E817427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359"/>
            <a:ext cx="9143999" cy="5145641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20700"/>
            <a:ext cx="4765675" cy="798513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>
                <a:latin typeface="Cambria" panose="02040503050406030204" pitchFamily="18" charset="0"/>
              </a:rPr>
              <a:t>Evaluation 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54050"/>
            <a:ext cx="7772400" cy="1017588"/>
          </a:xfrm>
        </p:spPr>
        <p:txBody>
          <a:bodyPr/>
          <a:lstStyle/>
          <a:p>
            <a:r>
              <a:rPr dirty="0"/>
              <a:t>Key Findings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5A88AF-EDEA-926F-7A16-719B3F5A1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337261"/>
              </p:ext>
            </p:extLst>
          </p:nvPr>
        </p:nvGraphicFramePr>
        <p:xfrm>
          <a:off x="174459" y="2201778"/>
          <a:ext cx="8795082" cy="36208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5847">
                  <a:extLst>
                    <a:ext uri="{9D8B030D-6E8A-4147-A177-3AD203B41FA5}">
                      <a16:colId xmlns:a16="http://schemas.microsoft.com/office/drawing/2014/main" val="3713018379"/>
                    </a:ext>
                  </a:extLst>
                </a:gridCol>
                <a:gridCol w="1465847">
                  <a:extLst>
                    <a:ext uri="{9D8B030D-6E8A-4147-A177-3AD203B41FA5}">
                      <a16:colId xmlns:a16="http://schemas.microsoft.com/office/drawing/2014/main" val="3620555382"/>
                    </a:ext>
                  </a:extLst>
                </a:gridCol>
                <a:gridCol w="1465847">
                  <a:extLst>
                    <a:ext uri="{9D8B030D-6E8A-4147-A177-3AD203B41FA5}">
                      <a16:colId xmlns:a16="http://schemas.microsoft.com/office/drawing/2014/main" val="120875072"/>
                    </a:ext>
                  </a:extLst>
                </a:gridCol>
                <a:gridCol w="1465847">
                  <a:extLst>
                    <a:ext uri="{9D8B030D-6E8A-4147-A177-3AD203B41FA5}">
                      <a16:colId xmlns:a16="http://schemas.microsoft.com/office/drawing/2014/main" val="1473846972"/>
                    </a:ext>
                  </a:extLst>
                </a:gridCol>
                <a:gridCol w="1465847">
                  <a:extLst>
                    <a:ext uri="{9D8B030D-6E8A-4147-A177-3AD203B41FA5}">
                      <a16:colId xmlns:a16="http://schemas.microsoft.com/office/drawing/2014/main" val="3334727256"/>
                    </a:ext>
                  </a:extLst>
                </a:gridCol>
                <a:gridCol w="1465847">
                  <a:extLst>
                    <a:ext uri="{9D8B030D-6E8A-4147-A177-3AD203B41FA5}">
                      <a16:colId xmlns:a16="http://schemas.microsoft.com/office/drawing/2014/main" val="2334393413"/>
                    </a:ext>
                  </a:extLst>
                </a:gridCol>
              </a:tblGrid>
              <a:tr h="112372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Model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Response Time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Factual Accuracy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Concept Coverage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Reasoning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Context Usage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2587582"/>
                  </a:ext>
                </a:extLst>
              </a:tr>
              <a:tr h="837428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Phi-2 (2.7B)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82.30s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0.72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0.85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0.68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0.82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7805980"/>
                  </a:ext>
                </a:extLst>
              </a:tr>
              <a:tr h="794085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Mistral-7B (7B)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108.84s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0.85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0.90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0.88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0.82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108409"/>
                  </a:ext>
                </a:extLst>
              </a:tr>
              <a:tr h="865612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LLaMA 3 (8B)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120.09s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0.88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0.95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0.92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0.86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69611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419900"/>
            <a:ext cx="2133002" cy="4018201"/>
          </a:xfrm>
        </p:spPr>
        <p:txBody>
          <a:bodyPr>
            <a:normAutofit/>
          </a:bodyPr>
          <a:lstStyle/>
          <a:p>
            <a:pPr algn="l"/>
            <a:r>
              <a:rPr lang="en-US" sz="2700" dirty="0"/>
              <a:t>Model Strengths and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5756" y="1193576"/>
            <a:ext cx="4932443" cy="447085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100" b="1">
                <a:latin typeface="Cambria" panose="02040503050406030204" pitchFamily="18" charset="0"/>
              </a:rPr>
              <a:t>Phi-2 (2.7B):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100" b="1">
                <a:latin typeface="Cambria" panose="02040503050406030204" pitchFamily="18" charset="0"/>
              </a:rPr>
              <a:t>Strengths: </a:t>
            </a:r>
            <a:r>
              <a:rPr lang="en-US" sz="1100">
                <a:latin typeface="Cambria" panose="02040503050406030204" pitchFamily="18" charset="0"/>
              </a:rPr>
              <a:t>Fastest, low resource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100" b="1">
                <a:latin typeface="Cambria" panose="02040503050406030204" pitchFamily="18" charset="0"/>
              </a:rPr>
              <a:t>Weaknesses</a:t>
            </a:r>
            <a:r>
              <a:rPr lang="en-US" sz="1100">
                <a:latin typeface="Cambria" panose="02040503050406030204" pitchFamily="18" charset="0"/>
              </a:rPr>
              <a:t>: Lower accuracy/reasoning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100">
                <a:latin typeface="Cambria" panose="02040503050406030204" pitchFamily="18" charset="0"/>
              </a:rPr>
              <a:t>Best for quick lookups, constrained environments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endParaRPr lang="en-US" sz="1100">
              <a:latin typeface="Cambria" panose="02040503050406030204" pitchFamily="18" charset="0"/>
            </a:endParaRP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100" b="1">
                <a:latin typeface="Cambria" panose="02040503050406030204" pitchFamily="18" charset="0"/>
              </a:rPr>
              <a:t>Mistral-7B (7B):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100" b="1">
                <a:latin typeface="Cambria" panose="02040503050406030204" pitchFamily="18" charset="0"/>
              </a:rPr>
              <a:t>Strengths</a:t>
            </a:r>
            <a:r>
              <a:rPr lang="en-US" sz="1100">
                <a:latin typeface="Cambria" panose="02040503050406030204" pitchFamily="18" charset="0"/>
              </a:rPr>
              <a:t>: Balanced, strong reasoning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100" b="1">
                <a:latin typeface="Cambria" panose="02040503050406030204" pitchFamily="18" charset="0"/>
              </a:rPr>
              <a:t>Weaknesses: </a:t>
            </a:r>
            <a:r>
              <a:rPr lang="en-US" sz="1100">
                <a:latin typeface="Cambria" panose="02040503050406030204" pitchFamily="18" charset="0"/>
              </a:rPr>
              <a:t>Moderate speed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100">
                <a:latin typeface="Cambria" panose="02040503050406030204" pitchFamily="18" charset="0"/>
              </a:rPr>
              <a:t>Best for general education/research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endParaRPr lang="en-US" sz="1100">
              <a:latin typeface="Cambria" panose="02040503050406030204" pitchFamily="18" charset="0"/>
            </a:endParaRP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100" b="1">
                <a:latin typeface="Cambria" panose="02040503050406030204" pitchFamily="18" charset="0"/>
              </a:rPr>
              <a:t>LLaMA 3 (8B):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100" b="1">
                <a:latin typeface="Cambria" panose="02040503050406030204" pitchFamily="18" charset="0"/>
              </a:rPr>
              <a:t>Strengths: </a:t>
            </a:r>
            <a:r>
              <a:rPr lang="en-US" sz="1100">
                <a:latin typeface="Cambria" panose="02040503050406030204" pitchFamily="18" charset="0"/>
              </a:rPr>
              <a:t>Highest accuracy/concept coverage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100" b="1">
                <a:latin typeface="Cambria" panose="02040503050406030204" pitchFamily="18" charset="0"/>
              </a:rPr>
              <a:t>Weaknesses: </a:t>
            </a:r>
            <a:r>
              <a:rPr lang="en-US" sz="1100">
                <a:latin typeface="Cambria" panose="02040503050406030204" pitchFamily="18" charset="0"/>
              </a:rPr>
              <a:t>Slowest, high resource</a:t>
            </a:r>
          </a:p>
          <a:p>
            <a:pPr marL="0" indent="0">
              <a:lnSpc>
                <a:spcPct val="110000"/>
              </a:lnSpc>
              <a:buNone/>
              <a:defRPr sz="2000"/>
            </a:pPr>
            <a:r>
              <a:rPr lang="en-US" sz="1100">
                <a:latin typeface="Cambria" panose="02040503050406030204" pitchFamily="18" charset="0"/>
              </a:rPr>
              <a:t>Best for in-depth research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766BB-C94D-100F-5A18-E55B7670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342982"/>
            <a:ext cx="7773338" cy="110080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</a:rPr>
              <a:t>MODEL COMPARISON</a:t>
            </a:r>
          </a:p>
        </p:txBody>
      </p:sp>
      <p:pic>
        <p:nvPicPr>
          <p:cNvPr id="6" name="Picture 5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8FD2313D-4DAC-2A0E-45D3-9E0152510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527"/>
            <a:ext cx="9144000" cy="51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200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104</TotalTime>
  <Words>554</Words>
  <Application>Microsoft Macintosh PowerPoint</Application>
  <PresentationFormat>On-screen Show (4:3)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Tw Cen MT</vt:lpstr>
      <vt:lpstr>Droplet</vt:lpstr>
      <vt:lpstr>PowerPoint Presentation</vt:lpstr>
      <vt:lpstr>PowerPoint Presentation</vt:lpstr>
      <vt:lpstr>System Architecture</vt:lpstr>
      <vt:lpstr>Methodology</vt:lpstr>
      <vt:lpstr>Domain-Specific Questions</vt:lpstr>
      <vt:lpstr>Evaluation Results</vt:lpstr>
      <vt:lpstr>Key Findings</vt:lpstr>
      <vt:lpstr>Model Strengths and Weaknesses</vt:lpstr>
      <vt:lpstr>MODEL COMPARISON</vt:lpstr>
      <vt:lpstr>User Interface and Experience</vt:lpstr>
      <vt:lpstr>Future Work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Suttipally, Venu Gopal Reddy</cp:lastModifiedBy>
  <cp:revision>3</cp:revision>
  <dcterms:created xsi:type="dcterms:W3CDTF">2013-01-27T09:14:16Z</dcterms:created>
  <dcterms:modified xsi:type="dcterms:W3CDTF">2025-05-06T04:08:38Z</dcterms:modified>
  <cp:category/>
</cp:coreProperties>
</file>