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59"/>
  </p:notesMasterIdLst>
  <p:handoutMasterIdLst>
    <p:handoutMasterId r:id="rId60"/>
  </p:handoutMasterIdLst>
  <p:sldIdLst>
    <p:sldId id="533" r:id="rId4"/>
    <p:sldId id="534" r:id="rId5"/>
    <p:sldId id="535" r:id="rId6"/>
    <p:sldId id="536" r:id="rId7"/>
    <p:sldId id="537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89" r:id="rId17"/>
    <p:sldId id="582" r:id="rId18"/>
    <p:sldId id="584" r:id="rId19"/>
    <p:sldId id="585" r:id="rId20"/>
    <p:sldId id="586" r:id="rId21"/>
    <p:sldId id="587" r:id="rId22"/>
    <p:sldId id="590" r:id="rId23"/>
    <p:sldId id="583" r:id="rId24"/>
    <p:sldId id="588" r:id="rId25"/>
    <p:sldId id="547" r:id="rId26"/>
    <p:sldId id="548" r:id="rId27"/>
    <p:sldId id="549" r:id="rId28"/>
    <p:sldId id="550" r:id="rId29"/>
    <p:sldId id="556" r:id="rId30"/>
    <p:sldId id="557" r:id="rId31"/>
    <p:sldId id="558" r:id="rId32"/>
    <p:sldId id="559" r:id="rId33"/>
    <p:sldId id="560" r:id="rId34"/>
    <p:sldId id="561" r:id="rId35"/>
    <p:sldId id="562" r:id="rId36"/>
    <p:sldId id="563" r:id="rId37"/>
    <p:sldId id="564" r:id="rId38"/>
    <p:sldId id="565" r:id="rId39"/>
    <p:sldId id="566" r:id="rId40"/>
    <p:sldId id="567" r:id="rId41"/>
    <p:sldId id="568" r:id="rId42"/>
    <p:sldId id="569" r:id="rId43"/>
    <p:sldId id="570" r:id="rId44"/>
    <p:sldId id="571" r:id="rId45"/>
    <p:sldId id="591" r:id="rId46"/>
    <p:sldId id="592" r:id="rId47"/>
    <p:sldId id="572" r:id="rId48"/>
    <p:sldId id="573" r:id="rId49"/>
    <p:sldId id="574" r:id="rId50"/>
    <p:sldId id="575" r:id="rId51"/>
    <p:sldId id="576" r:id="rId52"/>
    <p:sldId id="577" r:id="rId53"/>
    <p:sldId id="578" r:id="rId54"/>
    <p:sldId id="579" r:id="rId55"/>
    <p:sldId id="580" r:id="rId56"/>
    <p:sldId id="581" r:id="rId57"/>
    <p:sldId id="264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0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23552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25208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23885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3/25/2022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4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477653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588706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8123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9885342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7110882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20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5359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76883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57157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9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17843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3" r:id="rId10"/>
    <p:sldLayoutId id="2147483724" r:id="rId11"/>
    <p:sldLayoutId id="2147483728" r:id="rId12"/>
    <p:sldLayoutId id="2147483729" r:id="rId13"/>
    <p:sldLayoutId id="2147483730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  <p:sldLayoutId id="2147483726" r:id="rId20"/>
    <p:sldLayoutId id="2147483727" r:id="rId21"/>
    <p:sldLayoutId id="2147483731" r:id="rId2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.com.cn/js/jsref_obj_math.asp" TargetMode="Externa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/>
              <a:t>JavaScript</a:t>
            </a:r>
            <a:r>
              <a:rPr kumimoji="1" lang="zh-CN" altLang="en-US" sz="5400" dirty="0"/>
              <a:t> </a:t>
            </a:r>
            <a:r>
              <a:rPr kumimoji="1" lang="zh-CN" altLang="en-US" sz="5400"/>
              <a:t>基础</a:t>
            </a:r>
            <a:r>
              <a:rPr kumimoji="1" lang="zh-CN" altLang="en-US" sz="5400" smtClean="0"/>
              <a:t>第五天</a:t>
            </a:r>
            <a:endParaRPr kumimoji="1" lang="zh-CN" altLang="en-US" sz="54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对象使用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对象</a:t>
            </a:r>
            <a:r>
              <a:rPr lang="zh-CN" altLang="en-US" b="1" dirty="0"/>
              <a:t>有属性和方法组成</a:t>
            </a:r>
            <a:endParaRPr lang="en-US" altLang="zh-CN" b="1" dirty="0"/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属性：信息或叫特征（名词）。 比如 手机尺寸、颜色、重量等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方法：功能或叫行为（动词）。 比如 手机打电话、发短信、玩游戏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你还能举例吗？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920" y="3508375"/>
            <a:ext cx="4380952" cy="16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2" descr="https://timgsa.baidu.com/timg?image&amp;quality=80&amp;size=b9999_10000&amp;sec=1608302508158&amp;di=9df88fc3cf03fc560e6a458a4d724fca&amp;imgtype=0&amp;src=http%3A%2F%2Fwww.85kf.com%2Fd%2Ffile%2Finfo%2Ftechnology%2F2017-02-23%2Ff1ae07547129166f2985994bbe552f1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409" y="2255838"/>
            <a:ext cx="3184525" cy="23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对象使用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属性</a:t>
            </a:r>
            <a:endParaRPr lang="en-US" altLang="zh-CN" b="1" dirty="0"/>
          </a:p>
          <a:p>
            <a:r>
              <a:rPr lang="zh-CN" altLang="en-US" dirty="0"/>
              <a:t>数据描述性的信息称为属性，如人的姓名、身高、年龄、性别等，一般是名词性的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属性</a:t>
            </a:r>
            <a:r>
              <a:rPr lang="zh-CN" altLang="en-US" dirty="0"/>
              <a:t>都是成 对出现的，包括属性名和值，它们之间使用英文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zh-CN" altLang="en-US" dirty="0"/>
              <a:t>分隔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多个属性之间使用英文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/>
              <a:t>分隔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属性就是依附在对象上的</a:t>
            </a:r>
            <a:r>
              <a:rPr lang="zh-CN" altLang="en-US" dirty="0" smtClean="0"/>
              <a:t>变量（外面是变量，对象内是属性）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属性名可以使用 </a:t>
            </a:r>
            <a:r>
              <a:rPr lang="en-US" altLang="zh-CN" dirty="0"/>
              <a:t>"" </a:t>
            </a:r>
            <a:r>
              <a:rPr lang="zh-CN" altLang="en-US" dirty="0"/>
              <a:t>或 </a:t>
            </a:r>
            <a:r>
              <a:rPr lang="en-US" altLang="zh-CN" dirty="0"/>
              <a:t>''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一般情况下省略</a:t>
            </a:r>
            <a:r>
              <a:rPr lang="zh-CN" altLang="en-US" dirty="0"/>
              <a:t>，除非名称遇到特殊符号如空格、中横线等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3" y="2611352"/>
            <a:ext cx="4417190" cy="16699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833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2444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对象属性有顺序吗？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属性和值用什么符号隔开？多个属性用什么隔开？</a:t>
            </a:r>
            <a:endParaRPr lang="en-US" altLang="zh-CN" dirty="0" smtClean="0"/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属性和值用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隔开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个属性用，逗号隔开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0" y="4536900"/>
            <a:ext cx="4273256" cy="1615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715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请</a:t>
            </a:r>
            <a:r>
              <a:rPr lang="zh-CN" altLang="en-US" dirty="0">
                <a:solidFill>
                  <a:srgbClr val="C00000"/>
                </a:solidFill>
              </a:rPr>
              <a:t>声明一个产品对象，里面包如下信息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要求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商品对象名字： </a:t>
            </a:r>
            <a:r>
              <a:rPr lang="en-US" altLang="zh-CN" dirty="0" smtClean="0"/>
              <a:t>goods</a:t>
            </a:r>
          </a:p>
          <a:p>
            <a:r>
              <a:rPr lang="zh-CN" altLang="en-US" dirty="0" smtClean="0"/>
              <a:t>商品名称命名为： </a:t>
            </a:r>
            <a:r>
              <a:rPr lang="en-US" altLang="zh-CN" dirty="0" smtClean="0"/>
              <a:t>name</a:t>
            </a:r>
          </a:p>
          <a:p>
            <a:r>
              <a:rPr lang="zh-CN" altLang="en-US" dirty="0" smtClean="0"/>
              <a:t>商品编号： </a:t>
            </a:r>
            <a:r>
              <a:rPr lang="en-US" altLang="zh-CN" dirty="0" err="1" smtClean="0"/>
              <a:t>num</a:t>
            </a:r>
            <a:endParaRPr lang="en-US" altLang="zh-CN" dirty="0" smtClean="0"/>
          </a:p>
          <a:p>
            <a:r>
              <a:rPr lang="zh-CN" altLang="en-US" dirty="0" smtClean="0"/>
              <a:t>商品毛重： </a:t>
            </a:r>
            <a:r>
              <a:rPr lang="en-US" altLang="zh-CN" dirty="0" smtClean="0"/>
              <a:t>weight</a:t>
            </a:r>
          </a:p>
          <a:p>
            <a:r>
              <a:rPr lang="zh-CN" altLang="en-US" dirty="0" smtClean="0"/>
              <a:t>商品产地： </a:t>
            </a:r>
            <a:r>
              <a:rPr lang="en-US" altLang="zh-CN" dirty="0" smtClean="0"/>
              <a:t>address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23" y="4840227"/>
            <a:ext cx="10984008" cy="8190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07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对象使用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本质是无序的数据</a:t>
            </a:r>
            <a:r>
              <a:rPr lang="zh-CN" altLang="en-US" dirty="0"/>
              <a:t>集合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操作数据无非就是 </a:t>
            </a:r>
            <a:r>
              <a:rPr lang="zh-CN" altLang="en-US" dirty="0" smtClean="0">
                <a:solidFill>
                  <a:srgbClr val="C00000"/>
                </a:solidFill>
              </a:rPr>
              <a:t>增 删 改 查 </a:t>
            </a:r>
            <a:r>
              <a:rPr lang="zh-CN" altLang="en-US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语法：</a:t>
            </a:r>
            <a:endParaRPr lang="en-US" altLang="zh-CN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9" name="Oval 25">
            <a:extLst>
              <a:ext uri="{FF2B5EF4-FFF2-40B4-BE49-F238E27FC236}">
                <a16:creationId xmlns:a16="http://schemas.microsoft.com/office/drawing/2014/main" id="{BA026C7A-65BA-5146-8D2B-1B0AD2646AE9}"/>
              </a:ext>
            </a:extLst>
          </p:cNvPr>
          <p:cNvSpPr/>
          <p:nvPr/>
        </p:nvSpPr>
        <p:spPr>
          <a:xfrm>
            <a:off x="6117088" y="2528945"/>
            <a:ext cx="1144224" cy="1144223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EFAB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 pitchFamily="2" charset="0"/>
              </a:rPr>
              <a:t>改</a:t>
            </a:r>
            <a:endParaRPr lang="en-US" sz="2400" dirty="0">
              <a:solidFill>
                <a:srgbClr val="FEFAB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1" name="Oval 37">
            <a:extLst>
              <a:ext uri="{FF2B5EF4-FFF2-40B4-BE49-F238E27FC236}">
                <a16:creationId xmlns:a16="http://schemas.microsoft.com/office/drawing/2014/main" id="{04B9582D-92E8-3042-94F6-D4A67C021C6A}"/>
              </a:ext>
            </a:extLst>
          </p:cNvPr>
          <p:cNvSpPr/>
          <p:nvPr/>
        </p:nvSpPr>
        <p:spPr>
          <a:xfrm>
            <a:off x="6117088" y="4562277"/>
            <a:ext cx="1144224" cy="1144222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EFAB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 pitchFamily="2" charset="0"/>
              </a:rPr>
              <a:t>删</a:t>
            </a:r>
            <a:endParaRPr lang="en-US" sz="2400" dirty="0">
              <a:solidFill>
                <a:srgbClr val="FEFAB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6" name="Oval 48">
            <a:extLst>
              <a:ext uri="{FF2B5EF4-FFF2-40B4-BE49-F238E27FC236}">
                <a16:creationId xmlns:a16="http://schemas.microsoft.com/office/drawing/2014/main" id="{3206B771-BB0C-544C-BF99-6D2BAF516326}"/>
              </a:ext>
            </a:extLst>
          </p:cNvPr>
          <p:cNvSpPr/>
          <p:nvPr/>
        </p:nvSpPr>
        <p:spPr>
          <a:xfrm>
            <a:off x="4116591" y="2528945"/>
            <a:ext cx="1144224" cy="1144223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 smtClean="0">
                <a:solidFill>
                  <a:srgbClr val="FEFAB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 pitchFamily="2" charset="0"/>
              </a:rPr>
              <a:t>查</a:t>
            </a:r>
            <a:endParaRPr lang="en-US" sz="2400" dirty="0">
              <a:solidFill>
                <a:srgbClr val="FEFAB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7" name="Oval 51">
            <a:extLst>
              <a:ext uri="{FF2B5EF4-FFF2-40B4-BE49-F238E27FC236}">
                <a16:creationId xmlns:a16="http://schemas.microsoft.com/office/drawing/2014/main" id="{1F14A628-F3BE-4D43-9B13-8675359EB2BC}"/>
              </a:ext>
            </a:extLst>
          </p:cNvPr>
          <p:cNvSpPr/>
          <p:nvPr/>
        </p:nvSpPr>
        <p:spPr>
          <a:xfrm>
            <a:off x="4116591" y="4562277"/>
            <a:ext cx="1144224" cy="1144222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EFAB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 pitchFamily="2" charset="0"/>
              </a:rPr>
              <a:t>增</a:t>
            </a:r>
            <a:endParaRPr lang="en-US" sz="2400" dirty="0">
              <a:solidFill>
                <a:srgbClr val="FEFAB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20" name="TextBox 37">
            <a:extLst>
              <a:ext uri="{FF2B5EF4-FFF2-40B4-BE49-F238E27FC236}">
                <a16:creationId xmlns:a16="http://schemas.microsoft.com/office/drawing/2014/main" id="{7B5FF5E2-D982-894A-91D1-83EE0C906FF0}"/>
              </a:ext>
            </a:extLst>
          </p:cNvPr>
          <p:cNvSpPr txBox="1"/>
          <p:nvPr/>
        </p:nvSpPr>
        <p:spPr>
          <a:xfrm>
            <a:off x="7513899" y="2501161"/>
            <a:ext cx="1191352" cy="46166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重新赋值</a:t>
            </a:r>
            <a:endParaRPr lang="zh-CN" altLang="en-US" sz="2000" b="1" dirty="0">
              <a:solidFill>
                <a:srgbClr val="49504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1" name="TextBox 38">
            <a:extLst>
              <a:ext uri="{FF2B5EF4-FFF2-40B4-BE49-F238E27FC236}">
                <a16:creationId xmlns:a16="http://schemas.microsoft.com/office/drawing/2014/main" id="{DFDE0DDA-5E13-6644-A5E1-E8CDC2F77612}"/>
              </a:ext>
            </a:extLst>
          </p:cNvPr>
          <p:cNvSpPr txBox="1"/>
          <p:nvPr/>
        </p:nvSpPr>
        <p:spPr>
          <a:xfrm>
            <a:off x="7513899" y="2970974"/>
            <a:ext cx="3169976" cy="39017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对象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.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属性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=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值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2" name="TextBox 37">
            <a:extLst>
              <a:ext uri="{FF2B5EF4-FFF2-40B4-BE49-F238E27FC236}">
                <a16:creationId xmlns:a16="http://schemas.microsoft.com/office/drawing/2014/main" id="{92D4219B-8211-E746-80AE-0DE930C6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195" y="2501161"/>
            <a:ext cx="1191352" cy="41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查询对象</a:t>
            </a:r>
            <a:endParaRPr lang="zh-CN" altLang="en-US" sz="2000" b="1" dirty="0">
              <a:solidFill>
                <a:srgbClr val="AD2B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3" name="TextBox 38">
            <a:extLst>
              <a:ext uri="{FF2B5EF4-FFF2-40B4-BE49-F238E27FC236}">
                <a16:creationId xmlns:a16="http://schemas.microsoft.com/office/drawing/2014/main" id="{FB817CEB-9C8B-8749-9676-64A5BB500E15}"/>
              </a:ext>
            </a:extLst>
          </p:cNvPr>
          <p:cNvSpPr txBox="1"/>
          <p:nvPr/>
        </p:nvSpPr>
        <p:spPr>
          <a:xfrm>
            <a:off x="694026" y="2970974"/>
            <a:ext cx="3169978" cy="39017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对象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属性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4" name="TextBox 37">
            <a:extLst>
              <a:ext uri="{FF2B5EF4-FFF2-40B4-BE49-F238E27FC236}">
                <a16:creationId xmlns:a16="http://schemas.microsoft.com/office/drawing/2014/main" id="{E7D4A159-6245-9149-9BD1-08F2C3447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899" y="4562277"/>
            <a:ext cx="1946367" cy="41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删除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对象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中属性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5" name="TextBox 38">
            <a:extLst>
              <a:ext uri="{FF2B5EF4-FFF2-40B4-BE49-F238E27FC236}">
                <a16:creationId xmlns:a16="http://schemas.microsoft.com/office/drawing/2014/main" id="{E843196D-546D-FA4E-AF3F-FB97B68F3EBA}"/>
              </a:ext>
            </a:extLst>
          </p:cNvPr>
          <p:cNvSpPr txBox="1"/>
          <p:nvPr/>
        </p:nvSpPr>
        <p:spPr>
          <a:xfrm>
            <a:off x="7513898" y="5034616"/>
            <a:ext cx="3994993" cy="3901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6" name="TextBox 37">
            <a:extLst>
              <a:ext uri="{FF2B5EF4-FFF2-40B4-BE49-F238E27FC236}">
                <a16:creationId xmlns:a16="http://schemas.microsoft.com/office/drawing/2014/main" id="{45E7D30B-7D02-364B-93F6-2334CBE4A162}"/>
              </a:ext>
            </a:extLst>
          </p:cNvPr>
          <p:cNvSpPr txBox="1"/>
          <p:nvPr/>
        </p:nvSpPr>
        <p:spPr>
          <a:xfrm>
            <a:off x="1572509" y="4562277"/>
            <a:ext cx="2198038" cy="46166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对象添加新的数据</a:t>
            </a:r>
            <a:endParaRPr lang="zh-CN" altLang="en-US" sz="2000" b="1" dirty="0">
              <a:solidFill>
                <a:srgbClr val="49504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7" name="TextBox 38">
            <a:extLst>
              <a:ext uri="{FF2B5EF4-FFF2-40B4-BE49-F238E27FC236}">
                <a16:creationId xmlns:a16="http://schemas.microsoft.com/office/drawing/2014/main" id="{1054C961-140D-E44F-BEA9-244D89AC702B}"/>
              </a:ext>
            </a:extLst>
          </p:cNvPr>
          <p:cNvSpPr txBox="1"/>
          <p:nvPr/>
        </p:nvSpPr>
        <p:spPr>
          <a:xfrm>
            <a:off x="600569" y="5034616"/>
            <a:ext cx="3169978" cy="39017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新属性名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新值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cxnSp>
        <p:nvCxnSpPr>
          <p:cNvPr id="28" name="直线连接符 5">
            <a:extLst>
              <a:ext uri="{FF2B5EF4-FFF2-40B4-BE49-F238E27FC236}">
                <a16:creationId xmlns:a16="http://schemas.microsoft.com/office/drawing/2014/main" id="{9BD1B72C-E7E3-724C-B6DD-4824C54251B3}"/>
              </a:ext>
            </a:extLst>
          </p:cNvPr>
          <p:cNvCxnSpPr/>
          <p:nvPr/>
        </p:nvCxnSpPr>
        <p:spPr>
          <a:xfrm>
            <a:off x="600569" y="4201708"/>
            <a:ext cx="10083306" cy="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30">
            <a:extLst>
              <a:ext uri="{FF2B5EF4-FFF2-40B4-BE49-F238E27FC236}">
                <a16:creationId xmlns:a16="http://schemas.microsoft.com/office/drawing/2014/main" id="{984C915E-DD60-F34A-B2F2-BD85D38AF6D5}"/>
              </a:ext>
            </a:extLst>
          </p:cNvPr>
          <p:cNvCxnSpPr>
            <a:cxnSpLocks/>
          </p:cNvCxnSpPr>
          <p:nvPr/>
        </p:nvCxnSpPr>
        <p:spPr>
          <a:xfrm>
            <a:off x="5712986" y="2501161"/>
            <a:ext cx="0" cy="344659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066" y="785625"/>
            <a:ext cx="3838831" cy="1451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6021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 animBg="1"/>
      <p:bldP spid="17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对象使用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</a:t>
            </a:r>
            <a:r>
              <a:rPr lang="zh-CN" altLang="en-US" dirty="0" smtClean="0"/>
              <a:t>：能够使用对象中的数据</a:t>
            </a:r>
            <a:endParaRPr lang="en-US" altLang="zh-CN" b="1" dirty="0" smtClean="0"/>
          </a:p>
          <a:p>
            <a:r>
              <a:rPr lang="en-US" altLang="zh-CN" b="1" dirty="0"/>
              <a:t>3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属性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查</a:t>
            </a:r>
            <a:endParaRPr lang="en-US" altLang="zh-CN" b="1" dirty="0"/>
          </a:p>
          <a:p>
            <a:r>
              <a:rPr lang="zh-CN" altLang="en-US" dirty="0"/>
              <a:t>声明对象，并添加了若干属性后，可以使用 </a:t>
            </a:r>
            <a:r>
              <a:rPr lang="en-US" altLang="zh-CN" dirty="0"/>
              <a:t>. </a:t>
            </a:r>
            <a:r>
              <a:rPr lang="zh-CN" altLang="en-US" dirty="0" smtClean="0"/>
              <a:t>获得</a:t>
            </a:r>
            <a:r>
              <a:rPr lang="zh-CN" altLang="en-US" dirty="0"/>
              <a:t>对象中属性对应的值，我称之为属性</a:t>
            </a:r>
            <a:r>
              <a:rPr lang="zh-CN" altLang="en-US" dirty="0" smtClean="0"/>
              <a:t>访问。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zh-CN" altLang="en-US" dirty="0">
                <a:solidFill>
                  <a:srgbClr val="C00000"/>
                </a:solidFill>
              </a:rPr>
              <a:t>对象名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zh-CN" altLang="en-US" dirty="0" smtClean="0">
                <a:solidFill>
                  <a:srgbClr val="C00000"/>
                </a:solidFill>
              </a:rPr>
              <a:t>属性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简单理解就是获得对象里面的属性值。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16" y="3866400"/>
            <a:ext cx="4181223" cy="24936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154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对象使用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</a:t>
            </a:r>
            <a:r>
              <a:rPr lang="zh-CN" altLang="en-US" dirty="0" smtClean="0"/>
              <a:t>：能够使用对象中的数据</a:t>
            </a:r>
            <a:endParaRPr lang="en-US" altLang="zh-CN" b="1" dirty="0" smtClean="0"/>
          </a:p>
          <a:p>
            <a:r>
              <a:rPr lang="en-US" altLang="zh-CN" b="1" dirty="0"/>
              <a:t>3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属性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改</a:t>
            </a:r>
            <a:endParaRPr lang="en-US" altLang="zh-CN" b="1" dirty="0"/>
          </a:p>
          <a:p>
            <a:r>
              <a:rPr lang="zh-CN" altLang="en-US" dirty="0" smtClean="0"/>
              <a:t>语法：</a:t>
            </a:r>
            <a:r>
              <a:rPr lang="zh-CN" altLang="en-US" dirty="0">
                <a:solidFill>
                  <a:srgbClr val="C00000"/>
                </a:solidFill>
              </a:rPr>
              <a:t>对象名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zh-CN" altLang="en-US" dirty="0" smtClean="0">
                <a:solidFill>
                  <a:srgbClr val="C00000"/>
                </a:solidFill>
              </a:rPr>
              <a:t>属性 </a:t>
            </a:r>
            <a:r>
              <a:rPr lang="en-US" altLang="zh-CN" dirty="0" smtClean="0">
                <a:solidFill>
                  <a:srgbClr val="C00000"/>
                </a:solidFill>
              </a:rPr>
              <a:t>= </a:t>
            </a:r>
            <a:r>
              <a:rPr lang="zh-CN" altLang="en-US" dirty="0" smtClean="0">
                <a:solidFill>
                  <a:srgbClr val="C00000"/>
                </a:solidFill>
              </a:rPr>
              <a:t>新值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91" y="3159377"/>
            <a:ext cx="5980952" cy="28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00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对象使用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</a:t>
            </a:r>
            <a:r>
              <a:rPr lang="zh-CN" altLang="en-US" dirty="0" smtClean="0"/>
              <a:t>：能够使用对象中的数据</a:t>
            </a:r>
            <a:endParaRPr lang="en-US" altLang="zh-CN" b="1" dirty="0" smtClean="0"/>
          </a:p>
          <a:p>
            <a:r>
              <a:rPr lang="en-US" altLang="zh-CN" b="1" dirty="0"/>
              <a:t>3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属性</a:t>
            </a:r>
            <a:r>
              <a:rPr lang="en-US" altLang="zh-CN" b="1" dirty="0" smtClean="0"/>
              <a:t>-</a:t>
            </a:r>
            <a:r>
              <a:rPr lang="zh-CN" altLang="en-US" b="1" dirty="0"/>
              <a:t>增</a:t>
            </a:r>
            <a:endParaRPr lang="en-US" altLang="zh-CN" b="1" dirty="0"/>
          </a:p>
          <a:p>
            <a:r>
              <a:rPr lang="zh-CN" altLang="en-US" dirty="0" smtClean="0"/>
              <a:t>语法：</a:t>
            </a:r>
            <a:r>
              <a:rPr lang="zh-CN" altLang="en-US" dirty="0">
                <a:solidFill>
                  <a:srgbClr val="C00000"/>
                </a:solidFill>
              </a:rPr>
              <a:t>对象名</a:t>
            </a:r>
            <a:r>
              <a:rPr lang="en-US" altLang="zh-CN" dirty="0" smtClean="0">
                <a:solidFill>
                  <a:srgbClr val="C00000"/>
                </a:solidFill>
              </a:rPr>
              <a:t>.</a:t>
            </a:r>
            <a:r>
              <a:rPr lang="zh-CN" altLang="en-US" dirty="0" smtClean="0">
                <a:solidFill>
                  <a:srgbClr val="C00000"/>
                </a:solidFill>
              </a:rPr>
              <a:t>新属性 </a:t>
            </a:r>
            <a:r>
              <a:rPr lang="en-US" altLang="zh-CN" dirty="0" smtClean="0">
                <a:solidFill>
                  <a:srgbClr val="C00000"/>
                </a:solidFill>
              </a:rPr>
              <a:t>= </a:t>
            </a:r>
            <a:r>
              <a:rPr lang="zh-CN" altLang="en-US" dirty="0" smtClean="0">
                <a:solidFill>
                  <a:srgbClr val="C00000"/>
                </a:solidFill>
              </a:rPr>
              <a:t>新值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76" y="3070904"/>
            <a:ext cx="4485714" cy="24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519" y="3521805"/>
            <a:ext cx="6392014" cy="150772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5833533" y="3849466"/>
            <a:ext cx="1989667" cy="333067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对象使用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</a:t>
            </a:r>
            <a:r>
              <a:rPr lang="zh-CN" altLang="en-US" dirty="0" smtClean="0"/>
              <a:t>：能够使用对象中的数据</a:t>
            </a:r>
            <a:endParaRPr lang="en-US" altLang="zh-CN" b="1" dirty="0" smtClean="0"/>
          </a:p>
          <a:p>
            <a:r>
              <a:rPr lang="en-US" altLang="zh-CN" b="1" dirty="0"/>
              <a:t>3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属性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删 （了解）</a:t>
            </a:r>
            <a:endParaRPr lang="en-US" altLang="zh-CN" b="1" dirty="0"/>
          </a:p>
          <a:p>
            <a:r>
              <a:rPr lang="zh-CN" altLang="en-US" dirty="0" smtClean="0"/>
              <a:t>语法：</a:t>
            </a:r>
            <a:r>
              <a:rPr lang="en-US" altLang="zh-CN" dirty="0" smtClean="0">
                <a:solidFill>
                  <a:srgbClr val="C00000"/>
                </a:solidFill>
              </a:rPr>
              <a:t>delete 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r>
              <a:rPr lang="zh-CN" altLang="en-US" dirty="0">
                <a:solidFill>
                  <a:srgbClr val="C00000"/>
                </a:solidFill>
              </a:rPr>
              <a:t>名</a:t>
            </a:r>
            <a:r>
              <a:rPr lang="en-US" altLang="zh-CN" dirty="0" smtClean="0">
                <a:solidFill>
                  <a:srgbClr val="C00000"/>
                </a:solidFill>
              </a:rPr>
              <a:t>.</a:t>
            </a:r>
            <a:r>
              <a:rPr lang="zh-CN" altLang="en-US" dirty="0" smtClean="0">
                <a:solidFill>
                  <a:srgbClr val="C00000"/>
                </a:solidFill>
              </a:rPr>
              <a:t>属性 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43" y="3094642"/>
            <a:ext cx="5490448" cy="2175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628" y="3649190"/>
            <a:ext cx="3257143" cy="91428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6738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6636" y="1514244"/>
            <a:ext cx="5760000" cy="3371426"/>
          </a:xfrm>
        </p:spPr>
        <p:txBody>
          <a:bodyPr/>
          <a:lstStyle/>
          <a:p>
            <a:r>
              <a:rPr lang="zh-CN" altLang="en-US" dirty="0" smtClean="0"/>
              <a:t>对象查语法如何写？</a:t>
            </a:r>
            <a:endParaRPr lang="en-US" altLang="zh-CN" dirty="0" smtClean="0"/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US" altLang="zh-CN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象名</a:t>
            </a:r>
            <a:r>
              <a:rPr lang="en-US" altLang="zh-CN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</a:p>
          <a:p>
            <a:r>
              <a:rPr lang="zh-CN" altLang="en-US" dirty="0"/>
              <a:t>对象</a:t>
            </a:r>
            <a:r>
              <a:rPr lang="zh-CN" altLang="en-US" dirty="0" smtClean="0"/>
              <a:t>改语法如何写</a:t>
            </a:r>
            <a:r>
              <a:rPr lang="en-US" altLang="zh-CN" dirty="0" smtClean="0"/>
              <a:t>: 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 </a:t>
            </a:r>
            <a:r>
              <a:rPr lang="en-US" altLang="zh-CN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新值</a:t>
            </a:r>
          </a:p>
          <a:p>
            <a:r>
              <a:rPr lang="zh-CN" altLang="en-US" dirty="0" smtClean="0"/>
              <a:t>对象增语法如何写</a:t>
            </a:r>
            <a:r>
              <a:rPr lang="en-US" altLang="zh-CN" dirty="0" smtClean="0"/>
              <a:t>: 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新属性名 </a:t>
            </a:r>
            <a:r>
              <a:rPr lang="en-US" altLang="zh-CN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</a:t>
            </a: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endParaRPr lang="en-US" altLang="zh-CN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998" y="1514244"/>
            <a:ext cx="4376871" cy="20838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 txBox="1">
            <a:spLocks/>
          </p:cNvSpPr>
          <p:nvPr/>
        </p:nvSpPr>
        <p:spPr>
          <a:xfrm>
            <a:off x="934569" y="5198533"/>
            <a:ext cx="10935699" cy="956733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改</a:t>
            </a: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zh-CN" altLang="en-US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增</a:t>
            </a: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语法一样，判断标准就是对象有没有这个属性，</a:t>
            </a:r>
            <a:r>
              <a:rPr lang="zh-CN" altLang="en-US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没有就是新增，有就是改</a:t>
            </a:r>
            <a:endParaRPr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21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6"/>
            <a:ext cx="7452042" cy="3450378"/>
          </a:xfrm>
        </p:spPr>
        <p:txBody>
          <a:bodyPr/>
          <a:lstStyle/>
          <a:p>
            <a:r>
              <a:rPr lang="zh-CN" altLang="en-US" dirty="0"/>
              <a:t>知道对象数据类型的特征，具备对象数组数据渲染页面的能力。</a:t>
            </a:r>
          </a:p>
        </p:txBody>
      </p:sp>
    </p:spTree>
    <p:extLst>
      <p:ext uri="{BB962C8B-B14F-4D97-AF65-F5344CB8AC3E}">
        <p14:creationId xmlns:p14="http://schemas.microsoft.com/office/powerpoint/2010/main" val="12097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请</a:t>
            </a:r>
            <a:r>
              <a:rPr lang="zh-CN" altLang="en-US" dirty="0">
                <a:solidFill>
                  <a:srgbClr val="C00000"/>
                </a:solidFill>
              </a:rPr>
              <a:t>对</a:t>
            </a:r>
            <a:r>
              <a:rPr lang="zh-CN" altLang="en-US" dirty="0" smtClean="0">
                <a:solidFill>
                  <a:srgbClr val="C00000"/>
                </a:solidFill>
              </a:rPr>
              <a:t>产品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r>
              <a:rPr lang="zh-CN" altLang="en-US" dirty="0" smtClean="0">
                <a:solidFill>
                  <a:srgbClr val="C00000"/>
                </a:solidFill>
              </a:rPr>
              <a:t>，做如下操作：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799"/>
            <a:ext cx="5483817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要求</a:t>
            </a:r>
            <a:r>
              <a:rPr lang="en-US" altLang="zh-CN" dirty="0" smtClean="0"/>
              <a:t>: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请将商品名称里面的值修改为： 小米</a:t>
            </a:r>
            <a:r>
              <a:rPr lang="en-US" altLang="zh-CN" dirty="0" smtClean="0"/>
              <a:t>10 PLUS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新增一个属性颜色 </a:t>
            </a:r>
            <a:r>
              <a:rPr lang="en-US" altLang="zh-CN" dirty="0" smtClean="0"/>
              <a:t>color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‘</a:t>
            </a:r>
            <a:r>
              <a:rPr lang="zh-CN" altLang="en-US" dirty="0" smtClean="0"/>
              <a:t>粉色</a:t>
            </a:r>
            <a:r>
              <a:rPr lang="en-US" altLang="zh-CN" dirty="0" smtClean="0"/>
              <a:t>’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请依次页面打印输出所有的属性值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23" y="4966324"/>
            <a:ext cx="10984008" cy="8190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 txBox="1">
            <a:spLocks/>
          </p:cNvSpPr>
          <p:nvPr/>
        </p:nvSpPr>
        <p:spPr>
          <a:xfrm>
            <a:off x="8875650" y="1666799"/>
            <a:ext cx="2791417" cy="45504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原先：</a:t>
            </a:r>
            <a:endParaRPr lang="en-US" altLang="zh-CN" dirty="0" smtClean="0"/>
          </a:p>
          <a:p>
            <a:r>
              <a:rPr lang="zh-CN" altLang="en-US" dirty="0" smtClean="0"/>
              <a:t>商品对象名字： </a:t>
            </a:r>
            <a:r>
              <a:rPr lang="en-US" altLang="zh-CN" dirty="0" smtClean="0"/>
              <a:t>goods</a:t>
            </a:r>
          </a:p>
          <a:p>
            <a:r>
              <a:rPr lang="zh-CN" altLang="en-US" dirty="0" smtClean="0"/>
              <a:t>商品名称命名为： </a:t>
            </a:r>
            <a:r>
              <a:rPr lang="en-US" altLang="zh-CN" dirty="0" smtClean="0"/>
              <a:t>name</a:t>
            </a:r>
          </a:p>
          <a:p>
            <a:r>
              <a:rPr lang="zh-CN" altLang="en-US" dirty="0" smtClean="0"/>
              <a:t>商品编号： </a:t>
            </a:r>
            <a:r>
              <a:rPr lang="en-US" altLang="zh-CN" dirty="0" err="1" smtClean="0"/>
              <a:t>num</a:t>
            </a:r>
            <a:endParaRPr lang="en-US" altLang="zh-CN" dirty="0" smtClean="0"/>
          </a:p>
          <a:p>
            <a:r>
              <a:rPr lang="zh-CN" altLang="en-US" dirty="0" smtClean="0"/>
              <a:t>商品毛重： </a:t>
            </a:r>
            <a:r>
              <a:rPr lang="en-US" altLang="zh-CN" dirty="0" smtClean="0"/>
              <a:t>weight</a:t>
            </a:r>
          </a:p>
          <a:p>
            <a:r>
              <a:rPr lang="zh-CN" altLang="en-US" dirty="0" smtClean="0"/>
              <a:t>商品产地： </a:t>
            </a:r>
            <a:r>
              <a:rPr lang="en-US" altLang="zh-CN" dirty="0" smtClean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65709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对象使用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</a:t>
            </a:r>
            <a:r>
              <a:rPr lang="zh-CN" altLang="en-US" dirty="0" smtClean="0"/>
              <a:t>：掌握查找属性的另外写法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属性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查的另外一种写法</a:t>
            </a:r>
            <a:endParaRPr lang="en-US" altLang="zh-CN" b="1" dirty="0"/>
          </a:p>
          <a:p>
            <a:r>
              <a:rPr lang="zh-CN" altLang="en-US" dirty="0"/>
              <a:t>对于多词</a:t>
            </a:r>
            <a:r>
              <a:rPr lang="zh-CN" altLang="en-US" dirty="0" smtClean="0"/>
              <a:t>属性或则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等属性，</a:t>
            </a:r>
            <a:r>
              <a:rPr lang="zh-CN" altLang="en-US" dirty="0"/>
              <a:t>点操作就不能用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r>
              <a:rPr lang="zh-CN" altLang="en-US" dirty="0" smtClean="0"/>
              <a:t>我们可以采取：  对象</a:t>
            </a:r>
            <a:r>
              <a:rPr lang="en-US" altLang="zh-CN" dirty="0" smtClean="0"/>
              <a:t>[‘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’]  </a:t>
            </a:r>
            <a:r>
              <a:rPr lang="zh-CN" altLang="en-US" dirty="0" smtClean="0"/>
              <a:t>方式， 单引号和双引号都阔以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643959"/>
            <a:ext cx="4491975" cy="201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649825"/>
            <a:ext cx="5111352" cy="2004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右箭头 6"/>
          <p:cNvSpPr/>
          <p:nvPr/>
        </p:nvSpPr>
        <p:spPr>
          <a:xfrm>
            <a:off x="5613400" y="4495800"/>
            <a:ext cx="471508" cy="1534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4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对象使用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</a:t>
            </a:r>
            <a:r>
              <a:rPr lang="zh-CN" altLang="en-US" dirty="0" smtClean="0"/>
              <a:t>：掌握查找属性的另外写法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属性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查的另外一种写法</a:t>
            </a:r>
            <a:endParaRPr lang="en-US" altLang="zh-CN" b="1" dirty="0"/>
          </a:p>
          <a:p>
            <a:r>
              <a:rPr lang="zh-CN" altLang="en-US" dirty="0" smtClean="0"/>
              <a:t>对象</a:t>
            </a:r>
            <a:r>
              <a:rPr lang="en-US" altLang="zh-CN" dirty="0" smtClean="0"/>
              <a:t>[‘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’]  </a:t>
            </a:r>
            <a:r>
              <a:rPr lang="zh-CN" altLang="en-US" dirty="0" smtClean="0"/>
              <a:t>方式， 单引号和双引号都阔以</a:t>
            </a:r>
            <a:endParaRPr lang="en-US" altLang="zh-CN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可以用于其他正常属性，比如：</a:t>
            </a:r>
            <a:endParaRPr lang="en-US" altLang="zh-CN" dirty="0" smtClean="0"/>
          </a:p>
          <a:p>
            <a:r>
              <a:rPr lang="en-US" altLang="zh-CN" dirty="0" smtClean="0"/>
              <a:t>[]</a:t>
            </a:r>
            <a:r>
              <a:rPr lang="zh-CN" altLang="en-US" dirty="0"/>
              <a:t>语法里面的值如果不添加引号 默认会当成变量解析</a:t>
            </a:r>
          </a:p>
          <a:p>
            <a:pPr marL="0" indent="0">
              <a:buNone/>
            </a:pPr>
            <a:r>
              <a:rPr lang="zh-CN" altLang="en-US" b="1" dirty="0" smtClean="0"/>
              <a:t>总结：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 smtClean="0"/>
              <a:t>没有</a:t>
            </a:r>
            <a:r>
              <a:rPr lang="zh-CN" altLang="en-US" dirty="0"/>
              <a:t>必要的时候直接使用点语法</a:t>
            </a:r>
            <a:r>
              <a:rPr lang="en-US" altLang="zh-CN" dirty="0"/>
              <a:t>, </a:t>
            </a:r>
            <a:r>
              <a:rPr lang="zh-CN" altLang="en-US" dirty="0"/>
              <a:t>在需要解析变量的时候使用 </a:t>
            </a:r>
            <a:r>
              <a:rPr lang="en-US" altLang="zh-CN" dirty="0"/>
              <a:t>[] </a:t>
            </a:r>
            <a:r>
              <a:rPr lang="zh-CN" altLang="en-US" dirty="0"/>
              <a:t>语法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290" y="1519423"/>
            <a:ext cx="5073247" cy="21463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716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对象访问属性有哪两种方式？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点形式  对象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形式   对象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[‘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’]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两种方式有什么区别？</a:t>
            </a:r>
            <a:endParaRPr lang="en-US" altLang="zh-CN" dirty="0" smtClean="0"/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后面的属性名一定不要加引号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里面的属性名一定加引号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后期不同使用场景会用到不同的写法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5943601"/>
            <a:ext cx="12132733" cy="9482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练习：请利用</a:t>
            </a:r>
            <a:r>
              <a:rPr lang="en-US" altLang="zh-CN" dirty="0" smtClean="0"/>
              <a:t>[] </a:t>
            </a:r>
            <a:r>
              <a:rPr lang="zh-CN" altLang="en-US" dirty="0" smtClean="0"/>
              <a:t>语法把对象里面的属性依次打印出来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63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对象使用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/>
              <a:t>5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对象中的方法</a:t>
            </a:r>
            <a:endParaRPr lang="en-US" altLang="zh-CN" b="1" dirty="0" smtClean="0"/>
          </a:p>
          <a:p>
            <a:r>
              <a:rPr lang="zh-CN" altLang="en-US" sz="1400" dirty="0"/>
              <a:t>数据行为性的信息称为方法，如跑步、唱歌等，一般是动词性的，其本质是函数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/>
              <a:t>1. </a:t>
            </a:r>
            <a:r>
              <a:rPr lang="zh-CN" altLang="en-US" sz="1400" dirty="0"/>
              <a:t>方法是由方法名和函数两部分构成，它们之间使用 </a:t>
            </a:r>
            <a:r>
              <a:rPr lang="en-US" altLang="zh-CN" sz="1400" dirty="0"/>
              <a:t>: </a:t>
            </a:r>
            <a:r>
              <a:rPr lang="zh-CN" altLang="en-US" sz="1400" dirty="0"/>
              <a:t>分隔</a:t>
            </a:r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多个属性之间使用英文 </a:t>
            </a:r>
            <a:r>
              <a:rPr lang="en-US" altLang="zh-CN" sz="1400" dirty="0"/>
              <a:t>, </a:t>
            </a:r>
            <a:r>
              <a:rPr lang="zh-CN" altLang="en-US" sz="1400" dirty="0"/>
              <a:t>分隔</a:t>
            </a:r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方法是依附在对象中的函数</a:t>
            </a:r>
          </a:p>
          <a:p>
            <a:r>
              <a:rPr lang="en-US" altLang="zh-CN" sz="1400" dirty="0"/>
              <a:t>4. </a:t>
            </a:r>
            <a:r>
              <a:rPr lang="zh-CN" altLang="en-US" sz="1400" dirty="0"/>
              <a:t>方法名可以使用 </a:t>
            </a:r>
            <a:r>
              <a:rPr lang="en-US" altLang="zh-CN" sz="1400" dirty="0"/>
              <a:t>"" </a:t>
            </a:r>
            <a:r>
              <a:rPr lang="zh-CN" altLang="en-US" sz="1400" dirty="0"/>
              <a:t>或 </a:t>
            </a:r>
            <a:r>
              <a:rPr lang="en-US" altLang="zh-CN" sz="1400" dirty="0"/>
              <a:t>''</a:t>
            </a:r>
            <a:r>
              <a:rPr lang="zh-CN" altLang="en-US" sz="1400" dirty="0"/>
              <a:t>，一般情况下省略，除非名称遇到特殊符号如空格、中横线等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1" y="2583139"/>
            <a:ext cx="5580952" cy="21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080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对象使用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/>
              <a:t>6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对象中的方法</a:t>
            </a:r>
            <a:endParaRPr lang="en-US" altLang="zh-CN" b="1" dirty="0" smtClean="0"/>
          </a:p>
          <a:p>
            <a:r>
              <a:rPr lang="zh-CN" altLang="en-US" dirty="0"/>
              <a:t>声明对象，并添加了若干方法后，可以使用 </a:t>
            </a:r>
            <a:r>
              <a:rPr lang="en-US" altLang="zh-CN" dirty="0"/>
              <a:t>. </a:t>
            </a:r>
            <a:r>
              <a:rPr lang="zh-CN" altLang="en-US" dirty="0" smtClean="0"/>
              <a:t>调用</a:t>
            </a:r>
            <a:r>
              <a:rPr lang="zh-CN" altLang="en-US" dirty="0"/>
              <a:t>对象中函数，我称之为方法调用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可以添加形参和实参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1800" dirty="0" smtClean="0">
                <a:solidFill>
                  <a:srgbClr val="C00000"/>
                </a:solidFill>
              </a:rPr>
              <a:t>注意： 千万别忘了给方法名后面加小括号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82060"/>
            <a:ext cx="4089819" cy="2254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6" name="直接箭头连接符 5"/>
          <p:cNvCxnSpPr/>
          <p:nvPr/>
        </p:nvCxnSpPr>
        <p:spPr>
          <a:xfrm>
            <a:off x="3420533" y="3866400"/>
            <a:ext cx="2802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514600" y="5223933"/>
            <a:ext cx="3674533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316133" y="3623733"/>
            <a:ext cx="1295400" cy="4656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形参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316133" y="5041899"/>
            <a:ext cx="1295400" cy="4656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5648325"/>
            <a:ext cx="12192000" cy="120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课堂练习： 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   给对象增加唱歌和跳舞的方法，并打印输出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317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0412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对象访问方法是如何实现的？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</a:t>
            </a: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erson.sayHi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对象方法可以传递参数吗？</a:t>
            </a:r>
            <a:endParaRPr lang="en-US" altLang="zh-CN" dirty="0" smtClean="0"/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可以，跟函数使用方法基本一致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734" y="4175752"/>
            <a:ext cx="3285484" cy="1810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858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什么是对象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对象</a:t>
            </a:r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遍历对象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内置对象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0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4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目标：能够遍历输出对象里面的</a:t>
            </a:r>
            <a:r>
              <a:rPr lang="zh-CN" altLang="en-US" dirty="0" smtClean="0"/>
              <a:t>元素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遍历对象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zh-CN" altLang="en-US" dirty="0"/>
              <a:t>遍历对象的问题：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对象</a:t>
            </a:r>
            <a:r>
              <a:rPr lang="zh-CN" altLang="en-US" dirty="0"/>
              <a:t>没有像数组一样的</a:t>
            </a:r>
            <a:r>
              <a:rPr lang="en-US" altLang="zh-CN" dirty="0"/>
              <a:t>length</a:t>
            </a:r>
            <a:r>
              <a:rPr lang="zh-CN" altLang="en-US" dirty="0"/>
              <a:t>属性</a:t>
            </a:r>
            <a:r>
              <a:rPr lang="en-US" altLang="zh-CN" dirty="0"/>
              <a:t>,</a:t>
            </a:r>
            <a:r>
              <a:rPr lang="zh-CN" altLang="en-US" dirty="0"/>
              <a:t>所以无法确定长度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对象</a:t>
            </a:r>
            <a:r>
              <a:rPr lang="zh-CN" altLang="en-US" dirty="0"/>
              <a:t>里面是无序的键值对</a:t>
            </a:r>
            <a:r>
              <a:rPr lang="en-US" altLang="zh-CN" dirty="0"/>
              <a:t>, </a:t>
            </a:r>
            <a:r>
              <a:rPr lang="zh-CN" altLang="en-US" dirty="0"/>
              <a:t>没有规律</a:t>
            </a:r>
            <a:r>
              <a:rPr lang="en-US" altLang="zh-CN" dirty="0"/>
              <a:t>. </a:t>
            </a:r>
            <a:r>
              <a:rPr lang="zh-CN" altLang="en-US" dirty="0"/>
              <a:t>不像数组里面有规律的</a:t>
            </a:r>
            <a:r>
              <a:rPr lang="zh-CN" altLang="en-US" dirty="0" smtClean="0"/>
              <a:t>下标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582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4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遍历</a:t>
            </a:r>
            <a:r>
              <a:rPr lang="zh-CN" altLang="en-US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对象</a:t>
            </a:r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889000" y="4686157"/>
            <a:ext cx="9845675" cy="196017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一般不用这种方式遍历数组、主要是用来遍历对象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for 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in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语法中的 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k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是一个变量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在循环的过程中依次代表对象的属性名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由于 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k 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变量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所以必须使用 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[ ]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语法解析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一定记住： </a:t>
            </a:r>
            <a:r>
              <a:rPr lang="en-US" altLang="zh-CN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k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是获得对象的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属性名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 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对象名</a:t>
            </a:r>
            <a:r>
              <a:rPr lang="en-US" altLang="zh-CN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[k]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是获得 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属性值</a:t>
            </a:r>
            <a:endParaRPr lang="en-US" altLang="zh-CN" b="1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4" y="2165294"/>
            <a:ext cx="4396618" cy="2311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7791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4848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kumimoji="1" lang="zh-CN" altLang="en-US" dirty="0" smtClean="0"/>
              <a:t>综合案例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7117" y="1327573"/>
            <a:ext cx="7065416" cy="4708800"/>
          </a:xfrm>
        </p:spPr>
        <p:txBody>
          <a:bodyPr/>
          <a:lstStyle/>
          <a:p>
            <a:r>
              <a:rPr lang="zh-CN" altLang="en-US" dirty="0" smtClean="0"/>
              <a:t>遍历对象用那个语句？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  in</a:t>
            </a:r>
          </a:p>
          <a:p>
            <a:r>
              <a:rPr lang="zh-CN" altLang="en-US" dirty="0" smtClean="0"/>
              <a:t>遍历对象中</a:t>
            </a:r>
            <a:r>
              <a:rPr lang="en-US" altLang="zh-CN" dirty="0" smtClean="0"/>
              <a:t>,  for k in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</a:t>
            </a:r>
            <a:r>
              <a:rPr lang="zh-CN" altLang="en-US" dirty="0" smtClean="0"/>
              <a:t>获得对象属性是那个，获得值是那个？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获得对象属性是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获得对象值是  </a:t>
            </a: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[k]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75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遍历数组对象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请把下面数据中的对象打印出来：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/>
              <a:t>  </a:t>
            </a:r>
            <a:r>
              <a:rPr lang="en-US" altLang="zh-CN" dirty="0"/>
              <a:t>// </a:t>
            </a:r>
            <a:r>
              <a:rPr lang="zh-CN" altLang="en-US" dirty="0"/>
              <a:t>定义一个存储了若干学生信息的数组</a:t>
            </a:r>
          </a:p>
          <a:p>
            <a:r>
              <a:rPr lang="zh-CN" altLang="en-US" dirty="0"/>
              <a:t>    </a:t>
            </a:r>
            <a:r>
              <a:rPr lang="en-US" altLang="zh-CN" dirty="0"/>
              <a:t>let students = [</a:t>
            </a:r>
          </a:p>
          <a:p>
            <a:r>
              <a:rPr lang="en-US" altLang="zh-CN" dirty="0"/>
              <a:t>      {name: '</a:t>
            </a:r>
            <a:r>
              <a:rPr lang="zh-CN" altLang="en-US" dirty="0"/>
              <a:t>小明</a:t>
            </a:r>
            <a:r>
              <a:rPr lang="en-US" altLang="zh-CN" dirty="0"/>
              <a:t>', age: 18, gender: '</a:t>
            </a:r>
            <a:r>
              <a:rPr lang="zh-CN" altLang="en-US" dirty="0"/>
              <a:t>男</a:t>
            </a:r>
            <a:r>
              <a:rPr lang="en-US" altLang="zh-CN" dirty="0"/>
              <a:t>', hometown: '</a:t>
            </a:r>
            <a:r>
              <a:rPr lang="zh-CN" altLang="en-US" dirty="0"/>
              <a:t>河北省</a:t>
            </a:r>
            <a:r>
              <a:rPr lang="en-US" altLang="zh-CN" dirty="0"/>
              <a:t>'},</a:t>
            </a:r>
          </a:p>
          <a:p>
            <a:r>
              <a:rPr lang="en-US" altLang="zh-CN" dirty="0"/>
              <a:t>      {name: '</a:t>
            </a:r>
            <a:r>
              <a:rPr lang="zh-CN" altLang="en-US" dirty="0"/>
              <a:t>小红</a:t>
            </a:r>
            <a:r>
              <a:rPr lang="en-US" altLang="zh-CN" dirty="0"/>
              <a:t>', age: 19, gender: '</a:t>
            </a:r>
            <a:r>
              <a:rPr lang="zh-CN" altLang="en-US" dirty="0"/>
              <a:t>女</a:t>
            </a:r>
            <a:r>
              <a:rPr lang="en-US" altLang="zh-CN" dirty="0"/>
              <a:t>', hometown: '</a:t>
            </a:r>
            <a:r>
              <a:rPr lang="zh-CN" altLang="en-US" dirty="0"/>
              <a:t>河南省</a:t>
            </a:r>
            <a:r>
              <a:rPr lang="en-US" altLang="zh-CN" dirty="0"/>
              <a:t>'},</a:t>
            </a:r>
          </a:p>
          <a:p>
            <a:r>
              <a:rPr lang="en-US" altLang="zh-CN" dirty="0"/>
              <a:t>      {name: '</a:t>
            </a:r>
            <a:r>
              <a:rPr lang="zh-CN" altLang="en-US" dirty="0"/>
              <a:t>小刚</a:t>
            </a:r>
            <a:r>
              <a:rPr lang="en-US" altLang="zh-CN" dirty="0"/>
              <a:t>', age: 17, gender: '</a:t>
            </a:r>
            <a:r>
              <a:rPr lang="zh-CN" altLang="en-US" dirty="0"/>
              <a:t>男</a:t>
            </a:r>
            <a:r>
              <a:rPr lang="en-US" altLang="zh-CN" dirty="0"/>
              <a:t>', hometown: '</a:t>
            </a:r>
            <a:r>
              <a:rPr lang="zh-CN" altLang="en-US" dirty="0"/>
              <a:t>山西省</a:t>
            </a:r>
            <a:r>
              <a:rPr lang="en-US" altLang="zh-CN" dirty="0"/>
              <a:t>'},</a:t>
            </a:r>
          </a:p>
          <a:p>
            <a:r>
              <a:rPr lang="en-US" altLang="zh-CN" dirty="0"/>
              <a:t>      {name: '</a:t>
            </a:r>
            <a:r>
              <a:rPr lang="zh-CN" altLang="en-US" dirty="0"/>
              <a:t>小丽</a:t>
            </a:r>
            <a:r>
              <a:rPr lang="en-US" altLang="zh-CN" dirty="0"/>
              <a:t>', age: 18, gender: '</a:t>
            </a:r>
            <a:r>
              <a:rPr lang="zh-CN" altLang="en-US" dirty="0"/>
              <a:t>女</a:t>
            </a:r>
            <a:r>
              <a:rPr lang="en-US" altLang="zh-CN" dirty="0"/>
              <a:t>', hometown: '</a:t>
            </a:r>
            <a:r>
              <a:rPr lang="zh-CN" altLang="en-US" dirty="0"/>
              <a:t>山东省</a:t>
            </a:r>
            <a:r>
              <a:rPr lang="en-US" altLang="zh-CN" dirty="0"/>
              <a:t>'}</a:t>
            </a:r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607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遍历数组对象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：根据以上数据渲染生成表格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/>
              <a:t>  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528" y="2685866"/>
            <a:ext cx="5994540" cy="341937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033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遍历数组对象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：根据以上数据渲染生成表格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打印表格 头部和尾部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中间的行遍历数组，然后填充对象数据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/>
              <a:t> 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55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什么是对象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对象</a:t>
            </a:r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遍历对象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内置对象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58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内置对象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</a:t>
            </a:r>
            <a:r>
              <a:rPr lang="zh-CN" altLang="en-US" dirty="0" smtClean="0"/>
              <a:t>：学会调用</a:t>
            </a:r>
            <a:r>
              <a:rPr lang="en-US" altLang="zh-CN" dirty="0"/>
              <a:t>JavaScript</a:t>
            </a:r>
            <a:r>
              <a:rPr lang="zh-CN" altLang="en-US" dirty="0"/>
              <a:t>为我们准备好</a:t>
            </a:r>
            <a:r>
              <a:rPr lang="zh-CN" altLang="en-US" dirty="0" smtClean="0"/>
              <a:t>的内置对象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学习路径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内置对象是什么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内置对象</a:t>
            </a:r>
            <a:r>
              <a:rPr lang="en-US" altLang="zh-CN" dirty="0" smtClean="0"/>
              <a:t>Math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生成任意范围随机数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55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内置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内置对象是什么？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内部提供的对象，包含各种属性和方法给开发者调用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思考：我们之前用过内置对象吗？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document.write</a:t>
            </a:r>
            <a:r>
              <a:rPr lang="en-US" altLang="zh-CN" dirty="0" smtClean="0"/>
              <a:t>()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console.log()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Picture 2" descr="https://timgsa.baidu.com/timg?image&amp;quality=80&amp;size=b9999_10000&amp;sec=1608302508158&amp;di=9df88fc3cf03fc560e6a458a4d724fca&amp;imgtype=0&amp;src=http%3A%2F%2Fwww.85kf.com%2Fd%2Ffile%2Finfo%2Ftechnology%2F2017-02-23%2Ff1ae07547129166f2985994bbe552f1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958" y="2341563"/>
            <a:ext cx="3184525" cy="23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79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内置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-Math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介绍：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对象是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提供的一个“数学”对象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作用：</a:t>
            </a:r>
            <a:r>
              <a:rPr lang="zh-CN" altLang="en-US" dirty="0" smtClean="0"/>
              <a:t>提供了一系列做数学运算的方法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Math</a:t>
            </a:r>
            <a:r>
              <a:rPr lang="zh-CN" altLang="en-US" dirty="0" smtClean="0"/>
              <a:t>对象包含的方法有：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random</a:t>
            </a:r>
            <a:r>
              <a:rPr lang="zh-CN" altLang="en-US" sz="1400" dirty="0" smtClean="0"/>
              <a:t>：生成</a:t>
            </a:r>
            <a:r>
              <a:rPr lang="en-US" altLang="zh-CN" sz="1400" dirty="0" smtClean="0"/>
              <a:t>0-1</a:t>
            </a:r>
            <a:r>
              <a:rPr lang="zh-CN" altLang="en-US" sz="1400" dirty="0" smtClean="0"/>
              <a:t>之间的随机数（包含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不包括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/>
              <a:t>c</a:t>
            </a:r>
            <a:r>
              <a:rPr lang="en-US" altLang="zh-CN" sz="1400" dirty="0" smtClean="0"/>
              <a:t>eil</a:t>
            </a:r>
            <a:r>
              <a:rPr lang="zh-CN" altLang="en-US" sz="1400" dirty="0" smtClean="0"/>
              <a:t>：向上取整</a:t>
            </a:r>
            <a:endParaRPr lang="en-US" altLang="zh-CN" sz="1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floor</a:t>
            </a:r>
            <a:r>
              <a:rPr lang="zh-CN" altLang="en-US" sz="1400" dirty="0" smtClean="0"/>
              <a:t>：向下取整</a:t>
            </a:r>
            <a:endParaRPr lang="en-US" altLang="zh-CN" sz="1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max</a:t>
            </a:r>
            <a:r>
              <a:rPr lang="zh-CN" altLang="en-US" sz="1400" dirty="0" smtClean="0"/>
              <a:t>：找最大数</a:t>
            </a:r>
            <a:endParaRPr lang="en-US" altLang="zh-CN" sz="1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/>
              <a:t>m</a:t>
            </a:r>
            <a:r>
              <a:rPr lang="en-US" altLang="zh-CN" sz="1400" dirty="0" smtClean="0"/>
              <a:t>in</a:t>
            </a:r>
            <a:r>
              <a:rPr lang="zh-CN" altLang="en-US" sz="1400" dirty="0" smtClean="0"/>
              <a:t>：找最小数</a:t>
            </a:r>
            <a:endParaRPr lang="en-US" altLang="zh-CN" sz="1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/>
              <a:t>p</a:t>
            </a:r>
            <a:r>
              <a:rPr lang="en-US" altLang="zh-CN" sz="1400" dirty="0" smtClean="0"/>
              <a:t>ow</a:t>
            </a:r>
            <a:r>
              <a:rPr lang="zh-CN" altLang="en-US" sz="1400" dirty="0" smtClean="0"/>
              <a:t>：幂运算</a:t>
            </a:r>
            <a:endParaRPr lang="en-US" altLang="zh-CN" sz="1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/>
              <a:t>a</a:t>
            </a:r>
            <a:r>
              <a:rPr lang="en-US" altLang="zh-CN" sz="1400" dirty="0" smtClean="0"/>
              <a:t>bs</a:t>
            </a:r>
            <a:r>
              <a:rPr lang="zh-CN" altLang="en-US" sz="1400" dirty="0" smtClean="0"/>
              <a:t>：绝对值</a:t>
            </a:r>
            <a:endParaRPr lang="en-US" altLang="zh-CN" sz="1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hlinkClick r:id="rId2"/>
              </a:rPr>
              <a:t>Math</a:t>
            </a:r>
            <a:r>
              <a:rPr lang="zh-CN" altLang="en-US" sz="1400" dirty="0" smtClean="0">
                <a:hlinkClick r:id="rId2"/>
              </a:rPr>
              <a:t>对象在线文档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13440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内置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-</a:t>
            </a:r>
            <a:r>
              <a:rPr lang="zh-CN" altLang="en-US" dirty="0"/>
              <a:t>生成任意范围随机数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08667"/>
            <a:ext cx="10720800" cy="5066333"/>
          </a:xfrm>
        </p:spPr>
        <p:txBody>
          <a:bodyPr/>
          <a:lstStyle/>
          <a:p>
            <a:r>
              <a:rPr lang="en-US" altLang="zh-CN" dirty="0" err="1" smtClean="0"/>
              <a:t>Math.random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随机数函数， 返回</a:t>
            </a:r>
            <a:r>
              <a:rPr lang="zh-CN" altLang="en-US" dirty="0"/>
              <a:t>一个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之间，并且包括</a:t>
            </a:r>
            <a:r>
              <a:rPr lang="en-US" altLang="zh-CN" dirty="0"/>
              <a:t>0</a:t>
            </a:r>
            <a:r>
              <a:rPr lang="zh-CN" altLang="en-US" dirty="0"/>
              <a:t>不包括</a:t>
            </a:r>
            <a:r>
              <a:rPr lang="en-US" altLang="zh-CN" dirty="0"/>
              <a:t>1</a:t>
            </a:r>
            <a:r>
              <a:rPr lang="zh-CN" altLang="en-US" dirty="0"/>
              <a:t>的随机</a:t>
            </a:r>
            <a:r>
              <a:rPr lang="zh-CN" altLang="en-US" dirty="0" smtClean="0"/>
              <a:t>小数  </a:t>
            </a:r>
            <a:r>
              <a:rPr lang="en-US" altLang="zh-CN" dirty="0" smtClean="0"/>
              <a:t>[0</a:t>
            </a:r>
            <a:r>
              <a:rPr lang="en-US" altLang="zh-CN" dirty="0"/>
              <a:t>, </a:t>
            </a:r>
            <a:r>
              <a:rPr lang="en-US" altLang="zh-CN" dirty="0" smtClean="0"/>
              <a:t>1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如何</a:t>
            </a:r>
            <a:r>
              <a:rPr lang="zh-CN" altLang="en-US" dirty="0"/>
              <a:t>生成</a:t>
            </a:r>
            <a:r>
              <a:rPr lang="en-US" altLang="zh-CN" dirty="0"/>
              <a:t>0-10</a:t>
            </a:r>
            <a:r>
              <a:rPr lang="zh-CN" altLang="en-US" dirty="0"/>
              <a:t>的随机数呢？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如何</a:t>
            </a:r>
            <a:r>
              <a:rPr lang="zh-CN" altLang="en-US" dirty="0"/>
              <a:t>生成</a:t>
            </a:r>
            <a:r>
              <a:rPr lang="en-US" altLang="zh-CN" dirty="0"/>
              <a:t>5-10</a:t>
            </a:r>
            <a:r>
              <a:rPr lang="zh-CN" altLang="en-US" dirty="0"/>
              <a:t>的随机数？</a:t>
            </a:r>
            <a:endParaRPr lang="en-US" altLang="zh-CN" dirty="0"/>
          </a:p>
          <a:p>
            <a:pPr marL="360000" lvl="1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60000" lvl="1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60000" lvl="1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如何</a:t>
            </a:r>
            <a:r>
              <a:rPr lang="zh-CN" altLang="en-US" dirty="0"/>
              <a:t>生成</a:t>
            </a:r>
            <a:r>
              <a:rPr lang="en-US" altLang="zh-CN" dirty="0"/>
              <a:t>N-M</a:t>
            </a:r>
            <a:r>
              <a:rPr lang="zh-CN" altLang="en-US" dirty="0"/>
              <a:t>之间的随机数</a:t>
            </a:r>
            <a:endParaRPr lang="en-US" altLang="zh-CN" dirty="0"/>
          </a:p>
          <a:p>
            <a:pPr marL="360363" lvl="1" indent="0">
              <a:buNone/>
            </a:pPr>
            <a:endParaRPr lang="en-US" altLang="zh-CN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D2DE8F0A-0B8B-4FE6-A907-EDD5581CB16A}"/>
              </a:ext>
            </a:extLst>
          </p:cNvPr>
          <p:cNvSpPr txBox="1">
            <a:spLocks/>
          </p:cNvSpPr>
          <p:nvPr/>
        </p:nvSpPr>
        <p:spPr>
          <a:xfrm>
            <a:off x="1151361" y="2681895"/>
            <a:ext cx="5209316" cy="472696"/>
          </a:xfrm>
          <a:prstGeom prst="rect">
            <a:avLst/>
          </a:prstGeom>
          <a:solidFill>
            <a:srgbClr val="E6F0FF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floor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 * (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altLang="zh-CN" b="1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D2DE8F0A-0B8B-4FE6-A907-EDD5581CB16A}"/>
              </a:ext>
            </a:extLst>
          </p:cNvPr>
          <p:cNvSpPr txBox="1">
            <a:spLocks/>
          </p:cNvSpPr>
          <p:nvPr/>
        </p:nvSpPr>
        <p:spPr>
          <a:xfrm>
            <a:off x="1151361" y="3856669"/>
            <a:ext cx="5209316" cy="472696"/>
          </a:xfrm>
          <a:prstGeom prst="rect">
            <a:avLst/>
          </a:prstGeom>
          <a:solidFill>
            <a:srgbClr val="E6F0FF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floor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 * 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+ 5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D2DE8F0A-0B8B-4FE6-A907-EDD5581CB16A}"/>
              </a:ext>
            </a:extLst>
          </p:cNvPr>
          <p:cNvSpPr txBox="1">
            <a:spLocks/>
          </p:cNvSpPr>
          <p:nvPr/>
        </p:nvSpPr>
        <p:spPr>
          <a:xfrm>
            <a:off x="1151361" y="4938310"/>
            <a:ext cx="5209316" cy="472696"/>
          </a:xfrm>
          <a:prstGeom prst="rect">
            <a:avLst/>
          </a:prstGeom>
          <a:solidFill>
            <a:srgbClr val="E6F0FF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floor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 * 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098658"/>
                </a:solidFill>
                <a:latin typeface="Consolas" panose="020B0609020204030204" pitchFamily="49" charset="0"/>
              </a:rPr>
              <a:t>M - 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+ N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32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随机点名案例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请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把    </a:t>
            </a:r>
            <a:r>
              <a:rPr lang="en-US" altLang="zh-CN" dirty="0" smtClean="0"/>
              <a:t>[‘</a:t>
            </a:r>
            <a:r>
              <a:rPr lang="zh-CN" altLang="en-US" dirty="0" smtClean="0"/>
              <a:t>赵云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黄忠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关羽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张飞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马超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刘备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曹操</a:t>
            </a:r>
            <a:r>
              <a:rPr lang="en-US" altLang="zh-CN" dirty="0" smtClean="0"/>
              <a:t>’]  </a:t>
            </a:r>
            <a:r>
              <a:rPr lang="zh-CN" altLang="en-US" dirty="0" smtClean="0"/>
              <a:t>随机显示一个名字到页面中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 smtClean="0"/>
              <a:t>①：利用随机函数随机生成一个数字作为索引号</a:t>
            </a:r>
            <a:endParaRPr lang="en-US" altLang="zh-CN" dirty="0" smtClean="0"/>
          </a:p>
          <a:p>
            <a:r>
              <a:rPr lang="zh-CN" altLang="en-US" dirty="0" smtClean="0"/>
              <a:t>②： 数组</a:t>
            </a:r>
            <a:r>
              <a:rPr lang="en-US" altLang="zh-CN" dirty="0" smtClean="0"/>
              <a:t>[</a:t>
            </a:r>
            <a:r>
              <a:rPr lang="zh-CN" altLang="en-US" dirty="0"/>
              <a:t>随机数</a:t>
            </a:r>
            <a:r>
              <a:rPr lang="en-US" altLang="zh-CN" dirty="0" smtClean="0"/>
              <a:t>] </a:t>
            </a:r>
            <a:r>
              <a:rPr lang="zh-CN" altLang="en-US" dirty="0" smtClean="0"/>
              <a:t>生成到页面中</a:t>
            </a:r>
            <a:r>
              <a:rPr lang="zh-CN" altLang="en-US" dirty="0"/>
              <a:t>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490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什么是对象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对象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遍历对象</a:t>
            </a:r>
            <a:endParaRPr lang="en-US" altLang="zh-CN" dirty="0" smtClean="0"/>
          </a:p>
          <a:p>
            <a:r>
              <a:rPr lang="zh-CN" altLang="en-US" dirty="0" smtClean="0"/>
              <a:t>内置对象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0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随机点名案例改进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请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把    </a:t>
            </a:r>
            <a:r>
              <a:rPr lang="en-US" altLang="zh-CN" dirty="0" smtClean="0"/>
              <a:t>[‘</a:t>
            </a:r>
            <a:r>
              <a:rPr lang="zh-CN" altLang="en-US" dirty="0" smtClean="0"/>
              <a:t>赵云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黄忠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关羽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张飞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马超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刘备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曹操</a:t>
            </a:r>
            <a:r>
              <a:rPr lang="en-US" altLang="zh-CN" dirty="0" smtClean="0"/>
              <a:t>’]  </a:t>
            </a:r>
            <a:r>
              <a:rPr lang="zh-CN" altLang="en-US" dirty="0" smtClean="0"/>
              <a:t>随机显示一个名字到页面中，但是不允许重复显示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 smtClean="0"/>
              <a:t>①：利用随机函数随机生成一个数字作为索引号</a:t>
            </a:r>
            <a:endParaRPr lang="en-US" altLang="zh-CN" dirty="0" smtClean="0"/>
          </a:p>
          <a:p>
            <a:r>
              <a:rPr lang="zh-CN" altLang="en-US" dirty="0"/>
              <a:t>②：数组</a:t>
            </a:r>
            <a:r>
              <a:rPr lang="en-US" altLang="zh-CN" dirty="0"/>
              <a:t>[</a:t>
            </a:r>
            <a:r>
              <a:rPr lang="zh-CN" altLang="en-US" dirty="0"/>
              <a:t>随机数</a:t>
            </a:r>
            <a:r>
              <a:rPr lang="en-US" altLang="zh-CN" dirty="0"/>
              <a:t>] </a:t>
            </a:r>
            <a:r>
              <a:rPr lang="zh-CN" altLang="en-US" dirty="0"/>
              <a:t>生成到页面中</a:t>
            </a:r>
            <a:endParaRPr lang="en-US" altLang="zh-CN" dirty="0" smtClean="0"/>
          </a:p>
          <a:p>
            <a:r>
              <a:rPr lang="zh-CN" altLang="en-US" dirty="0" smtClean="0"/>
              <a:t>③：数组中删除刚才抽中的索引号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154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猜数字游戏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：程序随机生成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1~10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之间的一个数字，用户输入一个数字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①：如果大于该数字，就提示，数字猜大了，继续猜</a:t>
            </a:r>
            <a:endParaRPr lang="en-US" altLang="zh-CN" dirty="0" smtClean="0"/>
          </a:p>
          <a:p>
            <a:r>
              <a:rPr lang="zh-CN" altLang="en-US" dirty="0" smtClean="0"/>
              <a:t>②：如果小于</a:t>
            </a:r>
            <a:r>
              <a:rPr lang="zh-CN" altLang="en-US" dirty="0"/>
              <a:t>该数字，就提示，</a:t>
            </a:r>
            <a:r>
              <a:rPr lang="zh-CN" altLang="en-US" dirty="0" smtClean="0"/>
              <a:t>数字猜小了，继续猜</a:t>
            </a:r>
            <a:endParaRPr lang="en-US" altLang="zh-CN" dirty="0"/>
          </a:p>
          <a:p>
            <a:r>
              <a:rPr lang="zh-CN" altLang="en-US" dirty="0" smtClean="0"/>
              <a:t>③：如果猜对了，就提示猜对了，程序结束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17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猜数字游戏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：程序随机生成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1~10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之间的一个数字，用户输入一个数字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 smtClean="0"/>
              <a:t>①：利用随机数生成一个数字</a:t>
            </a:r>
            <a:endParaRPr lang="en-US" altLang="zh-CN" dirty="0" smtClean="0"/>
          </a:p>
          <a:p>
            <a:r>
              <a:rPr lang="zh-CN" altLang="en-US" dirty="0" smtClean="0"/>
              <a:t>②：需要一直猜，所以需要不断的循环</a:t>
            </a:r>
            <a:endParaRPr lang="en-US" altLang="zh-CN" dirty="0" smtClean="0"/>
          </a:p>
          <a:p>
            <a:r>
              <a:rPr lang="zh-CN" altLang="en-US" dirty="0" smtClean="0"/>
              <a:t>③：因为条件是结果猜对了，就是判断条件退出，用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循环合适</a:t>
            </a:r>
            <a:endParaRPr lang="en-US" altLang="zh-CN" dirty="0" smtClean="0"/>
          </a:p>
          <a:p>
            <a:r>
              <a:rPr lang="zh-CN" altLang="en-US" dirty="0" smtClean="0"/>
              <a:t>④：内部判断可以用多分支语句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463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生成随机颜色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 smtClean="0"/>
              <a:t>该</a:t>
            </a:r>
            <a:r>
              <a:rPr lang="zh-CN" altLang="en-US" dirty="0"/>
              <a:t>函数接收一个布尔类型参数，表示颜色的格式是十六进制还是</a:t>
            </a:r>
            <a:r>
              <a:rPr lang="en-US" altLang="zh-CN" dirty="0" err="1"/>
              <a:t>rgb</a:t>
            </a:r>
            <a:r>
              <a:rPr lang="zh-CN" altLang="en-US" dirty="0"/>
              <a:t>格式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①：如果参数传递的是</a:t>
            </a:r>
            <a:r>
              <a:rPr lang="en-US" altLang="zh-CN" dirty="0" smtClean="0"/>
              <a:t>true</a:t>
            </a:r>
            <a:r>
              <a:rPr lang="zh-CN" altLang="en-US" dirty="0"/>
              <a:t>或者无参数，</a:t>
            </a:r>
            <a:r>
              <a:rPr lang="zh-CN" altLang="en-US" dirty="0" smtClean="0"/>
              <a:t>则输出 一个随机十六进制的颜色</a:t>
            </a:r>
            <a:endParaRPr lang="en-US" altLang="zh-CN" dirty="0" smtClean="0"/>
          </a:p>
          <a:p>
            <a:r>
              <a:rPr lang="zh-CN" altLang="en-US" dirty="0" smtClean="0"/>
              <a:t>②：</a:t>
            </a:r>
            <a:r>
              <a:rPr lang="zh-CN" altLang="en-US" dirty="0"/>
              <a:t>如果参数传递的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</a:t>
            </a:r>
            <a:r>
              <a:rPr lang="zh-CN" altLang="en-US" dirty="0"/>
              <a:t>则输出 </a:t>
            </a:r>
            <a:r>
              <a:rPr lang="zh-CN" altLang="en-US" dirty="0" smtClean="0"/>
              <a:t>一个随机</a:t>
            </a:r>
            <a:r>
              <a:rPr lang="en-US" altLang="zh-CN" dirty="0" err="1" smtClean="0"/>
              <a:t>rgb</a:t>
            </a:r>
            <a:r>
              <a:rPr lang="zh-CN" altLang="en-US" dirty="0" smtClean="0"/>
              <a:t>的颜色</a:t>
            </a:r>
            <a:endParaRPr lang="en-US" altLang="zh-CN" dirty="0" smtClean="0"/>
          </a:p>
          <a:p>
            <a:r>
              <a:rPr lang="zh-CN" altLang="en-US" dirty="0" smtClean="0"/>
              <a:t>③：格式：</a:t>
            </a:r>
            <a:endParaRPr lang="en-US" altLang="zh-CN" dirty="0"/>
          </a:p>
          <a:p>
            <a:r>
              <a:rPr lang="en-US" altLang="zh-CN" dirty="0" smtClean="0"/>
              <a:t>function </a:t>
            </a:r>
            <a:r>
              <a:rPr lang="en-US" altLang="zh-CN" dirty="0" err="1"/>
              <a:t>getRandomColor</a:t>
            </a:r>
            <a:r>
              <a:rPr lang="en-US" altLang="zh-CN" dirty="0"/>
              <a:t>(flag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console.log(</a:t>
            </a:r>
            <a:r>
              <a:rPr lang="en-US" altLang="zh-CN" dirty="0" err="1"/>
              <a:t>getRandomColor</a:t>
            </a:r>
            <a:r>
              <a:rPr lang="en-US" altLang="zh-CN" dirty="0"/>
              <a:t>(true</a:t>
            </a:r>
            <a:r>
              <a:rPr lang="en-US" altLang="zh-CN" dirty="0" smtClean="0"/>
              <a:t>))    //#</a:t>
            </a:r>
            <a:r>
              <a:rPr lang="en-US" altLang="zh-CN" dirty="0" err="1" smtClean="0"/>
              <a:t>ffffff</a:t>
            </a:r>
            <a:endParaRPr lang="en-US" altLang="zh-CN" dirty="0"/>
          </a:p>
          <a:p>
            <a:r>
              <a:rPr lang="en-US" altLang="zh-CN" dirty="0"/>
              <a:t>console.log(</a:t>
            </a:r>
            <a:r>
              <a:rPr lang="en-US" altLang="zh-CN" dirty="0" err="1"/>
              <a:t>getRandomColor</a:t>
            </a:r>
            <a:r>
              <a:rPr lang="en-US" altLang="zh-CN" dirty="0"/>
              <a:t>(false</a:t>
            </a:r>
            <a:r>
              <a:rPr lang="en-US" altLang="zh-CN" dirty="0" smtClean="0"/>
              <a:t>))    //</a:t>
            </a:r>
            <a:r>
              <a:rPr lang="en-US" altLang="zh-CN" dirty="0" err="1" smtClean="0"/>
              <a:t>rgb</a:t>
            </a:r>
            <a:r>
              <a:rPr lang="en-US" altLang="zh-CN" dirty="0" smtClean="0"/>
              <a:t>(255,255,255)</a:t>
            </a:r>
            <a:endParaRPr lang="en-US" altLang="zh-CN" dirty="0"/>
          </a:p>
          <a:p>
            <a:r>
              <a:rPr lang="zh-CN" altLang="en-US" dirty="0" smtClean="0"/>
              <a:t>分析：</a:t>
            </a:r>
            <a:endParaRPr lang="zh-CN" altLang="en-US" dirty="0"/>
          </a:p>
          <a:p>
            <a:r>
              <a:rPr lang="zh-CN" altLang="en-US" dirty="0"/>
              <a:t>提示： </a:t>
            </a:r>
            <a:r>
              <a:rPr lang="en-US" altLang="zh-CN" dirty="0"/>
              <a:t>16</a:t>
            </a:r>
            <a:r>
              <a:rPr lang="zh-CN" altLang="en-US" dirty="0"/>
              <a:t>进制颜色格式为</a:t>
            </a:r>
            <a:r>
              <a:rPr lang="en-US" altLang="zh-CN" dirty="0"/>
              <a:t>:  ‘#</a:t>
            </a:r>
            <a:r>
              <a:rPr lang="en-US" altLang="zh-CN" dirty="0" err="1"/>
              <a:t>ffffff</a:t>
            </a:r>
            <a:r>
              <a:rPr lang="en-US" altLang="zh-CN" dirty="0"/>
              <a:t>’   </a:t>
            </a:r>
            <a:r>
              <a:rPr lang="zh-CN" altLang="en-US" dirty="0"/>
              <a:t>其中</a:t>
            </a:r>
            <a:r>
              <a:rPr lang="en-US" altLang="zh-CN" dirty="0"/>
              <a:t>f</a:t>
            </a:r>
            <a:r>
              <a:rPr lang="zh-CN" altLang="en-US" dirty="0"/>
              <a:t>可以是任意 </a:t>
            </a:r>
            <a:r>
              <a:rPr lang="en-US" altLang="zh-CN" dirty="0"/>
              <a:t>0-f</a:t>
            </a:r>
            <a:r>
              <a:rPr lang="zh-CN" altLang="en-US" dirty="0"/>
              <a:t>之间的字符</a:t>
            </a:r>
          </a:p>
          <a:p>
            <a:r>
              <a:rPr lang="zh-CN" altLang="en-US" dirty="0"/>
              <a:t>提示</a:t>
            </a:r>
            <a:r>
              <a:rPr lang="en-US" altLang="zh-CN" dirty="0"/>
              <a:t>:   </a:t>
            </a:r>
            <a:r>
              <a:rPr lang="en-US" altLang="zh-CN" dirty="0" err="1"/>
              <a:t>rgb</a:t>
            </a:r>
            <a:r>
              <a:rPr lang="zh-CN" altLang="en-US" dirty="0"/>
              <a:t>颜色格式为</a:t>
            </a:r>
            <a:r>
              <a:rPr lang="en-US" altLang="zh-CN" dirty="0"/>
              <a:t>:  ‘</a:t>
            </a:r>
            <a:r>
              <a:rPr lang="en-US" altLang="zh-CN" dirty="0" err="1"/>
              <a:t>rgb</a:t>
            </a:r>
            <a:r>
              <a:rPr lang="en-US" altLang="zh-CN" dirty="0"/>
              <a:t>(255,255,255) ’  </a:t>
            </a:r>
            <a:r>
              <a:rPr lang="zh-CN" altLang="en-US" dirty="0"/>
              <a:t>其中</a:t>
            </a:r>
            <a:r>
              <a:rPr lang="en-US" altLang="zh-CN" dirty="0"/>
              <a:t>255</a:t>
            </a:r>
            <a:r>
              <a:rPr lang="zh-CN" altLang="en-US" dirty="0"/>
              <a:t>可以是任意</a:t>
            </a:r>
            <a:r>
              <a:rPr lang="en-US" altLang="zh-CN" dirty="0"/>
              <a:t>0-255</a:t>
            </a:r>
            <a:r>
              <a:rPr lang="zh-CN" altLang="en-US" dirty="0"/>
              <a:t>之间的</a:t>
            </a:r>
            <a:r>
              <a:rPr lang="zh-CN" altLang="en-US" dirty="0" smtClean="0"/>
              <a:t>数字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生成随机颜色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 smtClean="0"/>
              <a:t>该</a:t>
            </a:r>
            <a:r>
              <a:rPr lang="zh-CN" altLang="en-US" dirty="0"/>
              <a:t>函数接收一个布尔类型参数，表示颜色的格式是十六进制还是</a:t>
            </a:r>
            <a:r>
              <a:rPr lang="en-US" altLang="zh-CN" dirty="0" err="1"/>
              <a:t>rgb</a:t>
            </a:r>
            <a:r>
              <a:rPr lang="zh-CN" altLang="en-US" dirty="0"/>
              <a:t>格式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分析：</a:t>
            </a:r>
            <a:endParaRPr lang="zh-CN" altLang="en-US" dirty="0"/>
          </a:p>
          <a:p>
            <a:r>
              <a:rPr lang="zh-CN" altLang="en-US" dirty="0"/>
              <a:t>提示： </a:t>
            </a:r>
            <a:r>
              <a:rPr lang="en-US" altLang="zh-CN" dirty="0"/>
              <a:t>16</a:t>
            </a:r>
            <a:r>
              <a:rPr lang="zh-CN" altLang="en-US" dirty="0"/>
              <a:t>进制颜色格式为</a:t>
            </a:r>
            <a:r>
              <a:rPr lang="en-US" altLang="zh-CN" dirty="0"/>
              <a:t>:  ‘#</a:t>
            </a:r>
            <a:r>
              <a:rPr lang="en-US" altLang="zh-CN" dirty="0" err="1"/>
              <a:t>ffffff</a:t>
            </a:r>
            <a:r>
              <a:rPr lang="en-US" altLang="zh-CN" dirty="0"/>
              <a:t>’   </a:t>
            </a:r>
            <a:r>
              <a:rPr lang="zh-CN" altLang="en-US" dirty="0"/>
              <a:t>其中</a:t>
            </a:r>
            <a:r>
              <a:rPr lang="en-US" altLang="zh-CN" dirty="0"/>
              <a:t>f</a:t>
            </a:r>
            <a:r>
              <a:rPr lang="zh-CN" altLang="en-US" dirty="0"/>
              <a:t>可以是任意 </a:t>
            </a:r>
            <a:r>
              <a:rPr lang="en-US" altLang="zh-CN" dirty="0"/>
              <a:t>0-f</a:t>
            </a:r>
            <a:r>
              <a:rPr lang="zh-CN" altLang="en-US" dirty="0"/>
              <a:t>之间的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需要用到数组，</a:t>
            </a:r>
            <a:endParaRPr lang="en-US" altLang="zh-CN" dirty="0" smtClean="0"/>
          </a:p>
          <a:p>
            <a:r>
              <a:rPr lang="da-DK" altLang="zh-CN" dirty="0"/>
              <a:t> </a:t>
            </a:r>
            <a:r>
              <a:rPr lang="da-DK" altLang="zh-CN" dirty="0" smtClean="0"/>
              <a:t>	let </a:t>
            </a:r>
            <a:r>
              <a:rPr lang="da-DK" altLang="zh-CN" dirty="0"/>
              <a:t>arr = ['0', '1', '2', '3', '4', '5', '6', '7', '8', '9', 'a', 'b', 'c', 'd', 'e', 'f</a:t>
            </a:r>
            <a:r>
              <a:rPr lang="da-DK" altLang="zh-CN" dirty="0" smtClean="0"/>
              <a:t>']</a:t>
            </a:r>
            <a:endParaRPr lang="zh-CN" altLang="en-US" dirty="0"/>
          </a:p>
          <a:p>
            <a:r>
              <a:rPr lang="zh-CN" altLang="en-US" dirty="0"/>
              <a:t>提示</a:t>
            </a:r>
            <a:r>
              <a:rPr lang="en-US" altLang="zh-CN" dirty="0"/>
              <a:t>:   </a:t>
            </a:r>
            <a:r>
              <a:rPr lang="en-US" altLang="zh-CN" dirty="0" err="1"/>
              <a:t>rgb</a:t>
            </a:r>
            <a:r>
              <a:rPr lang="zh-CN" altLang="en-US" dirty="0"/>
              <a:t>颜色格式为</a:t>
            </a:r>
            <a:r>
              <a:rPr lang="en-US" altLang="zh-CN" dirty="0"/>
              <a:t>:  ‘</a:t>
            </a:r>
            <a:r>
              <a:rPr lang="en-US" altLang="zh-CN" dirty="0" err="1"/>
              <a:t>rgb</a:t>
            </a:r>
            <a:r>
              <a:rPr lang="en-US" altLang="zh-CN" dirty="0"/>
              <a:t>(255,255,255) ’  </a:t>
            </a:r>
            <a:r>
              <a:rPr lang="zh-CN" altLang="en-US" dirty="0"/>
              <a:t>其中</a:t>
            </a:r>
            <a:r>
              <a:rPr lang="en-US" altLang="zh-CN" dirty="0"/>
              <a:t>255</a:t>
            </a:r>
            <a:r>
              <a:rPr lang="zh-CN" altLang="en-US" dirty="0"/>
              <a:t>可以是任意</a:t>
            </a:r>
            <a:r>
              <a:rPr lang="en-US" altLang="zh-CN" dirty="0"/>
              <a:t>0-255</a:t>
            </a:r>
            <a:r>
              <a:rPr lang="zh-CN" altLang="en-US" dirty="0"/>
              <a:t>之间的</a:t>
            </a:r>
            <a:r>
              <a:rPr lang="zh-CN" altLang="en-US" dirty="0" smtClean="0"/>
              <a:t>数字</a:t>
            </a:r>
            <a:endParaRPr lang="en-US" altLang="zh-CN" dirty="0" smtClean="0"/>
          </a:p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r>
              <a:rPr lang="zh-CN" altLang="en-US" dirty="0" smtClean="0"/>
              <a:t>①：如果参数为</a:t>
            </a:r>
            <a:r>
              <a:rPr lang="en-US" altLang="zh-CN" dirty="0" smtClean="0"/>
              <a:t>true</a:t>
            </a:r>
            <a:r>
              <a:rPr lang="zh-CN" altLang="en-US" dirty="0"/>
              <a:t>或者无参数，</a:t>
            </a:r>
            <a:r>
              <a:rPr lang="zh-CN" altLang="en-US" dirty="0" smtClean="0"/>
              <a:t>则处理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进制颜色，核心思想是循环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次，生成随机的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个数字（取值范围</a:t>
            </a:r>
            <a:r>
              <a:rPr lang="en-US" altLang="zh-CN" dirty="0" smtClean="0"/>
              <a:t>0~15</a:t>
            </a:r>
            <a:r>
              <a:rPr lang="zh-CN" altLang="en-US" dirty="0" smtClean="0"/>
              <a:t>），根据这个数字去找数组的值，然后和 </a:t>
            </a:r>
            <a:r>
              <a:rPr lang="en-US" altLang="zh-CN" dirty="0" smtClean="0"/>
              <a:t># </a:t>
            </a:r>
            <a:r>
              <a:rPr lang="zh-CN" altLang="en-US" dirty="0" smtClean="0"/>
              <a:t>拼接起来，并且返回值。</a:t>
            </a:r>
            <a:endParaRPr lang="en-US" altLang="zh-CN" dirty="0" smtClean="0"/>
          </a:p>
          <a:p>
            <a:r>
              <a:rPr lang="zh-CN" altLang="en-US" dirty="0" smtClean="0"/>
              <a:t>②：如果参数为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，随机生成一个</a:t>
            </a:r>
            <a:r>
              <a:rPr lang="en-US" altLang="zh-CN" dirty="0" smtClean="0"/>
              <a:t>0~255</a:t>
            </a:r>
            <a:r>
              <a:rPr lang="zh-CN" altLang="en-US" dirty="0" smtClean="0"/>
              <a:t>的数给三个变量，分别作为 </a:t>
            </a:r>
            <a:r>
              <a:rPr lang="en-US" altLang="zh-CN" dirty="0" smtClean="0"/>
              <a:t>r g b </a:t>
            </a:r>
            <a:r>
              <a:rPr lang="zh-CN" altLang="en-US" dirty="0" smtClean="0"/>
              <a:t>三个颜色，之后拼接字符串</a:t>
            </a:r>
            <a:r>
              <a:rPr lang="en-US" altLang="zh-CN" dirty="0" err="1"/>
              <a:t>rgb</a:t>
            </a:r>
            <a:r>
              <a:rPr lang="en-US" altLang="zh-CN" dirty="0"/>
              <a:t>(255,255,255</a:t>
            </a:r>
            <a:r>
              <a:rPr lang="en-US" altLang="zh-CN" dirty="0" smtClean="0"/>
              <a:t>)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39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47633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kumimoji="1" lang="zh-CN" altLang="en-US" dirty="0" smtClean="0">
                <a:solidFill>
                  <a:srgbClr val="C00000"/>
                </a:solidFill>
              </a:rPr>
              <a:t>综合案例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学成在线页面渲染案例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：根据数据渲染列表页面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819" y="2448124"/>
            <a:ext cx="7266082" cy="36273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41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学成在线页面渲染案例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：根据数据渲染列表页面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①：根据数据来渲染页面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7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</a:t>
            </a:r>
            <a:r>
              <a:rPr lang="en-US" altLang="zh-CN" dirty="0"/>
              <a:t>-</a:t>
            </a:r>
            <a:r>
              <a:rPr lang="zh-CN" altLang="en-US" dirty="0" smtClean="0"/>
              <a:t>术语解释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目标：知道一些术语，让自己更专业</a:t>
            </a: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72434"/>
              </p:ext>
            </p:extLst>
          </p:nvPr>
        </p:nvGraphicFramePr>
        <p:xfrm>
          <a:off x="851580" y="2393261"/>
          <a:ext cx="10439400" cy="3748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0">
                  <a:extLst>
                    <a:ext uri="{9D8B030D-6E8A-4147-A177-3AD203B41FA5}">
                      <a16:colId xmlns:a16="http://schemas.microsoft.com/office/drawing/2014/main" val="2801220773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3431599070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3932390272"/>
                    </a:ext>
                  </a:extLst>
                </a:gridCol>
              </a:tblGrid>
              <a:tr h="4209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术语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解释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举例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980919"/>
                  </a:ext>
                </a:extLst>
              </a:tr>
              <a:tr h="6574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关键字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在</a:t>
                      </a:r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JavaScript</a:t>
                      </a:r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中有特殊意义的词汇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let</a:t>
                      </a:r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、</a:t>
                      </a:r>
                      <a:r>
                        <a:rPr lang="en-US" altLang="zh-CN" sz="1600" dirty="0" err="1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var</a:t>
                      </a:r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function</a:t>
                      </a:r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if</a:t>
                      </a:r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else</a:t>
                      </a:r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switch</a:t>
                      </a:r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case</a:t>
                      </a:r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break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274896"/>
                  </a:ext>
                </a:extLst>
              </a:tr>
              <a:tr h="6574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保留字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在目前的</a:t>
                      </a:r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JavaScript</a:t>
                      </a:r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中没意义，但未来可能会具有特殊意义的词汇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int</a:t>
                      </a:r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short</a:t>
                      </a:r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long</a:t>
                      </a:r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char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858934"/>
                  </a:ext>
                </a:extLst>
              </a:tr>
              <a:tr h="4209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标识（标识符）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变量名、函数名的另一种叫法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无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66309"/>
                  </a:ext>
                </a:extLst>
              </a:tr>
              <a:tr h="6574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表达式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能产生值的代码，一般配合运算符出现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10 + 3</a:t>
                      </a:r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age</a:t>
                      </a:r>
                      <a:r>
                        <a:rPr lang="en-US" altLang="zh-CN" sz="1600" baseline="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 &gt;= 18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766525"/>
                  </a:ext>
                </a:extLst>
              </a:tr>
              <a:tr h="9342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语句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一段可执行的代码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If ()   for()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784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6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</a:t>
            </a:r>
            <a:r>
              <a:rPr lang="en-US" altLang="zh-CN" dirty="0" smtClean="0"/>
              <a:t>-</a:t>
            </a:r>
            <a:r>
              <a:rPr lang="zh-CN" altLang="en-US" dirty="0"/>
              <a:t> </a:t>
            </a:r>
            <a:r>
              <a:rPr lang="zh-CN" altLang="en-US" dirty="0" smtClean="0"/>
              <a:t>基本数据类型和引用数据类型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10880" y="1792770"/>
            <a:ext cx="10114280" cy="39130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目标：了解基本数据类型和引用数据类型的存储</a:t>
            </a:r>
            <a:r>
              <a:rPr lang="zh-CN" altLang="en-US" sz="1600" dirty="0" smtClean="0"/>
              <a:t>方式</a:t>
            </a:r>
            <a:endParaRPr lang="en-US" altLang="zh-CN" sz="16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简单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类型又叫做基本数据类型或者</a:t>
            </a:r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值类型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，复杂类型又叫做</a:t>
            </a:r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引用类型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</a:p>
          <a:p>
            <a:pPr marL="228594" indent="-228594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值类型：简单数据类型/基本数据类型，在存储时变量中存储的是值本身，因此叫做值类型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string ，number，boolean，undefined，null</a:t>
            </a:r>
          </a:p>
          <a:p>
            <a:pPr marL="228594" indent="-228594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引用类型：复杂数据类型，在存储时变量中存储的仅仅是地址（引用），因此叫做引用数据类型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通过 new 关键字创建的对象（系统对象、自定义对象），如 Object、Array、Date等</a:t>
            </a:r>
          </a:p>
          <a:p>
            <a:pPr marL="228594" indent="-228594">
              <a:buFont typeface="Wingdings" panose="05000000000000000000" pitchFamily="2" charset="2"/>
              <a:buChar char="l"/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311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8383" y="1783689"/>
            <a:ext cx="7717349" cy="47102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保存网站用户信息，比如姓名，年龄，电话号码</a:t>
            </a:r>
            <a:r>
              <a:rPr lang="en-US" altLang="zh-CN" sz="1600" dirty="0"/>
              <a:t>… </a:t>
            </a:r>
            <a:r>
              <a:rPr lang="zh-CN" altLang="en-US" sz="1600" dirty="0"/>
              <a:t>用以前学的数据类型方便吗？</a:t>
            </a:r>
            <a:endParaRPr lang="en-US" altLang="zh-CN" sz="1600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/>
              <a:t>不方便，很难区分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我们是不是需要学习一种新的数据类型，可以详细的描述某个事物？</a:t>
            </a:r>
            <a:endParaRPr lang="en-US" altLang="zh-CN" sz="1600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/>
              <a:t>姓名</a:t>
            </a:r>
            <a:endParaRPr lang="en-US" altLang="zh-CN" sz="1600" b="0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/>
              <a:t>年龄</a:t>
            </a:r>
            <a:endParaRPr lang="en-US" altLang="zh-CN" sz="1600" b="0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/>
              <a:t>电话</a:t>
            </a:r>
            <a:endParaRPr lang="en-US" altLang="zh-CN" sz="1600" b="0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/>
              <a:t>…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552" y="1141476"/>
            <a:ext cx="4971429" cy="101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990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5"/>
          <p:cNvSpPr>
            <a:spLocks noGrp="1"/>
          </p:cNvSpPr>
          <p:nvPr/>
        </p:nvSpPr>
        <p:spPr>
          <a:xfrm>
            <a:off x="1046620" y="1053044"/>
            <a:ext cx="10800927" cy="25802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堆栈空间分配区别：</a:t>
            </a:r>
          </a:p>
          <a:p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、栈（操作系统）：由操作系统自动分配释放存放函数的参数值、局部变量的值等。其操作方式类似于数据结构中的栈；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简单数据类型存放到栈里面</a:t>
            </a:r>
          </a:p>
          <a:p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、堆（操作系统）：存储复杂类型(对象)，一般由程序员分配释放，若程序员不释放，由垃圾回收机制回收。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引用</a:t>
            </a:r>
            <a:r>
              <a:rPr lang="zh-CN" altLang="en-US" sz="1600" dirty="0" smtClean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数据类型</a:t>
            </a:r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存放到堆里面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045" y="3900359"/>
            <a:ext cx="3823823" cy="219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9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5"/>
          <p:cNvSpPr>
            <a:spLocks noGrp="1"/>
          </p:cNvSpPr>
          <p:nvPr/>
        </p:nvSpPr>
        <p:spPr>
          <a:xfrm>
            <a:off x="829354" y="1656184"/>
            <a:ext cx="8774829" cy="10117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值类型（简单数据类型）： string ，number，boolean，undefined，null</a:t>
            </a:r>
          </a:p>
          <a:p>
            <a:pPr marL="228594" indent="-228594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值类型变量的数据直接存放在变量（栈空间）中</a:t>
            </a:r>
          </a:p>
        </p:txBody>
      </p:sp>
      <p:sp>
        <p:nvSpPr>
          <p:cNvPr id="11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1.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简单类型的内存分配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8" y="2911147"/>
            <a:ext cx="7742857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2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5"/>
          <p:cNvSpPr>
            <a:spLocks noGrp="1"/>
          </p:cNvSpPr>
          <p:nvPr/>
        </p:nvSpPr>
        <p:spPr>
          <a:xfrm>
            <a:off x="776394" y="1695029"/>
            <a:ext cx="10800927" cy="1029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引用类型（复杂数据类型）：通过 new 关键字创建的对象（系统对象、自定义对象），如 Object、Array、Date等</a:t>
            </a:r>
          </a:p>
          <a:p>
            <a:pPr marL="228594" indent="-228594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引用类型变量（栈空间）里存放的是地址，真正的对象实例存放在堆空间中</a:t>
            </a: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2.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复杂类型的内存分配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00" y="3013069"/>
            <a:ext cx="6752381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7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410" y="1566417"/>
            <a:ext cx="5546790" cy="3968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13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371280" y="939739"/>
            <a:ext cx="8771021" cy="51719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今日复习路线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1004"/>
            <a:ext cx="9845675" cy="548830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sym typeface="+mn-ea"/>
              </a:rPr>
              <a:t>晚自习回来每个同学先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必须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xmind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梳理今日知识点 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(md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笔记也行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)</a:t>
            </a:r>
            <a:endParaRPr lang="zh-CN" altLang="en-US" dirty="0"/>
          </a:p>
          <a:p>
            <a:pPr marL="342900" indent="-342900"/>
            <a:r>
              <a:rPr lang="zh-CN" altLang="en-US" dirty="0" smtClean="0"/>
              <a:t>写遍</a:t>
            </a:r>
            <a:r>
              <a:rPr lang="zh-CN" altLang="en-US" dirty="0"/>
              <a:t>学成在线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写</a:t>
            </a:r>
            <a:r>
              <a:rPr lang="en-US" altLang="zh-CN" dirty="0" smtClean="0"/>
              <a:t>3</a:t>
            </a:r>
            <a:r>
              <a:rPr lang="zh-CN" altLang="en-US" dirty="0" smtClean="0"/>
              <a:t>遍返回随机颜色案例</a:t>
            </a:r>
            <a:endParaRPr lang="en-US" altLang="zh-CN" dirty="0"/>
          </a:p>
          <a:p>
            <a:pPr marL="342900" indent="-342900"/>
            <a:r>
              <a:rPr lang="zh-CN" altLang="en-US" dirty="0" smtClean="0"/>
              <a:t>开始做检测题：    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端地址</a:t>
            </a:r>
            <a:r>
              <a:rPr lang="en-US" altLang="zh-CN" dirty="0"/>
              <a:t>:  https://ks.wjx.top/vj/tHu7X7y.aspx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开始做作业   </a:t>
            </a:r>
            <a:r>
              <a:rPr lang="en-US" altLang="zh-CN" dirty="0" smtClean="0"/>
              <a:t>-  </a:t>
            </a:r>
            <a:r>
              <a:rPr lang="zh-CN" altLang="en-US" dirty="0" smtClean="0"/>
              <a:t>见课后作业 </a:t>
            </a:r>
            <a:r>
              <a:rPr lang="en-US" altLang="zh-CN" dirty="0" smtClean="0"/>
              <a:t>06-</a:t>
            </a:r>
            <a:r>
              <a:rPr lang="zh-CN" altLang="en-US" dirty="0" smtClean="0"/>
              <a:t>作业</a:t>
            </a:r>
            <a:endParaRPr lang="en-US" altLang="zh-CN" dirty="0"/>
          </a:p>
          <a:p>
            <a:pPr marL="342900" indent="-342900"/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总结</a:t>
            </a:r>
            <a:r>
              <a:rPr lang="en-US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js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基础阶段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内容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- 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开始准备 </a:t>
            </a:r>
            <a:r>
              <a:rPr lang="en-US" altLang="zh-CN" dirty="0" err="1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js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基础实战内容，可以先准备笔试题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b="1" dirty="0" smtClean="0"/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835482" y="6157810"/>
            <a:ext cx="113223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我们</a:t>
            </a: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什么都没有，唯一的本钱就是青春。梦想让我与众不同，奋斗让我改变命运！</a:t>
            </a:r>
          </a:p>
        </p:txBody>
      </p:sp>
      <p:pic>
        <p:nvPicPr>
          <p:cNvPr id="1026" name="Picture 2" descr="https://img2.baidu.com/it/u=4289066427,1360697967&amp;fm=26&amp;fmt=auto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924" y="1965642"/>
            <a:ext cx="1899139" cy="180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69" y="4338638"/>
            <a:ext cx="1761005" cy="17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0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对象是什么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对象（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里的一种数据类型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可以理解为是一种无序的数据集合， 注意数组是有序的数据集合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用来描述某个事物，例如描述一个人</a:t>
            </a:r>
            <a:endParaRPr lang="en-US" altLang="zh-CN" dirty="0"/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人有姓名、年龄、性别等信息、还有吃饭睡觉打代码等功能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如果用多个变量保存则比较散，用对象比较统一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比如描述 班主任 信息：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静态特征 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身高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性别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爱好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=&gt;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可以使用数字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布尔类型等表示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动态行为 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点名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唱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rap) =&gt;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使用函数表示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933" y="2035619"/>
            <a:ext cx="4417190" cy="16699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5722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对象是什么？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对象是一种数据类型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无序的数据的集合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对象有什么特点？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无序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的数据的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可以详细的描述描述某个事物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43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什么是对象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对象</a:t>
            </a:r>
            <a:r>
              <a:rPr lang="zh-CN" altLang="en-US" dirty="0" smtClean="0">
                <a:solidFill>
                  <a:srgbClr val="C00000"/>
                </a:solidFill>
              </a:rPr>
              <a:t>使用</a:t>
            </a:r>
            <a:endParaRPr lang="en-US" altLang="zh-CN" dirty="0" smtClean="0"/>
          </a:p>
          <a:p>
            <a:r>
              <a:rPr lang="zh-CN" altLang="en-US" dirty="0" smtClean="0"/>
              <a:t>遍历对象</a:t>
            </a:r>
            <a:endParaRPr lang="en-US" altLang="zh-CN" dirty="0" smtClean="0"/>
          </a:p>
          <a:p>
            <a:r>
              <a:rPr lang="zh-CN" altLang="en-US" dirty="0" smtClean="0"/>
              <a:t>内置对象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1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对象使用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目标：掌握对象语法，用它保存多个</a:t>
            </a:r>
            <a:r>
              <a:rPr lang="zh-CN" altLang="en-US" dirty="0" smtClean="0"/>
              <a:t>数据</a:t>
            </a:r>
            <a:endParaRPr lang="en-US" altLang="zh-CN" b="1" dirty="0" smtClean="0"/>
          </a:p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对象声明语法</a:t>
            </a:r>
            <a:endParaRPr lang="en-US" altLang="zh-CN" b="1" dirty="0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838200" y="3851956"/>
            <a:ext cx="9845675" cy="247684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实际开发中，我们多用</a:t>
            </a:r>
            <a:r>
              <a:rPr lang="zh-CN" altLang="en-US" dirty="0"/>
              <a:t>花括号</a:t>
            </a:r>
            <a:r>
              <a:rPr lang="zh-CN" altLang="en-US" dirty="0" smtClean="0"/>
              <a:t>。</a:t>
            </a:r>
            <a:r>
              <a:rPr lang="zh-CN" altLang="en-US" dirty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{} </a:t>
            </a:r>
            <a:r>
              <a:rPr lang="zh-CN" altLang="en-US" dirty="0" smtClean="0">
                <a:solidFill>
                  <a:srgbClr val="C00000"/>
                </a:solidFill>
              </a:rPr>
              <a:t>是对象字面量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7" y="2691334"/>
            <a:ext cx="4409524" cy="8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67" y="4399800"/>
            <a:ext cx="4285714" cy="9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077" y="2791639"/>
            <a:ext cx="4630587" cy="599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632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29345</TotalTime>
  <Words>3018</Words>
  <Application>Microsoft Office PowerPoint</Application>
  <PresentationFormat>宽屏</PresentationFormat>
  <Paragraphs>394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55</vt:i4>
      </vt:variant>
    </vt:vector>
  </HeadingPairs>
  <TitlesOfParts>
    <vt:vector size="77" baseType="lpstr">
      <vt:lpstr>Alibaba PuHuiTi</vt:lpstr>
      <vt:lpstr>Alibaba PuHuiTi B</vt:lpstr>
      <vt:lpstr>Alibaba PuHuiTi M</vt:lpstr>
      <vt:lpstr>Alibaba PuHuiTi Medium</vt:lpstr>
      <vt:lpstr>Alibaba PuHuiTi R</vt:lpstr>
      <vt:lpstr>Bebas</vt:lpstr>
      <vt:lpstr>阿里巴巴普惠体</vt:lpstr>
      <vt:lpstr>等线</vt:lpstr>
      <vt:lpstr>黑体</vt:lpstr>
      <vt:lpstr>华文楷体</vt:lpstr>
      <vt:lpstr>华文楷体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</vt:lpstr>
      <vt:lpstr>正文设计方案</vt:lpstr>
      <vt:lpstr>5_结束页设计方案</vt:lpstr>
      <vt:lpstr>JavaScript 基础第五天</vt:lpstr>
      <vt:lpstr>PowerPoint 演示文稿</vt:lpstr>
      <vt:lpstr>PowerPoint 演示文稿</vt:lpstr>
      <vt:lpstr>对象</vt:lpstr>
      <vt:lpstr>PowerPoint 演示文稿</vt:lpstr>
      <vt:lpstr>1. 对象是什么</vt:lpstr>
      <vt:lpstr>PowerPoint 演示文稿</vt:lpstr>
      <vt:lpstr>对象</vt:lpstr>
      <vt:lpstr>1.2 对象使用</vt:lpstr>
      <vt:lpstr>1.2 对象使用</vt:lpstr>
      <vt:lpstr>1.2 对象使用</vt:lpstr>
      <vt:lpstr>PowerPoint 演示文稿</vt:lpstr>
      <vt:lpstr>PowerPoint 演示文稿</vt:lpstr>
      <vt:lpstr>1.2 对象使用</vt:lpstr>
      <vt:lpstr>1.2 对象使用</vt:lpstr>
      <vt:lpstr>1.2 对象使用</vt:lpstr>
      <vt:lpstr>1.2 对象使用</vt:lpstr>
      <vt:lpstr>1.2 对象使用</vt:lpstr>
      <vt:lpstr>PowerPoint 演示文稿</vt:lpstr>
      <vt:lpstr>PowerPoint 演示文稿</vt:lpstr>
      <vt:lpstr>1.2 对象使用</vt:lpstr>
      <vt:lpstr>1.2 对象使用</vt:lpstr>
      <vt:lpstr>PowerPoint 演示文稿</vt:lpstr>
      <vt:lpstr>1.2 对象使用</vt:lpstr>
      <vt:lpstr>1.2 对象使用</vt:lpstr>
      <vt:lpstr>PowerPoint 演示文稿</vt:lpstr>
      <vt:lpstr>对象</vt:lpstr>
      <vt:lpstr>4 遍历对象</vt:lpstr>
      <vt:lpstr>4 遍历对象</vt:lpstr>
      <vt:lpstr>PowerPoint 演示文稿</vt:lpstr>
      <vt:lpstr>PowerPoint 演示文稿</vt:lpstr>
      <vt:lpstr>PowerPoint 演示文稿</vt:lpstr>
      <vt:lpstr>PowerPoint 演示文稿</vt:lpstr>
      <vt:lpstr>对象</vt:lpstr>
      <vt:lpstr>1.5 内置对象</vt:lpstr>
      <vt:lpstr>1.5 内置对象-内置对象是什么？</vt:lpstr>
      <vt:lpstr>1.5 内置对象-Math</vt:lpstr>
      <vt:lpstr>1.5 内置对象-生成任意范围随机数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拓展-术语解释</vt:lpstr>
      <vt:lpstr>拓展- 基本数据类型和引用数据类型</vt:lpstr>
      <vt:lpstr>PowerPoint 演示文稿</vt:lpstr>
      <vt:lpstr>1. 简单类型的内存分配</vt:lpstr>
      <vt:lpstr>2. 复杂类型的内存分配</vt:lpstr>
      <vt:lpstr>PowerPoint 演示文稿</vt:lpstr>
      <vt:lpstr> 今日复习路线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andy</cp:lastModifiedBy>
  <cp:revision>3913</cp:revision>
  <dcterms:created xsi:type="dcterms:W3CDTF">2020-03-31T02:23:27Z</dcterms:created>
  <dcterms:modified xsi:type="dcterms:W3CDTF">2022-03-25T13:02:39Z</dcterms:modified>
</cp:coreProperties>
</file>