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113"/>
  </p:notesMasterIdLst>
  <p:handoutMasterIdLst>
    <p:handoutMasterId r:id="rId114"/>
  </p:handoutMasterIdLst>
  <p:sldIdLst>
    <p:sldId id="533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631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632" r:id="rId40"/>
    <p:sldId id="568" r:id="rId41"/>
    <p:sldId id="569" r:id="rId42"/>
    <p:sldId id="634" r:id="rId43"/>
    <p:sldId id="633" r:id="rId44"/>
    <p:sldId id="570" r:id="rId45"/>
    <p:sldId id="571" r:id="rId46"/>
    <p:sldId id="635" r:id="rId47"/>
    <p:sldId id="574" r:id="rId48"/>
    <p:sldId id="575" r:id="rId49"/>
    <p:sldId id="576" r:id="rId50"/>
    <p:sldId id="577" r:id="rId51"/>
    <p:sldId id="578" r:id="rId52"/>
    <p:sldId id="579" r:id="rId53"/>
    <p:sldId id="580" r:id="rId54"/>
    <p:sldId id="581" r:id="rId55"/>
    <p:sldId id="582" r:id="rId56"/>
    <p:sldId id="636" r:id="rId57"/>
    <p:sldId id="583" r:id="rId58"/>
    <p:sldId id="585" r:id="rId59"/>
    <p:sldId id="586" r:id="rId60"/>
    <p:sldId id="587" r:id="rId61"/>
    <p:sldId id="588" r:id="rId62"/>
    <p:sldId id="589" r:id="rId63"/>
    <p:sldId id="590" r:id="rId64"/>
    <p:sldId id="591" r:id="rId65"/>
    <p:sldId id="592" r:id="rId66"/>
    <p:sldId id="593" r:id="rId67"/>
    <p:sldId id="638" r:id="rId68"/>
    <p:sldId id="639" r:id="rId69"/>
    <p:sldId id="640" r:id="rId70"/>
    <p:sldId id="637" r:id="rId71"/>
    <p:sldId id="594" r:id="rId72"/>
    <p:sldId id="595" r:id="rId73"/>
    <p:sldId id="596" r:id="rId74"/>
    <p:sldId id="597" r:id="rId75"/>
    <p:sldId id="598" r:id="rId76"/>
    <p:sldId id="641" r:id="rId77"/>
    <p:sldId id="642" r:id="rId78"/>
    <p:sldId id="643" r:id="rId79"/>
    <p:sldId id="644" r:id="rId80"/>
    <p:sldId id="645" r:id="rId81"/>
    <p:sldId id="599" r:id="rId82"/>
    <p:sldId id="600" r:id="rId83"/>
    <p:sldId id="601" r:id="rId84"/>
    <p:sldId id="602" r:id="rId85"/>
    <p:sldId id="603" r:id="rId86"/>
    <p:sldId id="604" r:id="rId87"/>
    <p:sldId id="605" r:id="rId88"/>
    <p:sldId id="607" r:id="rId89"/>
    <p:sldId id="608" r:id="rId90"/>
    <p:sldId id="609" r:id="rId91"/>
    <p:sldId id="610" r:id="rId92"/>
    <p:sldId id="611" r:id="rId93"/>
    <p:sldId id="647" r:id="rId94"/>
    <p:sldId id="613" r:id="rId95"/>
    <p:sldId id="614" r:id="rId96"/>
    <p:sldId id="615" r:id="rId97"/>
    <p:sldId id="616" r:id="rId98"/>
    <p:sldId id="617" r:id="rId99"/>
    <p:sldId id="618" r:id="rId100"/>
    <p:sldId id="619" r:id="rId101"/>
    <p:sldId id="620" r:id="rId102"/>
    <p:sldId id="621" r:id="rId103"/>
    <p:sldId id="622" r:id="rId104"/>
    <p:sldId id="623" r:id="rId105"/>
    <p:sldId id="624" r:id="rId106"/>
    <p:sldId id="648" r:id="rId107"/>
    <p:sldId id="649" r:id="rId108"/>
    <p:sldId id="650" r:id="rId109"/>
    <p:sldId id="628" r:id="rId110"/>
    <p:sldId id="629" r:id="rId111"/>
    <p:sldId id="264" r:id="rId1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62074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76711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89409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97986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36397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基础第一天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基础语法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：知道</a:t>
            </a:r>
            <a:r>
              <a:rPr lang="zh-CN" altLang="en-US" dirty="0"/>
              <a:t>如何</a:t>
            </a:r>
            <a:r>
              <a:rPr lang="zh-CN" altLang="en-US" dirty="0" smtClean="0"/>
              <a:t>向</a:t>
            </a:r>
            <a:r>
              <a:rPr lang="zh-CN" altLang="en-US" dirty="0"/>
              <a:t>页面添加 </a:t>
            </a:r>
            <a:r>
              <a:rPr lang="en-US" altLang="zh-CN" dirty="0" smtClean="0"/>
              <a:t>JavaScript</a:t>
            </a:r>
            <a:endParaRPr lang="en-US" altLang="zh-CN" dirty="0"/>
          </a:p>
        </p:txBody>
      </p:sp>
      <p:sp>
        <p:nvSpPr>
          <p:cNvPr id="10" name="右箭头 9"/>
          <p:cNvSpPr/>
          <p:nvPr/>
        </p:nvSpPr>
        <p:spPr>
          <a:xfrm>
            <a:off x="4330272" y="2667806"/>
            <a:ext cx="766118" cy="22051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CSS </a:t>
            </a:r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位置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JavaScript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815" y="2918864"/>
            <a:ext cx="21555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行内样式表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内部样式表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外部样式表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717" y="2974674"/>
            <a:ext cx="32481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85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类型转换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实战</a:t>
            </a:r>
            <a:r>
              <a:rPr lang="zh-CN" altLang="en-US" dirty="0" smtClean="0">
                <a:solidFill>
                  <a:srgbClr val="C00000"/>
                </a:solidFill>
              </a:rPr>
              <a:t>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用户订单信息案例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：用户输入商品价格和商品数量，以及收货地址，可以自动打印订单信息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9915"/>
            <a:ext cx="10668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用户订单信息案例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：用户输入商品价格和商品数量，以及收货地址，可以自动打印订单信息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：需要输入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个数据，所以需要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个变量来存储  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price   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num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address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：需要计算总的价格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 </a:t>
            </a: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/>
              <a:t>页面打印生成表格，里面填充数据即可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④：记得最好使用模板字符串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86" y="4562057"/>
            <a:ext cx="7304762" cy="17809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896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声明的时候必须要赋值，进行初始化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93" y="4097034"/>
            <a:ext cx="6895238" cy="9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81" y="2295085"/>
            <a:ext cx="7428571" cy="14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247" y="2176037"/>
            <a:ext cx="3123809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提示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变量没有定义过</a:t>
            </a:r>
            <a:endParaRPr lang="en-US" altLang="zh-CN" dirty="0" smtClean="0"/>
          </a:p>
          <a:p>
            <a:r>
              <a:rPr lang="zh-CN" altLang="en-US" dirty="0" smtClean="0"/>
              <a:t>很可能 </a:t>
            </a:r>
            <a:r>
              <a:rPr lang="en-US" altLang="zh-CN" dirty="0" smtClean="0"/>
              <a:t>age </a:t>
            </a:r>
            <a:r>
              <a:rPr lang="zh-CN" altLang="en-US" dirty="0" smtClean="0"/>
              <a:t>变量没有声明和赋值</a:t>
            </a:r>
            <a:endParaRPr lang="en-US" altLang="zh-CN" dirty="0" smtClean="0"/>
          </a:p>
          <a:p>
            <a:r>
              <a:rPr lang="zh-CN" altLang="en-US" dirty="0" smtClean="0"/>
              <a:t>或者我们输出变量名和声明的变量不一致引起的（简单说写错变量名了）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9" y="2283429"/>
            <a:ext cx="6504762" cy="11904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43" y="4198228"/>
            <a:ext cx="5019048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70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/>
              <a:t>提示 </a:t>
            </a:r>
            <a:r>
              <a:rPr lang="en-US" altLang="zh-CN" dirty="0"/>
              <a:t>“age”</a:t>
            </a:r>
            <a:r>
              <a:rPr lang="zh-CN" altLang="en-US" dirty="0"/>
              <a:t>已经声明</a:t>
            </a:r>
            <a:endParaRPr lang="en-US" altLang="zh-CN" dirty="0"/>
          </a:p>
          <a:p>
            <a:r>
              <a:rPr lang="zh-CN" altLang="en-US" dirty="0"/>
              <a:t>很大概率是</a:t>
            </a:r>
            <a:r>
              <a:rPr lang="zh-CN" altLang="en-US" dirty="0" smtClean="0"/>
              <a:t>因为重复</a:t>
            </a:r>
            <a:r>
              <a:rPr lang="zh-CN" altLang="en-US" dirty="0"/>
              <a:t>声明了一个变量。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 smtClean="0"/>
              <a:t>let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不允</a:t>
            </a:r>
            <a:r>
              <a:rPr lang="zh-CN" altLang="en-US" dirty="0"/>
              <a:t>许多次声明同一个变量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9" y="2191904"/>
            <a:ext cx="7952381" cy="15428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628" y="2125237"/>
            <a:ext cx="3123809" cy="1676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809" y="4848828"/>
            <a:ext cx="6419048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04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常见错误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下面可能出现的原因是什么？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常量被重新赋值了</a:t>
            </a:r>
            <a:endParaRPr lang="en-US" altLang="zh-CN" dirty="0" smtClean="0"/>
          </a:p>
          <a:p>
            <a:r>
              <a:rPr lang="zh-CN" altLang="en-US" dirty="0" smtClean="0"/>
              <a:t>常量不能被重新赋值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91" y="2228305"/>
            <a:ext cx="7580952" cy="1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629" y="2209257"/>
            <a:ext cx="3123809" cy="16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53" y="4575281"/>
            <a:ext cx="6504762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50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六</a:t>
            </a:r>
            <a:r>
              <a:rPr lang="en-US" altLang="zh-CN" dirty="0">
                <a:solidFill>
                  <a:srgbClr val="C00000"/>
                </a:solidFill>
              </a:rPr>
              <a:t>. </a:t>
            </a:r>
            <a:r>
              <a:rPr lang="zh-CN" altLang="en-US" dirty="0">
                <a:solidFill>
                  <a:srgbClr val="C00000"/>
                </a:solidFill>
              </a:rPr>
              <a:t>常见错误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下面可能出现什么问题？如何解决？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prompt </a:t>
            </a:r>
            <a:r>
              <a:rPr lang="zh-CN" altLang="en-US" dirty="0"/>
              <a:t>获取过来</a:t>
            </a:r>
            <a:r>
              <a:rPr lang="zh-CN" altLang="en-US" dirty="0" smtClean="0"/>
              <a:t>的是字符型，所以会出现字符相加的问题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rompt</a:t>
            </a:r>
            <a:r>
              <a:rPr lang="zh-CN" altLang="en-US" dirty="0" smtClean="0"/>
              <a:t> 如果出现相加 记得要转为数字型，可以 利用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最简单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8" y="5219247"/>
            <a:ext cx="6200000" cy="12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28" y="2185010"/>
            <a:ext cx="6028571" cy="12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88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七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梳理完毕再次写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遍今日综合案例（订单信息案例案例） 记得先写伪代码思路，然后里面填写代码。</a:t>
            </a:r>
            <a:endParaRPr lang="zh-CN" altLang="en-US" dirty="0"/>
          </a:p>
          <a:p>
            <a:r>
              <a:rPr lang="zh-CN" altLang="en-US" dirty="0" smtClean="0"/>
              <a:t>晚上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点是做测试题（测试时间最多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分钟） 注意，必须每个同学都完全做对。保证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个题都做对。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做完考题的同学开始：独立书写今日作业 </a:t>
            </a:r>
          </a:p>
          <a:p>
            <a:r>
              <a:rPr lang="zh-CN" altLang="en-US" dirty="0" smtClean="0"/>
              <a:t>手机扫码：                                 电脑端： </a:t>
            </a:r>
            <a:r>
              <a:rPr lang="en-US" altLang="zh-CN" dirty="0"/>
              <a:t>https://ks.wjx.top/vj/h8kAn6p.aspx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3639412"/>
            <a:ext cx="243840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33" y="772192"/>
            <a:ext cx="2779861" cy="57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776783" y="242586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直接写在html文件里，用script标签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包住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规范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：script标签写在&lt;/body&gt;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上面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拓展： </a:t>
            </a:r>
            <a:r>
              <a:rPr lang="en-US" altLang="zh-CN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alert(‘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你好，</a:t>
            </a:r>
            <a:r>
              <a:rPr lang="en-US" altLang="zh-CN" sz="1600" dirty="0" err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js’</a:t>
            </a:r>
            <a:r>
              <a:rPr lang="en-US" altLang="zh-CN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页面弹出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警告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对话框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占位符 6"/>
          <p:cNvSpPr txBox="1"/>
          <p:nvPr/>
        </p:nvSpPr>
        <p:spPr>
          <a:xfrm>
            <a:off x="710880" y="173716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内部 </a:t>
            </a:r>
            <a:r>
              <a:rPr lang="en-US" altLang="zh-CN" sz="1600" dirty="0" smtClean="0"/>
              <a:t>JavaScript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17" y="2097524"/>
            <a:ext cx="5419048" cy="1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21186" y="4770667"/>
            <a:ext cx="967908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我们将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&lt;script&gt;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放在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文件的底部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附近的原因是浏览器会按照代码在文件中的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顺序加载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先加载的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期望修改其下方的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，那么它可能由于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尚未被加载而失效</a:t>
            </a: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因此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，将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代码放在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HTML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页面的底部附近通常是最好的策略。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876711" y="4273023"/>
            <a:ext cx="10302240" cy="18172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776783" y="43454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5934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919321" y="250049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代码写在以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结尾的文件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，引入到</a:t>
            </a:r>
            <a:r>
              <a:rPr lang="en-US" altLang="zh-CN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页面中。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占位符 6"/>
          <p:cNvSpPr txBox="1"/>
          <p:nvPr/>
        </p:nvSpPr>
        <p:spPr>
          <a:xfrm>
            <a:off x="786441" y="1844113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2</a:t>
            </a:r>
            <a:r>
              <a:rPr lang="en-US" altLang="zh-CN" sz="1600" dirty="0" smtClean="0"/>
              <a:t>. </a:t>
            </a:r>
            <a:r>
              <a:rPr lang="zh-CN" altLang="en-US" sz="1600" dirty="0"/>
              <a:t>外</a:t>
            </a:r>
            <a:r>
              <a:rPr lang="zh-CN" altLang="en-US" sz="1600" dirty="0" smtClean="0"/>
              <a:t>部 </a:t>
            </a:r>
            <a:r>
              <a:rPr lang="en-US" altLang="zh-CN" sz="1600" dirty="0" smtClean="0"/>
              <a:t>JavaScript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41" y="2102708"/>
            <a:ext cx="4923809" cy="1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63796" y="5074360"/>
            <a:ext cx="9679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script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标签中间无需写代码，否则会被忽略！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会使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代码更加有序，更易于复用，且没有了脚本的混合，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也会更加易读，因此这是个好的习惯。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19321" y="4576716"/>
            <a:ext cx="10302240" cy="158254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19393" y="464918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27947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书写位置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1326817" y="2480878"/>
            <a:ext cx="6896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代码写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在标签内部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600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此处作为了解即可，但是后面</a:t>
            </a:r>
            <a:r>
              <a:rPr lang="en-US" altLang="zh-CN" sz="1600" dirty="0" err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框架会用这种模式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占位符 6"/>
          <p:cNvSpPr txBox="1"/>
          <p:nvPr/>
        </p:nvSpPr>
        <p:spPr>
          <a:xfrm>
            <a:off x="1260914" y="179217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r>
              <a:rPr lang="en-US" altLang="zh-CN" sz="1600" dirty="0" smtClean="0"/>
              <a:t>. </a:t>
            </a:r>
            <a:r>
              <a:rPr lang="zh-CN" altLang="en-US" sz="1600" dirty="0"/>
              <a:t>内联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JavaScript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17" y="4320485"/>
            <a:ext cx="7689011" cy="1269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00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07440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三种书写位置？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     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书写的位置尽量写到文档末尾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&lt;/body&gt;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 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标签中间不要写代码，否则会被忽略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1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页面弹框课堂练习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请用外部和内部两种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书写方式，页面弹出： 努力，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奋斗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分钟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28EF1E-1F83-1944-964B-3BFCA8353C29}"/>
              </a:ext>
            </a:extLst>
          </p:cNvPr>
          <p:cNvSpPr/>
          <p:nvPr/>
        </p:nvSpPr>
        <p:spPr>
          <a:xfrm>
            <a:off x="944880" y="3159760"/>
            <a:ext cx="10302240" cy="189531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BDBDFC-FF73-3C46-A036-6C3DA2363B85}"/>
              </a:ext>
            </a:extLst>
          </p:cNvPr>
          <p:cNvSpPr/>
          <p:nvPr/>
        </p:nvSpPr>
        <p:spPr>
          <a:xfrm>
            <a:off x="844952" y="323223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1204336" y="3765787"/>
            <a:ext cx="7784108" cy="78385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页面弹窗：  </a:t>
            </a:r>
            <a:r>
              <a:rPr kumimoji="1"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alert(‘</a:t>
            </a:r>
            <a:r>
              <a:rPr kumimoji="1" lang="en-US" altLang="zh-CN" dirty="0" err="1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xxxx</a:t>
            </a:r>
            <a:r>
              <a:rPr kumimoji="1"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’)</a:t>
            </a:r>
            <a:endParaRPr kumimoji="1"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9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的注释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的结束符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0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注释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目标：会使用两种</a:t>
            </a:r>
            <a:r>
              <a:rPr lang="en-US" altLang="zh-CN" dirty="0"/>
              <a:t>JavaScript</a:t>
            </a:r>
            <a:r>
              <a:rPr lang="zh-CN" altLang="en-US" dirty="0"/>
              <a:t>注释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单行</a:t>
            </a:r>
            <a:r>
              <a:rPr lang="zh-CN" altLang="en-US" dirty="0"/>
              <a:t>注释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符号：</a:t>
            </a:r>
            <a:r>
              <a:rPr lang="en-US" altLang="zh-CN" dirty="0"/>
              <a:t>//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作用：</a:t>
            </a:r>
            <a:r>
              <a:rPr lang="en-US" altLang="zh-CN" dirty="0"/>
              <a:t>//</a:t>
            </a:r>
            <a:r>
              <a:rPr lang="zh-CN" altLang="en-US" dirty="0"/>
              <a:t>右边这一行的代码会被忽略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快捷键：</a:t>
            </a:r>
            <a:r>
              <a:rPr lang="en-US" altLang="zh-CN" dirty="0"/>
              <a:t>ctrl + /</a:t>
            </a:r>
          </a:p>
          <a:p>
            <a:endParaRPr lang="en-US" altLang="zh-CN" dirty="0"/>
          </a:p>
          <a:p>
            <a:r>
              <a:rPr lang="zh-CN" altLang="en-US" dirty="0"/>
              <a:t>块注释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符号：</a:t>
            </a:r>
            <a:r>
              <a:rPr lang="en-US" altLang="zh-CN" dirty="0"/>
              <a:t>/*  */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作用：</a:t>
            </a:r>
            <a:r>
              <a:rPr lang="zh-CN" altLang="en-US" dirty="0"/>
              <a:t>在</a:t>
            </a:r>
            <a:r>
              <a:rPr lang="en-US" altLang="zh-CN" dirty="0"/>
              <a:t>/*  </a:t>
            </a:r>
            <a:r>
              <a:rPr lang="zh-CN" altLang="en-US" dirty="0"/>
              <a:t>和  *</a:t>
            </a:r>
            <a:r>
              <a:rPr lang="en-US" altLang="zh-CN" dirty="0"/>
              <a:t>/ </a:t>
            </a:r>
            <a:r>
              <a:rPr lang="zh-CN" altLang="en-US" dirty="0"/>
              <a:t>之间的所有内容都会被忽略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快捷键：</a:t>
            </a:r>
            <a:r>
              <a:rPr lang="en-US" altLang="zh-CN" dirty="0"/>
              <a:t>shift + alt + A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33" y="4161321"/>
            <a:ext cx="3220487" cy="1870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34" y="1989138"/>
            <a:ext cx="3220487" cy="1594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17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的注释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>
                <a:solidFill>
                  <a:srgbClr val="C00000"/>
                </a:solidFill>
              </a:rPr>
              <a:t>的结束符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结束符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目标：了解</a:t>
            </a:r>
            <a:r>
              <a:rPr lang="en-US" altLang="zh-CN" dirty="0"/>
              <a:t>JavaScript</a:t>
            </a:r>
            <a:r>
              <a:rPr lang="zh-CN" altLang="en-US" dirty="0" smtClean="0"/>
              <a:t>结束符</a:t>
            </a:r>
            <a:endParaRPr lang="en-US" altLang="zh-CN" dirty="0" smtClean="0"/>
          </a:p>
          <a:p>
            <a:r>
              <a:rPr lang="zh-CN" altLang="en-US" dirty="0" smtClean="0"/>
              <a:t>结束符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作用： </a:t>
            </a:r>
            <a:r>
              <a:rPr lang="zh-CN" altLang="en-US" dirty="0" smtClean="0"/>
              <a:t>使用英文的 </a:t>
            </a:r>
            <a:r>
              <a:rPr lang="en-US" altLang="zh-CN" dirty="0" smtClean="0"/>
              <a:t>; </a:t>
            </a:r>
            <a:r>
              <a:rPr lang="zh-CN" altLang="en-US" dirty="0" smtClean="0"/>
              <a:t>代表</a:t>
            </a:r>
            <a:r>
              <a:rPr lang="zh-CN" altLang="en-US" dirty="0"/>
              <a:t>语句结束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实际情况：</a:t>
            </a:r>
            <a:r>
              <a:rPr lang="zh-CN" altLang="en-US" dirty="0" smtClean="0"/>
              <a:t> 实际开发中，可</a:t>
            </a:r>
            <a:r>
              <a:rPr lang="zh-CN" altLang="en-US" dirty="0"/>
              <a:t>写可不</a:t>
            </a:r>
            <a:r>
              <a:rPr lang="zh-CN" altLang="en-US" dirty="0" smtClean="0"/>
              <a:t>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(JavaScript 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可以自动推断语句的结束位置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现状：</a:t>
            </a:r>
            <a:r>
              <a:rPr lang="zh-CN" altLang="en-US" dirty="0" smtClean="0"/>
              <a:t> 在实际开发中，越来越多的人主张，书写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代码时省略结束符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约定：</a:t>
            </a:r>
            <a:r>
              <a:rPr lang="zh-CN" altLang="en-US" dirty="0" smtClean="0">
                <a:solidFill>
                  <a:srgbClr val="C00000"/>
                </a:solidFill>
              </a:rPr>
              <a:t>为了</a:t>
            </a:r>
            <a:r>
              <a:rPr lang="zh-CN" altLang="en-US" dirty="0">
                <a:solidFill>
                  <a:srgbClr val="C00000"/>
                </a:solidFill>
              </a:rPr>
              <a:t>风格统一</a:t>
            </a:r>
            <a:r>
              <a:rPr lang="zh-CN" altLang="en-US" dirty="0" smtClean="0">
                <a:solidFill>
                  <a:srgbClr val="C00000"/>
                </a:solidFill>
              </a:rPr>
              <a:t>，结束符要么每句都</a:t>
            </a:r>
            <a:r>
              <a:rPr lang="zh-CN" altLang="en-US" dirty="0">
                <a:solidFill>
                  <a:srgbClr val="C00000"/>
                </a:solidFill>
              </a:rPr>
              <a:t>写，</a:t>
            </a:r>
            <a:r>
              <a:rPr lang="zh-CN" altLang="en-US" dirty="0" smtClean="0">
                <a:solidFill>
                  <a:srgbClr val="C00000"/>
                </a:solidFill>
              </a:rPr>
              <a:t>要么每句都</a:t>
            </a:r>
            <a:r>
              <a:rPr lang="zh-CN" altLang="en-US" dirty="0">
                <a:solidFill>
                  <a:srgbClr val="C00000"/>
                </a:solidFill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</a:rPr>
              <a:t>写（按照团队要求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55" y="4740847"/>
            <a:ext cx="2028571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472" y="4740847"/>
            <a:ext cx="1885714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左右箭头 8"/>
          <p:cNvSpPr/>
          <p:nvPr/>
        </p:nvSpPr>
        <p:spPr>
          <a:xfrm>
            <a:off x="4678297" y="5206320"/>
            <a:ext cx="1106659" cy="282146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理解变量是存储数据的“容器”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理解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什么是数据并知道数据的分类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知道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数据类型转换的特征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 </a:t>
            </a:r>
            <a:r>
              <a:rPr lang="zh-CN" altLang="en-US" dirty="0" smtClean="0"/>
              <a:t>注释有那两种方式？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单行注释 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行注释 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   */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JavaScript </a:t>
            </a:r>
            <a:r>
              <a:rPr lang="zh-CN" altLang="en-US" dirty="0" smtClean="0"/>
              <a:t>结束符注意点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结束符是？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分号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结束符可以省略吗？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67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Yes</a:t>
            </a: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67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</a:t>
            </a:r>
            <a:r>
              <a:rPr lang="zh-CN" altLang="en-US" sz="1467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为了风格统一</a:t>
            </a:r>
            <a:r>
              <a:rPr lang="zh-CN" altLang="en-US" sz="1467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，结束符</a:t>
            </a:r>
            <a:r>
              <a:rPr lang="zh-CN" altLang="en-US" sz="1467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要么</a:t>
            </a:r>
            <a:r>
              <a:rPr lang="zh-CN" altLang="en-US" sz="1467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</a:t>
            </a:r>
            <a:r>
              <a:rPr lang="zh-CN" altLang="en-US" sz="1467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句都写，要么每句都不写</a:t>
            </a:r>
            <a:endParaRPr lang="en-US" altLang="zh-CN" sz="1467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2888"/>
            <a:ext cx="8770938" cy="5159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的注释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的结束符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输入和</a:t>
            </a:r>
            <a:r>
              <a:rPr lang="zh-CN" altLang="en-US" dirty="0" smtClean="0">
                <a:solidFill>
                  <a:srgbClr val="C00000"/>
                </a:solidFill>
              </a:rPr>
              <a:t>输出语法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目标：能写出常见 </a:t>
            </a:r>
            <a:r>
              <a:rPr lang="en-US" altLang="zh-CN" dirty="0"/>
              <a:t>JavaScript</a:t>
            </a:r>
            <a:r>
              <a:rPr lang="zh-CN" altLang="en-US" dirty="0"/>
              <a:t> 输入输出</a:t>
            </a:r>
            <a:r>
              <a:rPr lang="zh-CN" altLang="en-US" dirty="0" smtClean="0"/>
              <a:t>语法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什么是语法：</a:t>
            </a:r>
            <a:endParaRPr lang="en-US" altLang="zh-CN" b="1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人和计算机打交道的规则约定</a:t>
            </a: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我们要按照这个规则去</a:t>
            </a:r>
            <a:r>
              <a:rPr lang="zh-CN" altLang="en-US" dirty="0" smtClean="0"/>
              <a:t>写 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比如： 你</a:t>
            </a:r>
            <a:r>
              <a:rPr lang="zh-CN" altLang="en-US" dirty="0"/>
              <a:t>吃了</a:t>
            </a:r>
            <a:r>
              <a:rPr lang="zh-CN" altLang="en-US" dirty="0" smtClean="0"/>
              <a:t>吗？</a:t>
            </a:r>
            <a:endParaRPr lang="zh-CN" altLang="en-US" dirty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</a:t>
            </a:r>
            <a:r>
              <a:rPr lang="zh-CN" altLang="en-US" dirty="0"/>
              <a:t>程序员需要操控计算机，需要计算机能看懂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s://gimg2.baidu.com/image_search/src=http%3A%2F%2F5b0988e595225.cdn.sohucs.com%2Fimages%2F20171108%2F7cf37e56ad6349528bdbb4c9b81f7d7c.jpeg&amp;refer=http%3A%2F%2F5b0988e595225.cdn.sohucs.com&amp;app=2002&amp;size=f9999,10000&amp;q=a80&amp;n=0&amp;g=0n&amp;fmt=jpeg?sec=1648545205&amp;t=fdf64c1973394816b5c47af09805c3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942349"/>
            <a:ext cx="27908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7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目标：能写出常见 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 输入输出</a:t>
            </a:r>
            <a:r>
              <a:rPr lang="zh-CN" altLang="en-US" sz="1800" dirty="0" smtClean="0"/>
              <a:t>语法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dirty="0" smtClean="0"/>
              <a:t>输出</a:t>
            </a:r>
            <a:r>
              <a:rPr lang="zh-CN" altLang="en-US" dirty="0"/>
              <a:t>和输入也可理解为人和计算机的交互，用户通过键盘、鼠标等向计算机输入信息，计算机处理后再展示结果给用户，这便是一次输入和输出的过程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60363" lvl="1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语法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60363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60363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360363" lvl="1" indent="0">
              <a:lnSpc>
                <a:spcPct val="150000"/>
              </a:lnSpc>
              <a:buNone/>
            </a:pPr>
            <a:r>
              <a:rPr lang="zh-CN" altLang="en-US" b="1" dirty="0" smtClean="0"/>
              <a:t>作用：</a:t>
            </a:r>
            <a:r>
              <a:rPr lang="zh-CN" altLang="en-US" dirty="0" smtClean="0"/>
              <a:t>向</a:t>
            </a:r>
            <a:r>
              <a:rPr lang="en-US" altLang="zh-CN" dirty="0"/>
              <a:t>body</a:t>
            </a:r>
            <a:r>
              <a:rPr lang="zh-CN" altLang="en-US" dirty="0"/>
              <a:t>内输出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360363" lvl="1" indent="0">
              <a:lnSpc>
                <a:spcPct val="150000"/>
              </a:lnSpc>
              <a:buNone/>
            </a:pPr>
            <a:r>
              <a:rPr lang="zh-CN" altLang="en-US" b="1" dirty="0" smtClean="0"/>
              <a:t>注意：</a:t>
            </a:r>
            <a:r>
              <a:rPr lang="zh-CN" altLang="en-US" dirty="0" smtClean="0"/>
              <a:t>如果</a:t>
            </a:r>
            <a:r>
              <a:rPr lang="zh-CN" altLang="en-US" dirty="0"/>
              <a:t>输出的内容写的是标签，也会被解析成网页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60363" lvl="1" indent="0">
              <a:buNone/>
            </a:pPr>
            <a:endParaRPr lang="en-US" altLang="zh-CN" dirty="0"/>
          </a:p>
          <a:p>
            <a:pPr marL="3600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6588692" y="3227803"/>
            <a:ext cx="5454944" cy="33756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语法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</a:p>
          <a:p>
            <a:pPr marL="360363" lvl="1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400" b="1" dirty="0"/>
              <a:t>       </a:t>
            </a:r>
            <a:r>
              <a:rPr lang="zh-CN" altLang="en-US" sz="1400" b="1" dirty="0"/>
              <a:t>作用：</a:t>
            </a:r>
            <a:r>
              <a:rPr lang="zh-CN" altLang="en-US" dirty="0"/>
              <a:t>页面弹出警告</a:t>
            </a:r>
            <a:r>
              <a:rPr lang="zh-CN" altLang="en-US" dirty="0" smtClean="0"/>
              <a:t>对话框</a:t>
            </a:r>
          </a:p>
          <a:p>
            <a:pPr lvl="1">
              <a:buFont typeface="Wingdings" pitchFamily="2" charset="2"/>
              <a:buChar char="Ø"/>
            </a:pPr>
            <a:endParaRPr lang="zh-CN" altLang="en-US" dirty="0" smtClean="0"/>
          </a:p>
          <a:p>
            <a:pPr marL="360000" lvl="1" indent="0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语法</a:t>
            </a: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60000" lvl="1" indent="0">
              <a:buFont typeface="Wingdings" pitchFamily="2" charset="2"/>
              <a:buNone/>
            </a:pPr>
            <a:endParaRPr lang="en-US" altLang="zh-CN" dirty="0" smtClean="0"/>
          </a:p>
          <a:p>
            <a:pPr marL="360000" lvl="1" indent="0">
              <a:buFont typeface="Wingdings" pitchFamily="2" charset="2"/>
              <a:buNone/>
            </a:pPr>
            <a:endParaRPr lang="en-US" altLang="zh-CN" dirty="0"/>
          </a:p>
          <a:p>
            <a:pPr marL="360000" lvl="1" indent="0">
              <a:buFont typeface="Wingdings" pitchFamily="2" charset="2"/>
              <a:buNone/>
            </a:pPr>
            <a:endParaRPr lang="en-US" altLang="zh-CN" dirty="0" smtClean="0"/>
          </a:p>
          <a:p>
            <a:pPr marL="360000" lvl="1" indent="0">
              <a:buNone/>
            </a:pPr>
            <a:r>
              <a:rPr lang="zh-CN" altLang="en-US" b="1" dirty="0" smtClean="0"/>
              <a:t>作用：</a:t>
            </a:r>
            <a:r>
              <a:rPr lang="zh-CN" altLang="en-US" dirty="0"/>
              <a:t>控制台输出语法，程序员调试使用</a:t>
            </a:r>
          </a:p>
          <a:p>
            <a:pPr marL="360000" lvl="1" indent="0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994401" y="2992896"/>
            <a:ext cx="0" cy="32850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11" y="5452449"/>
            <a:ext cx="3800000" cy="3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90" y="3763465"/>
            <a:ext cx="4047619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11" y="3839656"/>
            <a:ext cx="3038095" cy="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26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输入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1400" b="1" dirty="0" smtClean="0">
                <a:solidFill>
                  <a:srgbClr val="C00000"/>
                </a:solidFill>
              </a:rPr>
              <a:t>语法：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1400" b="1" dirty="0"/>
              <a:t>作用：</a:t>
            </a:r>
            <a:r>
              <a:rPr lang="zh-CN" altLang="en-US" dirty="0"/>
              <a:t>显示一个对话框，对话框中包含一条文字信息，用来提示用户输入</a:t>
            </a:r>
            <a:r>
              <a:rPr lang="zh-CN" altLang="en-US" dirty="0" smtClean="0"/>
              <a:t>文字</a:t>
            </a:r>
            <a:endParaRPr lang="en-US" altLang="zh-CN" dirty="0" smtClean="0"/>
          </a:p>
          <a:p>
            <a:r>
              <a:rPr lang="zh-CN" altLang="en-US" sz="1400" b="1" dirty="0"/>
              <a:t>展示：</a:t>
            </a:r>
            <a:endParaRPr lang="en-US" altLang="zh-CN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" y="2573362"/>
            <a:ext cx="3876190" cy="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10" y="4170876"/>
            <a:ext cx="4352381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输入和输入练习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需求：时间：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分钟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中弹出对话框： 你好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JS~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中打印输出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我来了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页面控制台输出： 它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会魔法吧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50" y="3501066"/>
            <a:ext cx="6957016" cy="30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 </a:t>
            </a:r>
            <a:r>
              <a:rPr lang="en-US" altLang="zh-CN" dirty="0"/>
              <a:t>JavaScript </a:t>
            </a:r>
            <a:r>
              <a:rPr lang="zh-CN" altLang="en-US" dirty="0" smtClean="0"/>
              <a:t>输入输出</a:t>
            </a:r>
            <a:r>
              <a:rPr lang="zh-CN" altLang="en-US" dirty="0"/>
              <a:t>语法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JavaScript </a:t>
            </a:r>
            <a:r>
              <a:rPr lang="zh-CN" altLang="en-US" b="1" dirty="0" smtClean="0"/>
              <a:t>代码执行顺序：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按</a:t>
            </a:r>
            <a:r>
              <a:rPr lang="en-US" altLang="zh-CN" dirty="0"/>
              <a:t>HTML</a:t>
            </a:r>
            <a:r>
              <a:rPr lang="zh-CN" altLang="en-US" dirty="0"/>
              <a:t>文档流顺序执行</a:t>
            </a:r>
            <a:r>
              <a:rPr lang="en-US" altLang="zh-CN" dirty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alert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prompt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它们会</a:t>
            </a:r>
            <a:r>
              <a:rPr lang="zh-CN" altLang="en-US" dirty="0"/>
              <a:t>跳过页面渲染先被</a:t>
            </a:r>
            <a:r>
              <a:rPr lang="zh-CN" altLang="en-US" dirty="0" smtClean="0"/>
              <a:t>执行（</a:t>
            </a:r>
            <a:r>
              <a:rPr lang="zh-CN" altLang="en-US" dirty="0"/>
              <a:t>目前</a:t>
            </a:r>
            <a:r>
              <a:rPr lang="zh-CN" altLang="en-US" dirty="0" smtClean="0"/>
              <a:t>作为了解，后期讲解详细执行过程）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6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书写位置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的注释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的结束符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输入和</a:t>
            </a:r>
            <a:r>
              <a:rPr lang="zh-CN" altLang="en-US" dirty="0" smtClean="0">
                <a:solidFill>
                  <a:schemeClr val="tx1"/>
                </a:solidFill>
              </a:rPr>
              <a:t>输出语法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字面量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1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字面量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目标：能说出什么是字面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计算机科学中，字面量（</a:t>
            </a:r>
            <a:r>
              <a:rPr lang="en-US" altLang="zh-CN" dirty="0"/>
              <a:t>literal</a:t>
            </a:r>
            <a:r>
              <a:rPr lang="zh-CN" altLang="en-US" dirty="0"/>
              <a:t>）是在计算机中</a:t>
            </a:r>
            <a:r>
              <a:rPr lang="zh-CN" altLang="en-US" dirty="0" smtClean="0"/>
              <a:t>描述  事</a:t>
            </a:r>
            <a:r>
              <a:rPr lang="en-US" altLang="zh-CN" dirty="0"/>
              <a:t>/</a:t>
            </a:r>
            <a:r>
              <a:rPr lang="zh-CN" altLang="en-US" dirty="0" smtClean="0"/>
              <a:t>物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我们工资是：  </a:t>
            </a:r>
            <a:r>
              <a:rPr lang="en-US" altLang="zh-CN" dirty="0" smtClean="0"/>
              <a:t>1000   </a:t>
            </a:r>
            <a:r>
              <a:rPr lang="zh-CN" altLang="en-US" dirty="0" smtClean="0"/>
              <a:t>此时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就是 数字字面量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'</a:t>
            </a:r>
            <a:r>
              <a:rPr lang="zh-CN" altLang="en-US" dirty="0"/>
              <a:t>黑马程序员</a:t>
            </a:r>
            <a:r>
              <a:rPr lang="en-US" altLang="zh-CN" dirty="0"/>
              <a:t>'  </a:t>
            </a:r>
            <a:r>
              <a:rPr lang="zh-CN" altLang="en-US" dirty="0"/>
              <a:t>字符串字面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还有接下来我们学的  </a:t>
            </a:r>
            <a:r>
              <a:rPr lang="en-US" altLang="zh-CN" dirty="0" smtClean="0"/>
              <a:t>[]   </a:t>
            </a:r>
            <a:r>
              <a:rPr lang="zh-CN" altLang="en-US" dirty="0" smtClean="0"/>
              <a:t>数组字面量         </a:t>
            </a:r>
            <a:r>
              <a:rPr lang="en-US" altLang="zh-CN" dirty="0" smtClean="0"/>
              <a:t> {}    </a:t>
            </a:r>
            <a:r>
              <a:rPr lang="zh-CN" altLang="en-US" dirty="0" smtClean="0"/>
              <a:t>对象字面量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34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23849" y="2260600"/>
            <a:ext cx="6421951" cy="496957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1. JavaScript</a:t>
            </a:r>
            <a:r>
              <a:rPr lang="zh-CN" altLang="en-US" sz="1600" dirty="0" smtClean="0"/>
              <a:t>是什么？</a:t>
            </a:r>
            <a:endParaRPr lang="en-US" altLang="zh-CN" sz="1600" dirty="0" smtClean="0"/>
          </a:p>
          <a:p>
            <a:pPr marL="360045" lvl="1" indent="0">
              <a:buNone/>
            </a:pP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是一门编程语言，可以实现很多的网页交互效果。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/>
              <a:t>2.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书写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内部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–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写到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&lt;/body&gt;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标签上方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- 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 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标签不要写内容，否则会被忽略</a:t>
            </a:r>
            <a:endParaRPr lang="en-US" altLang="zh-CN" sz="1400" b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JavaScript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单行注释 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多行注释 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  */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结束符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分号；   可以加也可以不加，可以按照团队约定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输入输出语句？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输入：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prompt()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输出： 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alert()    </a:t>
            </a:r>
            <a:r>
              <a:rPr lang="en-US" altLang="zh-CN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</a:t>
            </a: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 console.log()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600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JavaScript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常量</a:t>
            </a:r>
            <a:endParaRPr lang="en-US" altLang="zh-CN" dirty="0"/>
          </a:p>
          <a:p>
            <a:r>
              <a:rPr lang="zh-CN" altLang="en-US" dirty="0" smtClean="0"/>
              <a:t>数据类型</a:t>
            </a:r>
            <a:endParaRPr lang="en-US" altLang="zh-CN" dirty="0"/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6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数据类型</a:t>
            </a:r>
            <a:endParaRPr lang="en-US" altLang="zh-CN" dirty="0"/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9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变量是什么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变量基本使用</a:t>
            </a:r>
            <a:r>
              <a:rPr lang="zh-CN" altLang="en-US" dirty="0">
                <a:solidFill>
                  <a:srgbClr val="C00000"/>
                </a:solidFill>
              </a:rPr>
              <a:t>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变量的本质</a:t>
            </a:r>
          </a:p>
          <a:p>
            <a:r>
              <a:rPr lang="zh-CN" altLang="en-US" dirty="0"/>
              <a:t>变量命名规则与规范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3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 变量是什么？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：用户输入的数据我们如何存储起来？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答案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48" y="2851649"/>
            <a:ext cx="4304762" cy="18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58" y="2558507"/>
            <a:ext cx="5806574" cy="2405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73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变量</a:t>
            </a:r>
            <a:r>
              <a:rPr lang="zh-CN" altLang="en-US" dirty="0"/>
              <a:t>是什么？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目标：理解变量是计算机存储数据的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C00000"/>
                </a:solidFill>
              </a:rPr>
              <a:t>容器</a:t>
            </a:r>
            <a:r>
              <a:rPr lang="zh-CN" altLang="en-US" dirty="0" smtClean="0"/>
              <a:t>”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变量：</a:t>
            </a:r>
            <a:endParaRPr lang="en-US" altLang="zh-CN" b="1" dirty="0" smtClean="0"/>
          </a:p>
          <a:p>
            <a:r>
              <a:rPr lang="zh-CN" altLang="en-US" dirty="0"/>
              <a:t>白话：变量就是一个装东西的盒子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>
                <a:sym typeface="+mn-ea"/>
              </a:rPr>
              <a:t>通俗：</a:t>
            </a:r>
            <a:r>
              <a:rPr lang="zh-CN" altLang="en-US" dirty="0" smtClean="0"/>
              <a:t>变量</a:t>
            </a:r>
            <a:r>
              <a:rPr lang="zh-CN" altLang="en-US" dirty="0"/>
              <a:t>是计算机中用来</a:t>
            </a:r>
            <a:r>
              <a:rPr lang="zh-CN" altLang="en-US" b="1" dirty="0"/>
              <a:t>存储数据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C00000"/>
                </a:solidFill>
              </a:rPr>
              <a:t>容器</a:t>
            </a:r>
            <a:r>
              <a:rPr lang="zh-CN" altLang="en-US" dirty="0"/>
              <a:t>”，它可以让计算机变得有</a:t>
            </a:r>
            <a:r>
              <a:rPr lang="zh-CN" altLang="en-US" dirty="0" smtClean="0"/>
              <a:t>记忆。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变量不是数据本身，它们仅仅是一个用于存储数值的容器。可以理解为是一个个用来装东西的纸箱子。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52404"/>
            <a:ext cx="5044664" cy="209273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6079525" y="3692446"/>
            <a:ext cx="165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812543" y="3465905"/>
            <a:ext cx="1260389" cy="453081"/>
          </a:xfrm>
          <a:prstGeom prst="roundRect">
            <a:avLst/>
          </a:prstGeom>
          <a:solidFill>
            <a:srgbClr val="448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07822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是怎么理解？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中用来存储数据的“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”，简单理解是一个个的盒子。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变量有什么作用呢？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用来存放数据的。注意变量指的是容器而不是数据。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你还能想到那些生活中的变量？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HTML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教室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宿舍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…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变量是什么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变量基本使用☆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变量的本质</a:t>
            </a:r>
          </a:p>
          <a:p>
            <a:r>
              <a:rPr lang="zh-CN" altLang="en-US" dirty="0"/>
              <a:t>变量命名规则与规范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目标：能够声明一个变量并完成赋值操作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变量的声明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变量的赋值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1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声明变量：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要想使用变量</a:t>
            </a:r>
            <a:r>
              <a:rPr lang="zh-CN" altLang="en-US" dirty="0" smtClean="0"/>
              <a:t>，首先需要创建变量（</a:t>
            </a:r>
            <a:r>
              <a:rPr lang="zh-CN" altLang="en-US" dirty="0"/>
              <a:t>也</a:t>
            </a:r>
            <a:r>
              <a:rPr lang="zh-CN" altLang="en-US" dirty="0" smtClean="0"/>
              <a:t>称为声明变量或者定义变量）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声明变量</a:t>
            </a:r>
            <a:r>
              <a:rPr lang="zh-CN" altLang="en-US" dirty="0"/>
              <a:t>有两部分构成：声明关键字、变量名（标识）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let </a:t>
            </a:r>
            <a:r>
              <a:rPr lang="zh-CN" altLang="en-US" dirty="0"/>
              <a:t>即</a:t>
            </a:r>
            <a:r>
              <a:rPr lang="zh-CN" altLang="en-US" dirty="0" smtClean="0"/>
              <a:t>关键字 </a:t>
            </a:r>
            <a:r>
              <a:rPr lang="en-US" altLang="zh-CN" dirty="0" smtClean="0"/>
              <a:t>(let: </a:t>
            </a:r>
            <a:r>
              <a:rPr lang="zh-CN" altLang="en-US" dirty="0" smtClean="0"/>
              <a:t>允许、许可、让、要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所谓关键字是系统提供的专门用来声明（定义）变量的词语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举例：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我们声明了一个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age 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C00000"/>
                </a:solidFill>
              </a:rPr>
              <a:t>变量的名称</a:t>
            </a:r>
            <a:r>
              <a:rPr lang="zh-CN" altLang="en-US" dirty="0"/>
              <a:t>，也叫标识符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05" y="2970595"/>
            <a:ext cx="3523809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05" y="5061506"/>
            <a:ext cx="2142857" cy="4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5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定义了一个</a:t>
            </a:r>
            <a:r>
              <a:rPr lang="zh-CN" altLang="en-US" dirty="0" smtClean="0"/>
              <a:t>变量后，</a:t>
            </a:r>
            <a:r>
              <a:rPr lang="zh-CN" altLang="en-US" dirty="0"/>
              <a:t>你就能够初始化</a:t>
            </a:r>
            <a:r>
              <a:rPr lang="zh-CN" altLang="en-US" dirty="0" smtClean="0"/>
              <a:t>它（赋值）。在</a:t>
            </a:r>
            <a:r>
              <a:rPr lang="zh-CN" altLang="en-US" dirty="0"/>
              <a:t>变量名之后跟上一个“</a:t>
            </a:r>
            <a:r>
              <a:rPr lang="en-US" altLang="zh-CN" dirty="0"/>
              <a:t>=”</a:t>
            </a:r>
            <a:r>
              <a:rPr lang="zh-CN" altLang="en-US" dirty="0"/>
              <a:t>，然后是</a:t>
            </a:r>
            <a:r>
              <a:rPr lang="zh-CN" altLang="en-US" dirty="0" smtClean="0"/>
              <a:t>数值。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zh-CN" altLang="en-US" dirty="0"/>
              <a:t>是通过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 smtClean="0">
                <a:solidFill>
                  <a:srgbClr val="C00000"/>
                </a:solidFill>
              </a:rPr>
              <a:t>名</a:t>
            </a:r>
            <a:r>
              <a:rPr lang="zh-CN" altLang="en-US" dirty="0" smtClean="0"/>
              <a:t>来获得变量里面的数据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863970" y="3545457"/>
            <a:ext cx="1052422" cy="3623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83420" y="4673559"/>
            <a:ext cx="1052422" cy="3623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字面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48" y="3168005"/>
            <a:ext cx="4895238" cy="2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4019909" y="3778371"/>
            <a:ext cx="1102424" cy="62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52823" y="4531901"/>
            <a:ext cx="1725649" cy="27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简单点，也可以声明</a:t>
            </a:r>
            <a:r>
              <a:rPr lang="zh-CN" altLang="en-US" dirty="0"/>
              <a:t>变量的</a:t>
            </a:r>
            <a:r>
              <a:rPr lang="zh-CN" altLang="en-US" dirty="0" smtClean="0"/>
              <a:t>时候直接完成赋值操作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这种操作也称为 变量</a:t>
            </a:r>
            <a:r>
              <a:rPr lang="zh-CN" altLang="en-US" b="1" dirty="0" smtClean="0">
                <a:solidFill>
                  <a:srgbClr val="C00000"/>
                </a:solidFill>
              </a:rPr>
              <a:t>初始化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02" y="2811633"/>
            <a:ext cx="7019048" cy="12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是什么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书写位置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的结束符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4250" y="726440"/>
            <a:ext cx="5760000" cy="4708800"/>
          </a:xfrm>
        </p:spPr>
        <p:txBody>
          <a:bodyPr/>
          <a:lstStyle/>
          <a:p>
            <a:r>
              <a:rPr lang="zh-CN" altLang="en-US" dirty="0" smtClean="0"/>
              <a:t>变量用什么关键字来声明？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</a:p>
          <a:p>
            <a:r>
              <a:rPr lang="zh-CN" altLang="en-US" dirty="0" smtClean="0"/>
              <a:t>变量通过什么符号来赋值？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这个符号我们也称为 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赋值运算符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开发</a:t>
            </a:r>
            <a:r>
              <a:rPr lang="zh-CN" altLang="en-US" dirty="0" smtClean="0"/>
              <a:t>中我们经常声明的同时可以直接赋值？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01" y="4609822"/>
            <a:ext cx="7019048" cy="12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18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课堂变量练习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声明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一个变量，用于存放用户购买的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商品 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数量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num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)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件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声明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一个变量，用于存放用户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 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姓名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 </a:t>
            </a:r>
            <a:r>
              <a:rPr lang="en-US" altLang="zh-CN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uname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)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’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张三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’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Alibaba PuHuiTi R" pitchFamily="18" charset="-12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ea typeface="Alibaba PuHuiTi R" pitchFamily="18" charset="-122"/>
              </a:rPr>
              <a:t>依次</a:t>
            </a:r>
            <a:r>
              <a:rPr lang="zh-CN" altLang="en-US" b="1" dirty="0" smtClean="0">
                <a:solidFill>
                  <a:schemeClr val="tx1"/>
                </a:solidFill>
                <a:ea typeface="Alibaba PuHuiTi R" pitchFamily="18" charset="-122"/>
              </a:rPr>
              <a:t>控制台</a:t>
            </a:r>
            <a:r>
              <a:rPr lang="zh-CN" altLang="en-US" dirty="0" smtClean="0">
                <a:solidFill>
                  <a:schemeClr val="tx1"/>
                </a:solidFill>
                <a:ea typeface="Alibaba PuHuiTi R" pitchFamily="18" charset="-122"/>
              </a:rPr>
              <a:t>打印输出两个变量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目标：掌握变量</a:t>
            </a:r>
            <a:r>
              <a:rPr lang="zh-CN" altLang="en-US" dirty="0" smtClean="0"/>
              <a:t>的更新以及了解同时声明多个变量的写法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更新变量：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变量赋值后，</a:t>
            </a:r>
            <a:r>
              <a:rPr lang="zh-CN" altLang="en-US" dirty="0"/>
              <a:t>还</a:t>
            </a:r>
            <a:r>
              <a:rPr lang="zh-CN" altLang="en-US" dirty="0" smtClean="0"/>
              <a:t>可以</a:t>
            </a:r>
            <a:r>
              <a:rPr lang="zh-CN" altLang="en-US" dirty="0"/>
              <a:t>通过简单地给它一个不同的值来更新它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 </a:t>
            </a:r>
            <a:r>
              <a:rPr lang="en-US" altLang="zh-CN" dirty="0" smtClean="0"/>
              <a:t>let </a:t>
            </a:r>
            <a:r>
              <a:rPr lang="zh-CN" altLang="en-US" dirty="0" smtClean="0"/>
              <a:t>不允许多次声明一个变量。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6" y="3127775"/>
            <a:ext cx="5039317" cy="1806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17" y="3145431"/>
            <a:ext cx="5374371" cy="1789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禁止符 4"/>
          <p:cNvSpPr/>
          <p:nvPr/>
        </p:nvSpPr>
        <p:spPr>
          <a:xfrm>
            <a:off x="8361406" y="2980674"/>
            <a:ext cx="2129264" cy="2113716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912" y="5668494"/>
            <a:ext cx="6425676" cy="664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17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变量的基本使用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声明多个变量：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变量赋值后，</a:t>
            </a:r>
            <a:r>
              <a:rPr lang="zh-CN" altLang="en-US" dirty="0"/>
              <a:t>还</a:t>
            </a:r>
            <a:r>
              <a:rPr lang="zh-CN" altLang="en-US" dirty="0" smtClean="0"/>
              <a:t>可以</a:t>
            </a:r>
            <a:r>
              <a:rPr lang="zh-CN" altLang="en-US" dirty="0"/>
              <a:t>通过简单地给它一个不同的值来更新它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语法：</a:t>
            </a:r>
            <a:r>
              <a:rPr lang="zh-CN" altLang="en-US" dirty="0" smtClean="0"/>
              <a:t>多个变量中间用逗号隔开。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说明：</a:t>
            </a:r>
            <a:r>
              <a:rPr lang="zh-CN" altLang="en-US" dirty="0"/>
              <a:t>看上去代码长度更短，但并</a:t>
            </a:r>
            <a:r>
              <a:rPr lang="zh-CN" altLang="en-US" b="1" dirty="0">
                <a:solidFill>
                  <a:srgbClr val="C00000"/>
                </a:solidFill>
              </a:rPr>
              <a:t>不推荐</a:t>
            </a:r>
            <a:r>
              <a:rPr lang="zh-CN" altLang="en-US" dirty="0"/>
              <a:t>这样。为了更好的可读性，请一行只声明一个变量。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09257"/>
            <a:ext cx="4533333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814429"/>
            <a:ext cx="5495238" cy="11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3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4250" y="726440"/>
            <a:ext cx="5760000" cy="4708800"/>
          </a:xfrm>
        </p:spPr>
        <p:txBody>
          <a:bodyPr/>
          <a:lstStyle/>
          <a:p>
            <a:r>
              <a:rPr lang="zh-CN" altLang="en-US" dirty="0" smtClean="0"/>
              <a:t>变量赋值之后如何更新新值？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直接给它一个不同的值来更新它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我们提倡同时声明多个不同的变量吗？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不提倡， 可读性不好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50" y="4311430"/>
            <a:ext cx="5495238" cy="11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38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变量案例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弹出姓名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浏览器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中弹出对话框： 请输入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姓名，     页面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中输出：刚才输入的姓名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①：输入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</a:t>
            </a:r>
            <a:r>
              <a:rPr lang="zh-CN" altLang="en-US" dirty="0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输入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：内部处理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保存数据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③：输出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页面打印 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06" y="3285065"/>
            <a:ext cx="5990994" cy="32528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93936" y="2564360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prompt() </a:t>
            </a:r>
          </a:p>
        </p:txBody>
      </p:sp>
      <p:sp>
        <p:nvSpPr>
          <p:cNvPr id="3" name="矩形 2"/>
          <p:cNvSpPr/>
          <p:nvPr/>
        </p:nvSpPr>
        <p:spPr>
          <a:xfrm>
            <a:off x="4135638" y="3390280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document.write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57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变量案例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交换变量的值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个变量： </a:t>
            </a:r>
            <a:r>
              <a:rPr lang="en-US" altLang="zh-CN" dirty="0"/>
              <a:t>num1 </a:t>
            </a:r>
            <a:r>
              <a:rPr lang="zh-CN" altLang="en-US" dirty="0"/>
              <a:t>里面放的是 </a:t>
            </a:r>
            <a:r>
              <a:rPr lang="en-US" altLang="zh-CN" dirty="0"/>
              <a:t>10</a:t>
            </a:r>
            <a:r>
              <a:rPr lang="zh-CN" altLang="en-US" dirty="0"/>
              <a:t>， </a:t>
            </a:r>
            <a:r>
              <a:rPr lang="en-US" altLang="zh-CN" dirty="0"/>
              <a:t>num2 </a:t>
            </a:r>
            <a:r>
              <a:rPr lang="zh-CN" altLang="en-US" dirty="0"/>
              <a:t>里面放的是</a:t>
            </a:r>
            <a:r>
              <a:rPr lang="en-US" altLang="zh-CN" dirty="0"/>
              <a:t>20</a:t>
            </a:r>
          </a:p>
          <a:p>
            <a:r>
              <a:rPr lang="zh-CN" altLang="en-US" dirty="0"/>
              <a:t>最后变为 </a:t>
            </a:r>
            <a:r>
              <a:rPr lang="en-US" altLang="zh-CN" dirty="0"/>
              <a:t>num1 </a:t>
            </a:r>
            <a:r>
              <a:rPr lang="zh-CN" altLang="en-US" dirty="0"/>
              <a:t>里面放的是 </a:t>
            </a:r>
            <a:r>
              <a:rPr lang="en-US" altLang="zh-CN" dirty="0"/>
              <a:t>20 </a:t>
            </a:r>
            <a:r>
              <a:rPr lang="zh-CN" altLang="en-US" dirty="0"/>
              <a:t>， </a:t>
            </a:r>
            <a:r>
              <a:rPr lang="en-US" altLang="zh-CN" dirty="0"/>
              <a:t>num2 </a:t>
            </a:r>
            <a:r>
              <a:rPr lang="zh-CN" altLang="en-US" dirty="0"/>
              <a:t>里面放的是 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目的：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练习变量的使用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为了后面冒泡排序做准备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变量案例</a:t>
            </a:r>
            <a:r>
              <a:rPr lang="en-US" altLang="zh-CN" dirty="0"/>
              <a:t>-</a:t>
            </a:r>
            <a:r>
              <a:rPr lang="zh-CN" altLang="en-US" dirty="0"/>
              <a:t> 交换变量的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dirty="0"/>
              <a:t>核心思路：使用一个 临时变量 用来做中间存储 </a:t>
            </a:r>
            <a:endParaRPr lang="en-US" altLang="zh-CN" dirty="0"/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3601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60564" y="5629934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6658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34571" y="42754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67628" y="427875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2247" y="3542771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5304" y="3468189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18416" y="63327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临时变量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占位符 7"/>
          <p:cNvSpPr txBox="1">
            <a:spLocks/>
          </p:cNvSpPr>
          <p:nvPr/>
        </p:nvSpPr>
        <p:spPr>
          <a:xfrm>
            <a:off x="8519747" y="2540829"/>
            <a:ext cx="3198777" cy="24039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声明一个临时变量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的值赋值给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num2</a:t>
            </a:r>
            <a:r>
              <a:rPr lang="zh-CN" altLang="en-US" dirty="0" smtClean="0"/>
              <a:t>的值赋值给</a:t>
            </a:r>
            <a:r>
              <a:rPr lang="en-US" altLang="zh-CN" dirty="0" smtClean="0"/>
              <a:t>num1</a:t>
            </a:r>
          </a:p>
        </p:txBody>
      </p:sp>
    </p:spTree>
    <p:extLst>
      <p:ext uri="{BB962C8B-B14F-4D97-AF65-F5344CB8AC3E}">
        <p14:creationId xmlns:p14="http://schemas.microsoft.com/office/powerpoint/2010/main" val="24167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14558 0.214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28984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变量案例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交换变量的值</a:t>
            </a:r>
            <a:endParaRPr lang="zh-CN" altLang="en-US" dirty="0"/>
          </a:p>
        </p:txBody>
      </p: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dirty="0"/>
              <a:t>核心思路：使用一个 临时变量 用来做中间存储 </a:t>
            </a:r>
            <a:endParaRPr lang="en-US" altLang="zh-CN" dirty="0"/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93601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60564" y="5629934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26658" y="4183083"/>
            <a:ext cx="1326292" cy="584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009772" y="573879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4570" y="42754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0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62247" y="3542771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18416" y="63327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临时变量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95304" y="3468189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num2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占位符 7"/>
          <p:cNvSpPr txBox="1">
            <a:spLocks/>
          </p:cNvSpPr>
          <p:nvPr/>
        </p:nvSpPr>
        <p:spPr>
          <a:xfrm>
            <a:off x="8519747" y="2540829"/>
            <a:ext cx="3198777" cy="24039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声明一个临时变量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的值赋值给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num2</a:t>
            </a:r>
            <a:r>
              <a:rPr lang="zh-CN" altLang="en-US" dirty="0" smtClean="0"/>
              <a:t>的值赋值给</a:t>
            </a:r>
            <a:r>
              <a:rPr lang="en-US" altLang="zh-CN" dirty="0" smtClean="0"/>
              <a:t>num1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的值给</a:t>
            </a:r>
            <a:r>
              <a:rPr lang="en-US" altLang="zh-CN" dirty="0" smtClean="0"/>
              <a:t>num2</a:t>
            </a:r>
          </a:p>
          <a:p>
            <a:r>
              <a:rPr lang="zh-CN" altLang="en-US" dirty="0" smtClean="0"/>
              <a:t>没了</a:t>
            </a:r>
            <a:r>
              <a:rPr lang="en-US" altLang="zh-CN" dirty="0" smtClean="0"/>
              <a:t>~~~~</a:t>
            </a:r>
            <a:r>
              <a:rPr lang="zh-CN" altLang="en-US" dirty="0" smtClean="0"/>
              <a:t>临时变量不用自动销毁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19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4726 -0.213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变量是什么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变量基本使用☆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变量的本质</a:t>
            </a:r>
          </a:p>
          <a:p>
            <a:r>
              <a:rPr lang="zh-CN" altLang="en-US" dirty="0"/>
              <a:t>变量命名规则与规范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JavaScript </a:t>
            </a:r>
            <a:r>
              <a:rPr lang="zh-CN" altLang="en-US" dirty="0" smtClean="0"/>
              <a:t>（是什么？）</a:t>
            </a:r>
            <a:endParaRPr lang="en-US" altLang="zh-CN" dirty="0" smtClean="0"/>
          </a:p>
          <a:p>
            <a:r>
              <a:rPr lang="zh-CN" altLang="en-US" dirty="0" smtClean="0"/>
              <a:t>是一种运行在客户端（浏览器）的编程语言，实现人机交互效果。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作用（做什么？）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网页特效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监听用户的一些行为让网页作出对应的反馈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表单验证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针对表单数据的合法性进行判断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数据交互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获取后台的数据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渲染到前端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服务端编程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(node.js)   </a:t>
            </a:r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22" y="3658081"/>
            <a:ext cx="6993378" cy="2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 变量的本质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目标：能够说出变量的本质是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内存</a:t>
            </a:r>
            <a:r>
              <a:rPr lang="zh-CN" altLang="en-US" b="1" dirty="0"/>
              <a:t>：</a:t>
            </a:r>
            <a:r>
              <a:rPr lang="zh-CN" altLang="en-US" dirty="0"/>
              <a:t>计算机中存储数据的地方，相当于一</a:t>
            </a:r>
            <a:r>
              <a:rPr lang="zh-CN" altLang="en-US" dirty="0" smtClean="0"/>
              <a:t>个空间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变量</a:t>
            </a:r>
            <a:r>
              <a:rPr lang="zh-CN" altLang="en-US" b="1" dirty="0"/>
              <a:t>本质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是</a:t>
            </a:r>
            <a:r>
              <a:rPr lang="zh-CN" altLang="en-US" dirty="0"/>
              <a:t>程序在内存中申请的一块用来存放数据</a:t>
            </a:r>
            <a:r>
              <a:rPr lang="zh-CN" altLang="en-US" dirty="0" smtClean="0"/>
              <a:t>的小空间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34994" y="3622783"/>
            <a:ext cx="5568779" cy="2938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57536" y="43542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070C0"/>
                </a:solidFill>
              </a:rPr>
              <a:t>内存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565557" y="4649495"/>
            <a:ext cx="56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73756" y="3865290"/>
            <a:ext cx="799070" cy="461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3966" y="3865290"/>
            <a:ext cx="799070" cy="461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69" y="2963465"/>
            <a:ext cx="2180952" cy="4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1626973" y="39269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92" y="2963465"/>
            <a:ext cx="2866667" cy="450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文本框 27"/>
          <p:cNvSpPr txBox="1"/>
          <p:nvPr/>
        </p:nvSpPr>
        <p:spPr>
          <a:xfrm>
            <a:off x="4675773" y="39269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电脑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923691" y="3414337"/>
            <a:ext cx="15641" cy="450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73290" y="3430334"/>
            <a:ext cx="0" cy="41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3" grpId="0" animBg="1"/>
      <p:bldP spid="24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变量是什么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变量基本使用☆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变量的本质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变量命名规则与规范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6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变量</a:t>
            </a:r>
            <a:r>
              <a:rPr lang="zh-CN" altLang="en-US" dirty="0"/>
              <a:t>命名规则与</a:t>
            </a:r>
            <a:r>
              <a:rPr lang="zh-CN" altLang="en-US" dirty="0" smtClean="0"/>
              <a:t>规范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目标：能写出符合规范的变量</a:t>
            </a:r>
            <a:r>
              <a:rPr lang="zh-CN" altLang="en-US" sz="2000" dirty="0" smtClean="0"/>
              <a:t>名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规则</a:t>
            </a:r>
            <a:r>
              <a:rPr lang="zh-CN" altLang="en-US" b="1" dirty="0"/>
              <a:t>：</a:t>
            </a:r>
            <a:r>
              <a:rPr lang="zh-CN" altLang="en-US" dirty="0"/>
              <a:t>必须遵守，不遵守报</a:t>
            </a:r>
            <a:r>
              <a:rPr lang="zh-CN" altLang="en-US" dirty="0" smtClean="0"/>
              <a:t>错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法律层面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规范：</a:t>
            </a:r>
            <a:r>
              <a:rPr lang="zh-CN" altLang="en-US" dirty="0"/>
              <a:t>建议，不遵守不会报错，但不符合业内通</a:t>
            </a:r>
            <a:r>
              <a:rPr lang="zh-CN" altLang="en-US" dirty="0" smtClean="0"/>
              <a:t>识 （道德层面）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1. </a:t>
            </a:r>
            <a:r>
              <a:rPr lang="zh-CN" altLang="en-US" b="1" dirty="0" smtClean="0">
                <a:solidFill>
                  <a:srgbClr val="C00000"/>
                </a:solidFill>
              </a:rPr>
              <a:t>规则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不能用关键字</a:t>
            </a:r>
          </a:p>
          <a:p>
            <a:pPr marL="100520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关键字：有特殊含义的字符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内置的一些英语词汇。例如</a:t>
            </a:r>
            <a:r>
              <a:rPr lang="zh-CN" altLang="en-US" dirty="0"/>
              <a:t>：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只能用下划线、字母、数字、</a:t>
            </a:r>
            <a:r>
              <a:rPr lang="en-US" altLang="zh-CN" dirty="0"/>
              <a:t>$</a:t>
            </a:r>
            <a:r>
              <a:rPr lang="zh-CN" altLang="en-US" dirty="0"/>
              <a:t>组成，且数字不能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字母严格</a:t>
            </a:r>
            <a:r>
              <a:rPr lang="zh-CN" altLang="en-US" dirty="0" smtClean="0">
                <a:solidFill>
                  <a:srgbClr val="C00000"/>
                </a:solidFill>
              </a:rPr>
              <a:t>区分</a:t>
            </a:r>
            <a:r>
              <a:rPr lang="zh-CN" altLang="en-US" dirty="0">
                <a:solidFill>
                  <a:srgbClr val="C00000"/>
                </a:solidFill>
              </a:rPr>
              <a:t>大小写</a:t>
            </a:r>
            <a:r>
              <a:rPr lang="zh-CN" altLang="en-US" dirty="0"/>
              <a:t>，如 </a:t>
            </a:r>
            <a:r>
              <a:rPr lang="en-US" altLang="zh-CN" dirty="0"/>
              <a:t>Age </a:t>
            </a:r>
            <a:r>
              <a:rPr lang="zh-CN" altLang="en-US" dirty="0"/>
              <a:t>和 </a:t>
            </a:r>
            <a:r>
              <a:rPr lang="en-US" altLang="zh-CN" dirty="0"/>
              <a:t>age </a:t>
            </a:r>
            <a:r>
              <a:rPr lang="zh-CN" altLang="en-US" dirty="0"/>
              <a:t>是不同的变量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2. </a:t>
            </a:r>
            <a:r>
              <a:rPr lang="zh-CN" altLang="en-US" b="1" dirty="0" smtClean="0">
                <a:solidFill>
                  <a:srgbClr val="C00000"/>
                </a:solidFill>
              </a:rPr>
              <a:t>规范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起名要有意义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遵守小驼峰</a:t>
            </a:r>
            <a:r>
              <a:rPr lang="zh-CN" altLang="en-US" dirty="0"/>
              <a:t>命名法</a:t>
            </a:r>
          </a:p>
          <a:p>
            <a:pPr marL="100520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第一个单词首字母小写，后面每个单词首字母大写。例：</a:t>
            </a:r>
            <a:r>
              <a:rPr lang="en-US" altLang="zh-CN" dirty="0" err="1" smtClean="0"/>
              <a:t>userName</a:t>
            </a:r>
            <a:endParaRPr lang="en-US" altLang="zh-CN" dirty="0"/>
          </a:p>
        </p:txBody>
      </p:sp>
      <p:pic>
        <p:nvPicPr>
          <p:cNvPr id="11" name="Picture 8" descr="http://pic.qiantucdn.com/58pic/19/68/34/570617c6377b0_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99" y="4547286"/>
            <a:ext cx="2809840" cy="19618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变量</a:t>
            </a:r>
            <a:r>
              <a:rPr lang="zh-CN" altLang="en-US" dirty="0"/>
              <a:t>命名规则与</a:t>
            </a:r>
            <a:r>
              <a:rPr lang="zh-CN" altLang="en-US" dirty="0" smtClean="0"/>
              <a:t>规范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Box 37"/>
          <p:cNvSpPr txBox="1"/>
          <p:nvPr/>
        </p:nvSpPr>
        <p:spPr>
          <a:xfrm>
            <a:off x="891857" y="1806012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以下哪些是合法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的变量名？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52" y="2532164"/>
            <a:ext cx="8432025" cy="36196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51374" y="3054390"/>
            <a:ext cx="5470426" cy="301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9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变量</a:t>
            </a:r>
            <a:r>
              <a:rPr lang="zh-CN" altLang="en-US" dirty="0"/>
              <a:t>命名规则与</a:t>
            </a:r>
            <a:r>
              <a:rPr lang="zh-CN" altLang="en-US" dirty="0" smtClean="0"/>
              <a:t>规范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Box 37"/>
          <p:cNvSpPr txBox="1"/>
          <p:nvPr/>
        </p:nvSpPr>
        <p:spPr>
          <a:xfrm>
            <a:off x="891857" y="1806012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以下哪些是合法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的变量名？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52" y="2532164"/>
            <a:ext cx="8432025" cy="3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变量练习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输出用户信息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让</a:t>
            </a:r>
            <a:r>
              <a:rPr lang="zh-CN" altLang="en-US" dirty="0"/>
              <a:t>用户输入自己的名字、年龄、性别，再输出到</a:t>
            </a:r>
            <a:r>
              <a:rPr lang="zh-CN" altLang="en-US" dirty="0" smtClean="0"/>
              <a:t>网页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弹出 </a:t>
            </a:r>
            <a:r>
              <a:rPr lang="zh-CN" altLang="en-US" dirty="0">
                <a:solidFill>
                  <a:srgbClr val="C00000"/>
                </a:solidFill>
              </a:rPr>
              <a:t>输入 </a:t>
            </a:r>
            <a:r>
              <a:rPr lang="zh-CN" altLang="en-US" dirty="0"/>
              <a:t>框（</a:t>
            </a:r>
            <a:r>
              <a:rPr lang="en-US" altLang="zh-CN" dirty="0"/>
              <a:t>prompt</a:t>
            </a:r>
            <a:r>
              <a:rPr lang="zh-CN" altLang="en-US" dirty="0"/>
              <a:t>）： 请输入您的</a:t>
            </a:r>
            <a:r>
              <a:rPr lang="zh-CN" altLang="en-US" dirty="0" smtClean="0"/>
              <a:t>姓名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   </a:t>
            </a:r>
            <a:r>
              <a:rPr lang="zh-CN" altLang="en-US" dirty="0"/>
              <a:t>用变量保存起来。</a:t>
            </a:r>
            <a:endParaRPr lang="en-US" altLang="zh-CN" dirty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/>
              <a:t>弹出输入框（</a:t>
            </a:r>
            <a:r>
              <a:rPr lang="en-US" altLang="zh-CN" dirty="0"/>
              <a:t>prompt</a:t>
            </a:r>
            <a:r>
              <a:rPr lang="zh-CN" altLang="en-US" dirty="0"/>
              <a:t>） ： 请输入您的</a:t>
            </a:r>
            <a:r>
              <a:rPr lang="zh-CN" altLang="en-US" dirty="0" smtClean="0"/>
              <a:t>年龄 </a:t>
            </a:r>
            <a:r>
              <a:rPr lang="en-US" altLang="zh-CN" dirty="0" smtClean="0"/>
              <a:t>(age)</a:t>
            </a:r>
            <a:r>
              <a:rPr lang="zh-CN" altLang="en-US" dirty="0" smtClean="0"/>
              <a:t>：    </a:t>
            </a:r>
            <a:r>
              <a:rPr lang="zh-CN" altLang="en-US" dirty="0"/>
              <a:t>用变量保存起来。</a:t>
            </a:r>
            <a:endParaRPr lang="en-US" altLang="zh-CN" dirty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/>
              <a:t>弹出输入框（</a:t>
            </a:r>
            <a:r>
              <a:rPr lang="en-US" altLang="zh-CN" dirty="0"/>
              <a:t>prompt</a:t>
            </a:r>
            <a:r>
              <a:rPr lang="zh-CN" altLang="en-US" dirty="0"/>
              <a:t>） ： 请输入您的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(gender)</a:t>
            </a:r>
            <a:r>
              <a:rPr lang="zh-CN" altLang="en-US" dirty="0" smtClean="0"/>
              <a:t>：    </a:t>
            </a:r>
            <a:r>
              <a:rPr lang="zh-CN" altLang="en-US" dirty="0"/>
              <a:t>用变量保存起来。</a:t>
            </a:r>
            <a:endParaRPr lang="en-US" altLang="zh-CN" dirty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/>
              <a:t>页面分别 </a:t>
            </a:r>
            <a:r>
              <a:rPr lang="zh-CN" altLang="en-US" dirty="0">
                <a:solidFill>
                  <a:srgbClr val="C00000"/>
                </a:solidFill>
              </a:rPr>
              <a:t>输出 </a:t>
            </a:r>
            <a:r>
              <a:rPr lang="en-US" altLang="zh-CN" dirty="0"/>
              <a:t>(</a:t>
            </a:r>
            <a:r>
              <a:rPr lang="en-US" altLang="zh-CN" dirty="0" err="1"/>
              <a:t>document.write</a:t>
            </a:r>
            <a:r>
              <a:rPr lang="en-US" altLang="zh-CN" dirty="0"/>
              <a:t>)</a:t>
            </a:r>
            <a:r>
              <a:rPr lang="zh-CN" altLang="en-US" dirty="0"/>
              <a:t> 刚才的 </a:t>
            </a:r>
            <a:r>
              <a:rPr lang="en-US" altLang="zh-CN" dirty="0"/>
              <a:t>3 </a:t>
            </a:r>
            <a:r>
              <a:rPr lang="zh-CN" altLang="en-US" dirty="0"/>
              <a:t>个变量。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3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 变量拓展</a:t>
            </a:r>
            <a:r>
              <a:rPr lang="en-US" altLang="zh-CN" dirty="0" smtClean="0"/>
              <a:t>-let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let </a:t>
            </a:r>
            <a:r>
              <a:rPr lang="zh-CN" altLang="en-US" b="1" dirty="0" smtClean="0"/>
              <a:t>和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区别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在较旧</a:t>
            </a:r>
            <a:r>
              <a:rPr lang="zh-CN" altLang="en-US" dirty="0" smtClean="0"/>
              <a:t>的</a:t>
            </a:r>
            <a:r>
              <a:rPr lang="en-US" altLang="zh-CN" dirty="0"/>
              <a:t>JavaScript</a:t>
            </a:r>
            <a:r>
              <a:rPr lang="zh-CN" altLang="en-US" dirty="0" smtClean="0"/>
              <a:t>，使用关键字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来声明变量</a:t>
            </a:r>
            <a:r>
              <a:rPr lang="en-US" altLang="zh-CN" dirty="0" smtClean="0"/>
              <a:t> </a:t>
            </a:r>
            <a:r>
              <a:rPr lang="zh-CN" altLang="en-US" dirty="0"/>
              <a:t>，而不是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现在开发中</a:t>
            </a:r>
            <a:r>
              <a:rPr lang="zh-CN" altLang="en-US" dirty="0"/>
              <a:t>一般不再使用它</a:t>
            </a:r>
            <a:r>
              <a:rPr lang="zh-CN" altLang="en-US" dirty="0" smtClean="0"/>
              <a:t>，只是我们可能再老版程序中看到它。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" indent="0">
              <a:buNone/>
            </a:pPr>
            <a:r>
              <a:rPr lang="en-US" altLang="zh-CN" dirty="0"/>
              <a:t>l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为了解决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先使用 在声明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不合理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声明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过的变量可以重复声明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不合理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变量提升、全局变量、没有块级作用域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等等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" indent="0">
              <a:buNone/>
            </a:pPr>
            <a:r>
              <a:rPr lang="zh-CN" altLang="en-US" b="1" dirty="0" smtClean="0"/>
              <a:t>结论：</a:t>
            </a:r>
            <a:endParaRPr lang="en-US" altLang="zh-CN" b="1" dirty="0" smtClean="0"/>
          </a:p>
          <a:p>
            <a:pPr marL="45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var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就是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bug</a:t>
            </a:r>
            <a:r>
              <a:rPr lang="zh-CN" altLang="en-US" dirty="0" smtClean="0">
                <a:solidFill>
                  <a:srgbClr val="C00000"/>
                </a:solidFill>
              </a:rPr>
              <a:t>，别迷恋它了，以后声明变量我们统一使用 </a:t>
            </a:r>
            <a:r>
              <a:rPr lang="en-US" altLang="zh-CN" dirty="0" smtClean="0">
                <a:solidFill>
                  <a:srgbClr val="C00000"/>
                </a:solidFill>
              </a:rPr>
              <a:t>let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27" y="2245896"/>
            <a:ext cx="956102" cy="9460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646" y="2171277"/>
            <a:ext cx="1216716" cy="1020657"/>
          </a:xfrm>
          <a:prstGeom prst="rect">
            <a:avLst/>
          </a:prstGeom>
        </p:spPr>
      </p:pic>
      <p:sp>
        <p:nvSpPr>
          <p:cNvPr id="4" name="禁止符 3"/>
          <p:cNvSpPr/>
          <p:nvPr/>
        </p:nvSpPr>
        <p:spPr>
          <a:xfrm>
            <a:off x="7877108" y="2145172"/>
            <a:ext cx="1219740" cy="114748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变量一次只能存几个值？</a:t>
            </a:r>
            <a:endParaRPr lang="en-US" altLang="zh-CN" dirty="0" smtClean="0"/>
          </a:p>
          <a:p>
            <a:r>
              <a:rPr lang="zh-CN" altLang="en-US" dirty="0"/>
              <a:t>如果我想保存一个班里</a:t>
            </a:r>
            <a:r>
              <a:rPr lang="en-US" altLang="zh-CN" dirty="0"/>
              <a:t>5</a:t>
            </a:r>
            <a:r>
              <a:rPr lang="zh-CN" altLang="en-US" dirty="0"/>
              <a:t>个人的姓名怎么办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1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/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 </a:t>
            </a:r>
            <a:r>
              <a:rPr lang="en-US" altLang="zh-CN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Array</a:t>
            </a:r>
            <a:r>
              <a:rPr lang="en-US" altLang="zh-CN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</a:t>
            </a:r>
            <a:r>
              <a:rPr lang="en-US" altLang="zh-CN" dirty="0" smtClean="0"/>
              <a:t>—— </a:t>
            </a:r>
            <a:r>
              <a:rPr lang="zh-CN" altLang="en-US" dirty="0"/>
              <a:t>一种</a:t>
            </a:r>
            <a:r>
              <a:rPr lang="zh-CN" altLang="en-US" dirty="0" smtClean="0"/>
              <a:t>将 </a:t>
            </a:r>
            <a:r>
              <a:rPr lang="zh-CN" altLang="en-US" b="1" dirty="0" smtClean="0"/>
              <a:t>一</a:t>
            </a:r>
            <a:r>
              <a:rPr lang="zh-CN" altLang="en-US" b="1" dirty="0"/>
              <a:t>组数据存储在单个变量</a:t>
            </a:r>
            <a:r>
              <a:rPr lang="zh-CN" altLang="en-US" b="1" dirty="0" smtClean="0"/>
              <a:t>名下 </a:t>
            </a:r>
            <a:r>
              <a:rPr lang="zh-CN" altLang="en-US" dirty="0" smtClean="0"/>
              <a:t>的</a:t>
            </a:r>
            <a:r>
              <a:rPr lang="zh-CN" altLang="en-US" dirty="0"/>
              <a:t>优雅方式</a:t>
            </a:r>
            <a:endParaRPr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 变量拓展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10" y="2436468"/>
            <a:ext cx="3380952" cy="7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2361363" y="3027872"/>
            <a:ext cx="10902" cy="6598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999622" y="3696325"/>
            <a:ext cx="723482" cy="4220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变量</a:t>
            </a:r>
            <a:endParaRPr lang="zh-CN" altLang="en-US" sz="16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131171" y="3027872"/>
            <a:ext cx="10902" cy="6598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799574" y="3696325"/>
            <a:ext cx="1259959" cy="4220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数组字面量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300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目标：能够声明数组并且能够获取里面的</a:t>
            </a:r>
            <a:r>
              <a:rPr lang="zh-CN" altLang="en-US" dirty="0" smtClean="0"/>
              <a:t>数据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声明语法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数组的基本使用</a:t>
            </a:r>
            <a:endParaRPr lang="zh-CN" altLang="en-US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8199" y="4626432"/>
            <a:ext cx="9845675" cy="20029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数组是按顺序保存，所以每个数据都有自己的编号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计算机中的编号从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开始，所以小明的编号为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，小刚编号为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，以此类推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在数组中，数据的编号也叫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索引或下标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数组可以存储任意类型的数据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44" y="2492155"/>
            <a:ext cx="5742857" cy="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44" y="3908494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328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是什么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en-US" altLang="zh-CN" sz="1800" dirty="0" smtClean="0"/>
              <a:t>. JavaScript</a:t>
            </a:r>
            <a:r>
              <a:rPr lang="zh-CN" altLang="en-US" sz="1800" dirty="0" smtClean="0"/>
              <a:t>的组成（有什么？）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B60206"/>
                </a:solidFill>
              </a:rPr>
              <a:t>ECMAScript: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1400" dirty="0" smtClean="0"/>
              <a:t>规定</a:t>
            </a:r>
            <a:r>
              <a:rPr lang="zh-CN" altLang="en-US" sz="1400" dirty="0"/>
              <a:t>了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基础语法核心知识。</a:t>
            </a:r>
            <a:endParaRPr lang="en-US" altLang="zh-CN" sz="1400" dirty="0"/>
          </a:p>
          <a:p>
            <a:pPr marL="6457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比如：变量、分支语句、循环语句、对象等等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B60206"/>
                </a:solidFill>
              </a:rPr>
              <a:t>Web APIs :</a:t>
            </a:r>
          </a:p>
          <a:p>
            <a:pPr marL="6457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DOM   </a:t>
            </a:r>
            <a:r>
              <a:rPr lang="zh-CN" altLang="en-US" dirty="0" smtClean="0"/>
              <a:t>操作文档，比如对页面元素进行移动、大小、添加删除等操作</a:t>
            </a:r>
            <a:endParaRPr lang="en-US" altLang="zh-CN" dirty="0" smtClean="0"/>
          </a:p>
          <a:p>
            <a:pPr marL="6457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BOM   </a:t>
            </a:r>
            <a:r>
              <a:rPr lang="zh-CN" altLang="en-US" dirty="0" smtClean="0"/>
              <a:t>操作</a:t>
            </a:r>
            <a:r>
              <a:rPr lang="zh-CN" altLang="en-US" dirty="0"/>
              <a:t>浏览器</a:t>
            </a:r>
            <a:r>
              <a:rPr lang="zh-CN" altLang="en-US" dirty="0" smtClean="0"/>
              <a:t>，比如页面弹窗，检测窗口宽度、存储数据到浏览器等等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zh-CN" altLang="en-US" sz="1200" b="1" dirty="0" smtClean="0"/>
              <a:t>权威网站：  </a:t>
            </a:r>
            <a:r>
              <a:rPr lang="en-US" altLang="zh-CN" sz="1200" b="1" dirty="0" smtClean="0"/>
              <a:t>MDN  </a:t>
            </a:r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JavaScript</a:t>
            </a:r>
            <a:r>
              <a:rPr lang="zh-CN" altLang="en-US" sz="1200" b="1" dirty="0" smtClean="0"/>
              <a:t>权威网站：   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://developer.mozilla.org/zh-CN/docs/Web/JavaScript</a:t>
            </a:r>
          </a:p>
          <a:p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8602315" y="2040422"/>
            <a:ext cx="1338485" cy="498015"/>
            <a:chOff x="3717164" y="2033588"/>
            <a:chExt cx="1338485" cy="498015"/>
          </a:xfrm>
        </p:grpSpPr>
        <p:sp>
          <p:nvSpPr>
            <p:cNvPr id="11" name="矩形 10"/>
            <p:cNvSpPr/>
            <p:nvPr/>
          </p:nvSpPr>
          <p:spPr>
            <a:xfrm>
              <a:off x="3717164" y="2033588"/>
              <a:ext cx="1338485" cy="49801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941112" y="2143689"/>
              <a:ext cx="8905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27665" y="3137874"/>
            <a:ext cx="1914743" cy="1271503"/>
            <a:chOff x="2181071" y="2643188"/>
            <a:chExt cx="1914743" cy="1271503"/>
          </a:xfrm>
        </p:grpSpPr>
        <p:sp>
          <p:nvSpPr>
            <p:cNvPr id="14" name="椭圆 13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228327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ECMAScript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1071" y="3660775"/>
              <a:ext cx="1914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JavaScript</a:t>
              </a:r>
              <a:r>
                <a:rPr lang="zh-CN" altLang="en-US" sz="10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语言基础</a:t>
              </a:r>
              <a:endPara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89440" y="4790461"/>
            <a:ext cx="1326649" cy="1286238"/>
            <a:chOff x="3615565" y="2643188"/>
            <a:chExt cx="1326649" cy="1286238"/>
          </a:xfrm>
        </p:grpSpPr>
        <p:sp>
          <p:nvSpPr>
            <p:cNvPr id="18" name="椭圆 17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DOM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32227" y="3675510"/>
              <a:ext cx="1309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页面文档对象模型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8056" y="4787739"/>
            <a:ext cx="1418006" cy="1275443"/>
            <a:chOff x="5448623" y="2621604"/>
            <a:chExt cx="1418006" cy="1275443"/>
          </a:xfrm>
        </p:grpSpPr>
        <p:sp>
          <p:nvSpPr>
            <p:cNvPr id="22" name="椭圆 21"/>
            <p:cNvSpPr/>
            <p:nvPr/>
          </p:nvSpPr>
          <p:spPr>
            <a:xfrm>
              <a:off x="5622274" y="2621604"/>
              <a:ext cx="1008063" cy="1008063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5448623" y="3009360"/>
              <a:ext cx="12969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BOM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6796" y="3643131"/>
              <a:ext cx="12598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浏览器对象模型</a:t>
              </a:r>
            </a:p>
          </p:txBody>
        </p:sp>
      </p:grpSp>
      <p:cxnSp>
        <p:nvCxnSpPr>
          <p:cNvPr id="26" name="直接箭头连接符 25"/>
          <p:cNvCxnSpPr>
            <a:stCxn id="11" idx="2"/>
            <a:endCxn id="14" idx="0"/>
          </p:cNvCxnSpPr>
          <p:nvPr/>
        </p:nvCxnSpPr>
        <p:spPr>
          <a:xfrm flipH="1">
            <a:off x="8123415" y="2538437"/>
            <a:ext cx="1148143" cy="59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 rot="5400000">
            <a:off x="10086451" y="3535452"/>
            <a:ext cx="558156" cy="1860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678864" y="3167210"/>
            <a:ext cx="1296988" cy="1008062"/>
            <a:chOff x="3615565" y="2643188"/>
            <a:chExt cx="1296988" cy="1008062"/>
          </a:xfrm>
        </p:grpSpPr>
        <p:sp>
          <p:nvSpPr>
            <p:cNvPr id="32" name="椭圆 31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 APIs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" name="直接箭头连接符 2"/>
          <p:cNvCxnSpPr>
            <a:stCxn id="11" idx="2"/>
            <a:endCxn id="32" idx="0"/>
          </p:cNvCxnSpPr>
          <p:nvPr/>
        </p:nvCxnSpPr>
        <p:spPr>
          <a:xfrm>
            <a:off x="9271558" y="2538437"/>
            <a:ext cx="1055800" cy="6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数组的基本使用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取值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6" y="2447388"/>
            <a:ext cx="3409524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36" y="4036422"/>
            <a:ext cx="7495238" cy="13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占位符 3"/>
          <p:cNvSpPr txBox="1">
            <a:spLocks/>
          </p:cNvSpPr>
          <p:nvPr/>
        </p:nvSpPr>
        <p:spPr>
          <a:xfrm>
            <a:off x="838199" y="5760718"/>
            <a:ext cx="6246092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通过下标取数据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取出来是什么类型的，就根据这种类型特点来访问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6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数组取值案例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定义一个数组，里面存放星期一、星期二</a:t>
            </a: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……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直到星期日（共7天），在控制台输出：星期日</a:t>
            </a:r>
            <a:endParaRPr lang="zh-CN" altLang="en-US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0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 txBox="1">
            <a:spLocks/>
          </p:cNvSpPr>
          <p:nvPr/>
        </p:nvSpPr>
        <p:spPr>
          <a:xfrm>
            <a:off x="912090" y="1986830"/>
            <a:ext cx="9845675" cy="41322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一些术语：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元素：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数组中保存的每个数据都叫数组元素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下标：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数组中数据的编号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长度：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数组中数据的个数，通过数组的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length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属性获得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13" y="3922665"/>
            <a:ext cx="7419048" cy="1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数组的基本使用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39515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917" y="1107440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zh-CN" altLang="en-US" dirty="0" smtClean="0"/>
              <a:t>使用数组有什么好处？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数组可以保存多个数据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zh-CN" altLang="en-US" dirty="0" smtClean="0"/>
              <a:t>数组字面量用什么表示？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中括号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zh-CN" altLang="en-US" dirty="0" smtClean="0"/>
              <a:t>请说出下面数组中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olidFill>
                  <a:srgbClr val="C00000"/>
                </a:solidFill>
              </a:rPr>
              <a:t>小米</a:t>
            </a:r>
            <a:r>
              <a:rPr lang="en-US" altLang="zh-CN" dirty="0" smtClean="0"/>
              <a:t>’  </a:t>
            </a:r>
            <a:r>
              <a:rPr lang="zh-CN" altLang="en-US" dirty="0" smtClean="0"/>
              <a:t>的下标是多少？ 如何取得这个数据？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下标是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获取的写法是 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names[4]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17" y="5816240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常量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2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9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zh-CN" altLang="en-US" dirty="0"/>
              <a:t>常量</a:t>
            </a:r>
            <a:r>
              <a:rPr lang="zh-CN" altLang="en-US" dirty="0" smtClean="0"/>
              <a:t>的基本使用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概念：</a:t>
            </a:r>
            <a:r>
              <a:rPr lang="zh-CN" altLang="en-US" dirty="0" smtClean="0"/>
              <a:t>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声明的变量称为“常量”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使用场景：</a:t>
            </a:r>
            <a:r>
              <a:rPr lang="zh-CN" altLang="en-US" dirty="0" smtClean="0"/>
              <a:t>当某个变量</a:t>
            </a:r>
            <a:r>
              <a:rPr lang="zh-CN" altLang="en-US" dirty="0"/>
              <a:t>永远</a:t>
            </a:r>
            <a:r>
              <a:rPr lang="zh-CN" altLang="en-US" b="1" dirty="0"/>
              <a:t>不会改变</a:t>
            </a:r>
            <a:r>
              <a:rPr lang="zh-CN" altLang="en-US" dirty="0"/>
              <a:t>的时候，就可以使用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 smtClean="0"/>
              <a:t>来声明，而不是</a:t>
            </a:r>
            <a:r>
              <a:rPr lang="en-US" altLang="zh-CN" dirty="0" smtClean="0"/>
              <a:t>let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命名</a:t>
            </a:r>
            <a:r>
              <a:rPr lang="zh-CN" altLang="en-US" b="1" dirty="0"/>
              <a:t>规范：</a:t>
            </a:r>
            <a:r>
              <a:rPr lang="zh-CN" altLang="en-US" dirty="0"/>
              <a:t>和变量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b="1" dirty="0" smtClean="0"/>
              <a:t>常量使用：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>
                <a:solidFill>
                  <a:srgbClr val="C00000"/>
                </a:solidFill>
              </a:rPr>
              <a:t>常量不允许重新赋值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声明的时候必须赋值（初始化）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小技巧：</a:t>
            </a:r>
            <a:r>
              <a:rPr lang="zh-CN" altLang="en-US" dirty="0" smtClean="0">
                <a:solidFill>
                  <a:srgbClr val="C00000"/>
                </a:solidFill>
              </a:rPr>
              <a:t>不需要重新赋值的</a:t>
            </a:r>
            <a:r>
              <a:rPr lang="zh-CN" altLang="en-US" dirty="0">
                <a:solidFill>
                  <a:srgbClr val="C00000"/>
                </a:solidFill>
              </a:rPr>
              <a:t>数据使用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2" y="3477599"/>
            <a:ext cx="4333333" cy="14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33" y="5716726"/>
            <a:ext cx="5978047" cy="8497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33" y="3477599"/>
            <a:ext cx="3767667" cy="1419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82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4250" y="1065107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let —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现在实际开发变量</a:t>
            </a:r>
            <a:r>
              <a:rPr lang="zh-CN" altLang="en-US" dirty="0"/>
              <a:t>声明方式。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—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以前的声明变量的方式，会有很多问题。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— </a:t>
            </a:r>
            <a:r>
              <a:rPr lang="zh-CN" altLang="en-US" dirty="0">
                <a:solidFill>
                  <a:srgbClr val="C00000"/>
                </a:solidFill>
              </a:rPr>
              <a:t>类似于 </a:t>
            </a:r>
            <a:r>
              <a:rPr lang="en-US" altLang="zh-CN" dirty="0">
                <a:solidFill>
                  <a:srgbClr val="C00000"/>
                </a:solidFill>
              </a:rPr>
              <a:t>let </a:t>
            </a:r>
            <a:r>
              <a:rPr lang="zh-CN" altLang="en-US" dirty="0">
                <a:solidFill>
                  <a:srgbClr val="C00000"/>
                </a:solidFill>
              </a:rPr>
              <a:t>，但是变量的值无法被修改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1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数据类型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数据类型☆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检测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2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5784" y="1242907"/>
            <a:ext cx="5760000" cy="4708800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是一种运行在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客户端（浏览器）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编程语言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组成是什么？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ECMAScript(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基础语法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APIs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数据类型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目标：能说出</a:t>
            </a:r>
            <a:r>
              <a:rPr lang="en-US" altLang="zh-CN" b="1" dirty="0"/>
              <a:t>JS</a:t>
            </a:r>
            <a:r>
              <a:rPr lang="zh-CN" altLang="en-US" b="1" dirty="0"/>
              <a:t>中基本数据类型有</a:t>
            </a:r>
            <a:r>
              <a:rPr lang="zh-CN" altLang="en-US" b="1" dirty="0" smtClean="0"/>
              <a:t>哪些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计算机世界中的万事万物都是数据。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计算机程序可以处理大量的数据，为什么要给数据分类？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更加充分和高效的利用内存</a:t>
            </a: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也更加方便程序员的使用数据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3" y="4325100"/>
            <a:ext cx="6866667" cy="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42" y="4191767"/>
            <a:ext cx="2714286" cy="10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数据类型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JS </a:t>
            </a:r>
            <a:r>
              <a:rPr lang="zh-CN" altLang="en-US" b="1" dirty="0" smtClean="0"/>
              <a:t>数据类型整体分为两大类：</a:t>
            </a:r>
            <a:endParaRPr lang="en-US" altLang="zh-CN" b="1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2544882" y="2610239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792B8FF4-2F5F-FA4C-B6D3-3433AA7A4FEB}"/>
              </a:ext>
            </a:extLst>
          </p:cNvPr>
          <p:cNvSpPr>
            <a:spLocks/>
          </p:cNvSpPr>
          <p:nvPr/>
        </p:nvSpPr>
        <p:spPr bwMode="auto">
          <a:xfrm>
            <a:off x="6430090" y="2610239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1179331" y="3610511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基本数据类型</a:t>
            </a:r>
            <a:endParaRPr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B69586E-EDDC-7D4C-98AB-FA70FA75795F}"/>
              </a:ext>
            </a:extLst>
          </p:cNvPr>
          <p:cNvSpPr>
            <a:spLocks/>
          </p:cNvSpPr>
          <p:nvPr/>
        </p:nvSpPr>
        <p:spPr bwMode="auto">
          <a:xfrm>
            <a:off x="9127214" y="3623253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引用数据类型</a:t>
            </a:r>
            <a:endParaRPr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629" y="3619724"/>
            <a:ext cx="215557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umber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数字型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tring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字符串型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err="1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oolean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布尔型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ndefined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未定义型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ull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空类型</a:t>
            </a:r>
            <a:endParaRPr lang="zh-CN" altLang="en-US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937D0EF-ABF8-9045-9E8F-12AE9C5B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40" y="4250359"/>
            <a:ext cx="2155575" cy="38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object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对象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9435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数据类型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JS </a:t>
            </a:r>
            <a:r>
              <a:rPr lang="zh-CN" altLang="en-US" b="1" dirty="0" smtClean="0"/>
              <a:t>数据类型整体分为两大类：</a:t>
            </a:r>
            <a:endParaRPr lang="en-US" altLang="zh-CN" b="1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基本数据类型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117F23E5-10F0-FD4D-BEA6-806990AB2EED}"/>
              </a:ext>
            </a:extLst>
          </p:cNvPr>
          <p:cNvSpPr>
            <a:spLocks/>
          </p:cNvSpPr>
          <p:nvPr/>
        </p:nvSpPr>
        <p:spPr bwMode="auto">
          <a:xfrm>
            <a:off x="4537584" y="2506722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793896C-5C88-CD46-B521-7EC3ECD48881}"/>
              </a:ext>
            </a:extLst>
          </p:cNvPr>
          <p:cNvSpPr>
            <a:spLocks/>
          </p:cNvSpPr>
          <p:nvPr/>
        </p:nvSpPr>
        <p:spPr bwMode="auto">
          <a:xfrm>
            <a:off x="3172033" y="350699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基本数据类型</a:t>
            </a:r>
            <a:endParaRPr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4472B7E-CE71-2E49-8D15-31D73AD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31" y="3516207"/>
            <a:ext cx="215557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umber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数字型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tring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字符串型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err="1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oolean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布尔型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ndefined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未定义型</a:t>
            </a:r>
            <a:endParaRPr lang="en-US" altLang="zh-CN" sz="14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</a:t>
            </a:r>
            <a:r>
              <a:rPr lang="en-US" altLang="zh-CN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ull  </a:t>
            </a: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空类型</a:t>
            </a:r>
            <a:endParaRPr lang="zh-CN" altLang="en-US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274962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数字类型（</a:t>
            </a:r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即我们数学中学习到的数字，可以是整数、小数、正数、</a:t>
            </a:r>
            <a:r>
              <a:rPr lang="zh-CN" altLang="en-US" dirty="0" smtClean="0"/>
              <a:t>负数。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JavaScript </a:t>
            </a:r>
            <a:r>
              <a:rPr lang="zh-CN" altLang="en-US" dirty="0"/>
              <a:t>中</a:t>
            </a:r>
            <a:r>
              <a:rPr lang="zh-CN" altLang="en-US" dirty="0" smtClean="0"/>
              <a:t>的正数</a:t>
            </a:r>
            <a:r>
              <a:rPr lang="zh-CN" altLang="en-US" dirty="0"/>
              <a:t>、负数、小数</a:t>
            </a:r>
            <a:r>
              <a:rPr lang="zh-CN" altLang="en-US" dirty="0" smtClean="0"/>
              <a:t>等 统一称为 数字类型。</a:t>
            </a:r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0729" y="5378063"/>
            <a:ext cx="6767513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 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是弱数据类型，变量到底属于那种类型，只有赋值之后，我们才能确认</a:t>
            </a:r>
            <a:endParaRPr lang="en-US" altLang="zh-CN" sz="1400" dirty="0" smtClean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是强数据类型   例如  </a:t>
            </a:r>
            <a:r>
              <a:rPr lang="en-US" altLang="zh-CN" sz="1400" dirty="0" err="1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int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a = 3    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必须是整数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868245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94071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2" y="2444285"/>
            <a:ext cx="4390476" cy="10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35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数字类型（</a:t>
            </a:r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数字可以有很多操作，比如，乘法 * 、除法 </a:t>
            </a:r>
            <a:r>
              <a:rPr lang="en-US" altLang="zh-CN" dirty="0"/>
              <a:t>/ </a:t>
            </a:r>
            <a:r>
              <a:rPr lang="zh-CN" altLang="en-US" dirty="0"/>
              <a:t>、加法 </a:t>
            </a:r>
            <a:r>
              <a:rPr lang="en-US" altLang="zh-CN" dirty="0"/>
              <a:t>+ </a:t>
            </a:r>
            <a:r>
              <a:rPr lang="zh-CN" altLang="en-US" dirty="0"/>
              <a:t>、减法 </a:t>
            </a:r>
            <a:r>
              <a:rPr lang="en-US" altLang="zh-CN" dirty="0"/>
              <a:t>- </a:t>
            </a:r>
            <a:r>
              <a:rPr lang="zh-CN" altLang="en-US" dirty="0" smtClean="0"/>
              <a:t>等等，所以经常和算术运算符一起。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数学运算符也叫</a:t>
            </a:r>
            <a:r>
              <a:rPr lang="zh-CN" altLang="en-US" b="1" dirty="0"/>
              <a:t>算术运算符</a:t>
            </a:r>
            <a:r>
              <a:rPr lang="zh-CN" altLang="en-US" dirty="0"/>
              <a:t>，主要包括加、减、乘、除、取余（求模）。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+</a:t>
            </a:r>
            <a:r>
              <a:rPr lang="zh-CN" altLang="en-US" dirty="0"/>
              <a:t>：求和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-</a:t>
            </a:r>
            <a:r>
              <a:rPr lang="zh-CN" altLang="en-US" dirty="0"/>
              <a:t>：求差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*：求积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/</a:t>
            </a:r>
            <a:r>
              <a:rPr lang="zh-CN" altLang="en-US" dirty="0"/>
              <a:t>：求商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%</a:t>
            </a:r>
            <a:r>
              <a:rPr lang="zh-CN" altLang="en-US" dirty="0"/>
              <a:t>：取模（取余数）   </a:t>
            </a:r>
            <a:endParaRPr lang="en-US" altLang="zh-CN" dirty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开发中经常作为某个数字是否被整除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68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8547" y="1167195"/>
            <a:ext cx="10719120" cy="517190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能</a:t>
            </a:r>
            <a:r>
              <a:rPr lang="zh-CN" altLang="en-US" dirty="0" smtClean="0"/>
              <a:t>说出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算术运算符执行的</a:t>
            </a:r>
            <a:r>
              <a:rPr lang="zh-CN" altLang="en-US" dirty="0" smtClean="0">
                <a:solidFill>
                  <a:srgbClr val="C00000"/>
                </a:solidFill>
              </a:rPr>
              <a:t>优先级</a:t>
            </a:r>
            <a:r>
              <a:rPr lang="zh-CN" altLang="en-US" dirty="0" smtClean="0"/>
              <a:t>顺序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16143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同时使用多个运算符编写程序时，会按着某种顺序先后执行，我们称为优先级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中 优先级</a:t>
            </a:r>
            <a:r>
              <a:rPr lang="zh-CN" altLang="en-US" dirty="0"/>
              <a:t>越高越先被执行，</a:t>
            </a:r>
            <a:r>
              <a:rPr lang="zh-CN" altLang="en-US" dirty="0">
                <a:solidFill>
                  <a:srgbClr val="C00000"/>
                </a:solidFill>
              </a:rPr>
              <a:t>优先级相同时以书从左向右执行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乘</a:t>
            </a:r>
            <a:r>
              <a:rPr lang="zh-CN" altLang="en-US" dirty="0"/>
              <a:t>、除、取余优先级相同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</a:t>
            </a:r>
            <a:r>
              <a:rPr lang="zh-CN" altLang="en-US" dirty="0"/>
              <a:t>、减优先级相同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乘</a:t>
            </a:r>
            <a:r>
              <a:rPr lang="zh-CN" altLang="en-US" dirty="0"/>
              <a:t>、除、取余优先级大于加、减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 </a:t>
            </a:r>
            <a:r>
              <a:rPr lang="en-US" altLang="zh-CN" dirty="0"/>
              <a:t>() </a:t>
            </a:r>
            <a:r>
              <a:rPr lang="zh-CN" altLang="en-US" dirty="0"/>
              <a:t>可以提升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总结： 先乘除后加减，有括号先算括号里面的</a:t>
            </a:r>
            <a:r>
              <a:rPr lang="en-US" altLang="zh-CN" dirty="0" smtClean="0"/>
              <a:t>~~~</a:t>
            </a:r>
          </a:p>
          <a:p>
            <a:pPr marL="0" indent="0">
              <a:buNone/>
            </a:pPr>
            <a:r>
              <a:rPr lang="zh-CN" altLang="en-US" dirty="0" smtClean="0"/>
              <a:t>提问：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15" y="5045119"/>
            <a:ext cx="5009524" cy="1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50" y="4919707"/>
            <a:ext cx="3831435" cy="16317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50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648473" cy="4511040"/>
          </a:xfrm>
        </p:spPr>
        <p:txBody>
          <a:bodyPr/>
          <a:lstStyle/>
          <a:p>
            <a:r>
              <a:rPr lang="zh-CN" altLang="en-US" dirty="0" smtClean="0"/>
              <a:t>算术运算符有那几个常见的？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b="0" dirty="0"/>
              <a:t> </a:t>
            </a:r>
            <a:r>
              <a:rPr lang="en-US" altLang="zh-CN" b="0" dirty="0" smtClean="0"/>
              <a:t>+  -   </a:t>
            </a:r>
            <a:r>
              <a:rPr lang="zh-CN" altLang="en-US" b="0" dirty="0" smtClean="0"/>
              <a:t>*  </a:t>
            </a:r>
            <a:r>
              <a:rPr lang="en-US" altLang="zh-CN" b="0" dirty="0" smtClean="0"/>
              <a:t>/   % </a:t>
            </a:r>
            <a:endParaRPr lang="en-US" altLang="zh-CN" b="0" dirty="0"/>
          </a:p>
          <a:p>
            <a:r>
              <a:rPr lang="zh-CN" altLang="en-US" dirty="0" smtClean="0"/>
              <a:t>算术运算符优先级怎么记忆？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先乘除取余，后加减，有小括号先算小括号里面的</a:t>
            </a:r>
            <a:endParaRPr lang="en-US" altLang="zh-CN" b="0" dirty="0"/>
          </a:p>
          <a:p>
            <a:r>
              <a:rPr lang="zh-CN" altLang="en-US" dirty="0" smtClean="0"/>
              <a:t>取余运算符开发中的使用场景是？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来判断某个数字是否能被整除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6942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计算圆的面积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对话框中输入圆的半径，算出圆的面积并显示到页面</a:t>
            </a: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面积的数学公式： </a:t>
            </a:r>
            <a:r>
              <a:rPr lang="el-GR" altLang="zh-CN" dirty="0"/>
              <a:t>π*</a:t>
            </a:r>
            <a:r>
              <a:rPr lang="en-US" altLang="zh-CN" dirty="0"/>
              <a:t>r²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转换为</a:t>
            </a:r>
            <a:r>
              <a:rPr lang="en-US" altLang="zh-CN" dirty="0"/>
              <a:t>JavaScript</a:t>
            </a:r>
            <a:r>
              <a:rPr lang="zh-CN" altLang="en-US" dirty="0"/>
              <a:t>写法 ：  变量</a:t>
            </a:r>
            <a:r>
              <a:rPr lang="en-US" altLang="zh-CN" dirty="0"/>
              <a:t> </a:t>
            </a:r>
            <a:r>
              <a:rPr lang="zh-CN" altLang="en-US" dirty="0"/>
              <a:t>* </a:t>
            </a:r>
            <a:r>
              <a:rPr lang="en-US" altLang="zh-CN" dirty="0"/>
              <a:t>r </a:t>
            </a:r>
            <a:r>
              <a:rPr lang="zh-CN" altLang="en-US" dirty="0"/>
              <a:t>* </a:t>
            </a:r>
            <a:r>
              <a:rPr lang="en-US" altLang="zh-CN" dirty="0"/>
              <a:t>r  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7" y="3639714"/>
            <a:ext cx="9214230" cy="2862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15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数字类型（</a:t>
            </a:r>
            <a:r>
              <a:rPr lang="en-US" altLang="zh-CN" dirty="0"/>
              <a:t>N</a:t>
            </a:r>
            <a:r>
              <a:rPr lang="en-US" altLang="zh-CN" dirty="0" smtClean="0"/>
              <a:t>umber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代表一个计算错误。它是一个不正确的或者一个未定义的数学操作所得到的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是粘性的。任何对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 smtClean="0"/>
              <a:t>的操作</a:t>
            </a:r>
            <a:r>
              <a:rPr lang="zh-CN" altLang="en-US" dirty="0"/>
              <a:t>都会返回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6" y="4033400"/>
            <a:ext cx="4371429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6" y="2355157"/>
            <a:ext cx="4857143" cy="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32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/>
              <a:t>字符串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通过单引号（ </a:t>
            </a:r>
            <a:r>
              <a:rPr lang="en-US" altLang="zh-CN" dirty="0">
                <a:solidFill>
                  <a:srgbClr val="C00000"/>
                </a:solidFill>
              </a:rPr>
              <a:t>''</a:t>
            </a:r>
            <a:r>
              <a:rPr lang="zh-CN" altLang="en-US" dirty="0">
                <a:solidFill>
                  <a:srgbClr val="C00000"/>
                </a:solidFill>
              </a:rPr>
              <a:t>） 、双引号（ </a:t>
            </a:r>
            <a:r>
              <a:rPr lang="en-US" altLang="zh-CN" dirty="0">
                <a:solidFill>
                  <a:srgbClr val="C00000"/>
                </a:solidFill>
              </a:rPr>
              <a:t>""</a:t>
            </a:r>
            <a:r>
              <a:rPr lang="zh-CN" altLang="en-US" dirty="0">
                <a:solidFill>
                  <a:srgbClr val="C00000"/>
                </a:solidFill>
              </a:rPr>
              <a:t>）或反</a:t>
            </a:r>
            <a:r>
              <a:rPr lang="zh-CN" altLang="en-US" dirty="0" smtClean="0">
                <a:solidFill>
                  <a:srgbClr val="C00000"/>
                </a:solidFill>
              </a:rPr>
              <a:t>引号</a:t>
            </a:r>
            <a:r>
              <a:rPr lang="en-US" altLang="zh-CN" dirty="0" smtClean="0">
                <a:solidFill>
                  <a:srgbClr val="C00000"/>
                </a:solidFill>
              </a:rPr>
              <a:t>( ` ) </a:t>
            </a:r>
            <a:r>
              <a:rPr lang="zh-CN" altLang="en-US" dirty="0" smtClean="0">
                <a:solidFill>
                  <a:srgbClr val="C00000"/>
                </a:solidFill>
              </a:rPr>
              <a:t>包裹</a:t>
            </a:r>
            <a:r>
              <a:rPr lang="zh-CN" altLang="en-US" dirty="0">
                <a:solidFill>
                  <a:srgbClr val="C00000"/>
                </a:solidFill>
              </a:rPr>
              <a:t>的数据都叫字符串</a:t>
            </a:r>
            <a:r>
              <a:rPr lang="zh-CN" altLang="en-US" dirty="0"/>
              <a:t>，单引号和双引号没有本质上的区别，推荐使用</a:t>
            </a:r>
            <a:r>
              <a:rPr lang="zh-CN" altLang="en-US" dirty="0">
                <a:solidFill>
                  <a:srgbClr val="C00000"/>
                </a:solidFill>
              </a:rPr>
              <a:t>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注意</a:t>
            </a:r>
            <a:r>
              <a:rPr lang="zh-CN" altLang="en-US" b="1" dirty="0"/>
              <a:t>事项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无论单引号或是双引号必须成对使用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单引号</a:t>
            </a:r>
            <a:r>
              <a:rPr lang="en-US" altLang="zh-CN" dirty="0"/>
              <a:t>/</a:t>
            </a:r>
            <a:r>
              <a:rPr lang="zh-CN" altLang="en-US" dirty="0"/>
              <a:t>双引号可以互相嵌套，但是不以自已嵌套自已</a:t>
            </a:r>
            <a:r>
              <a:rPr lang="zh-CN" altLang="en-US" dirty="0" smtClean="0"/>
              <a:t>（口诀：外</a:t>
            </a:r>
            <a:r>
              <a:rPr lang="zh-CN" altLang="en-US" dirty="0"/>
              <a:t>双内单，或者外单内双）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必要时可以使用转义符 </a:t>
            </a:r>
            <a:r>
              <a:rPr lang="en-US" altLang="zh-CN" dirty="0"/>
              <a:t>\</a:t>
            </a:r>
            <a:r>
              <a:rPr lang="zh-CN" altLang="en-US" dirty="0"/>
              <a:t>，输出单引号或双引号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6" y="2570276"/>
            <a:ext cx="9571428" cy="18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80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9985" y="887307"/>
            <a:ext cx="5760000" cy="470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点击切换按钮的案例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体验</a:t>
            </a:r>
            <a:r>
              <a:rPr lang="en-US" altLang="zh-CN" dirty="0" smtClean="0"/>
              <a:t>HTML+CSS+JS </a:t>
            </a:r>
            <a:r>
              <a:rPr lang="zh-CN" altLang="en-US" dirty="0" smtClean="0"/>
              <a:t>实现交互效果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792C73-A60A-594A-905C-D250133467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29985" y="2189572"/>
            <a:ext cx="5875866" cy="48630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体验</a:t>
            </a:r>
            <a:r>
              <a:rPr lang="en-US" altLang="zh-CN" sz="2400" b="0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-JavaScript</a:t>
            </a:r>
            <a:endParaRPr lang="zh-CN" altLang="en-US" sz="2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85" y="3978141"/>
            <a:ext cx="5345837" cy="18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/>
              <a:t>字符串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字符串拼接：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场景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运算符 可以实现字符串的拼接。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口诀：数字相加，字符相连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290458"/>
            <a:ext cx="7485714" cy="1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763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使用场景</a:t>
            </a:r>
            <a:endParaRPr lang="zh-CN" alt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拼接字符串和变量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在没有它之前，要拼接变量比较</a:t>
            </a:r>
            <a:r>
              <a:rPr lang="zh-CN" altLang="en-US" dirty="0" smtClean="0"/>
              <a:t>麻烦</a:t>
            </a:r>
            <a:endParaRPr lang="en-US" altLang="zh-CN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360045" lvl="1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zh-CN" altLang="en-US" b="1" dirty="0"/>
              <a:t>语法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``  (</a:t>
            </a:r>
            <a:r>
              <a:rPr lang="zh-CN" altLang="en-US" dirty="0" smtClean="0"/>
              <a:t>反引号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在英文输入模式下按键盘的</a:t>
            </a:r>
            <a:r>
              <a:rPr lang="en-US" altLang="zh-CN" dirty="0"/>
              <a:t>tab</a:t>
            </a:r>
            <a:r>
              <a:rPr lang="zh-CN" altLang="en-US" dirty="0"/>
              <a:t>键上方那个键（</a:t>
            </a:r>
            <a:r>
              <a:rPr lang="en-US" altLang="zh-CN" dirty="0"/>
              <a:t>1</a:t>
            </a:r>
            <a:r>
              <a:rPr lang="zh-CN" altLang="en-US" dirty="0"/>
              <a:t>左边那个键）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内容拼接变量时，用 </a:t>
            </a:r>
            <a:r>
              <a:rPr lang="en-US" altLang="zh-CN" dirty="0" smtClean="0">
                <a:solidFill>
                  <a:srgbClr val="C00000"/>
                </a:solidFill>
              </a:rPr>
              <a:t>${ } </a:t>
            </a:r>
            <a:r>
              <a:rPr lang="zh-CN" altLang="en-US" dirty="0"/>
              <a:t>包住变量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8" y="3004917"/>
            <a:ext cx="8466667" cy="6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08" y="5582637"/>
            <a:ext cx="8466667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43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中什么样数据我们知道是字符串类型？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只要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单引号、双引号、反引号包含起来的就是字符串类型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zh-CN" altLang="en-US" dirty="0" smtClean="0"/>
              <a:t>字符串拼接比较麻烦，我们可以使用什么来解决这个问题？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模板字符串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可以让我们拼接字符串更简便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 </a:t>
            </a:r>
            <a:r>
              <a:rPr lang="zh-CN" altLang="en-US" dirty="0" smtClean="0"/>
              <a:t>模板</a:t>
            </a:r>
            <a:r>
              <a:rPr lang="zh-CN" altLang="en-US" dirty="0"/>
              <a:t>字符串使用注意事项</a:t>
            </a:r>
            <a:r>
              <a:rPr lang="zh-CN" altLang="en-US" dirty="0" smtClean="0"/>
              <a:t>：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用什么符号包含数据？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5538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</a:t>
            </a:r>
            <a:r>
              <a:rPr lang="zh-CN" altLang="en-US" sz="1667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引号</a:t>
            </a:r>
            <a:endParaRPr lang="en-US" altLang="zh-CN" sz="1667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什么来使用变量？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5538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67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${</a:t>
            </a:r>
            <a:r>
              <a:rPr lang="zh-CN" altLang="en-US" sz="1667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1667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667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1" y="6048943"/>
            <a:ext cx="8466667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695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页面输出用户信息案例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页面弹出对话框，输入名字和年龄，页面显示： 大家好，我叫</a:t>
            </a:r>
            <a:r>
              <a:rPr lang="en-US" altLang="zh-CN" dirty="0"/>
              <a:t>xxx</a:t>
            </a:r>
            <a:r>
              <a:rPr lang="zh-CN" altLang="en-US" dirty="0"/>
              <a:t>，今年</a:t>
            </a:r>
            <a:r>
              <a:rPr lang="en-US" altLang="zh-CN" dirty="0"/>
              <a:t>xx</a:t>
            </a:r>
            <a:r>
              <a:rPr lang="zh-CN" altLang="en-US" dirty="0"/>
              <a:t>岁了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25" y="2465445"/>
            <a:ext cx="6410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布尔类型（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表示肯定或否定时在计算机中对应的是布尔类型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</a:t>
            </a:r>
            <a:r>
              <a:rPr lang="zh-CN" altLang="en-US" dirty="0"/>
              <a:t>有两个固定的值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和 </a:t>
            </a:r>
            <a:r>
              <a:rPr lang="en-US" altLang="zh-CN" dirty="0"/>
              <a:t>false</a:t>
            </a:r>
            <a:r>
              <a:rPr lang="zh-CN" altLang="en-US" dirty="0"/>
              <a:t>，表示肯定的数据用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（真），</a:t>
            </a:r>
            <a:r>
              <a:rPr lang="zh-CN" altLang="en-US" dirty="0"/>
              <a:t>表示否定的数据用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（假）。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72" y="2674857"/>
            <a:ext cx="4342857" cy="11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61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未定义类型（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879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未定义是比较特殊的类型，只有一个值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什么情况出现未定义类型？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声明变量，不赋值的情况下，变量的默认值为 </a:t>
            </a:r>
            <a:r>
              <a:rPr lang="en-US" altLang="zh-CN" dirty="0"/>
              <a:t>undefined</a:t>
            </a:r>
            <a:r>
              <a:rPr lang="zh-CN" altLang="en-US" dirty="0"/>
              <a:t>，一般很少</a:t>
            </a:r>
            <a:r>
              <a:rPr lang="en-US" altLang="zh-CN" dirty="0"/>
              <a:t>【</a:t>
            </a:r>
            <a:r>
              <a:rPr lang="zh-CN" altLang="en-US" dirty="0"/>
              <a:t>直接</a:t>
            </a:r>
            <a:r>
              <a:rPr lang="en-US" altLang="zh-CN" dirty="0"/>
              <a:t>】</a:t>
            </a:r>
            <a:r>
              <a:rPr lang="zh-CN" altLang="en-US" dirty="0"/>
              <a:t>为某个变量赋值为 </a:t>
            </a:r>
            <a:r>
              <a:rPr lang="en-US" altLang="zh-CN" dirty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工作中的使用场景：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我们开发中经常声明一个变量，等待传送过来的数据。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如果我们不知道这个数据是否传递过来，此时我们可以通过检测这个变量是不是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，就判断用户是否有数据传递过来。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9" y="3209955"/>
            <a:ext cx="6123809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8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r>
              <a:rPr lang="zh-CN" altLang="en-US" dirty="0" smtClean="0"/>
              <a:t> 数据类型 </a:t>
            </a:r>
            <a:r>
              <a:rPr lang="en-US" altLang="zh-CN" dirty="0" smtClean="0"/>
              <a:t>– </a:t>
            </a:r>
            <a:r>
              <a:rPr lang="en-US" altLang="zh-CN" dirty="0"/>
              <a:t>null</a:t>
            </a:r>
            <a:r>
              <a:rPr lang="zh-CN" altLang="en-US" dirty="0"/>
              <a:t>（</a:t>
            </a:r>
            <a:r>
              <a:rPr lang="zh-CN" altLang="en-US" dirty="0" smtClean="0"/>
              <a:t>空类型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 </a:t>
            </a:r>
            <a:r>
              <a:rPr lang="zh-CN" altLang="en-US" dirty="0"/>
              <a:t>中的 </a:t>
            </a:r>
            <a:r>
              <a:rPr lang="en-US" altLang="zh-CN" dirty="0"/>
              <a:t>null </a:t>
            </a:r>
            <a:r>
              <a:rPr lang="zh-CN" altLang="en-US" dirty="0"/>
              <a:t>仅仅是一个代表“无”、“空”或“值未知”的特殊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n</a:t>
            </a:r>
            <a:r>
              <a:rPr lang="en-US" altLang="zh-CN" b="1" dirty="0" smtClean="0"/>
              <a:t>ull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undefined </a:t>
            </a:r>
            <a:r>
              <a:rPr lang="zh-CN" altLang="en-US" b="1" dirty="0" smtClean="0"/>
              <a:t>区别：</a:t>
            </a:r>
            <a:endParaRPr lang="en-US" altLang="zh-CN" b="1" dirty="0" smtClean="0"/>
          </a:p>
          <a:p>
            <a:r>
              <a:rPr lang="en-US" altLang="zh-CN" dirty="0" smtClean="0"/>
              <a:t>undefined  </a:t>
            </a:r>
            <a:r>
              <a:rPr lang="zh-CN" altLang="en-US" dirty="0" smtClean="0"/>
              <a:t>表示没有赋值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ull </a:t>
            </a:r>
            <a:r>
              <a:rPr lang="zh-CN" altLang="en-US" dirty="0" smtClean="0"/>
              <a:t>表示赋值了，但是内容为空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n</a:t>
            </a:r>
            <a:r>
              <a:rPr lang="en-US" altLang="zh-CN" b="1" dirty="0" smtClean="0"/>
              <a:t>ull </a:t>
            </a:r>
            <a:r>
              <a:rPr lang="zh-CN" altLang="en-US" b="1" dirty="0" smtClean="0"/>
              <a:t>开发中的使用场景：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官方</a:t>
            </a:r>
            <a:r>
              <a:rPr lang="zh-CN" altLang="en-US" dirty="0"/>
              <a:t>解释：把 </a:t>
            </a:r>
            <a:r>
              <a:rPr lang="en-US" altLang="zh-CN" dirty="0"/>
              <a:t>null </a:t>
            </a:r>
            <a:r>
              <a:rPr lang="zh-CN" altLang="en-US" dirty="0"/>
              <a:t>作为尚未创建的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大白话： 将来有个变量里面存放的是一个对象，但是对象还没创建好，可以先给个</a:t>
            </a:r>
            <a:r>
              <a:rPr lang="en-US" altLang="zh-CN" dirty="0" smtClean="0"/>
              <a:t>null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08266"/>
            <a:ext cx="4723809" cy="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5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zh-CN" altLang="en-US" dirty="0" smtClean="0"/>
              <a:t>布尔数据类型有几个值？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rue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zh-CN" altLang="en-US" dirty="0" smtClean="0"/>
              <a:t>什么时候出现未定义数据类型？以后开发场景是？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定义变量未给值就是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如果检测变量是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就说明没有值传递过来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 </a:t>
            </a:r>
            <a:r>
              <a:rPr lang="en-US" altLang="zh-CN" dirty="0"/>
              <a:t>n</a:t>
            </a:r>
            <a:r>
              <a:rPr lang="en-US" altLang="zh-CN" dirty="0" smtClean="0"/>
              <a:t>ull </a:t>
            </a:r>
            <a:r>
              <a:rPr lang="zh-CN" altLang="en-US" dirty="0" smtClean="0"/>
              <a:t>是什么类型？ 开发场景是？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空类型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如果一个变量里面确定存放的是对象，如果还没准备好对象，可以放个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84756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数据类型☆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检测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.2 </a:t>
            </a:r>
            <a:r>
              <a:rPr lang="zh-CN" altLang="en-US" dirty="0" smtClean="0"/>
              <a:t>控制台</a:t>
            </a:r>
            <a:r>
              <a:rPr lang="zh-CN" altLang="en-US" dirty="0"/>
              <a:t>输出</a:t>
            </a:r>
            <a:r>
              <a:rPr lang="zh-CN" altLang="en-US" dirty="0" smtClean="0"/>
              <a:t>语句和检测数据类型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800" b="1" dirty="0" smtClean="0"/>
              <a:t>控制台输出语句：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控制台语句经常用于测试结果来使用。</a:t>
            </a:r>
            <a:r>
              <a:rPr lang="en-US" altLang="zh-CN" dirty="0" smtClean="0"/>
              <a:t>	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可以看出数字型和布尔型颜色为蓝色，字符串和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颜色为灰色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56" y="2459125"/>
            <a:ext cx="4775324" cy="24181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6" y="2371728"/>
            <a:ext cx="4834677" cy="2592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60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JavaScript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JavaScript </a:t>
            </a:r>
            <a:r>
              <a:rPr lang="zh-CN" altLang="en-US" dirty="0">
                <a:solidFill>
                  <a:srgbClr val="C00000"/>
                </a:solidFill>
              </a:rPr>
              <a:t>书写位置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的结束符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输出语法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字面量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6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控制台</a:t>
            </a:r>
            <a:r>
              <a:rPr lang="zh-CN" altLang="en-US" dirty="0"/>
              <a:t>输出</a:t>
            </a:r>
            <a:r>
              <a:rPr lang="zh-CN" altLang="en-US" dirty="0" smtClean="0"/>
              <a:t>语句和检测数据类型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通过 </a:t>
            </a:r>
            <a:r>
              <a:rPr lang="en-US" altLang="zh-CN" sz="1800" b="1" dirty="0" err="1">
                <a:solidFill>
                  <a:srgbClr val="C00000"/>
                </a:solidFill>
              </a:rPr>
              <a:t>typeof</a:t>
            </a: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zh-CN" altLang="en-US" sz="1800" b="1" dirty="0"/>
              <a:t>关键字检测</a:t>
            </a:r>
            <a:r>
              <a:rPr lang="zh-CN" altLang="en-US" sz="1800" b="1" dirty="0" smtClean="0"/>
              <a:t>数据类型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zh-CN" altLang="en-US" dirty="0" smtClean="0"/>
              <a:t>运算符可以返回被检测的数据类型。它</a:t>
            </a:r>
            <a:r>
              <a:rPr lang="zh-CN" altLang="en-US" dirty="0"/>
              <a:t>支持两种语法形式：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作为</a:t>
            </a:r>
            <a:r>
              <a:rPr lang="zh-CN" altLang="en-US" dirty="0"/>
              <a:t>运算符： </a:t>
            </a:r>
            <a:r>
              <a:rPr lang="en-US" altLang="zh-CN" dirty="0" err="1">
                <a:solidFill>
                  <a:srgbClr val="C00000"/>
                </a:solidFill>
              </a:rPr>
              <a:t>typeof</a:t>
            </a:r>
            <a:r>
              <a:rPr lang="en-US" altLang="zh-CN" dirty="0">
                <a:solidFill>
                  <a:srgbClr val="C00000"/>
                </a:solidFill>
              </a:rPr>
              <a:t> x </a:t>
            </a:r>
            <a:r>
              <a:rPr lang="zh-CN" altLang="en-US" dirty="0" smtClean="0"/>
              <a:t>（常用的写法）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函数</a:t>
            </a:r>
            <a:r>
              <a:rPr lang="zh-CN" altLang="en-US" dirty="0"/>
              <a:t>形式： </a:t>
            </a:r>
            <a:r>
              <a:rPr lang="en-US" altLang="zh-CN" dirty="0" err="1"/>
              <a:t>typeof</a:t>
            </a:r>
            <a:r>
              <a:rPr lang="en-US" altLang="zh-CN" dirty="0"/>
              <a:t>(x)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换言之</a:t>
            </a:r>
            <a:r>
              <a:rPr lang="zh-CN" altLang="en-US" dirty="0"/>
              <a:t>，有括号和没有括号，得到的结果是一样</a:t>
            </a:r>
            <a:r>
              <a:rPr lang="zh-CN" altLang="en-US" dirty="0" smtClean="0"/>
              <a:t>的，所以我们直接使用</a:t>
            </a:r>
            <a:r>
              <a:rPr lang="zh-CN" altLang="en-US" dirty="0" smtClean="0">
                <a:solidFill>
                  <a:srgbClr val="C00000"/>
                </a:solidFill>
              </a:rPr>
              <a:t>运算符</a:t>
            </a:r>
            <a:r>
              <a:rPr lang="zh-CN" altLang="en-US" dirty="0" smtClean="0"/>
              <a:t>的写法。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21" y="4212263"/>
            <a:ext cx="2866888" cy="22692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134569"/>
            <a:ext cx="5142523" cy="2346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3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类型转换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实战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4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为什么要类型转换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隐式转换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显式转换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为什么需要类型转换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是弱数据类型：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也不知道变量到底属于那种数据类型，只有赋值了才清楚。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坑： 使用</a:t>
            </a:r>
            <a:r>
              <a:rPr lang="zh-CN" altLang="en-US" dirty="0"/>
              <a:t>表单、</a:t>
            </a:r>
            <a:r>
              <a:rPr lang="en-US" altLang="zh-CN" dirty="0"/>
              <a:t>prompt </a:t>
            </a:r>
            <a:r>
              <a:rPr lang="zh-CN" altLang="en-US" dirty="0"/>
              <a:t>获取过来的数据默认是字符串类型的，此时就不能直接简单的进行加法</a:t>
            </a:r>
            <a:r>
              <a:rPr lang="zh-CN" altLang="en-US" dirty="0" smtClean="0"/>
              <a:t>运算。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此时需要</a:t>
            </a:r>
            <a:r>
              <a:rPr lang="zh-CN" altLang="en-US" dirty="0"/>
              <a:t>转换变量的数据类型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通俗</a:t>
            </a:r>
            <a:r>
              <a:rPr lang="zh-CN" altLang="en-US" dirty="0"/>
              <a:t>来说，就是</a:t>
            </a:r>
            <a:r>
              <a:rPr lang="zh-CN" altLang="en-US" dirty="0">
                <a:solidFill>
                  <a:srgbClr val="C00000"/>
                </a:solidFill>
              </a:rPr>
              <a:t>把一种数据类型的变量转换</a:t>
            </a:r>
            <a:r>
              <a:rPr lang="zh-CN" altLang="en-US" dirty="0" smtClean="0">
                <a:solidFill>
                  <a:srgbClr val="C00000"/>
                </a:solidFill>
              </a:rPr>
              <a:t>成我们需要的数据类型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88" y="2664150"/>
            <a:ext cx="7723809" cy="8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16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为什么要类型转换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隐式转换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显式转换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dirty="0" smtClean="0"/>
              <a:t>隐式转换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某些运算符被执行时，系统内部自动将数据类型进行转换，这种转换称为隐式转换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规则：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+ </a:t>
            </a:r>
            <a:r>
              <a:rPr lang="zh-CN" altLang="en-US" dirty="0" smtClean="0"/>
              <a:t>号</a:t>
            </a:r>
            <a:r>
              <a:rPr lang="zh-CN" altLang="en-US" dirty="0"/>
              <a:t>两边只要有一个是字符串，都会把另外一个转成字符串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除了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以外</a:t>
            </a:r>
            <a:r>
              <a:rPr lang="zh-CN" altLang="en-US" dirty="0" smtClean="0"/>
              <a:t>的算术运算符 比如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 </a:t>
            </a:r>
            <a:r>
              <a:rPr lang="en-US" altLang="zh-CN" dirty="0" smtClean="0"/>
              <a:t>*  /  </a:t>
            </a:r>
            <a:r>
              <a:rPr lang="zh-CN" altLang="en-US" dirty="0" smtClean="0"/>
              <a:t>等都会</a:t>
            </a:r>
            <a:r>
              <a:rPr lang="zh-CN" altLang="en-US" dirty="0"/>
              <a:t>把数据转</a:t>
            </a:r>
            <a:r>
              <a:rPr lang="zh-CN" altLang="en-US" dirty="0" smtClean="0"/>
              <a:t>成数字类型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缺点：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转换类型不明确，靠经验才能总结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小技巧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号作为正号解析可以转换</a:t>
            </a:r>
            <a:r>
              <a:rPr lang="zh-CN" altLang="en-US" dirty="0" smtClean="0">
                <a:solidFill>
                  <a:srgbClr val="C00000"/>
                </a:solidFill>
              </a:rPr>
              <a:t>成数字型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任何数据和字符串相加结果都是字符串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8" y="3279480"/>
            <a:ext cx="3792133" cy="315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381" y="3538753"/>
            <a:ext cx="2780952" cy="26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显式转换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编写程序时过度依靠系统内部的隐式转换是不严禁的，因为隐式转换规律并不清晰，大多是靠经验总结的规律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避免因隐式转换带来的问题，通常根逻辑需要对数据进行显示转换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概念：</a:t>
            </a:r>
          </a:p>
          <a:p>
            <a:pPr marL="0" indent="0">
              <a:buNone/>
            </a:pPr>
            <a:r>
              <a:rPr lang="zh-CN" altLang="en-US" dirty="0"/>
              <a:t>自己写代码告诉系统该转成什么类型</a:t>
            </a:r>
          </a:p>
          <a:p>
            <a:pPr marL="0" indent="0">
              <a:buNone/>
            </a:pPr>
            <a:r>
              <a:rPr lang="zh-CN" altLang="en-US" b="1" dirty="0" smtClean="0"/>
              <a:t>转换为数字型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Number(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转</a:t>
            </a:r>
            <a:r>
              <a:rPr lang="zh-CN" altLang="en-US" dirty="0" smtClean="0"/>
              <a:t>成数字类型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如果字符串内容里有非数字</a:t>
            </a:r>
            <a:r>
              <a:rPr lang="zh-CN" altLang="en-US" dirty="0" smtClean="0"/>
              <a:t>，转换</a:t>
            </a:r>
            <a:r>
              <a:rPr lang="zh-CN" altLang="en-US" dirty="0"/>
              <a:t>失败时结果为 </a:t>
            </a:r>
            <a:r>
              <a:rPr lang="en-US" altLang="zh-CN" dirty="0" err="1"/>
              <a:t>NaN</a:t>
            </a:r>
            <a:r>
              <a:rPr lang="zh-CN" altLang="en-US" dirty="0"/>
              <a:t>（</a:t>
            </a:r>
            <a:r>
              <a:rPr lang="en-US" altLang="zh-CN" dirty="0"/>
              <a:t>Not a Number</a:t>
            </a:r>
            <a:r>
              <a:rPr lang="zh-CN" altLang="en-US" dirty="0"/>
              <a:t>）即不是一个数字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NaN</a:t>
            </a:r>
            <a:r>
              <a:rPr lang="zh-CN" altLang="en-US" dirty="0"/>
              <a:t>也是</a:t>
            </a:r>
            <a:r>
              <a:rPr lang="en-US" altLang="zh-CN" dirty="0"/>
              <a:t>number</a:t>
            </a:r>
            <a:r>
              <a:rPr lang="zh-CN" altLang="en-US" dirty="0"/>
              <a:t>类型的数据，代表非数字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</a:rPr>
              <a:t>parseInt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只</a:t>
            </a:r>
            <a:r>
              <a:rPr lang="zh-CN" altLang="en-US" dirty="0" smtClean="0">
                <a:solidFill>
                  <a:srgbClr val="C00000"/>
                </a:solidFill>
              </a:rPr>
              <a:t>保留整数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</a:rPr>
              <a:t>parseFloat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可以保留小数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50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显式转换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编写程序时过度依靠系统内部的隐式转换是不严禁的，因为隐式转换规律并不清晰，大多是靠经验总结的规律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避免因隐式转换带来的问题，通常根逻辑需要对数据进行显示转换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概念：</a:t>
            </a:r>
          </a:p>
          <a:p>
            <a:pPr marL="0" indent="0">
              <a:buNone/>
            </a:pPr>
            <a:r>
              <a:rPr lang="zh-CN" altLang="en-US" dirty="0"/>
              <a:t>自己写代码告诉系统该转成什么类型</a:t>
            </a:r>
          </a:p>
          <a:p>
            <a:pPr marL="0" indent="0">
              <a:buNone/>
            </a:pPr>
            <a:r>
              <a:rPr lang="zh-CN" altLang="en-US" b="1" dirty="0" smtClean="0"/>
              <a:t>转换为字符型</a:t>
            </a:r>
            <a:r>
              <a:rPr lang="en-US" altLang="zh-CN" b="1" dirty="0" smtClean="0"/>
              <a:t>: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String(</a:t>
            </a:r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toString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进制</a:t>
            </a:r>
            <a:r>
              <a:rPr lang="en-US" altLang="zh-CN" dirty="0" smtClean="0">
                <a:solidFill>
                  <a:srgbClr val="C00000"/>
                </a:solidFill>
              </a:rPr>
              <a:t>) 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4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119250" y="1129868"/>
            <a:ext cx="9214230" cy="51719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输入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个数，计算两者的和，打印到页面</a:t>
            </a:r>
            <a:r>
              <a:rPr lang="zh-CN" altLang="en-US" dirty="0" smtClean="0">
                <a:solidFill>
                  <a:srgbClr val="C00000"/>
                </a:solidFill>
              </a:rPr>
              <a:t>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58" y="2179388"/>
            <a:ext cx="6410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类型转换的概念</a:t>
            </a:r>
          </a:p>
          <a:p>
            <a:pPr marL="0" indent="0">
              <a:buNone/>
            </a:pPr>
            <a:r>
              <a:rPr lang="zh-CN" altLang="en-US" sz="1400" dirty="0"/>
              <a:t>一种数据类型转成别的类型， 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是弱数据类型，很多情况计算的时候，需要转换数据类型</a:t>
            </a:r>
          </a:p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隐式转换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/>
              <a:t>系统自动做转换</a:t>
            </a:r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显式转换</a:t>
            </a:r>
          </a:p>
          <a:p>
            <a:pPr marL="0" indent="0">
              <a:buNone/>
            </a:pPr>
            <a:r>
              <a:rPr lang="zh-CN" altLang="en-US" sz="1400" dirty="0"/>
              <a:t>自己写代码告诉系统转成什么类型</a:t>
            </a: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b="0" dirty="0"/>
              <a:t>Number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400" dirty="0"/>
              <a:t>字符串内容里有非数字得到</a:t>
            </a:r>
            <a:r>
              <a:rPr lang="en-US" altLang="zh-CN" sz="1400" dirty="0" err="1"/>
              <a:t>NaN</a:t>
            </a:r>
            <a:endParaRPr lang="en-US" altLang="zh-CN" sz="14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b="0" dirty="0" smtClean="0"/>
              <a:t>String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28355</TotalTime>
  <Words>5392</Words>
  <Application>Microsoft Office PowerPoint</Application>
  <PresentationFormat>宽屏</PresentationFormat>
  <Paragraphs>906</Paragraphs>
  <Slides>109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31" baseType="lpstr">
      <vt:lpstr>Alibaba PuHuiTi</vt:lpstr>
      <vt:lpstr>Alibaba PuHuiTi B</vt:lpstr>
      <vt:lpstr>Alibaba PuHuiTi M</vt:lpstr>
      <vt:lpstr>Alibaba PuHuiTi Medium</vt:lpstr>
      <vt:lpstr>Alibaba PuHuiTi R</vt:lpstr>
      <vt:lpstr>Bebas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基础第一天</vt:lpstr>
      <vt:lpstr>PowerPoint 演示文稿</vt:lpstr>
      <vt:lpstr>PowerPoint 演示文稿</vt:lpstr>
      <vt:lpstr>JavaScript 介绍</vt:lpstr>
      <vt:lpstr>1.1 JavaScript 是什么</vt:lpstr>
      <vt:lpstr>1.1 JavaScript 是什么</vt:lpstr>
      <vt:lpstr>PowerPoint 演示文稿</vt:lpstr>
      <vt:lpstr>体验-JavaScript</vt:lpstr>
      <vt:lpstr>JavaScript 介绍</vt:lpstr>
      <vt:lpstr>1.2 JavaScript 书写位置</vt:lpstr>
      <vt:lpstr>1.2 JavaScript 书写位置</vt:lpstr>
      <vt:lpstr>1.2 JavaScript 书写位置</vt:lpstr>
      <vt:lpstr>1.2 JavaScript 书写位置</vt:lpstr>
      <vt:lpstr>PowerPoint 演示文稿</vt:lpstr>
      <vt:lpstr>PowerPoint 演示文稿</vt:lpstr>
      <vt:lpstr>JavaScript 介绍</vt:lpstr>
      <vt:lpstr>1.3 JavaScript 注释</vt:lpstr>
      <vt:lpstr>JavaScript 介绍</vt:lpstr>
      <vt:lpstr>1.4 JavaScript 结束符</vt:lpstr>
      <vt:lpstr>小结</vt:lpstr>
      <vt:lpstr>JavaScript 介绍</vt:lpstr>
      <vt:lpstr>1.5 JavaScript 输入输出语法</vt:lpstr>
      <vt:lpstr>1.5 JavaScript 输入输出语法</vt:lpstr>
      <vt:lpstr>1.5 JavaScript 输入输出语法</vt:lpstr>
      <vt:lpstr>PowerPoint 演示文稿</vt:lpstr>
      <vt:lpstr>1.5 JavaScript 输入输出语法</vt:lpstr>
      <vt:lpstr>JavaScript 介绍</vt:lpstr>
      <vt:lpstr>1.6 字面量</vt:lpstr>
      <vt:lpstr>PowerPoint 演示文稿</vt:lpstr>
      <vt:lpstr>PowerPoint 演示文稿</vt:lpstr>
      <vt:lpstr>变量</vt:lpstr>
      <vt:lpstr>2.1 变量是什么？</vt:lpstr>
      <vt:lpstr>2.1 变量是什么？</vt:lpstr>
      <vt:lpstr>PowerPoint 演示文稿</vt:lpstr>
      <vt:lpstr>变量</vt:lpstr>
      <vt:lpstr>2.2 变量的基本使用</vt:lpstr>
      <vt:lpstr>2.2 变量的基本使用</vt:lpstr>
      <vt:lpstr>2.2 变量的基本使用</vt:lpstr>
      <vt:lpstr>2.2 变量的基本使用</vt:lpstr>
      <vt:lpstr>PowerPoint 演示文稿</vt:lpstr>
      <vt:lpstr>PowerPoint 演示文稿</vt:lpstr>
      <vt:lpstr>2.2 变量的基本使用</vt:lpstr>
      <vt:lpstr>2.2 变量的基本使用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</vt:lpstr>
      <vt:lpstr>2.3 变量的本质</vt:lpstr>
      <vt:lpstr>变量</vt:lpstr>
      <vt:lpstr>2.4 变量命名规则与规范</vt:lpstr>
      <vt:lpstr>2.4 变量命名规则与规范</vt:lpstr>
      <vt:lpstr>2.4 变量命名规则与规范</vt:lpstr>
      <vt:lpstr>PowerPoint 演示文稿</vt:lpstr>
      <vt:lpstr>二. 变量拓展-let和var的区别</vt:lpstr>
      <vt:lpstr>PowerPoint 演示文稿</vt:lpstr>
      <vt:lpstr>二. 变量拓展-数组</vt:lpstr>
      <vt:lpstr>1.1 数组的基本使用</vt:lpstr>
      <vt:lpstr>1.1 数组的基本使用</vt:lpstr>
      <vt:lpstr>PowerPoint 演示文稿</vt:lpstr>
      <vt:lpstr>1.1 数组的基本使用</vt:lpstr>
      <vt:lpstr>PowerPoint 演示文稿</vt:lpstr>
      <vt:lpstr>PowerPoint 演示文稿</vt:lpstr>
      <vt:lpstr>常量</vt:lpstr>
      <vt:lpstr>3. 常量的基本使用</vt:lpstr>
      <vt:lpstr>PowerPoint 演示文稿</vt:lpstr>
      <vt:lpstr>PowerPoint 演示文稿</vt:lpstr>
      <vt:lpstr>数据类型</vt:lpstr>
      <vt:lpstr>4. 数据类型</vt:lpstr>
      <vt:lpstr>4. 数据类型</vt:lpstr>
      <vt:lpstr>4. 数据类型</vt:lpstr>
      <vt:lpstr>4.1 数据类型 – 数字类型（Number）</vt:lpstr>
      <vt:lpstr>4.1 数据类型 – 数字类型（Number）</vt:lpstr>
      <vt:lpstr>PowerPoint 演示文稿</vt:lpstr>
      <vt:lpstr>PowerPoint 演示文稿</vt:lpstr>
      <vt:lpstr>PowerPoint 演示文稿</vt:lpstr>
      <vt:lpstr>4.1 数据类型 – 数字类型（Number）</vt:lpstr>
      <vt:lpstr>4.1 数据类型 – 字符串类型（string）</vt:lpstr>
      <vt:lpstr>4.1 数据类型 – 字符串类型（string）</vt:lpstr>
      <vt:lpstr>模板字符串</vt:lpstr>
      <vt:lpstr>PowerPoint 演示文稿</vt:lpstr>
      <vt:lpstr>PowerPoint 演示文稿</vt:lpstr>
      <vt:lpstr>4.1 数据类型 – 布尔类型（boolean）</vt:lpstr>
      <vt:lpstr>4.1 数据类型 – 未定义类型（undefined）</vt:lpstr>
      <vt:lpstr>4.1 数据类型 – null（空类型）</vt:lpstr>
      <vt:lpstr>PowerPoint 演示文稿</vt:lpstr>
      <vt:lpstr>数据类型</vt:lpstr>
      <vt:lpstr>4.2 控制台输出语句和检测数据类型</vt:lpstr>
      <vt:lpstr>3.2 控制台输出语句和检测数据类型</vt:lpstr>
      <vt:lpstr>PowerPoint 演示文稿</vt:lpstr>
      <vt:lpstr>类型转换</vt:lpstr>
      <vt:lpstr>5.1 为什么需要类型转换</vt:lpstr>
      <vt:lpstr>类型转换</vt:lpstr>
      <vt:lpstr>5.2 隐式转换</vt:lpstr>
      <vt:lpstr>5.2 显式转换</vt:lpstr>
      <vt:lpstr>5.2 显式转换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六. 常见错误</vt:lpstr>
      <vt:lpstr>六. 常见错误</vt:lpstr>
      <vt:lpstr>六. 常见错误</vt:lpstr>
      <vt:lpstr>六. 常见错误</vt:lpstr>
      <vt:lpstr>六. 常见错误</vt:lpstr>
      <vt:lpstr>七. 今日复习路线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3392</cp:revision>
  <dcterms:created xsi:type="dcterms:W3CDTF">2020-03-31T02:23:27Z</dcterms:created>
  <dcterms:modified xsi:type="dcterms:W3CDTF">2022-03-20T10:03:55Z</dcterms:modified>
</cp:coreProperties>
</file>