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79"/>
  </p:notesMasterIdLst>
  <p:handoutMasterIdLst>
    <p:handoutMasterId r:id="rId80"/>
  </p:handoutMasterIdLst>
  <p:sldIdLst>
    <p:sldId id="533" r:id="rId4"/>
    <p:sldId id="537" r:id="rId5"/>
    <p:sldId id="538" r:id="rId6"/>
    <p:sldId id="539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7" r:id="rId29"/>
    <p:sldId id="568" r:id="rId30"/>
    <p:sldId id="569" r:id="rId31"/>
    <p:sldId id="570" r:id="rId32"/>
    <p:sldId id="571" r:id="rId33"/>
    <p:sldId id="572" r:id="rId34"/>
    <p:sldId id="573" r:id="rId35"/>
    <p:sldId id="574" r:id="rId36"/>
    <p:sldId id="575" r:id="rId37"/>
    <p:sldId id="576" r:id="rId38"/>
    <p:sldId id="577" r:id="rId39"/>
    <p:sldId id="578" r:id="rId40"/>
    <p:sldId id="579" r:id="rId41"/>
    <p:sldId id="580" r:id="rId42"/>
    <p:sldId id="615" r:id="rId43"/>
    <p:sldId id="582" r:id="rId44"/>
    <p:sldId id="583" r:id="rId45"/>
    <p:sldId id="584" r:id="rId46"/>
    <p:sldId id="585" r:id="rId47"/>
    <p:sldId id="586" r:id="rId48"/>
    <p:sldId id="617" r:id="rId49"/>
    <p:sldId id="587" r:id="rId50"/>
    <p:sldId id="588" r:id="rId51"/>
    <p:sldId id="589" r:id="rId52"/>
    <p:sldId id="590" r:id="rId53"/>
    <p:sldId id="591" r:id="rId54"/>
    <p:sldId id="592" r:id="rId55"/>
    <p:sldId id="593" r:id="rId56"/>
    <p:sldId id="594" r:id="rId57"/>
    <p:sldId id="595" r:id="rId58"/>
    <p:sldId id="596" r:id="rId59"/>
    <p:sldId id="598" r:id="rId60"/>
    <p:sldId id="599" r:id="rId61"/>
    <p:sldId id="600" r:id="rId62"/>
    <p:sldId id="618" r:id="rId63"/>
    <p:sldId id="619" r:id="rId64"/>
    <p:sldId id="620" r:id="rId65"/>
    <p:sldId id="621" r:id="rId66"/>
    <p:sldId id="622" r:id="rId67"/>
    <p:sldId id="623" r:id="rId68"/>
    <p:sldId id="605" r:id="rId69"/>
    <p:sldId id="606" r:id="rId70"/>
    <p:sldId id="607" r:id="rId71"/>
    <p:sldId id="608" r:id="rId72"/>
    <p:sldId id="609" r:id="rId73"/>
    <p:sldId id="610" r:id="rId74"/>
    <p:sldId id="611" r:id="rId75"/>
    <p:sldId id="612" r:id="rId76"/>
    <p:sldId id="613" r:id="rId77"/>
    <p:sldId id="264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3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6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3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kern="1200" dirty="0">
              <a:solidFill>
                <a:srgbClr val="E91E63"/>
              </a:solidFill>
              <a:latin typeface="Consolas" panose="020B0609020204030204" pitchFamily="49" charset="0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3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1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7580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62074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6992722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66586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34804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8010618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339486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3/21/2022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543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715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3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基础</a:t>
            </a:r>
            <a:r>
              <a:rPr kumimoji="1" lang="zh-CN" altLang="en-US" sz="5400" dirty="0" smtClean="0"/>
              <a:t>第二天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/>
              <a:t>一元运算符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我们可以有更简便的写法了</a:t>
            </a:r>
            <a:r>
              <a:rPr lang="en-US" altLang="zh-CN" dirty="0" smtClean="0"/>
              <a:t>~~~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自增：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符号：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++ 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作用：让变量的值 </a:t>
            </a:r>
            <a:r>
              <a:rPr lang="en-US" altLang="zh-CN" sz="14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+1</a:t>
            </a:r>
            <a:endParaRPr lang="en-US" altLang="zh-CN" sz="1400" b="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自减：</a:t>
            </a:r>
            <a:endParaRPr lang="en-US" altLang="zh-CN" dirty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符号：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--</a:t>
            </a: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作用：让变量的值 </a:t>
            </a:r>
            <a:r>
              <a:rPr lang="en-US" altLang="zh-CN" sz="1400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</a:t>
            </a:r>
            <a:r>
              <a:rPr lang="en-US" altLang="zh-CN" sz="14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使用场景：</a:t>
            </a:r>
            <a:r>
              <a:rPr lang="zh-CN" altLang="en-US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经常用于</a:t>
            </a:r>
            <a:r>
              <a:rPr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计数</a:t>
            </a:r>
            <a:r>
              <a:rPr lang="zh-CN" altLang="en-US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来使用。  比如进行</a:t>
            </a:r>
            <a:r>
              <a:rPr lang="en-US" altLang="zh-CN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次操作，用它来计算进行了多少次了</a:t>
            </a:r>
            <a:r>
              <a:rPr lang="en-US" altLang="zh-CN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en-US" altLang="zh-CN" b="0" dirty="0" smtClean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61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/>
              <a:t>一元运算符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自增运算符的用法：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前置自增：</a:t>
            </a:r>
            <a:endParaRPr lang="en-US" altLang="zh-CN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每执行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次，当前变量数值加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其作用相当于 </a:t>
            </a:r>
            <a:r>
              <a:rPr lang="en-US" altLang="zh-CN" sz="1400" b="0" dirty="0" err="1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+= 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71" y="2598962"/>
            <a:ext cx="4409524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文本占位符 3"/>
          <p:cNvSpPr txBox="1">
            <a:spLocks/>
          </p:cNvSpPr>
          <p:nvPr/>
        </p:nvSpPr>
        <p:spPr>
          <a:xfrm>
            <a:off x="6254695" y="1591200"/>
            <a:ext cx="6072771" cy="47545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后置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自增：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每执行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次，当前变量数值加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其作用相当于 </a:t>
            </a:r>
            <a:r>
              <a:rPr lang="en-US" altLang="zh-CN" sz="1400" b="0" dirty="0" err="1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+= 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360" y="2598962"/>
            <a:ext cx="4384949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矩形 15"/>
          <p:cNvSpPr/>
          <p:nvPr/>
        </p:nvSpPr>
        <p:spPr>
          <a:xfrm>
            <a:off x="882939" y="4885420"/>
            <a:ext cx="36728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前</a:t>
            </a:r>
            <a:r>
              <a:rPr lang="zh-CN" altLang="en-US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置自增和后置自增单独使用没有区别</a:t>
            </a:r>
            <a:endParaRPr lang="zh-CN" altLang="en-US" sz="1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13400" y="2116667"/>
            <a:ext cx="0" cy="310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/>
              <a:t>一元运算符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自增运算符的用法：</a:t>
            </a:r>
            <a:endParaRPr lang="en-US" altLang="zh-CN" b="1" dirty="0" smtClean="0"/>
          </a:p>
          <a:p>
            <a:pPr marL="360000" lvl="1" indent="0">
              <a:lnSpc>
                <a:spcPct val="150000"/>
              </a:lnSpc>
              <a:buNone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6217216" y="2737008"/>
            <a:ext cx="2511148" cy="10564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后置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自增：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8199" y="2375607"/>
            <a:ext cx="600196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前</a:t>
            </a:r>
            <a:r>
              <a:rPr lang="zh-CN" altLang="en-US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置自增和后置自增如果参与运算就有区别</a:t>
            </a:r>
            <a:r>
              <a:rPr lang="en-US" altLang="zh-CN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: (</a:t>
            </a:r>
            <a:r>
              <a:rPr lang="zh-CN" altLang="en-US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难点</a:t>
            </a:r>
            <a:r>
              <a:rPr lang="en-US" altLang="zh-CN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,</a:t>
            </a:r>
            <a:r>
              <a:rPr lang="zh-CN" altLang="en-US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但是了解即可</a:t>
            </a:r>
            <a:r>
              <a:rPr lang="en-US" altLang="zh-CN" sz="1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Wingdings" panose="05000000000000000000" pitchFamily="2" charset="2"/>
              </a:rPr>
              <a:t>)</a:t>
            </a:r>
            <a:endParaRPr lang="zh-CN" altLang="en-US" sz="1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8199" y="3763536"/>
            <a:ext cx="5112138" cy="5313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前置自增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：先自加再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（记忆口诀：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++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在前 </a:t>
            </a:r>
            <a:r>
              <a:rPr lang="zh-CN" altLang="en-US" sz="1400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先加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09520" y="2795596"/>
            <a:ext cx="1538116" cy="469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前置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自增：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0" y="4294909"/>
            <a:ext cx="5342857" cy="14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文本占位符 3"/>
          <p:cNvSpPr txBox="1">
            <a:spLocks/>
          </p:cNvSpPr>
          <p:nvPr/>
        </p:nvSpPr>
        <p:spPr>
          <a:xfrm>
            <a:off x="5853797" y="3763535"/>
            <a:ext cx="5334663" cy="5313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置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自增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：先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再自加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（记忆口诀：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++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在后 </a:t>
            </a:r>
            <a:r>
              <a:rPr lang="zh-CN" altLang="en-US" sz="1400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</a:t>
            </a:r>
            <a:r>
              <a:rPr lang="zh-CN" altLang="en-US" sz="14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加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 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16" y="4294908"/>
            <a:ext cx="5059599" cy="1477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35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9" grpId="0"/>
      <p:bldP spid="10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7921" y="1396472"/>
            <a:ext cx="4704761" cy="975735"/>
          </a:xfrm>
        </p:spPr>
        <p:txBody>
          <a:bodyPr/>
          <a:lstStyle/>
          <a:p>
            <a:r>
              <a:rPr lang="zh-CN" altLang="en-US" b="1" dirty="0" smtClean="0"/>
              <a:t>自增运算符的用法：</a:t>
            </a:r>
            <a:endParaRPr lang="en-US" altLang="zh-CN" b="1" dirty="0" smtClean="0"/>
          </a:p>
          <a:p>
            <a:pPr marL="360000" lvl="1" indent="0">
              <a:lnSpc>
                <a:spcPct val="150000"/>
              </a:lnSpc>
              <a:buNone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7921" y="2192692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but</a:t>
            </a:r>
            <a:r>
              <a:rPr lang="zh-CN" alt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：</a:t>
            </a:r>
            <a:endParaRPr lang="zh-CN" alt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807921" y="2928697"/>
            <a:ext cx="9845675" cy="23484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dirty="0" smtClean="0"/>
              <a:t>前置自增和后置自增独立</a:t>
            </a:r>
            <a:r>
              <a:rPr lang="zh-CN" altLang="en-US" dirty="0"/>
              <a:t>使用时二者</a:t>
            </a:r>
            <a:r>
              <a:rPr lang="zh-CN" altLang="en-US" dirty="0" smtClean="0"/>
              <a:t>并</a:t>
            </a:r>
            <a:r>
              <a:rPr lang="zh-CN" altLang="en-US" dirty="0"/>
              <a:t>没有</a:t>
            </a:r>
            <a:r>
              <a:rPr lang="zh-CN" altLang="en-US" dirty="0" smtClean="0"/>
              <a:t>差别！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一般开发中我们都是独立使用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后面 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++ </a:t>
            </a:r>
            <a:r>
              <a:rPr lang="zh-CN" altLang="en-US" dirty="0" smtClean="0">
                <a:solidFill>
                  <a:srgbClr val="C00000"/>
                </a:solidFill>
              </a:rPr>
              <a:t>后置自增会使用相对较多</a:t>
            </a:r>
            <a:r>
              <a:rPr lang="en-US" altLang="zh-CN" dirty="0" smtClean="0">
                <a:solidFill>
                  <a:srgbClr val="C00000"/>
                </a:solidFill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</a:rPr>
              <a:t>并且都是单独使用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3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8849" y="1302173"/>
            <a:ext cx="6881387" cy="4511040"/>
          </a:xfrm>
        </p:spPr>
        <p:txBody>
          <a:bodyPr/>
          <a:lstStyle/>
          <a:p>
            <a:pPr marL="360000" lvl="1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只需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要一个表达式就可以运算的运算符叫一元运算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符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60000" lvl="1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增运算符也是为了简化写法，每次自加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，使用场景是什么？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5533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经常用于计数来使用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。用来计算多少次</a:t>
            </a:r>
            <a:r>
              <a:rPr lang="en-US" altLang="zh-CN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endParaRPr lang="en-US" altLang="zh-CN" sz="1667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60000" lvl="1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</a:t>
            </a:r>
            <a:r>
              <a:rPr lang="zh-CN" altLang="en-US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实际开发中，我们一般都是单独使用的，后置</a:t>
            </a:r>
            <a:r>
              <a:rPr lang="en-US" altLang="zh-CN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++ </a:t>
            </a:r>
            <a:r>
              <a:rPr lang="zh-CN" altLang="en-US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更多</a:t>
            </a:r>
            <a:endParaRPr lang="en-US" altLang="zh-CN" sz="1600" b="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92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75" y="2492729"/>
            <a:ext cx="5352381" cy="10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760538" cy="9184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面试题：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1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一元运算符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比较</a:t>
            </a:r>
            <a:r>
              <a:rPr lang="zh-CN" altLang="en-US" dirty="0" smtClean="0">
                <a:solidFill>
                  <a:srgbClr val="C00000"/>
                </a:solidFill>
              </a:rPr>
              <a:t>运算符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逻辑运算符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比较运算符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目标</a:t>
            </a:r>
            <a:r>
              <a:rPr lang="en-US" altLang="zh-CN" b="1" dirty="0"/>
              <a:t>: </a:t>
            </a:r>
            <a:r>
              <a:rPr lang="zh-CN" altLang="en-US" dirty="0"/>
              <a:t>能使用常见的比较运算符进行比较运算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r>
              <a:rPr lang="zh-CN" altLang="en-US" dirty="0" smtClean="0"/>
              <a:t>比较运算符的介绍</a:t>
            </a:r>
            <a:endParaRPr lang="en-US" altLang="zh-CN" dirty="0" smtClean="0"/>
          </a:p>
          <a:p>
            <a:r>
              <a:rPr lang="zh-CN" altLang="en-US" dirty="0" smtClean="0"/>
              <a:t>比较运算符的使用</a:t>
            </a:r>
            <a:endParaRPr lang="en-US" altLang="zh-CN" dirty="0" smtClean="0"/>
          </a:p>
          <a:p>
            <a:r>
              <a:rPr lang="zh-CN" altLang="en-US" dirty="0" smtClean="0"/>
              <a:t>比较运算符的细节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96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/>
              <a:t>比较运算符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比较运算符的介绍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使用场景</a:t>
            </a:r>
            <a:r>
              <a:rPr lang="zh-CN" altLang="en-US" sz="1400" dirty="0" smtClean="0"/>
              <a:t>：比较两个数据大小、是否相等</a:t>
            </a:r>
            <a:endParaRPr lang="en-US" altLang="zh-CN" sz="1400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实际运用例：</a:t>
            </a:r>
            <a:endParaRPr lang="en-US" altLang="zh-CN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65" y="3011312"/>
            <a:ext cx="9760295" cy="32670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3022600" y="3011312"/>
            <a:ext cx="2446867" cy="4092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0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/>
              <a:t>比较运算符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5198853" cy="4550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比较运算符：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&gt; </a:t>
            </a:r>
            <a:r>
              <a:rPr lang="zh-CN" altLang="en-US" sz="1400" dirty="0" smtClean="0"/>
              <a:t>：    左边是否大于右边</a:t>
            </a:r>
            <a:endParaRPr lang="en-US" altLang="zh-CN" sz="1400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zh-CN" altLang="en-US" sz="1400" dirty="0" smtClean="0"/>
              <a:t>：     左边是否小于右边</a:t>
            </a:r>
            <a:endParaRPr lang="en-US" altLang="zh-CN" sz="1400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&gt;=</a:t>
            </a:r>
            <a:r>
              <a:rPr lang="zh-CN" altLang="en-US" sz="1400" dirty="0" smtClean="0"/>
              <a:t>：   左边是否大于或等于右边</a:t>
            </a:r>
            <a:endParaRPr lang="en-US" altLang="zh-CN" sz="1400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&lt;=</a:t>
            </a:r>
            <a:r>
              <a:rPr lang="zh-CN" altLang="en-US" sz="1400" dirty="0" smtClean="0"/>
              <a:t>：   左边是否小于或等于右边</a:t>
            </a:r>
            <a:endParaRPr lang="en-US" altLang="zh-CN" sz="1400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rgbClr val="C00000"/>
                </a:solidFill>
              </a:rPr>
              <a:t>==</a:t>
            </a:r>
            <a:r>
              <a:rPr lang="zh-CN" altLang="en-US" sz="1400" dirty="0" smtClean="0">
                <a:solidFill>
                  <a:srgbClr val="C00000"/>
                </a:solidFill>
              </a:rPr>
              <a:t>：   左右两边</a:t>
            </a:r>
            <a:r>
              <a:rPr lang="zh-CN" altLang="en-US" dirty="0">
                <a:solidFill>
                  <a:srgbClr val="C00000"/>
                </a:solidFill>
              </a:rPr>
              <a:t>值</a:t>
            </a:r>
            <a:r>
              <a:rPr lang="zh-CN" altLang="en-US" sz="1400" dirty="0" smtClean="0">
                <a:solidFill>
                  <a:srgbClr val="C00000"/>
                </a:solidFill>
              </a:rPr>
              <a:t>是否相等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rgbClr val="C00000"/>
                </a:solidFill>
              </a:rPr>
              <a:t>===</a:t>
            </a:r>
            <a:r>
              <a:rPr lang="zh-CN" altLang="en-US" sz="1400" dirty="0" smtClean="0">
                <a:solidFill>
                  <a:srgbClr val="C00000"/>
                </a:solidFill>
              </a:rPr>
              <a:t>： 左右两边是否类型和值都相等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!==</a:t>
            </a:r>
            <a:r>
              <a:rPr lang="zh-CN" altLang="en-US" sz="1400" dirty="0" smtClean="0"/>
              <a:t>：  左右两边是否不全等</a:t>
            </a:r>
            <a:endParaRPr lang="en-US" altLang="zh-CN" sz="1400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比较结果为</a:t>
            </a:r>
            <a:r>
              <a:rPr lang="en-US" altLang="zh-CN" sz="1400" dirty="0" err="1"/>
              <a:t>boolean</a:t>
            </a:r>
            <a:r>
              <a:rPr lang="zh-CN" altLang="en-US" sz="1400" dirty="0"/>
              <a:t>类型，即只会</a:t>
            </a:r>
            <a:r>
              <a:rPr lang="zh-CN" altLang="en-US" sz="1400" dirty="0" smtClean="0"/>
              <a:t>得到 </a:t>
            </a:r>
            <a:r>
              <a:rPr lang="en-US" altLang="zh-CN" sz="1400" dirty="0" smtClean="0"/>
              <a:t>true </a:t>
            </a:r>
            <a:r>
              <a:rPr lang="zh-CN" altLang="en-US" sz="1400" dirty="0" smtClean="0"/>
              <a:t>或 </a:t>
            </a:r>
            <a:r>
              <a:rPr lang="en-US" altLang="zh-CN" sz="1400" dirty="0" smtClean="0"/>
              <a:t>false</a:t>
            </a: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838199" y="913931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6324280" y="1591200"/>
            <a:ext cx="5198853" cy="45504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dirty="0" smtClean="0"/>
              <a:t>对比：</a:t>
            </a:r>
          </a:p>
          <a:p>
            <a:pPr marL="64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=  </a:t>
            </a:r>
            <a:r>
              <a:rPr lang="zh-CN" altLang="en-US" dirty="0" smtClean="0"/>
              <a:t>单等是赋值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== </a:t>
            </a:r>
            <a:r>
              <a:rPr lang="zh-CN" altLang="en-US" dirty="0" smtClean="0"/>
              <a:t>是判断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=== </a:t>
            </a:r>
            <a:r>
              <a:rPr lang="zh-CN" altLang="en-US" dirty="0" smtClean="0"/>
              <a:t>是全等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</a:rPr>
              <a:t>开发中判断是否相等，强烈推荐使用 </a:t>
            </a:r>
            <a:r>
              <a:rPr lang="en-US" altLang="zh-CN" b="1" dirty="0" smtClean="0">
                <a:solidFill>
                  <a:srgbClr val="C00000"/>
                </a:solidFill>
              </a:rPr>
              <a:t>=== </a:t>
            </a:r>
          </a:p>
        </p:txBody>
      </p:sp>
    </p:spTree>
    <p:extLst>
      <p:ext uri="{BB962C8B-B14F-4D97-AF65-F5344CB8AC3E}">
        <p14:creationId xmlns:p14="http://schemas.microsoft.com/office/powerpoint/2010/main" val="41414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7003309" cy="4010456"/>
          </a:xfrm>
        </p:spPr>
        <p:txBody>
          <a:bodyPr/>
          <a:lstStyle/>
          <a:p>
            <a:r>
              <a:rPr lang="zh-CN" altLang="en-US" dirty="0" smtClean="0"/>
              <a:t>掌握常见运算符</a:t>
            </a:r>
            <a:r>
              <a:rPr lang="zh-CN" altLang="en-US" dirty="0"/>
              <a:t>，为程序“能思考”做准备</a:t>
            </a:r>
            <a:endParaRPr lang="en-US" altLang="zh-CN" dirty="0"/>
          </a:p>
          <a:p>
            <a:r>
              <a:rPr lang="zh-CN" altLang="en-US" dirty="0"/>
              <a:t>掌握分支语句，让程序具备判断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r>
              <a:rPr lang="zh-CN" altLang="en-US" dirty="0" smtClean="0"/>
              <a:t>掌握循环语句，让</a:t>
            </a:r>
            <a:r>
              <a:rPr lang="zh-CN" altLang="en-US" dirty="0"/>
              <a:t>程序</a:t>
            </a:r>
            <a:r>
              <a:rPr lang="zh-CN" altLang="en-US" dirty="0" smtClean="0"/>
              <a:t>具备重复执行能力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6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/>
              <a:t>比较运算符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字符串比较，是比较的字符对应的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从左往右依次比较</a:t>
            </a:r>
            <a:endParaRPr lang="en-US" altLang="zh-CN" sz="1400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如果第一位一样再比较第二位，以此类推</a:t>
            </a:r>
            <a:endParaRPr lang="en-US" altLang="zh-CN" sz="1400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比较的少，了解即可</a:t>
            </a:r>
            <a:endParaRPr lang="en-US" altLang="zh-CN" sz="1400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NaN</a:t>
            </a:r>
            <a:r>
              <a:rPr lang="zh-CN" altLang="en-US" dirty="0"/>
              <a:t>不等于任何值，包括它</a:t>
            </a:r>
            <a:r>
              <a:rPr lang="zh-CN" altLang="en-US" dirty="0" smtClean="0"/>
              <a:t>本身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涉及到</a:t>
            </a:r>
            <a:r>
              <a:rPr lang="en-US" altLang="zh-CN" dirty="0"/>
              <a:t>"</a:t>
            </a:r>
            <a:r>
              <a:rPr lang="en-US" altLang="zh-CN" dirty="0" err="1" smtClean="0"/>
              <a:t>NaN</a:t>
            </a:r>
            <a:r>
              <a:rPr lang="en-US" altLang="zh-CN" dirty="0" smtClean="0"/>
              <a:t>“ </a:t>
            </a:r>
            <a:r>
              <a:rPr lang="zh-CN" altLang="en-US" dirty="0" smtClean="0"/>
              <a:t>都是</a:t>
            </a:r>
            <a:r>
              <a:rPr lang="en-US" altLang="zh-CN" dirty="0"/>
              <a:t>false 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尽量不要比较小数，因为小数有精度问题</a:t>
            </a:r>
            <a:endParaRPr lang="en-US" altLang="zh-CN" dirty="0" smtClean="0"/>
          </a:p>
          <a:p>
            <a:pPr marL="360000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不同类型之间比较会发生隐式转换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最终把数据隐式转换转成</a:t>
            </a:r>
            <a:r>
              <a:rPr lang="en-US" altLang="zh-CN" sz="1400" dirty="0" smtClean="0"/>
              <a:t>number</a:t>
            </a:r>
            <a:r>
              <a:rPr lang="zh-CN" altLang="en-US" sz="1400" dirty="0" smtClean="0"/>
              <a:t>类型再比较</a:t>
            </a:r>
            <a:endParaRPr lang="en-US" altLang="zh-CN" sz="1400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所以开发中，如果进行准确的比较我们</a:t>
            </a:r>
            <a:r>
              <a:rPr lang="zh-CN" altLang="en-US" sz="1400" dirty="0" smtClean="0">
                <a:solidFill>
                  <a:srgbClr val="C00000"/>
                </a:solidFill>
              </a:rPr>
              <a:t>更喜欢 </a:t>
            </a:r>
            <a:r>
              <a:rPr lang="en-US" altLang="zh-CN" sz="1400" dirty="0" smtClean="0">
                <a:solidFill>
                  <a:srgbClr val="C00000"/>
                </a:solidFill>
              </a:rPr>
              <a:t>=== </a:t>
            </a:r>
            <a:r>
              <a:rPr lang="zh-CN" altLang="en-US" sz="1400" dirty="0" smtClean="0"/>
              <a:t>或者 </a:t>
            </a:r>
            <a:r>
              <a:rPr lang="en-US" altLang="zh-CN" sz="1400" dirty="0" smtClean="0"/>
              <a:t>!==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86" y="1688765"/>
            <a:ext cx="5740731" cy="37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9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1360" y="1299139"/>
            <a:ext cx="7554248" cy="4511040"/>
          </a:xfrm>
        </p:spPr>
        <p:txBody>
          <a:bodyPr/>
          <a:lstStyle/>
          <a:p>
            <a:pPr marL="702900" lvl="1" indent="-342900">
              <a:lnSpc>
                <a:spcPct val="150000"/>
              </a:lnSpc>
              <a:buAutoNum type="arabicPeriod"/>
            </a:pP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  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 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==  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 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=== 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怎么区别？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5533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 </a:t>
            </a:r>
            <a:r>
              <a:rPr lang="zh-CN" altLang="en-US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是赋值</a:t>
            </a:r>
            <a:endParaRPr lang="en-US" altLang="zh-CN" sz="1667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5533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==  </a:t>
            </a:r>
            <a:r>
              <a:rPr lang="zh-CN" altLang="en-US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是判断   只要求值相等，不要求数据类型一样即可返回</a:t>
            </a:r>
            <a:r>
              <a:rPr lang="en-US" altLang="zh-CN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true</a:t>
            </a:r>
          </a:p>
          <a:p>
            <a:pPr marL="125533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=== </a:t>
            </a:r>
            <a:r>
              <a:rPr lang="zh-CN" altLang="en-US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是全等  要求值和数据类型都一样返回的才是</a:t>
            </a:r>
            <a:r>
              <a:rPr lang="en-US" altLang="zh-CN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true</a:t>
            </a:r>
          </a:p>
          <a:p>
            <a:pPr marL="125533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67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开发中，</a:t>
            </a:r>
            <a:r>
              <a:rPr lang="zh-CN" altLang="en-US" sz="1667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请</a:t>
            </a:r>
            <a:r>
              <a:rPr lang="zh-CN" altLang="en-US" sz="1667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 </a:t>
            </a:r>
            <a:r>
              <a:rPr lang="en-US" altLang="zh-CN" sz="1667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=== </a:t>
            </a:r>
            <a:r>
              <a:rPr lang="en-US" altLang="zh-CN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endParaRPr lang="en-US" altLang="zh-CN" sz="1667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60000" lvl="1">
              <a:lnSpc>
                <a:spcPct val="150000"/>
              </a:lnSpc>
            </a:pP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比较运算符返回的结果是什么？</a:t>
            </a:r>
            <a:endParaRPr lang="en-US" altLang="zh-CN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17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结果只有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个， 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true 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或者 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false</a:t>
            </a:r>
            <a:endParaRPr lang="en-US" altLang="zh-CN" sz="16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45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一元运算符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比较</a:t>
            </a:r>
            <a:r>
              <a:rPr lang="zh-CN" altLang="en-US" dirty="0" smtClean="0"/>
              <a:t>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逻辑运算符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7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目标：掌握逻辑运算符，为程序“能思考”做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逻辑运算符的介绍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逻辑运算符的使用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67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提问：如果我想判断一个变量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且小于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，怎么办？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错误写法： </a:t>
            </a:r>
            <a:r>
              <a:rPr lang="en-US" altLang="zh-CN" sz="1400" dirty="0" smtClean="0"/>
              <a:t>5 &lt; </a:t>
            </a:r>
            <a:r>
              <a:rPr lang="en-US" altLang="zh-CN" dirty="0" err="1"/>
              <a:t>num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&lt; 10</a:t>
            </a:r>
          </a:p>
          <a:p>
            <a:pPr marL="3600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使用场景：</a:t>
            </a:r>
            <a:r>
              <a:rPr lang="zh-CN" altLang="en-US" dirty="0" smtClean="0"/>
              <a:t>逻辑运算符用来解决多重条件判断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正确</a:t>
            </a:r>
            <a:r>
              <a:rPr lang="zh-CN" altLang="en-US" dirty="0" smtClean="0"/>
              <a:t>写法</a:t>
            </a:r>
            <a:r>
              <a:rPr lang="zh-CN" altLang="en-US" dirty="0"/>
              <a:t>： </a:t>
            </a:r>
            <a:r>
              <a:rPr lang="en-US" altLang="zh-CN" dirty="0" smtClean="0"/>
              <a:t> </a:t>
            </a:r>
            <a:r>
              <a:rPr lang="en-US" altLang="zh-CN" dirty="0" err="1"/>
              <a:t>num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5  </a:t>
            </a:r>
            <a:r>
              <a:rPr lang="en-US" altLang="zh-CN" dirty="0" smtClean="0">
                <a:solidFill>
                  <a:srgbClr val="C00000"/>
                </a:solidFill>
              </a:rPr>
              <a:t>&amp;&amp;</a:t>
            </a:r>
            <a:r>
              <a:rPr lang="en-US" altLang="zh-CN" dirty="0" smtClean="0"/>
              <a:t>  </a:t>
            </a:r>
            <a:r>
              <a:rPr lang="en-US" altLang="zh-CN" dirty="0" err="1"/>
              <a:t>num</a:t>
            </a:r>
            <a:r>
              <a:rPr lang="zh-CN" altLang="en-US" dirty="0" smtClean="0"/>
              <a:t> </a:t>
            </a:r>
            <a:r>
              <a:rPr lang="en-US" altLang="zh-CN" dirty="0"/>
              <a:t>&lt; 10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560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/>
              <a:t>逻辑运算符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逻辑运算符：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159710" y="2688166"/>
          <a:ext cx="93558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178">
                  <a:extLst>
                    <a:ext uri="{9D8B030D-6E8A-4147-A177-3AD203B41FA5}">
                      <a16:colId xmlns:a16="http://schemas.microsoft.com/office/drawing/2014/main" val="536214249"/>
                    </a:ext>
                  </a:extLst>
                </a:gridCol>
                <a:gridCol w="1871178">
                  <a:extLst>
                    <a:ext uri="{9D8B030D-6E8A-4147-A177-3AD203B41FA5}">
                      <a16:colId xmlns:a16="http://schemas.microsoft.com/office/drawing/2014/main" val="3192027863"/>
                    </a:ext>
                  </a:extLst>
                </a:gridCol>
                <a:gridCol w="1871178">
                  <a:extLst>
                    <a:ext uri="{9D8B030D-6E8A-4147-A177-3AD203B41FA5}">
                      <a16:colId xmlns:a16="http://schemas.microsoft.com/office/drawing/2014/main" val="3324862841"/>
                    </a:ext>
                  </a:extLst>
                </a:gridCol>
                <a:gridCol w="1871178">
                  <a:extLst>
                    <a:ext uri="{9D8B030D-6E8A-4147-A177-3AD203B41FA5}">
                      <a16:colId xmlns:a16="http://schemas.microsoft.com/office/drawing/2014/main" val="335310943"/>
                    </a:ext>
                  </a:extLst>
                </a:gridCol>
                <a:gridCol w="1871178">
                  <a:extLst>
                    <a:ext uri="{9D8B030D-6E8A-4147-A177-3AD203B41FA5}">
                      <a16:colId xmlns:a16="http://schemas.microsoft.com/office/drawing/2014/main" val="137272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日常读法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口诀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&amp;&amp;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逻辑与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并且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符号两边都为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结果才为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true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一假则假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18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||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逻辑或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或者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符号两边有一个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就为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true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一真则真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74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!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逻辑非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取反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变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false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false</a:t>
                      </a:r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变</a:t>
                      </a:r>
                      <a:r>
                        <a:rPr lang="en-US" altLang="zh-CN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true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anose="00020600040101010101" pitchFamily="18" charset="-122"/>
                          <a:ea typeface="Alibaba PuHuiTi" panose="00020600040101010101" pitchFamily="18" charset="-122"/>
                          <a:cs typeface="Alibaba PuHuiTi" panose="00020600040101010101" pitchFamily="18" charset="-122"/>
                        </a:rPr>
                        <a:t>真变假，假变真</a:t>
                      </a:r>
                      <a:endParaRPr lang="zh-CN" altLang="en-US" sz="1600" dirty="0">
                        <a:latin typeface="Alibaba PuHuiTi" panose="00020600040101010101" pitchFamily="18" charset="-122"/>
                        <a:ea typeface="Alibaba PuHuiTi" panose="00020600040101010101" pitchFamily="18" charset="-122"/>
                        <a:cs typeface="Alibaba PuHuiTi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5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1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1360" y="1299139"/>
            <a:ext cx="7554248" cy="4511040"/>
          </a:xfrm>
        </p:spPr>
        <p:txBody>
          <a:bodyPr/>
          <a:lstStyle/>
          <a:p>
            <a:pPr marL="702900" lvl="1" indent="-342900">
              <a:lnSpc>
                <a:spcPct val="150000"/>
              </a:lnSpc>
              <a:buAutoNum type="arabicPeriod"/>
            </a:pP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逻辑运算符有那三个？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5533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与</a:t>
            </a:r>
            <a:r>
              <a:rPr lang="en-US" altLang="zh-CN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(&amp;&amp;)    </a:t>
            </a:r>
            <a:r>
              <a:rPr lang="zh-CN" altLang="en-US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或</a:t>
            </a:r>
            <a:r>
              <a:rPr lang="en-US" altLang="zh-CN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(||)     </a:t>
            </a:r>
            <a:r>
              <a:rPr lang="zh-CN" altLang="en-US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非</a:t>
            </a:r>
            <a:r>
              <a:rPr lang="en-US" altLang="zh-CN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(!)	</a:t>
            </a:r>
            <a:endParaRPr lang="en-US" altLang="zh-CN" sz="1667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029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判断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个变量 </a:t>
            </a:r>
            <a:r>
              <a:rPr lang="en-US" altLang="zh-CN" sz="1600" b="0" dirty="0" err="1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是否大于</a:t>
            </a:r>
            <a:r>
              <a:rPr lang="en-US" altLang="zh-CN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且小于</a:t>
            </a:r>
            <a:r>
              <a:rPr lang="en-US" altLang="zh-CN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怎么写？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-US" altLang="zh-CN" sz="1667" b="0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</a:t>
            </a:r>
            <a:r>
              <a:rPr lang="zh-CN" altLang="en-US" sz="1667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67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&gt; 5  </a:t>
            </a:r>
            <a:r>
              <a:rPr lang="en-US" altLang="zh-CN" sz="1667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&amp;&amp;</a:t>
            </a:r>
            <a:r>
              <a:rPr lang="en-US" altLang="zh-CN" sz="1667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</a:t>
            </a:r>
            <a:r>
              <a:rPr lang="en-US" altLang="zh-CN" sz="1667" b="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</a:t>
            </a:r>
            <a:r>
              <a:rPr lang="zh-CN" altLang="en-US" sz="1667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67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&lt; 10</a:t>
            </a:r>
          </a:p>
        </p:txBody>
      </p:sp>
    </p:spTree>
    <p:extLst>
      <p:ext uri="{BB962C8B-B14F-4D97-AF65-F5344CB8AC3E}">
        <p14:creationId xmlns:p14="http://schemas.microsoft.com/office/powerpoint/2010/main" val="41969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判断一个数是</a:t>
            </a:r>
            <a:r>
              <a:rPr lang="en-US" altLang="zh-CN" dirty="0" smtClean="0"/>
              <a:t>4</a:t>
            </a:r>
            <a:r>
              <a:rPr lang="zh-CN" altLang="en-US" dirty="0"/>
              <a:t>的倍数，且不是</a:t>
            </a:r>
            <a:r>
              <a:rPr lang="en-US" altLang="zh-CN" dirty="0"/>
              <a:t>100</a:t>
            </a:r>
            <a:r>
              <a:rPr lang="zh-CN" altLang="en-US" dirty="0"/>
              <a:t>的倍数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99655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：用户输入一个，判断这个数能被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整除，但是不能被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100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整除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满足条件，页面弹出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true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，否则弹出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false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：判断条件， 看余数是不是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，如果是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就是能被整除，余数不是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，则不能被整除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65" y="3530600"/>
            <a:ext cx="7168102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一元运算符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比较</a:t>
            </a:r>
            <a:r>
              <a:rPr lang="zh-CN" altLang="en-US" dirty="0" smtClean="0"/>
              <a:t>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逻辑运算符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运算符优先级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9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2085877"/>
            <a:ext cx="7568282" cy="32919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38200" y="5659824"/>
            <a:ext cx="9473353" cy="940647"/>
          </a:xfrm>
        </p:spPr>
        <p:txBody>
          <a:bodyPr>
            <a:normAutofit/>
          </a:bodyPr>
          <a:lstStyle/>
          <a:p>
            <a:pPr marL="228594" indent="-228594">
              <a:buFont typeface="Wingdings" panose="05000000000000000000" pitchFamily="2" charset="2"/>
              <a:buChar char="l"/>
            </a:pPr>
            <a:r>
              <a:rPr lang="zh-CN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一元运算</a:t>
            </a:r>
            <a:r>
              <a:rPr lang="zh-CN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符里面</a:t>
            </a:r>
            <a:r>
              <a:rPr lang="zh-CN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的</a:t>
            </a:r>
            <a:r>
              <a:rPr lang="zh-CN" dirty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逻辑</a:t>
            </a:r>
            <a:r>
              <a:rPr lang="zh-CN" dirty="0" smtClean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非优先级</a:t>
            </a:r>
            <a:r>
              <a:rPr lang="zh-CN" dirty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很高</a:t>
            </a:r>
            <a:endParaRPr dirty="0">
              <a:solidFill>
                <a:srgbClr val="C00000"/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228594" indent="-228594">
              <a:buFont typeface="Wingdings" panose="05000000000000000000" pitchFamily="2" charset="2"/>
              <a:buChar char="l"/>
            </a:pPr>
            <a:r>
              <a:rPr lang="zh-CN" dirty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逻辑</a:t>
            </a:r>
            <a:r>
              <a:rPr lang="zh-CN" dirty="0" smtClean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与比逻辑或优先级</a:t>
            </a:r>
            <a:r>
              <a:rPr lang="zh-CN" dirty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高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912980"/>
            <a:ext cx="8771021" cy="51719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1.5 </a:t>
            </a:r>
            <a:r>
              <a:rPr lang="zh-CN" altLang="en-US" sz="24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运算符优先级</a:t>
            </a:r>
            <a:endParaRPr lang="zh-CN" altLang="en-US" sz="2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838200" y="1430170"/>
            <a:ext cx="9845675" cy="5171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目标：掌握运算符优先级，能判断运算符执行的顺序</a:t>
            </a:r>
            <a:endParaRPr lang="zh-CN" altLang="en-US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6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2553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运算符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kumimoji="1" lang="zh-CN" altLang="en-US" dirty="0" smtClean="0"/>
              <a:t>综合案例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7"/>
          <p:cNvSpPr txBox="1"/>
          <p:nvPr/>
        </p:nvSpPr>
        <p:spPr>
          <a:xfrm>
            <a:off x="1019810" y="1183201"/>
            <a:ext cx="4686300" cy="95436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1219170" eaLnBrk="0" hangingPunct="0">
              <a:lnSpc>
                <a:spcPct val="150000"/>
              </a:lnSpc>
            </a:pPr>
            <a:r>
              <a:rPr lang="zh-CN" altLang="en-US" sz="1867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1867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 eaLnBrk="0" hangingPunct="0">
              <a:lnSpc>
                <a:spcPct val="150000"/>
              </a:lnSpc>
            </a:pPr>
            <a:r>
              <a:rPr lang="en-US" altLang="zh-CN" sz="1867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019810" y="1938713"/>
            <a:ext cx="4346517" cy="385910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 = 3 &gt; 5 &amp;&amp; 2 &lt; 7 &amp;&amp; 3 ==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4</a:t>
            </a: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console.log(a);  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b = 3 &lt;= 4 || 3 &gt; 1 || 3 !=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 </a:t>
            </a: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console.log(b); 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 = 2 === "2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"</a:t>
            </a: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console.log(c);  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d = !c || b &amp;&amp; a </a:t>
            </a:r>
          </a:p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console.log(d);</a:t>
            </a:r>
          </a:p>
        </p:txBody>
      </p:sp>
    </p:spTree>
    <p:extLst>
      <p:ext uri="{BB962C8B-B14F-4D97-AF65-F5344CB8AC3E}">
        <p14:creationId xmlns:p14="http://schemas.microsoft.com/office/powerpoint/2010/main" val="4152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44067"/>
          </a:xfrm>
        </p:spPr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kumimoji="1" lang="zh-CN" altLang="en-US" dirty="0"/>
              <a:t>综合</a:t>
            </a:r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2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语句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表达式和语句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分支语句</a:t>
            </a:r>
            <a:endParaRPr lang="en-US" altLang="zh-CN" dirty="0" smtClean="0"/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1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918354" y="2190258"/>
            <a:ext cx="9473353" cy="940647"/>
          </a:xfrm>
        </p:spPr>
        <p:txBody>
          <a:bodyPr>
            <a:noAutofit/>
          </a:bodyPr>
          <a:lstStyle/>
          <a:p>
            <a:pPr marL="228594" indent="-228594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表达式：</a:t>
            </a:r>
            <a:endParaRPr lang="en-US" altLang="zh-CN" sz="1800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sz="1800" dirty="0" smtClean="0"/>
              <a:t>表达式是可以被求值的代码，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 引擎会</a:t>
            </a:r>
            <a:r>
              <a:rPr lang="zh-CN" altLang="en-US" sz="1800" dirty="0"/>
              <a:t>将其计算出一个</a:t>
            </a:r>
            <a:r>
              <a:rPr lang="zh-CN" altLang="en-US" sz="1800" dirty="0" smtClean="0"/>
              <a:t>结果。</a:t>
            </a:r>
            <a:endParaRPr lang="en-US" altLang="zh-CN" sz="1800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228594" indent="-228594">
              <a:buFont typeface="Wingdings" panose="05000000000000000000" pitchFamily="2" charset="2"/>
              <a:buChar char="l"/>
            </a:pPr>
            <a:endParaRPr lang="zh-CN" sz="1800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973426"/>
            <a:ext cx="8771021" cy="51719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2.1 </a:t>
            </a:r>
            <a:r>
              <a:rPr lang="zh-CN" altLang="en-US" sz="24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表达式和语句</a:t>
            </a:r>
            <a:endParaRPr lang="zh-CN" altLang="en-US" sz="2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838200" y="1581842"/>
            <a:ext cx="9845675" cy="5171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目标：能说出表达式和语句的区别</a:t>
            </a:r>
            <a:endParaRPr lang="zh-CN" altLang="en-US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3" y="3550706"/>
            <a:ext cx="3761905" cy="12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74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918354" y="1916579"/>
            <a:ext cx="9473353" cy="1697889"/>
          </a:xfrm>
        </p:spPr>
        <p:txBody>
          <a:bodyPr>
            <a:noAutofit/>
          </a:bodyPr>
          <a:lstStyle/>
          <a:p>
            <a:pPr marL="228594" indent="-228594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语句</a:t>
            </a:r>
            <a:r>
              <a:rPr lang="zh-CN" altLang="en-US" sz="180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：</a:t>
            </a:r>
            <a:endParaRPr lang="en-US" altLang="zh-CN" sz="1800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sz="180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语句是一段可以执行的代码。</a:t>
            </a:r>
            <a:endParaRPr lang="en-US" altLang="zh-CN" sz="1800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sz="180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比如： </a:t>
            </a:r>
            <a:r>
              <a:rPr lang="en-US" altLang="zh-CN" sz="180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prompt()  </a:t>
            </a:r>
            <a:r>
              <a:rPr lang="zh-CN" altLang="en-US" sz="180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可以弹出一个输入框，还有 </a:t>
            </a:r>
            <a:r>
              <a:rPr lang="en-US" altLang="zh-CN" sz="180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if</a:t>
            </a:r>
            <a:r>
              <a:rPr lang="zh-CN" altLang="en-US" sz="180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语句    </a:t>
            </a:r>
            <a:r>
              <a:rPr lang="en-US" altLang="zh-CN" sz="180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for </a:t>
            </a:r>
            <a:r>
              <a:rPr lang="zh-CN" altLang="en-US" sz="180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循环语句等等</a:t>
            </a:r>
            <a:endParaRPr lang="zh-CN" sz="1800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目标：能说出表达式和语句的区别</a:t>
            </a:r>
            <a:endParaRPr lang="zh-CN" altLang="en-US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3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38200" y="1806512"/>
            <a:ext cx="11159067" cy="3604327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区别</a:t>
            </a:r>
            <a:r>
              <a:rPr lang="zh-CN" altLang="en-US" sz="1800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：</a:t>
            </a:r>
            <a:endParaRPr lang="en-US" altLang="zh-CN" sz="1800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sz="1800" b="1" dirty="0" smtClean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表达式：</a:t>
            </a:r>
            <a:r>
              <a:rPr lang="zh-CN" altLang="en-US" sz="1800" dirty="0" smtClean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因为表达式可被求值，所以它可以写在赋值语句的右侧。</a:t>
            </a:r>
            <a:endParaRPr lang="en-US" altLang="zh-CN" sz="1800" dirty="0" smtClean="0">
              <a:solidFill>
                <a:srgbClr val="C00000"/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127632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表达式      </a:t>
            </a:r>
            <a:r>
              <a:rPr lang="en-US" altLang="zh-CN" b="0" dirty="0" err="1" smtClean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num</a:t>
            </a:r>
            <a:r>
              <a:rPr lang="en-US" altLang="zh-CN" b="0" dirty="0" smtClean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 = 3 </a:t>
            </a:r>
            <a:r>
              <a:rPr lang="en-US" altLang="zh-CN" b="0" dirty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+ 4 </a:t>
            </a:r>
            <a:endParaRPr lang="en-US" altLang="zh-CN" b="0" dirty="0" smtClean="0">
              <a:solidFill>
                <a:schemeClr val="tx1"/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sz="1800" b="1" dirty="0" smtClean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语句：</a:t>
            </a:r>
            <a:r>
              <a:rPr lang="zh-CN" altLang="en-US" sz="1800" dirty="0" smtClean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而语句不一定有值，所以比如 </a:t>
            </a:r>
            <a:r>
              <a:rPr lang="en-US" altLang="zh-CN" sz="1800" dirty="0" smtClean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alert()  for</a:t>
            </a:r>
            <a:r>
              <a:rPr lang="zh-CN" altLang="en-US" sz="1800" dirty="0" smtClean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和</a:t>
            </a:r>
            <a:r>
              <a:rPr lang="en-US" altLang="zh-CN" sz="1800" dirty="0" smtClean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break </a:t>
            </a:r>
            <a:r>
              <a:rPr lang="zh-CN" altLang="en-US" sz="1800" dirty="0" smtClean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等语句就不能被用于赋值。</a:t>
            </a:r>
            <a:endParaRPr lang="en-US" altLang="zh-CN" sz="1800" dirty="0">
              <a:solidFill>
                <a:srgbClr val="C00000"/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127632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语句          </a:t>
            </a:r>
            <a:r>
              <a:rPr lang="en-US" altLang="zh-CN" b="0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alert()  </a:t>
            </a:r>
            <a:r>
              <a:rPr lang="zh-CN" altLang="en-US" b="0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弹出对话框    </a:t>
            </a:r>
            <a:r>
              <a:rPr lang="en-US" altLang="zh-CN" b="0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console.log()  </a:t>
            </a:r>
            <a:r>
              <a:rPr lang="zh-CN" altLang="en-US" b="0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控制台打印输出</a:t>
            </a:r>
            <a:endParaRPr lang="en-US" altLang="zh-CN" b="0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某些情况，也可以把表达式理解为</a:t>
            </a:r>
            <a:r>
              <a:rPr lang="zh-CN" altLang="en-US" sz="1800" dirty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表达式</a:t>
            </a:r>
            <a:r>
              <a:rPr lang="zh-CN" altLang="en-US" sz="1800" dirty="0" smtClean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语句，因为它是在计算结果，但不是必须的成分 </a:t>
            </a:r>
            <a:r>
              <a:rPr lang="en-US" altLang="zh-CN" sz="1800" dirty="0" smtClean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例如</a:t>
            </a:r>
            <a:r>
              <a:rPr lang="en-US" altLang="zh-CN" sz="1800" dirty="0" smtClean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continue</a:t>
            </a:r>
            <a:r>
              <a:rPr lang="zh-CN" altLang="en-US" sz="1800" dirty="0" smtClean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语句</a:t>
            </a:r>
            <a:r>
              <a:rPr lang="en-US" altLang="zh-CN" sz="1800" dirty="0" smtClean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    </a:t>
            </a:r>
            <a:endParaRPr lang="zh-CN" sz="1800" dirty="0">
              <a:solidFill>
                <a:schemeClr val="tx1"/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目标：能说出表达式和语句的区别</a:t>
            </a:r>
            <a:endParaRPr lang="zh-CN" altLang="en-US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7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850" y="1310640"/>
            <a:ext cx="7234750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表达式和语句的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因为表达式可被求值，所以它可以写在赋值语句的右侧。</a:t>
            </a:r>
            <a:endParaRPr lang="en-US" altLang="zh-CN" b="0" dirty="0">
              <a:solidFill>
                <a:srgbClr val="C00000"/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而</a:t>
            </a:r>
            <a:r>
              <a:rPr lang="zh-CN" altLang="en-US" b="0" dirty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语句不一定有值，所以比如 </a:t>
            </a:r>
            <a:r>
              <a:rPr lang="en-US" altLang="zh-CN" b="0" dirty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alert()  for</a:t>
            </a:r>
            <a:r>
              <a:rPr lang="zh-CN" altLang="en-US" b="0" dirty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和</a:t>
            </a:r>
            <a:r>
              <a:rPr lang="en-US" altLang="zh-CN" b="0" dirty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break </a:t>
            </a:r>
            <a:r>
              <a:rPr lang="zh-CN" altLang="en-US" b="0" dirty="0">
                <a:solidFill>
                  <a:srgbClr val="C00000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等语句就不能被用于赋值。</a:t>
            </a:r>
            <a:endParaRPr lang="en-US" altLang="zh-CN" b="0" dirty="0">
              <a:solidFill>
                <a:srgbClr val="C00000"/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65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语句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表达式和语句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分支语句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6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目标：</a:t>
            </a:r>
            <a:r>
              <a:rPr lang="zh-CN" altLang="en-US" dirty="0"/>
              <a:t>掌握流程控制，写出能“思考”的程序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程序</a:t>
            </a:r>
            <a:r>
              <a:rPr lang="zh-CN" altLang="en-US" dirty="0">
                <a:solidFill>
                  <a:srgbClr val="C00000"/>
                </a:solidFill>
              </a:rPr>
              <a:t>三</a:t>
            </a:r>
            <a:r>
              <a:rPr lang="zh-CN" altLang="en-US" dirty="0" smtClean="0">
                <a:solidFill>
                  <a:srgbClr val="C00000"/>
                </a:solidFill>
              </a:rPr>
              <a:t>大流程控制语句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分支语句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47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id="{F1DF9A87-2975-40DA-8318-56D1A40D1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以前我们写的代码，写几句就从上往下执行几句，这种叫顺序结构</a:t>
            </a:r>
            <a:endParaRPr lang="en-US" altLang="zh-CN" dirty="0" smtClean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有</a:t>
            </a:r>
            <a:r>
              <a:rPr lang="zh-CN" altLang="en-US" dirty="0" smtClean="0"/>
              <a:t>的时候要根据条件选择执行代码，这种就叫分支结构</a:t>
            </a:r>
            <a:endParaRPr lang="en-US" altLang="zh-CN" dirty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某</a:t>
            </a:r>
            <a:r>
              <a:rPr lang="zh-CN" altLang="en-US" dirty="0" smtClean="0"/>
              <a:t>段代码被重复执行，就叫循环结构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zh-CN" altLang="en-US" dirty="0"/>
              <a:t>三大流程控制语句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60502" y="3787792"/>
            <a:ext cx="173417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60500" y="4947853"/>
            <a:ext cx="173417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60500" y="6107913"/>
            <a:ext cx="173417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 flipH="1">
            <a:off x="2327588" y="4188965"/>
            <a:ext cx="2" cy="758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327585" y="5349026"/>
            <a:ext cx="2" cy="758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33353" y="335390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顺序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117255" y="4947851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612819" y="3787792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612817" y="6107912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2"/>
            <a:endCxn id="13" idx="0"/>
          </p:cNvCxnSpPr>
          <p:nvPr/>
        </p:nvCxnSpPr>
        <p:spPr>
          <a:xfrm>
            <a:off x="5324522" y="4188965"/>
            <a:ext cx="1504436" cy="7588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</p:cNvCxnSpPr>
          <p:nvPr/>
        </p:nvCxnSpPr>
        <p:spPr>
          <a:xfrm flipH="1">
            <a:off x="5324519" y="4188965"/>
            <a:ext cx="3" cy="19189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2035064">
            <a:off x="5813298" y="4377401"/>
            <a:ext cx="1238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满足条件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9" name="直接箭头连接符 18"/>
          <p:cNvCxnSpPr>
            <a:stCxn id="13" idx="2"/>
            <a:endCxn id="15" idx="0"/>
          </p:cNvCxnSpPr>
          <p:nvPr/>
        </p:nvCxnSpPr>
        <p:spPr>
          <a:xfrm flipH="1">
            <a:off x="5324520" y="5349024"/>
            <a:ext cx="1504438" cy="7588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36774" y="335390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60441" y="4632380"/>
            <a:ext cx="430887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不满足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730627" y="335390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结构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515213" y="3767591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515213" y="4935109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重复代码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8515213" y="6107911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2"/>
            <a:endCxn id="24" idx="0"/>
          </p:cNvCxnSpPr>
          <p:nvPr/>
        </p:nvCxnSpPr>
        <p:spPr>
          <a:xfrm>
            <a:off x="9226916" y="4168764"/>
            <a:ext cx="0" cy="766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2"/>
            <a:endCxn id="25" idx="0"/>
          </p:cNvCxnSpPr>
          <p:nvPr/>
        </p:nvCxnSpPr>
        <p:spPr>
          <a:xfrm>
            <a:off x="9226916" y="5336282"/>
            <a:ext cx="0" cy="771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226916" y="5492104"/>
            <a:ext cx="992579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执行多次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7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2" grpId="0"/>
      <p:bldP spid="13" grpId="0" animBg="1"/>
      <p:bldP spid="14" grpId="0" animBg="1"/>
      <p:bldP spid="15" grpId="0" animBg="1"/>
      <p:bldP spid="18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赋值运算符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一元运算符</a:t>
            </a:r>
            <a:endParaRPr lang="en-US" altLang="zh-CN" dirty="0" smtClean="0"/>
          </a:p>
          <a:p>
            <a:r>
              <a:rPr lang="zh-CN" altLang="en-US" dirty="0"/>
              <a:t>比较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1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目标：</a:t>
            </a:r>
            <a:r>
              <a:rPr lang="zh-CN" altLang="en-US" dirty="0"/>
              <a:t>掌握流程控制，写出能“思考”的程序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zh-CN" altLang="en-US" dirty="0">
                <a:solidFill>
                  <a:schemeClr val="tx1"/>
                </a:solidFill>
              </a:rPr>
              <a:t>三</a:t>
            </a:r>
            <a:r>
              <a:rPr lang="zh-CN" altLang="en-US" dirty="0" smtClean="0">
                <a:solidFill>
                  <a:schemeClr val="tx1"/>
                </a:solidFill>
              </a:rPr>
              <a:t>大流程控制语句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分支语句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F1DF9A87-2975-40DA-8318-56D1A40D1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9573" y="1699734"/>
            <a:ext cx="9845675" cy="4219575"/>
          </a:xfrm>
        </p:spPr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分支语句可以让我们有</a:t>
            </a:r>
            <a:r>
              <a:rPr lang="zh-CN" altLang="en-US" dirty="0" smtClean="0">
                <a:solidFill>
                  <a:srgbClr val="C00000"/>
                </a:solidFill>
              </a:rPr>
              <a:t>选择性</a:t>
            </a:r>
            <a:r>
              <a:rPr lang="zh-CN" altLang="en-US" dirty="0" smtClean="0"/>
              <a:t>的执行想要的代码</a:t>
            </a:r>
            <a:endParaRPr lang="en-US" altLang="zh-CN" dirty="0" smtClean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分支语句包含：</a:t>
            </a:r>
            <a:endParaRPr lang="en-US" altLang="zh-CN" dirty="0" smtClean="0"/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C00000"/>
                </a:solidFill>
              </a:rPr>
              <a:t>If</a:t>
            </a:r>
            <a:r>
              <a:rPr lang="zh-CN" altLang="en-US" sz="1600" dirty="0" smtClean="0">
                <a:solidFill>
                  <a:srgbClr val="C00000"/>
                </a:solidFill>
              </a:rPr>
              <a:t>分支语句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三</a:t>
            </a:r>
            <a:r>
              <a:rPr lang="zh-CN" altLang="en-US" sz="1600" dirty="0" smtClean="0"/>
              <a:t>元运算符</a:t>
            </a:r>
            <a:endParaRPr lang="en-US" altLang="zh-CN" sz="1600" dirty="0" smtClean="0"/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s</a:t>
            </a:r>
            <a:r>
              <a:rPr lang="en-US" altLang="zh-CN" sz="1600" dirty="0" smtClean="0"/>
              <a:t>witch </a:t>
            </a:r>
            <a:r>
              <a:rPr lang="zh-CN" altLang="en-US" sz="1600" dirty="0" smtClean="0"/>
              <a:t>语句</a:t>
            </a: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953" y="2578142"/>
            <a:ext cx="7104762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5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199" y="1508712"/>
            <a:ext cx="9845675" cy="517190"/>
          </a:xfrm>
        </p:spPr>
        <p:txBody>
          <a:bodyPr/>
          <a:lstStyle/>
          <a:p>
            <a:r>
              <a:rPr lang="en-US" altLang="zh-CN" dirty="0" smtClean="0"/>
              <a:t>1. 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956684"/>
            <a:ext cx="10719120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i</a:t>
            </a:r>
            <a:r>
              <a:rPr lang="en-US" altLang="zh-CN" dirty="0" smtClean="0"/>
              <a:t>f</a:t>
            </a:r>
            <a:r>
              <a:rPr lang="zh-CN" altLang="en-US" dirty="0" smtClean="0"/>
              <a:t>语句有三种使用：单分支、双分支、多分支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单</a:t>
            </a:r>
            <a:r>
              <a:rPr lang="zh-CN" altLang="en-US" dirty="0" smtClean="0"/>
              <a:t>分支使用语法：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1308100" y="4822148"/>
            <a:ext cx="9845675" cy="226975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括号内的条件为</a:t>
            </a:r>
            <a:r>
              <a:rPr lang="en-US" altLang="zh-CN" sz="1400" dirty="0" smtClean="0"/>
              <a:t>true</a:t>
            </a:r>
            <a:r>
              <a:rPr lang="zh-CN" altLang="en-US" sz="1400" dirty="0" smtClean="0"/>
              <a:t>时，进入大括号里执行代码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小括号内的结果若不是布尔类型时，会发生隐式转换转为布尔类型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如果大括号只有一个语句，大括号可以省略，但是，俺们不提倡这么做</a:t>
            </a:r>
            <a:r>
              <a:rPr lang="en-US" altLang="zh-CN" sz="1400" dirty="0" smtClean="0"/>
              <a:t>~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88" y="3044781"/>
            <a:ext cx="4819048" cy="1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文本占位符 2"/>
          <p:cNvSpPr txBox="1">
            <a:spLocks/>
          </p:cNvSpPr>
          <p:nvPr/>
        </p:nvSpPr>
        <p:spPr>
          <a:xfrm>
            <a:off x="778377" y="915068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目标：能使用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语句执行满足条件的代码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单分支课堂案例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：用户输入高考成绩，如果分数大于</a:t>
            </a:r>
            <a:r>
              <a:rPr lang="en-US" altLang="zh-CN" dirty="0" smtClean="0"/>
              <a:t>700</a:t>
            </a:r>
            <a:r>
              <a:rPr lang="zh-CN" altLang="en-US" dirty="0" smtClean="0"/>
              <a:t>，则提示恭喜考入黑马程序员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4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12479" y="1317445"/>
            <a:ext cx="10719120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双分支</a:t>
            </a:r>
            <a:r>
              <a:rPr lang="en-US" altLang="zh-CN" dirty="0" smtClean="0"/>
              <a:t>if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60000" lvl="1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6" y="2178230"/>
            <a:ext cx="4685714" cy="2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391" y="2235372"/>
            <a:ext cx="3180952" cy="28190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942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判断用户登录案例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需求：用户</a:t>
            </a:r>
            <a:r>
              <a:rPr lang="zh-CN" altLang="en-US" dirty="0"/>
              <a:t>输入</a:t>
            </a:r>
            <a:r>
              <a:rPr lang="zh-CN" altLang="en-US" dirty="0" smtClean="0"/>
              <a:t>，用户名：</a:t>
            </a:r>
            <a:r>
              <a:rPr lang="en-US" altLang="zh-CN" dirty="0" smtClean="0"/>
              <a:t>pink</a:t>
            </a:r>
            <a:r>
              <a:rPr lang="zh-CN" altLang="en-US" dirty="0" smtClean="0"/>
              <a:t>，密码：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， 则提示登录成功，否则提示登录失败</a:t>
            </a:r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①：弹出输入框，分别输入用户名和密码</a:t>
            </a:r>
            <a:endParaRPr lang="en-US" altLang="zh-CN" dirty="0" smtClean="0"/>
          </a:p>
          <a:p>
            <a:r>
              <a:rPr lang="zh-CN" altLang="en-US" dirty="0" smtClean="0"/>
              <a:t>②：通过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语句判断，如果用户名是</a:t>
            </a:r>
            <a:r>
              <a:rPr lang="en-US" altLang="zh-CN" dirty="0" smtClean="0"/>
              <a:t>pink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C00000"/>
                </a:solidFill>
              </a:rPr>
              <a:t>并且</a:t>
            </a:r>
            <a:r>
              <a:rPr lang="zh-CN" altLang="en-US" dirty="0" smtClean="0"/>
              <a:t>密码是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，则执行</a:t>
            </a:r>
            <a:r>
              <a:rPr lang="en-US" altLang="zh-CN" dirty="0" smtClean="0"/>
              <a:t>if</a:t>
            </a:r>
            <a:r>
              <a:rPr lang="zh-CN" altLang="en-US" dirty="0" smtClean="0"/>
              <a:t>里面的语句，否则执行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里面的语句。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33" y="3723744"/>
            <a:ext cx="6705600" cy="267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0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判断</a:t>
            </a:r>
            <a:r>
              <a:rPr lang="zh-CN" altLang="en-US" dirty="0"/>
              <a:t>闰年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：让</a:t>
            </a:r>
            <a:r>
              <a:rPr lang="zh-CN" altLang="en-US" dirty="0"/>
              <a:t>用户输入年份，判断这一年是闰年还是平年</a:t>
            </a:r>
            <a:r>
              <a:rPr lang="zh-CN" altLang="en-US" dirty="0" smtClean="0"/>
              <a:t>并</a:t>
            </a:r>
            <a:r>
              <a:rPr lang="zh-CN" altLang="en-US" dirty="0"/>
              <a:t>弹</a:t>
            </a:r>
            <a:r>
              <a:rPr lang="zh-CN" altLang="en-US" dirty="0" smtClean="0"/>
              <a:t>出对应的警示框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en-US" altLang="zh-CN" dirty="0"/>
          </a:p>
          <a:p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①：能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整除但不能被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整除，或者被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400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整除的年份是闰年，否则都是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平年</a:t>
            </a:r>
            <a:endParaRPr lang="en-US" altLang="zh-CN" dirty="0" smtClean="0"/>
          </a:p>
          <a:p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②：需要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逻辑运算符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4103158"/>
            <a:ext cx="7934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0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  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多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if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使用场景： 适合于有多个结果的时候， 比如学习成绩可以分为： 优 良  中  差</a:t>
            </a:r>
            <a:endParaRPr lang="en-US" altLang="zh-CN" dirty="0" smtClean="0"/>
          </a:p>
          <a:p>
            <a:pPr marL="360000" lvl="1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8426" y="3146362"/>
            <a:ext cx="60805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释义：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先判断条件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，若满足条件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就执行代码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，其他不执行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若不满足则向下判断条件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，满足条件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执行代码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，其他不执行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若依然不满足继续往下判断，依次类推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若以上条件都不满足，执行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else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的代码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n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注：可以写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N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个条件，但这里演示只写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个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744645"/>
            <a:ext cx="3966420" cy="3468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90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输入成绩案例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需求：根据输入不同的成绩，反馈不同的评价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endParaRPr lang="en-US" altLang="zh-CN" dirty="0"/>
          </a:p>
          <a:p>
            <a:r>
              <a:rPr lang="zh-CN" altLang="en-US" dirty="0" smtClean="0"/>
              <a:t>①：成绩</a:t>
            </a:r>
            <a:r>
              <a:rPr lang="en-US" altLang="zh-CN" dirty="0" smtClean="0"/>
              <a:t>90</a:t>
            </a:r>
            <a:r>
              <a:rPr lang="zh-CN" altLang="en-US" dirty="0" smtClean="0"/>
              <a:t>以上是 优秀</a:t>
            </a:r>
            <a:endParaRPr lang="en-US" altLang="zh-CN" dirty="0" smtClean="0"/>
          </a:p>
          <a:p>
            <a:r>
              <a:rPr lang="zh-CN" altLang="en-US" dirty="0" smtClean="0"/>
              <a:t>②：成绩</a:t>
            </a:r>
            <a:r>
              <a:rPr lang="en-US" altLang="zh-CN" dirty="0" smtClean="0"/>
              <a:t>70~90</a:t>
            </a:r>
            <a:r>
              <a:rPr lang="zh-CN" altLang="en-US" dirty="0" smtClean="0"/>
              <a:t>是 良好</a:t>
            </a:r>
            <a:endParaRPr lang="en-US" altLang="zh-CN" dirty="0" smtClean="0"/>
          </a:p>
          <a:p>
            <a:r>
              <a:rPr lang="zh-CN" altLang="en-US" dirty="0" smtClean="0"/>
              <a:t>③：成绩是</a:t>
            </a:r>
            <a:r>
              <a:rPr lang="en-US" altLang="zh-CN" dirty="0" smtClean="0"/>
              <a:t>60~70</a:t>
            </a:r>
            <a:r>
              <a:rPr lang="zh-CN" altLang="en-US" dirty="0" smtClean="0"/>
              <a:t>之间是 及格</a:t>
            </a:r>
            <a:endParaRPr lang="en-US" altLang="zh-CN" dirty="0" smtClean="0"/>
          </a:p>
          <a:p>
            <a:r>
              <a:rPr lang="zh-CN" altLang="en-US" dirty="0" smtClean="0"/>
              <a:t>④：成绩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分以下是 不及格</a:t>
            </a:r>
            <a:endParaRPr lang="en-US" altLang="zh-CN" dirty="0" smtClean="0"/>
          </a:p>
          <a:p>
            <a:pPr marL="645750" lvl="1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8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F1DF9A87-2975-40DA-8318-56D1A40D1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9573" y="1699734"/>
            <a:ext cx="9845675" cy="4219575"/>
          </a:xfrm>
        </p:spPr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分支语句可以让我们有</a:t>
            </a:r>
            <a:r>
              <a:rPr lang="zh-CN" altLang="en-US" dirty="0" smtClean="0">
                <a:solidFill>
                  <a:srgbClr val="C00000"/>
                </a:solidFill>
              </a:rPr>
              <a:t>选择性</a:t>
            </a:r>
            <a:r>
              <a:rPr lang="zh-CN" altLang="en-US" dirty="0" smtClean="0"/>
              <a:t>的执行想要的代码</a:t>
            </a:r>
            <a:endParaRPr lang="en-US" altLang="zh-CN" dirty="0" smtClean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分支语句包含：</a:t>
            </a:r>
            <a:endParaRPr lang="en-US" altLang="zh-CN" dirty="0" smtClean="0"/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If</a:t>
            </a:r>
            <a:r>
              <a:rPr lang="zh-CN" altLang="en-US" sz="1600" dirty="0" smtClean="0"/>
              <a:t>分支语句</a:t>
            </a:r>
            <a:endParaRPr lang="en-US" altLang="zh-CN" sz="1600" dirty="0" smtClean="0"/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C00000"/>
                </a:solidFill>
              </a:rPr>
              <a:t>三</a:t>
            </a:r>
            <a:r>
              <a:rPr lang="zh-CN" altLang="en-US" sz="1600" dirty="0" smtClean="0">
                <a:solidFill>
                  <a:srgbClr val="C00000"/>
                </a:solidFill>
              </a:rPr>
              <a:t>元运算符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s</a:t>
            </a:r>
            <a:r>
              <a:rPr lang="en-US" altLang="zh-CN" sz="1600" dirty="0" smtClean="0"/>
              <a:t>witch </a:t>
            </a:r>
            <a:r>
              <a:rPr lang="zh-CN" altLang="en-US" sz="1600" dirty="0" smtClean="0"/>
              <a:t>语句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3808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1.1 </a:t>
            </a:r>
            <a:r>
              <a:rPr lang="zh-CN" altLang="en-US" dirty="0" smtClean="0">
                <a:solidFill>
                  <a:srgbClr val="C00000"/>
                </a:solidFill>
              </a:rPr>
              <a:t>赋值运算符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目标： 能够使用赋值运算符简化代码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赋值运算符：对变量进行赋值的运算符</a:t>
            </a:r>
            <a:endParaRPr lang="en-US" altLang="zh-CN" dirty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已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经学过的赋值运算符：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      </a:t>
            </a:r>
            <a:r>
              <a:rPr lang="zh-CN" altLang="en-US" sz="1400" b="0" dirty="0" smtClean="0">
                <a:solidFill>
                  <a:srgbClr val="C00000"/>
                </a:solidFill>
              </a:rPr>
              <a:t>将</a:t>
            </a:r>
            <a:r>
              <a:rPr lang="zh-CN" altLang="en-US" sz="1400" b="0" dirty="0">
                <a:solidFill>
                  <a:srgbClr val="C00000"/>
                </a:solidFill>
              </a:rPr>
              <a:t>等号右边的值赋予给左边</a:t>
            </a:r>
            <a:r>
              <a:rPr lang="en-US" altLang="zh-CN" sz="1400" b="0" dirty="0">
                <a:solidFill>
                  <a:srgbClr val="C00000"/>
                </a:solidFill>
              </a:rPr>
              <a:t>, </a:t>
            </a:r>
            <a:r>
              <a:rPr lang="zh-CN" altLang="en-US" sz="1400" b="0" dirty="0">
                <a:solidFill>
                  <a:srgbClr val="C00000"/>
                </a:solidFill>
              </a:rPr>
              <a:t>要求左边必须是一个容器</a:t>
            </a:r>
            <a:endParaRPr lang="en-US" altLang="zh-CN" sz="1400" b="0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其他赋值运算符：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17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7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+=</a:t>
            </a:r>
          </a:p>
          <a:p>
            <a:pPr marL="117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-=</a:t>
            </a:r>
          </a:p>
          <a:p>
            <a:pPr marL="117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*=</a:t>
            </a:r>
          </a:p>
          <a:p>
            <a:pPr marL="117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/=</a:t>
            </a:r>
          </a:p>
          <a:p>
            <a:pPr marL="117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7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%=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使用这些运算符可以在对变量赋值时进行快速操作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95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目标：能利用三元运算符执行满足条件的语句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使用场景： </a:t>
            </a:r>
            <a:r>
              <a:rPr lang="zh-CN" altLang="en-US" dirty="0" smtClean="0"/>
              <a:t>其实是比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双分支 更简单的写法，可以使用  三元表达式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符号：</a:t>
            </a:r>
            <a:r>
              <a:rPr lang="en-US" altLang="zh-CN" dirty="0" smtClean="0"/>
              <a:t>?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: </a:t>
            </a:r>
            <a:r>
              <a:rPr lang="zh-CN" altLang="en-US" dirty="0" smtClean="0"/>
              <a:t>配合使用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一般用来取值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64" y="3136425"/>
            <a:ext cx="6409524" cy="7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39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判断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个数的最大值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个数，控制台输出最大的值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用户输入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 smtClean="0"/>
              <a:t>利用三元运算符输出最大值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03" y="3765787"/>
            <a:ext cx="7934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0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数字补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个数，如果数字小于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，则前面进行补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比如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09   03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为后期页面显示时间做铺垫</a:t>
            </a:r>
            <a:endParaRPr lang="en-US" altLang="zh-CN" dirty="0" smtClean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 smtClean="0"/>
              <a:t>利用三元运算符 补 </a:t>
            </a:r>
            <a:r>
              <a:rPr lang="en-US" altLang="zh-CN" dirty="0" smtClean="0"/>
              <a:t>0 </a:t>
            </a:r>
            <a:r>
              <a:rPr lang="zh-CN" altLang="en-US" dirty="0" smtClean="0"/>
              <a:t>计算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897" y="2556342"/>
            <a:ext cx="1590476" cy="7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296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F1DF9A87-2975-40DA-8318-56D1A40D1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9573" y="1699734"/>
            <a:ext cx="9845675" cy="4219575"/>
          </a:xfrm>
        </p:spPr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分支语句可以让我们有</a:t>
            </a:r>
            <a:r>
              <a:rPr lang="zh-CN" altLang="en-US" dirty="0" smtClean="0">
                <a:solidFill>
                  <a:srgbClr val="C00000"/>
                </a:solidFill>
              </a:rPr>
              <a:t>选择性</a:t>
            </a:r>
            <a:r>
              <a:rPr lang="zh-CN" altLang="en-US" dirty="0" smtClean="0"/>
              <a:t>的执行想要的代码</a:t>
            </a:r>
            <a:endParaRPr lang="en-US" altLang="zh-CN" dirty="0" smtClean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分支语句包含：</a:t>
            </a:r>
            <a:endParaRPr lang="en-US" altLang="zh-CN" dirty="0" smtClean="0"/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If</a:t>
            </a:r>
            <a:r>
              <a:rPr lang="zh-CN" altLang="en-US" sz="1600" dirty="0" smtClean="0"/>
              <a:t>分支语句</a:t>
            </a:r>
            <a:endParaRPr lang="en-US" altLang="zh-CN" sz="1600" dirty="0" smtClean="0"/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三</a:t>
            </a:r>
            <a:r>
              <a:rPr lang="zh-CN" altLang="en-US" sz="1600" dirty="0" smtClean="0"/>
              <a:t>元运算符</a:t>
            </a:r>
            <a:endParaRPr lang="en-US" altLang="zh-CN" sz="1600" dirty="0" smtClean="0"/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r>
              <a:rPr lang="en-US" altLang="zh-CN" sz="1600" dirty="0" smtClean="0">
                <a:solidFill>
                  <a:srgbClr val="C00000"/>
                </a:solidFill>
              </a:rPr>
              <a:t>witch </a:t>
            </a:r>
            <a:r>
              <a:rPr lang="zh-CN" altLang="en-US" sz="1600" dirty="0" smtClean="0">
                <a:solidFill>
                  <a:srgbClr val="C00000"/>
                </a:solidFill>
              </a:rPr>
              <a:t>语句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目标：能利用</a:t>
            </a:r>
            <a:r>
              <a:rPr lang="en-US" altLang="zh-CN" dirty="0"/>
              <a:t>switch</a:t>
            </a:r>
            <a:r>
              <a:rPr lang="zh-CN" altLang="en-US" dirty="0"/>
              <a:t>执行满足条件的语句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 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82810" y="2388400"/>
            <a:ext cx="5764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释义：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找到跟小括号里数据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全等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case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值，并执行里面对应的代码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若没有全等 </a:t>
            </a:r>
            <a:r>
              <a:rPr lang="en-US" altLang="zh-CN" sz="16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=== 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的则执行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default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的代码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例：数据若跟值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全等，则执行代码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2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12" y="2509099"/>
            <a:ext cx="4580952" cy="3723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5982738" y="4148062"/>
            <a:ext cx="6082015" cy="1604667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5882810" y="422053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6066486" y="4673008"/>
            <a:ext cx="5998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switch case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语句一般用于等值判断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不适合于区间判断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switch 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case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一般需要配合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break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关键字使用 没有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break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会造成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case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穿透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23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简单计算器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个数字，然后输入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 - *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任何一个，可以计算结果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76" y="2671868"/>
            <a:ext cx="7172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简单计算器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：用户输入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个数字，然后输入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 - *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任何一个，可以计算结果</a:t>
            </a: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zh-CN" altLang="en-US" dirty="0" smtClean="0"/>
              <a:t>用户输入数字</a:t>
            </a:r>
            <a:endParaRPr lang="en-US" altLang="zh-CN" dirty="0" smtClean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 smtClean="0"/>
              <a:t>用户输入不同算术运算符，可以去执行不同的运算 </a:t>
            </a:r>
            <a:r>
              <a:rPr lang="en-US" altLang="zh-CN" dirty="0" smtClean="0"/>
              <a:t>(switch)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44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语句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表达式和语句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分支语句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循环语句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2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目标：掌握循环结构，实现一段代码重复</a:t>
            </a:r>
            <a:r>
              <a:rPr lang="zh-CN" altLang="en-US" dirty="0" smtClean="0"/>
              <a:t>执行</a:t>
            </a:r>
            <a:endParaRPr lang="en-US" altLang="zh-CN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学习路径：</a:t>
            </a:r>
            <a:endParaRPr lang="en-US" altLang="zh-CN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断点调试</a:t>
            </a:r>
            <a:endParaRPr lang="en-US" altLang="zh-CN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hile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：学习时可以帮助更好的理解代码运行，工作时可以更快找到</a:t>
            </a:r>
            <a:r>
              <a:rPr lang="en-US" altLang="zh-CN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浏览器打开调试界面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23900" lvl="1" indent="-279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按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F12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打开开发者工具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23900" lvl="1" indent="-279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点到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sources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一栏</a:t>
            </a: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23900" lvl="1" indent="-279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选择代码文件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断点：在某句代码上加的标记就叫断点，当程序执行到这句有标记的代码时会暂停下来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zh-CN" altLang="en-US" dirty="0" smtClean="0"/>
              <a:t>断点调试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6" y="4304917"/>
            <a:ext cx="6502939" cy="207312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659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1.1 </a:t>
            </a:r>
            <a:r>
              <a:rPr lang="zh-CN" altLang="en-US" dirty="0" smtClean="0">
                <a:solidFill>
                  <a:srgbClr val="C00000"/>
                </a:solidFill>
              </a:rPr>
              <a:t>赋值运算符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199" y="1688765"/>
            <a:ext cx="9845675" cy="4219575"/>
          </a:xfrm>
        </p:spPr>
        <p:txBody>
          <a:bodyPr/>
          <a:lstStyle/>
          <a:p>
            <a:r>
              <a:rPr lang="zh-CN" altLang="en-US" dirty="0" smtClean="0"/>
              <a:t>我们以 </a:t>
            </a:r>
            <a:r>
              <a:rPr lang="en-US" altLang="zh-CN" dirty="0" smtClean="0"/>
              <a:t>+= </a:t>
            </a:r>
            <a:r>
              <a:rPr lang="zh-CN" altLang="en-US" dirty="0" smtClean="0"/>
              <a:t>赋值运算符来举例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以前</a:t>
            </a:r>
            <a:r>
              <a:rPr lang="zh-CN" altLang="en-US" dirty="0" smtClean="0"/>
              <a:t>我们让一个变量加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如何做的？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现在</a:t>
            </a:r>
            <a:r>
              <a:rPr lang="zh-CN" altLang="en-US" dirty="0" smtClean="0"/>
              <a:t>我们有一个简单的写法啦</a:t>
            </a:r>
            <a:r>
              <a:rPr lang="en-US" altLang="zh-CN" dirty="0" smtClean="0"/>
              <a:t>~~~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7" y="2623550"/>
            <a:ext cx="3923684" cy="1437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843734"/>
            <a:ext cx="4963867" cy="1581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7059288" y="3598497"/>
            <a:ext cx="31534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提问：想变量加</a:t>
            </a:r>
            <a:r>
              <a:rPr lang="en-US" altLang="zh-CN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zh-CN" alt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怎么写？</a:t>
            </a:r>
            <a:endParaRPr lang="zh-CN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3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目标：掌握循环结构，实现一段代码重复</a:t>
            </a:r>
            <a:r>
              <a:rPr lang="zh-CN" altLang="en-US" dirty="0" smtClean="0"/>
              <a:t>执行</a:t>
            </a:r>
            <a:endParaRPr lang="en-US" altLang="zh-CN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学习路径：</a:t>
            </a:r>
            <a:endParaRPr lang="en-US" altLang="zh-CN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断点调试</a:t>
            </a:r>
            <a:endParaRPr lang="en-US" altLang="zh-CN" dirty="0" smtClean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</a:t>
            </a:r>
            <a:r>
              <a:rPr lang="en-US" altLang="zh-CN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hile</a:t>
            </a:r>
            <a:r>
              <a:rPr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</a:t>
            </a:r>
            <a:endParaRPr lang="en-US" altLang="zh-CN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</a:t>
            </a:r>
            <a:r>
              <a:rPr lang="en-US" altLang="zh-CN" dirty="0"/>
              <a:t>while</a:t>
            </a:r>
            <a:r>
              <a:rPr lang="zh-CN" altLang="en-US" dirty="0"/>
              <a:t>循环语法，能重复执行某</a:t>
            </a:r>
            <a:r>
              <a:rPr lang="zh-CN" altLang="en-US" dirty="0" smtClean="0"/>
              <a:t>段代码</a:t>
            </a:r>
            <a:endParaRPr lang="en-US" altLang="zh-CN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循环：</a:t>
            </a:r>
            <a:r>
              <a:rPr lang="zh-CN" altLang="en-US" dirty="0"/>
              <a:t>重复执行一些操作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  </a:t>
            </a:r>
            <a:r>
              <a:rPr lang="en-US" altLang="zh-CN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: 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….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期间， 所以 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就是在</a:t>
            </a:r>
            <a:r>
              <a:rPr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满足条件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期间，重复执行某些代码。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比如我们</a:t>
            </a:r>
            <a:r>
              <a:rPr lang="zh-CN" altLang="en-US" dirty="0" smtClean="0"/>
              <a:t>运行</a:t>
            </a:r>
            <a:r>
              <a:rPr lang="zh-CN" altLang="en-US" dirty="0"/>
              <a:t>相同的</a:t>
            </a:r>
            <a:r>
              <a:rPr lang="zh-CN" altLang="en-US" dirty="0" smtClean="0"/>
              <a:t>代码输出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次（输出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句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我学的很棒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467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路径：</a:t>
            </a:r>
            <a:endParaRPr lang="en-US" altLang="zh-CN" sz="1467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67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zh-CN" altLang="en-US" sz="1467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循环基本语法</a:t>
            </a:r>
            <a:endParaRPr lang="en-US" altLang="zh-CN" sz="1467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67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zh-CN" altLang="en-US" sz="1467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</a:t>
            </a:r>
            <a:r>
              <a:rPr lang="zh-CN" altLang="en-US" sz="1467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三</a:t>
            </a:r>
            <a:r>
              <a:rPr lang="zh-CN" altLang="en-US" sz="1467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要素</a:t>
            </a:r>
            <a:endParaRPr lang="en-US" altLang="zh-CN" sz="1467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67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while 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0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467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</a:t>
            </a:r>
            <a:r>
              <a:rPr lang="en-US" altLang="zh-CN" sz="1467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</a:t>
            </a:r>
            <a:r>
              <a:rPr lang="en-US" altLang="zh-CN" sz="1467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hile </a:t>
            </a:r>
            <a:r>
              <a:rPr lang="zh-CN" altLang="en-US" sz="1467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循环基本语法：</a:t>
            </a:r>
            <a:endParaRPr lang="en-US" altLang="zh-CN" sz="1467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67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while 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2" y="2587942"/>
            <a:ext cx="4304762" cy="16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框 7"/>
          <p:cNvSpPr txBox="1"/>
          <p:nvPr/>
        </p:nvSpPr>
        <p:spPr>
          <a:xfrm>
            <a:off x="811566" y="4927924"/>
            <a:ext cx="10891983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释义：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跟</a:t>
            </a:r>
            <a:r>
              <a:rPr lang="en-US" altLang="zh-CN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语句很像，都要满足小括号里的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条件为</a:t>
            </a:r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true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才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会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进入 </a:t>
            </a:r>
            <a:r>
              <a:rPr lang="zh-CN" altLang="en-US" sz="140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循环体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执行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代码</a:t>
            </a:r>
            <a:endParaRPr lang="en-US" altLang="zh-CN" sz="14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大括号里代码执行完毕后不会跳出，而是继续回到小括号里判断条件是否满足，若满足又执行大括号里的代码，然后再回到小括号判断条件，直到括号内条件不满足，即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跳出</a:t>
            </a:r>
            <a:endParaRPr lang="en-US" altLang="zh-CN" sz="14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64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while </a:t>
            </a:r>
            <a:r>
              <a:rPr lang="zh-CN" altLang="en-US" dirty="0"/>
              <a:t>循环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67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en-US" altLang="zh-CN" sz="1467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</a:t>
            </a:r>
            <a:r>
              <a:rPr lang="en-US" altLang="zh-CN" sz="1467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hile </a:t>
            </a:r>
            <a:r>
              <a:rPr lang="zh-CN" altLang="en-US" sz="1467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</a:t>
            </a:r>
            <a:r>
              <a:rPr lang="zh-CN" altLang="en-US" sz="1467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三要素</a:t>
            </a:r>
            <a:r>
              <a:rPr lang="zh-CN" altLang="en-US" sz="1467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lang="en-US" altLang="zh-CN" sz="1467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sz="1467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循环的本质就是以某个变量为起始值，然后不断产生变化量，慢慢靠近终止条件的</a:t>
            </a:r>
            <a:r>
              <a:rPr lang="zh-CN" altLang="en-US" sz="1467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过程。</a:t>
            </a:r>
            <a:endParaRPr lang="en-US" altLang="zh-CN" sz="1467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sz="1467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所以，</a:t>
            </a:r>
            <a:r>
              <a:rPr lang="en-US" altLang="zh-CN" sz="1467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</a:t>
            </a:r>
            <a:r>
              <a:rPr lang="zh-CN" altLang="en-US" sz="1467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循环需要</a:t>
            </a:r>
            <a:r>
              <a:rPr lang="zh-CN" altLang="en-US" sz="1467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具备三要素</a:t>
            </a:r>
            <a:r>
              <a:rPr lang="zh-CN" altLang="en-US" sz="1467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lang="en-US" altLang="zh-CN" sz="1467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1467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变量起始值</a:t>
            </a:r>
            <a:endParaRPr lang="en-US" altLang="zh-CN" sz="1467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1467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终止条件（没有终止条件，循环会一直执行，造成死循环）</a:t>
            </a:r>
            <a:endParaRPr lang="en-US" altLang="zh-CN" sz="1467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467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变量变化量（用自增或者自减）</a:t>
            </a:r>
            <a:endParaRPr lang="en-US" altLang="zh-CN" sz="1467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467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67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632" y="3505467"/>
            <a:ext cx="5580952" cy="19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2281561" y="3045041"/>
            <a:ext cx="4664185" cy="80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1926454" y="3448302"/>
            <a:ext cx="5601182" cy="77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2121763" y="3851564"/>
            <a:ext cx="4823982" cy="9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317" y="971973"/>
            <a:ext cx="5760538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while</a:t>
            </a:r>
            <a:r>
              <a:rPr lang="zh-CN" altLang="en-US" dirty="0" smtClean="0"/>
              <a:t>循环的作用是什么？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7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在满足条件期间，重复执行某些代码</a:t>
            </a:r>
            <a:endParaRPr lang="en-US" altLang="zh-CN" sz="1467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循环三要素是什么？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7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r>
              <a:rPr lang="zh-CN" altLang="en-US" sz="1467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起始值</a:t>
            </a:r>
            <a:endParaRPr lang="en-US" altLang="zh-CN" sz="1467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7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终止条件（没有终止条件，循环会一直执行，造成死循环）</a:t>
            </a:r>
            <a:endParaRPr lang="en-US" altLang="zh-CN" sz="1467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7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变量变化量（用自增或者自减）</a:t>
            </a:r>
            <a:endParaRPr lang="en-US" altLang="zh-CN" sz="1467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17" y="4878171"/>
            <a:ext cx="4674388" cy="1651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57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页面中打印输出</a:t>
            </a:r>
            <a:r>
              <a:rPr lang="en-US" altLang="zh-CN" dirty="0"/>
              <a:t>10</a:t>
            </a:r>
            <a:r>
              <a:rPr lang="zh-CN" altLang="en-US" dirty="0"/>
              <a:t>句“月薪过万”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 smtClean="0"/>
              <a:t>循环，页面</a:t>
            </a:r>
            <a:r>
              <a:rPr lang="zh-CN" altLang="en-US" dirty="0"/>
              <a:t>中打印，可以添加换行</a:t>
            </a:r>
            <a:r>
              <a:rPr lang="zh-CN" altLang="en-US" dirty="0" smtClean="0"/>
              <a:t>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能不能改进，让用户输入打印输出的个数呢？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4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While 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 smtClean="0"/>
              <a:t>循环，页面</a:t>
            </a:r>
            <a:r>
              <a:rPr lang="zh-CN" altLang="en-US" dirty="0"/>
              <a:t>中打印，可以添加换行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页面</a:t>
            </a:r>
            <a:r>
              <a:rPr lang="zh-CN" altLang="en-US" b="1" dirty="0"/>
              <a:t>输出</a:t>
            </a:r>
            <a:r>
              <a:rPr lang="en-US" altLang="zh-CN" b="1" dirty="0" smtClean="0"/>
              <a:t>1-100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核心思路： 利用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,</a:t>
            </a:r>
            <a:r>
              <a:rPr lang="zh-CN" altLang="en-US" dirty="0" smtClean="0"/>
              <a:t>因为正好和 数字对应</a:t>
            </a:r>
            <a:endParaRPr lang="en-US" altLang="zh-CN" dirty="0"/>
          </a:p>
          <a:p>
            <a:pPr marL="342900" indent="-342900"/>
            <a:r>
              <a:rPr lang="en-US" altLang="zh-CN" b="1" dirty="0" smtClean="0"/>
              <a:t>2. </a:t>
            </a:r>
            <a:r>
              <a:rPr lang="zh-CN" altLang="en-US" b="1" dirty="0" smtClean="0"/>
              <a:t>计算</a:t>
            </a:r>
            <a:r>
              <a:rPr lang="zh-CN" altLang="en-US" b="1" dirty="0"/>
              <a:t>从</a:t>
            </a:r>
            <a:r>
              <a:rPr lang="en-US" altLang="zh-CN" b="1" dirty="0"/>
              <a:t>1</a:t>
            </a:r>
            <a:r>
              <a:rPr lang="zh-CN" altLang="en-US" b="1" dirty="0"/>
              <a:t>加到</a:t>
            </a:r>
            <a:r>
              <a:rPr lang="en-US" altLang="zh-CN" b="1" dirty="0"/>
              <a:t>100</a:t>
            </a:r>
            <a:r>
              <a:rPr lang="zh-CN" altLang="en-US" b="1" dirty="0"/>
              <a:t>的总和并</a:t>
            </a:r>
            <a:r>
              <a:rPr lang="zh-CN" altLang="en-US" b="1" dirty="0" smtClean="0"/>
              <a:t>输出</a:t>
            </a:r>
            <a:endParaRPr lang="en-US" altLang="zh-CN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核心思路： </a:t>
            </a:r>
            <a:endParaRPr lang="en-US" altLang="zh-CN" dirty="0" smtClean="0"/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声明累加和的变量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每次把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加到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</a:t>
            </a:r>
            <a:endParaRPr lang="en-US" altLang="zh-CN" dirty="0"/>
          </a:p>
          <a:p>
            <a:pPr marL="342900" indent="-342900"/>
            <a:r>
              <a:rPr lang="en-US" altLang="zh-CN" b="1" dirty="0" smtClean="0"/>
              <a:t>3. </a:t>
            </a:r>
            <a:r>
              <a:rPr lang="zh-CN" altLang="en-US" b="1" dirty="0" smtClean="0"/>
              <a:t>计算</a:t>
            </a:r>
            <a:r>
              <a:rPr lang="en-US" altLang="zh-CN" b="1" dirty="0"/>
              <a:t>1-100</a:t>
            </a:r>
            <a:r>
              <a:rPr lang="zh-CN" altLang="en-US" b="1" dirty="0"/>
              <a:t>之间的所有偶数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核心思路： </a:t>
            </a:r>
            <a:endParaRPr lang="en-US" altLang="zh-CN" dirty="0"/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声明累加和的变量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里面是偶数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筛选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出来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 筛选的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加到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2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2.3 </a:t>
            </a:r>
            <a:r>
              <a:rPr lang="zh-CN" altLang="en-US" dirty="0" smtClean="0">
                <a:solidFill>
                  <a:schemeClr val="tx1"/>
                </a:solidFill>
              </a:rPr>
              <a:t>循环退出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 能说出</a:t>
            </a:r>
            <a:r>
              <a:rPr lang="en-US" altLang="zh-CN" dirty="0"/>
              <a:t>continue</a:t>
            </a:r>
            <a:r>
              <a:rPr lang="zh-CN" altLang="en-US" dirty="0"/>
              <a:t>和</a:t>
            </a:r>
            <a:r>
              <a:rPr lang="en-US" altLang="zh-CN" dirty="0"/>
              <a:t>break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循环结束：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continue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：结束本次循环，继续下次循环</a:t>
            </a: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026" name="Picture 2" descr="https://gimg2.baidu.com/image_search/src=http%3A%2F%2Fattachment.jmw.com.cn%2Fcomp_uploadfile%2Fslt%2F2018%2F08%2F24%2Fs1_96531535069391.jpg&amp;refer=http%3A%2F%2Fattachment.jmw.com.cn&amp;app=2002&amp;size=f9999,10000&amp;q=a80&amp;n=0&amp;g=0n&amp;fmt=jpeg?sec=1639407013&amp;t=3e57a30e9fada4a27c1bf3a1ca2743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95" y="3282588"/>
            <a:ext cx="3886444" cy="25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pic.51yuansu.com%2Fpic3%2Fcover%2F02%2F27%2F09%2F59bfa9839fdcb_610.jpg&amp;refer=http%3A%2F%2Fpic.51yuansu.com&amp;app=2002&amp;size=f9999,10000&amp;q=a80&amp;n=0&amp;g=0n&amp;fmt=jpeg?sec=1639407069&amp;t=43b29c971c5914221f460eb5b1815122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13" y="3370511"/>
            <a:ext cx="631638" cy="63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2.3 </a:t>
            </a:r>
            <a:r>
              <a:rPr lang="zh-CN" altLang="en-US" dirty="0" smtClean="0">
                <a:solidFill>
                  <a:schemeClr val="tx1"/>
                </a:solidFill>
              </a:rPr>
              <a:t>循环退出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循环结束：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break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：跳出所在的循环</a:t>
            </a: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区别：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continue   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退出本次循环，</a:t>
            </a:r>
            <a:r>
              <a:rPr lang="zh-CN" altLang="en-US" dirty="0"/>
              <a:t>一般用于排除或者跳过某一个选项的时候</a:t>
            </a:r>
            <a:r>
              <a:rPr lang="en-US" altLang="zh-CN" dirty="0"/>
              <a:t>, </a:t>
            </a:r>
            <a:r>
              <a:rPr lang="zh-CN" altLang="en-US" dirty="0"/>
              <a:t>可以使用</a:t>
            </a:r>
            <a:r>
              <a:rPr lang="en-US" altLang="zh-CN" dirty="0"/>
              <a:t>continue</a:t>
            </a:r>
            <a:endParaRPr lang="en-US" altLang="zh-CN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break   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退出</a:t>
            </a:r>
            <a:r>
              <a:rPr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整个循环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CN" altLang="en-US" dirty="0"/>
              <a:t>一般用于结果已经得到</a:t>
            </a:r>
            <a:r>
              <a:rPr lang="en-US" altLang="zh-CN" dirty="0"/>
              <a:t>, </a:t>
            </a:r>
            <a:r>
              <a:rPr lang="zh-CN" altLang="en-US" dirty="0"/>
              <a:t>后续的循环不需要的时候可以使用</a:t>
            </a:r>
            <a:endParaRPr lang="en-US" altLang="zh-CN" sz="12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026" name="Picture 2" descr="https://gimg2.baidu.com/image_search/src=http%3A%2F%2Fattachment.jmw.com.cn%2Fcomp_uploadfile%2Fslt%2F2018%2F08%2F24%2Fs1_96531535069391.jpg&amp;refer=http%3A%2F%2Fattachment.jmw.com.cn&amp;app=2002&amp;size=f9999,10000&amp;q=a80&amp;n=0&amp;g=0n&amp;fmt=jpeg?sec=1639407013&amp;t=3e57a30e9fada4a27c1bf3a1ca2743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95" y="3739788"/>
            <a:ext cx="3886444" cy="25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hbimg.b0.upaiyun.com%2F1cb8551eb5ba2858535c2240c2fd86c373614b7c3b96-La2BXY_fw658&amp;refer=http%3A%2F%2Fhbimg.b0.upaiyun.com&amp;app=2002&amp;size=f9999,10000&amp;q=a80&amp;n=0&amp;g=0n&amp;fmt=jpeg?sec=1639407149&amp;t=2db1de46c6436f10438218d57cae87b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364" y="3739788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6250" y="1115906"/>
            <a:ext cx="7615750" cy="4511040"/>
          </a:xfrm>
        </p:spPr>
        <p:txBody>
          <a:bodyPr/>
          <a:lstStyle/>
          <a:p>
            <a:r>
              <a:rPr lang="en-US" altLang="zh-CN" dirty="0" smtClean="0"/>
              <a:t>= </a:t>
            </a:r>
            <a:r>
              <a:rPr lang="zh-CN" altLang="en-US" dirty="0" smtClean="0"/>
              <a:t>赋值运算符执行过程？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将等号右边的值赋予给左边</a:t>
            </a:r>
            <a:r>
              <a:rPr lang="en-US" altLang="zh-CN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要求左边必须是一个容器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smtClean="0"/>
              <a:t>+=   </a:t>
            </a:r>
            <a:r>
              <a:rPr lang="zh-CN" altLang="en-US" dirty="0" smtClean="0"/>
              <a:t>出现是为了简化代码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比如让 </a:t>
            </a:r>
            <a:r>
              <a:rPr lang="en-US" altLang="zh-CN" dirty="0" smtClean="0"/>
              <a:t> let </a:t>
            </a:r>
            <a:r>
              <a:rPr lang="en-US" altLang="zh-CN" dirty="0" err="1"/>
              <a:t>num</a:t>
            </a:r>
            <a:r>
              <a:rPr lang="en-US" altLang="zh-CN" dirty="0"/>
              <a:t> =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 加</a:t>
            </a:r>
            <a:r>
              <a:rPr lang="en-US" altLang="zh-CN" dirty="0" smtClean="0"/>
              <a:t>5 </a:t>
            </a:r>
            <a:r>
              <a:rPr lang="zh-CN" altLang="en-US" dirty="0" smtClean="0"/>
              <a:t>怎么写呢？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en-US" altLang="zh-CN" b="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um</a:t>
            </a:r>
            <a:r>
              <a:rPr lang="en-US" altLang="zh-CN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5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18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页面弹框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页面</a:t>
            </a:r>
            <a:r>
              <a:rPr lang="zh-CN" altLang="en-US" dirty="0"/>
              <a:t>弹出对话框，‘你爱我吗’，如果输入‘爱’，则结束，否则一直弹出</a:t>
            </a:r>
            <a:r>
              <a:rPr lang="zh-CN" altLang="en-US" dirty="0" smtClean="0"/>
              <a:t>对话框</a:t>
            </a:r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：循环条件永远为真，一直弹出对话框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②：循环的时候，重新让用户输入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ea typeface="Alibaba PuHuiTi R" pitchFamily="18" charset="-122"/>
              </a:rPr>
              <a:t>③：如果用户输入的是： 爱，则退出循环 （</a:t>
            </a:r>
            <a:r>
              <a:rPr lang="en-US" altLang="zh-CN" smtClean="0">
                <a:ea typeface="Alibaba PuHuiTi R" pitchFamily="18" charset="-122"/>
              </a:rPr>
              <a:t>break</a:t>
            </a:r>
            <a:r>
              <a:rPr lang="zh-CN" altLang="en-US" smtClean="0">
                <a:ea typeface="Alibaba PuHuiTi R" pitchFamily="18" charset="-122"/>
              </a:rPr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68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69467"/>
          </a:xfrm>
        </p:spPr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综合</a:t>
            </a:r>
            <a:r>
              <a:rPr kumimoji="1" lang="zh-CN" altLang="en-US" dirty="0" smtClean="0">
                <a:solidFill>
                  <a:srgbClr val="C00000"/>
                </a:solidFill>
              </a:rPr>
              <a:t>案例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简易</a:t>
            </a:r>
            <a:r>
              <a:rPr lang="en-US" altLang="zh-CN" dirty="0" smtClean="0"/>
              <a:t>ATM</a:t>
            </a:r>
            <a:r>
              <a:rPr lang="zh-CN" altLang="en-US" dirty="0" smtClean="0"/>
              <a:t>取款机案例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81637"/>
            <a:ext cx="9214230" cy="4599522"/>
          </a:xfrm>
        </p:spPr>
        <p:txBody>
          <a:bodyPr/>
          <a:lstStyle/>
          <a:p>
            <a:r>
              <a:rPr lang="zh-CN" altLang="en-US" sz="1800" dirty="0"/>
              <a:t>需求</a:t>
            </a:r>
            <a:r>
              <a:rPr lang="zh-CN" altLang="en-US" sz="1800" dirty="0" smtClean="0"/>
              <a:t>：用户可以选择存钱、取钱、查看余额和退出功能</a:t>
            </a:r>
            <a:endParaRPr lang="en-US" altLang="zh-CN" sz="1800" dirty="0" smtClean="0"/>
          </a:p>
          <a:p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73" y="2782137"/>
            <a:ext cx="7172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简易</a:t>
            </a:r>
            <a:r>
              <a:rPr lang="en-US" altLang="zh-CN" dirty="0" smtClean="0"/>
              <a:t>ATM</a:t>
            </a:r>
            <a:r>
              <a:rPr lang="zh-CN" altLang="en-US" dirty="0" smtClean="0"/>
              <a:t>取款机案例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81637"/>
            <a:ext cx="9214230" cy="4599522"/>
          </a:xfrm>
        </p:spPr>
        <p:txBody>
          <a:bodyPr/>
          <a:lstStyle/>
          <a:p>
            <a:r>
              <a:rPr lang="zh-CN" altLang="en-US" sz="1800" dirty="0"/>
              <a:t>需求</a:t>
            </a:r>
            <a:r>
              <a:rPr lang="zh-CN" altLang="en-US" sz="1800" dirty="0" smtClean="0"/>
              <a:t>：用户可以选择存钱、取钱、查看余额和退出功能</a:t>
            </a:r>
            <a:endParaRPr lang="en-US" altLang="zh-CN" sz="1800" dirty="0" smtClean="0"/>
          </a:p>
          <a:p>
            <a:r>
              <a:rPr lang="zh-CN" altLang="en-US" sz="1800" dirty="0"/>
              <a:t>分析：</a:t>
            </a:r>
            <a:endParaRPr lang="en-US" altLang="zh-CN" sz="1800" dirty="0"/>
          </a:p>
          <a:p>
            <a:r>
              <a:rPr lang="zh-CN" altLang="en-US" sz="18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z="18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8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循环的时候，需要反复提示输入框</a:t>
            </a:r>
            <a:r>
              <a:rPr lang="zh-CN" altLang="en-US" sz="18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，所以提示框写到循环里面</a:t>
            </a:r>
            <a:endParaRPr lang="en-US" altLang="zh-CN" sz="18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z="18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sz="1800" dirty="0" smtClean="0">
                <a:ea typeface="Alibaba PuHuiTi R" pitchFamily="18" charset="-122"/>
              </a:rPr>
              <a:t>退出的条件是用户输入了 </a:t>
            </a:r>
            <a:r>
              <a:rPr lang="en-US" altLang="zh-CN" sz="1800" dirty="0" smtClean="0">
                <a:ea typeface="Alibaba PuHuiTi R" pitchFamily="18" charset="-122"/>
              </a:rPr>
              <a:t>4</a:t>
            </a:r>
            <a:r>
              <a:rPr lang="zh-CN" altLang="en-US" sz="1800" dirty="0" smtClean="0">
                <a:ea typeface="Alibaba PuHuiTi R" pitchFamily="18" charset="-122"/>
              </a:rPr>
              <a:t>，如果是</a:t>
            </a:r>
            <a:r>
              <a:rPr lang="en-US" altLang="zh-CN" sz="1800" dirty="0" smtClean="0">
                <a:ea typeface="Alibaba PuHuiTi R" pitchFamily="18" charset="-122"/>
              </a:rPr>
              <a:t>4</a:t>
            </a:r>
            <a:r>
              <a:rPr lang="zh-CN" altLang="en-US" sz="1800" dirty="0" smtClean="0">
                <a:ea typeface="Alibaba PuHuiTi R" pitchFamily="18" charset="-122"/>
              </a:rPr>
              <a:t>，则结束循环，不在弹窗</a:t>
            </a:r>
            <a:endParaRPr lang="en-US" altLang="zh-CN" sz="1800" dirty="0" smtClean="0"/>
          </a:p>
          <a:p>
            <a:r>
              <a:rPr lang="zh-CN" altLang="en-US" sz="1800" dirty="0">
                <a:ea typeface="Alibaba PuHuiTi R" pitchFamily="18" charset="-122"/>
              </a:rPr>
              <a:t>③：</a:t>
            </a:r>
            <a:r>
              <a:rPr lang="zh-CN" altLang="en-US" sz="18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提前准备一个金额预先存储一个数额</a:t>
            </a:r>
            <a:endParaRPr lang="en-US" altLang="zh-CN" sz="18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z="1800" dirty="0">
                <a:ea typeface="Alibaba PuHuiTi R" pitchFamily="18" charset="-122"/>
              </a:rPr>
              <a:t>④：取</a:t>
            </a:r>
            <a:r>
              <a:rPr lang="zh-CN" altLang="en-US" sz="1800" dirty="0" smtClean="0">
                <a:ea typeface="Alibaba PuHuiTi R" pitchFamily="18" charset="-122"/>
              </a:rPr>
              <a:t>钱则是减法操作， 存钱则是加法操作，查看余额则是直接显示金额</a:t>
            </a:r>
            <a:endParaRPr lang="en-US" altLang="zh-CN" sz="1800" dirty="0" smtClean="0">
              <a:ea typeface="Alibaba PuHuiTi R" pitchFamily="18" charset="-122"/>
            </a:endParaRPr>
          </a:p>
          <a:p>
            <a:r>
              <a:rPr lang="zh-CN" altLang="en-US" sz="1800" dirty="0" smtClean="0">
                <a:ea typeface="Alibaba PuHuiTi R" pitchFamily="18" charset="-122"/>
              </a:rPr>
              <a:t>⑤：输入不同的值，可以使用</a:t>
            </a:r>
            <a:r>
              <a:rPr lang="en-US" altLang="zh-CN" sz="1800" dirty="0" smtClean="0">
                <a:ea typeface="Alibaba PuHuiTi R" pitchFamily="18" charset="-122"/>
              </a:rPr>
              <a:t>switch</a:t>
            </a:r>
            <a:r>
              <a:rPr lang="zh-CN" altLang="en-US" sz="1800" dirty="0" smtClean="0">
                <a:ea typeface="Alibaba PuHuiTi R" pitchFamily="18" charset="-122"/>
              </a:rPr>
              <a:t>来执行不同的操作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569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0814" y="840590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今日复习路线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22842" y="1452108"/>
            <a:ext cx="9845675" cy="54883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晚自习回来每个同学先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必须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xmind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梳理今日知识点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(md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笔记也行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)</a:t>
            </a:r>
            <a:endParaRPr lang="zh-CN" altLang="en-US" dirty="0"/>
          </a:p>
          <a:p>
            <a:r>
              <a:rPr lang="zh-CN" altLang="en-US" dirty="0" smtClean="0">
                <a:sym typeface="+mn-ea"/>
              </a:rPr>
              <a:t>需要把今天的所有案例，按照书写顺序写一遍。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扫</a:t>
            </a:r>
            <a:r>
              <a:rPr lang="zh-CN" altLang="en-US" dirty="0" smtClean="0">
                <a:sym typeface="+mn-ea"/>
              </a:rPr>
              <a:t>码完成今日检测题，必须全对，一次考不过，继续考试，直到考过为止。</a:t>
            </a:r>
            <a:endParaRPr lang="zh-CN" altLang="en-US" dirty="0"/>
          </a:p>
          <a:p>
            <a:r>
              <a:rPr lang="zh-CN" altLang="en-US" dirty="0" smtClean="0"/>
              <a:t>独立书写今日作业 </a:t>
            </a:r>
          </a:p>
          <a:p>
            <a:r>
              <a:rPr lang="zh-CN" altLang="en-US" dirty="0" smtClean="0"/>
              <a:t>明天上午复习今天内容， 下午预习后天的内容（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数组）</a:t>
            </a:r>
            <a:endParaRPr lang="en-US" altLang="zh-CN" dirty="0" smtClean="0"/>
          </a:p>
          <a:p>
            <a:r>
              <a:rPr lang="zh-CN" altLang="en-US" dirty="0" smtClean="0"/>
              <a:t>手机扫码测试题：                   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端地址：</a:t>
            </a:r>
            <a:r>
              <a:rPr lang="en-US" altLang="zh-CN" dirty="0"/>
              <a:t>https://ks.wjx.top/vj/h46xYbn.aspx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2" y="4042907"/>
            <a:ext cx="2353733" cy="23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赋值运算符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一元运算符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0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 smtClean="0"/>
              <a:t>一元运算符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 能够使用一元运算符做自增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众多</a:t>
            </a:r>
            <a:r>
              <a:rPr lang="zh-CN" altLang="en-US" dirty="0"/>
              <a:t>的 </a:t>
            </a:r>
            <a:r>
              <a:rPr lang="en-US" altLang="zh-CN" dirty="0"/>
              <a:t>JavaScript </a:t>
            </a:r>
            <a:r>
              <a:rPr lang="zh-CN" altLang="en-US" dirty="0"/>
              <a:t>的运算符可以根据所需表达式的个数，分为一元运算符、二元运算符、三元运算符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二元运算符：</a:t>
            </a:r>
            <a:endParaRPr lang="en-US" altLang="zh-CN" dirty="0" smtClean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例：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一元运算符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例：   正负号    </a:t>
            </a:r>
            <a:endParaRPr lang="en-US" altLang="zh-CN" dirty="0"/>
          </a:p>
          <a:p>
            <a:r>
              <a:rPr lang="zh-CN" altLang="en-US" dirty="0" smtClean="0"/>
              <a:t>问题：  我们以前让一个变量每次</a:t>
            </a:r>
            <a:r>
              <a:rPr lang="en-US" altLang="zh-CN" dirty="0" smtClean="0"/>
              <a:t>+1 </a:t>
            </a:r>
            <a:r>
              <a:rPr lang="zh-CN" altLang="en-US" dirty="0" smtClean="0"/>
              <a:t>，以前我们做的呢？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38" y="3399733"/>
            <a:ext cx="3847619" cy="4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42" y="5360648"/>
            <a:ext cx="2952381" cy="7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670" y="5360648"/>
            <a:ext cx="2990476" cy="7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6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27945</TotalTime>
  <Words>3320</Words>
  <Application>Microsoft Office PowerPoint</Application>
  <PresentationFormat>宽屏</PresentationFormat>
  <Paragraphs>495</Paragraphs>
  <Slides>75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98" baseType="lpstr">
      <vt:lpstr>Alibaba PuHuiTi</vt:lpstr>
      <vt:lpstr>Alibaba PuHuiTi B</vt:lpstr>
      <vt:lpstr>Alibaba PuHuiTi M</vt:lpstr>
      <vt:lpstr>Alibaba PuHuiTi Medium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</vt:lpstr>
      <vt:lpstr>正文设计方案</vt:lpstr>
      <vt:lpstr>5_结束页设计方案</vt:lpstr>
      <vt:lpstr>JavaScript 基础第二天</vt:lpstr>
      <vt:lpstr>PowerPoint 演示文稿</vt:lpstr>
      <vt:lpstr>PowerPoint 演示文稿</vt:lpstr>
      <vt:lpstr>运算符</vt:lpstr>
      <vt:lpstr>PowerPoint 演示文稿</vt:lpstr>
      <vt:lpstr>PowerPoint 演示文稿</vt:lpstr>
      <vt:lpstr>PowerPoint 演示文稿</vt:lpstr>
      <vt:lpstr>运算符</vt:lpstr>
      <vt:lpstr>1.2  一元运算符</vt:lpstr>
      <vt:lpstr>1.2  一元运算符</vt:lpstr>
      <vt:lpstr>1.2  一元运算符</vt:lpstr>
      <vt:lpstr>1.2  一元运算符</vt:lpstr>
      <vt:lpstr>PowerPoint 演示文稿</vt:lpstr>
      <vt:lpstr>PowerPoint 演示文稿</vt:lpstr>
      <vt:lpstr>PowerPoint 演示文稿</vt:lpstr>
      <vt:lpstr>运算符</vt:lpstr>
      <vt:lpstr>1.3 比较运算符</vt:lpstr>
      <vt:lpstr>1.3 比较运算符</vt:lpstr>
      <vt:lpstr>1.3 比较运算符</vt:lpstr>
      <vt:lpstr>1.3 比较运算符</vt:lpstr>
      <vt:lpstr>PowerPoint 演示文稿</vt:lpstr>
      <vt:lpstr>运算符</vt:lpstr>
      <vt:lpstr>1.4 逻辑运算符</vt:lpstr>
      <vt:lpstr>1.4 逻辑运算符</vt:lpstr>
      <vt:lpstr>1.4 逻辑运算符</vt:lpstr>
      <vt:lpstr>PowerPoint 演示文稿</vt:lpstr>
      <vt:lpstr>PowerPoint 演示文稿</vt:lpstr>
      <vt:lpstr>运算符</vt:lpstr>
      <vt:lpstr>1.5 运算符优先级</vt:lpstr>
      <vt:lpstr>PowerPoint 演示文稿</vt:lpstr>
      <vt:lpstr>PowerPoint 演示文稿</vt:lpstr>
      <vt:lpstr>语句</vt:lpstr>
      <vt:lpstr>2.1 表达式和语句</vt:lpstr>
      <vt:lpstr>PowerPoint 演示文稿</vt:lpstr>
      <vt:lpstr>PowerPoint 演示文稿</vt:lpstr>
      <vt:lpstr>PowerPoint 演示文稿</vt:lpstr>
      <vt:lpstr>语句</vt:lpstr>
      <vt:lpstr>2.2 分支语句</vt:lpstr>
      <vt:lpstr>程序三大流程控制语句</vt:lpstr>
      <vt:lpstr>2.2 分支语句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2.2.1  if语句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2.2.3  switch语句</vt:lpstr>
      <vt:lpstr>PowerPoint 演示文稿</vt:lpstr>
      <vt:lpstr>PowerPoint 演示文稿</vt:lpstr>
      <vt:lpstr>语句</vt:lpstr>
      <vt:lpstr>2.3 循环结构</vt:lpstr>
      <vt:lpstr>2.3.1 断点调试</vt:lpstr>
      <vt:lpstr>2.3 循环结构</vt:lpstr>
      <vt:lpstr>2.3.2 while 循环 </vt:lpstr>
      <vt:lpstr>2.3.2 while 循环 </vt:lpstr>
      <vt:lpstr>2.3.2 while 循环 </vt:lpstr>
      <vt:lpstr>PowerPoint 演示文稿</vt:lpstr>
      <vt:lpstr>PowerPoint 演示文稿</vt:lpstr>
      <vt:lpstr>PowerPoint 演示文稿</vt:lpstr>
      <vt:lpstr>PowerPoint 演示文稿</vt:lpstr>
      <vt:lpstr>2.3 循环退出</vt:lpstr>
      <vt:lpstr>2.3 循环退出</vt:lpstr>
      <vt:lpstr>PowerPoint 演示文稿</vt:lpstr>
      <vt:lpstr>PowerPoint 演示文稿</vt:lpstr>
      <vt:lpstr>PowerPoint 演示文稿</vt:lpstr>
      <vt:lpstr>PowerPoint 演示文稿</vt:lpstr>
      <vt:lpstr> 今日复习路线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3551</cp:revision>
  <dcterms:created xsi:type="dcterms:W3CDTF">2020-03-31T02:23:27Z</dcterms:created>
  <dcterms:modified xsi:type="dcterms:W3CDTF">2022-03-21T10:15:54Z</dcterms:modified>
</cp:coreProperties>
</file>