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8" r:id="rId2"/>
    <p:sldMasterId id="2147483672" r:id="rId3"/>
  </p:sldMasterIdLst>
  <p:notesMasterIdLst>
    <p:notesMasterId r:id="rId49"/>
  </p:notesMasterIdLst>
  <p:handoutMasterIdLst>
    <p:handoutMasterId r:id="rId50"/>
  </p:handoutMasterIdLst>
  <p:sldIdLst>
    <p:sldId id="533" r:id="rId4"/>
    <p:sldId id="534" r:id="rId5"/>
    <p:sldId id="535" r:id="rId6"/>
    <p:sldId id="536" r:id="rId7"/>
    <p:sldId id="537" r:id="rId8"/>
    <p:sldId id="538" r:id="rId9"/>
    <p:sldId id="579" r:id="rId10"/>
    <p:sldId id="539" r:id="rId11"/>
    <p:sldId id="540" r:id="rId12"/>
    <p:sldId id="543" r:id="rId13"/>
    <p:sldId id="544" r:id="rId14"/>
    <p:sldId id="545" r:id="rId15"/>
    <p:sldId id="546" r:id="rId16"/>
    <p:sldId id="547" r:id="rId17"/>
    <p:sldId id="548" r:id="rId18"/>
    <p:sldId id="549" r:id="rId19"/>
    <p:sldId id="550" r:id="rId20"/>
    <p:sldId id="551" r:id="rId21"/>
    <p:sldId id="552" r:id="rId22"/>
    <p:sldId id="553" r:id="rId23"/>
    <p:sldId id="554" r:id="rId24"/>
    <p:sldId id="555" r:id="rId25"/>
    <p:sldId id="556" r:id="rId26"/>
    <p:sldId id="557" r:id="rId27"/>
    <p:sldId id="558" r:id="rId28"/>
    <p:sldId id="559" r:id="rId29"/>
    <p:sldId id="560" r:id="rId30"/>
    <p:sldId id="562" r:id="rId31"/>
    <p:sldId id="564" r:id="rId32"/>
    <p:sldId id="565" r:id="rId33"/>
    <p:sldId id="566" r:id="rId34"/>
    <p:sldId id="567" r:id="rId35"/>
    <p:sldId id="568" r:id="rId36"/>
    <p:sldId id="569" r:id="rId37"/>
    <p:sldId id="571" r:id="rId38"/>
    <p:sldId id="570" r:id="rId39"/>
    <p:sldId id="572" r:id="rId40"/>
    <p:sldId id="575" r:id="rId41"/>
    <p:sldId id="576" r:id="rId42"/>
    <p:sldId id="577" r:id="rId43"/>
    <p:sldId id="573" r:id="rId44"/>
    <p:sldId id="574" r:id="rId45"/>
    <p:sldId id="580" r:id="rId46"/>
    <p:sldId id="578" r:id="rId47"/>
    <p:sldId id="264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B70004"/>
    <a:srgbClr val="AD2A26"/>
    <a:srgbClr val="4C5252"/>
    <a:srgbClr val="FFFFE4"/>
    <a:srgbClr val="F9F9F9"/>
    <a:srgbClr val="8A8A8A"/>
    <a:srgbClr val="48504F"/>
    <a:srgbClr val="B60206"/>
    <a:srgbClr val="495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5852" autoAdjust="0"/>
  </p:normalViewPr>
  <p:slideViewPr>
    <p:cSldViewPr snapToGrid="0">
      <p:cViewPr varScale="1">
        <p:scale>
          <a:sx n="113" d="100"/>
          <a:sy n="113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2022/3/23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17843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275803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204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23552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E0CF0B1-7E75-B54E-8359-562E4E6644C7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5BC8A4-50BE-9447-B0D9-0A685998A9E4}"/>
              </a:ext>
            </a:extLst>
          </p:cNvPr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C11AFD-584A-6F48-BEBA-E1A36CCE1746}"/>
              </a:ext>
            </a:extLst>
          </p:cNvPr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>
            <a:extLst>
              <a:ext uri="{FF2B5EF4-FFF2-40B4-BE49-F238E27FC236}">
                <a16:creationId xmlns:a16="http://schemas.microsoft.com/office/drawing/2014/main" id="{1CD556B1-7AB9-B742-A72E-038A2408768E}"/>
              </a:ext>
            </a:extLst>
          </p:cNvPr>
          <p:cNvCxnSpPr>
            <a:cxnSpLocks/>
          </p:cNvCxnSpPr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>
            <a:extLst>
              <a:ext uri="{FF2B5EF4-FFF2-40B4-BE49-F238E27FC236}">
                <a16:creationId xmlns:a16="http://schemas.microsoft.com/office/drawing/2014/main" id="{2CEECEAF-BAB2-E14D-86C4-B8ECDB4D5F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25A22B-26E8-D04A-819D-CC74C31FFCF3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4" name="矩形 22">
            <a:extLst>
              <a:ext uri="{FF2B5EF4-FFF2-40B4-BE49-F238E27FC236}">
                <a16:creationId xmlns:a16="http://schemas.microsoft.com/office/drawing/2014/main" id="{8F31DED0-AD8A-7042-9053-A97E6832D1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65CCA9D-FB75-9B41-B37C-0D18AC324F38}"/>
              </a:ext>
            </a:extLst>
          </p:cNvPr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D83D978-B2C5-414E-890D-8CB7A7B2AE6A}"/>
                </a:ext>
              </a:extLst>
            </p:cNvPr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C3F7406-3DFB-D34E-B041-094BBE2B6623}"/>
                </a:ext>
              </a:extLst>
            </p:cNvPr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>
              <a:extLst>
                <a:ext uri="{FF2B5EF4-FFF2-40B4-BE49-F238E27FC236}">
                  <a16:creationId xmlns:a16="http://schemas.microsoft.com/office/drawing/2014/main" id="{D4FD31C8-36C2-404E-931B-C213DF1E4517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>
              <a:extLst>
                <a:ext uri="{FF2B5EF4-FFF2-40B4-BE49-F238E27FC236}">
                  <a16:creationId xmlns:a16="http://schemas.microsoft.com/office/drawing/2014/main" id="{3A3283D7-BC01-1E48-980E-6D10664F129E}"/>
                </a:ext>
              </a:extLst>
            </p:cNvPr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CFAB2163-27D6-E341-B8FD-53AD0A17FE01}"/>
                </a:ext>
              </a:extLst>
            </p:cNvPr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>
            <a:extLst>
              <a:ext uri="{FF2B5EF4-FFF2-40B4-BE49-F238E27FC236}">
                <a16:creationId xmlns:a16="http://schemas.microsoft.com/office/drawing/2014/main" id="{9D2EE3C4-1644-754F-AFBD-C2CAD065D382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FFB97071-E9EF-F540-836F-BCA09B1E61EF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>
            <a:extLst>
              <a:ext uri="{FF2B5EF4-FFF2-40B4-BE49-F238E27FC236}">
                <a16:creationId xmlns:a16="http://schemas.microsoft.com/office/drawing/2014/main" id="{03FB8210-AFA4-3245-80E3-01EA48AAFAB9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6100D428-EF14-894C-AEBB-5CB6F6697F5B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6620742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4776534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28123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9885342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158870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20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15359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76883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57157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09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67" r:id="rId2"/>
    <p:sldLayoutId id="2147483699" r:id="rId3"/>
    <p:sldLayoutId id="2147483701" r:id="rId4"/>
    <p:sldLayoutId id="2147483671" r:id="rId5"/>
    <p:sldLayoutId id="2147483670" r:id="rId6"/>
    <p:sldLayoutId id="2147483683" r:id="rId7"/>
    <p:sldLayoutId id="2147483678" r:id="rId8"/>
    <p:sldLayoutId id="2147483679" r:id="rId9"/>
    <p:sldLayoutId id="2147483680" r:id="rId10"/>
    <p:sldLayoutId id="2147483677" r:id="rId11"/>
    <p:sldLayoutId id="2147483702" r:id="rId12"/>
    <p:sldLayoutId id="2147483703" r:id="rId13"/>
    <p:sldLayoutId id="2147483709" r:id="rId14"/>
    <p:sldLayoutId id="2147483704" r:id="rId15"/>
    <p:sldLayoutId id="2147483681" r:id="rId16"/>
    <p:sldLayoutId id="2147483693" r:id="rId17"/>
    <p:sldLayoutId id="2147483710" r:id="rId18"/>
    <p:sldLayoutId id="2147483706" r:id="rId19"/>
    <p:sldLayoutId id="2147483726" r:id="rId20"/>
    <p:sldLayoutId id="2147483727" r:id="rId2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3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 dirty="0"/>
              <a:t>JavaScript</a:t>
            </a:r>
            <a:r>
              <a:rPr kumimoji="1" lang="zh-CN" altLang="en-US" sz="5400" dirty="0"/>
              <a:t> 基础</a:t>
            </a:r>
            <a:r>
              <a:rPr kumimoji="1" lang="zh-CN" altLang="en-US" sz="5400" dirty="0" smtClean="0"/>
              <a:t>第三天</a:t>
            </a:r>
            <a:endParaRPr kumimoji="1" lang="zh-CN" altLang="en-US" sz="54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数组</a:t>
            </a:r>
          </a:p>
        </p:txBody>
      </p:sp>
    </p:spTree>
    <p:extLst>
      <p:ext uri="{BB962C8B-B14F-4D97-AF65-F5344CB8AC3E}">
        <p14:creationId xmlns:p14="http://schemas.microsoft.com/office/powerpoint/2010/main" val="193225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1.3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循环嵌套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for </a:t>
            </a:r>
            <a:r>
              <a:rPr lang="zh-CN" altLang="en-US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循环嵌套</a:t>
            </a:r>
            <a:endParaRPr lang="en-US" altLang="zh-CN" sz="1467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2212" y="5709911"/>
            <a:ext cx="8771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endParaRPr lang="en-US" altLang="zh-CN" sz="160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一个循环里再套一个循环，一般用在</a:t>
            </a:r>
            <a:r>
              <a:rPr lang="en-US" altLang="zh-CN" sz="16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for</a:t>
            </a:r>
            <a:r>
              <a:rPr lang="zh-CN" altLang="en-US" sz="16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循环里</a:t>
            </a:r>
            <a:endParaRPr lang="en-US" altLang="zh-CN" sz="160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418781"/>
            <a:ext cx="8019048" cy="2895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3689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47066" y="2214965"/>
            <a:ext cx="8771021" cy="213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计算：</a:t>
            </a:r>
            <a:r>
              <a:rPr lang="en-US" altLang="zh-CN" sz="16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-US" altLang="zh-CN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zh-CN" altLang="en-US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假如每天记住</a:t>
            </a:r>
            <a:r>
              <a:rPr lang="en-US" altLang="zh-CN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5</a:t>
            </a:r>
            <a:r>
              <a:rPr lang="zh-CN" altLang="en-US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个单词，</a:t>
            </a:r>
            <a:r>
              <a:rPr lang="en-US" altLang="zh-CN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3</a:t>
            </a:r>
            <a:r>
              <a:rPr lang="zh-CN" altLang="en-US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天后一共能记住多少单词？</a:t>
            </a:r>
            <a:endParaRPr lang="en-US" altLang="zh-CN" sz="160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拆</a:t>
            </a:r>
            <a:r>
              <a:rPr lang="zh-CN" altLang="en-US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解：</a:t>
            </a:r>
            <a:endParaRPr lang="en-US" altLang="zh-CN" sz="160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第一天 ：  </a:t>
            </a:r>
            <a:r>
              <a:rPr lang="en-US" altLang="zh-CN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5</a:t>
            </a:r>
            <a:r>
              <a:rPr lang="zh-CN" altLang="en-US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个单词 </a:t>
            </a:r>
            <a:endParaRPr lang="en-US" altLang="zh-CN" sz="160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第二天：   </a:t>
            </a:r>
            <a:r>
              <a:rPr lang="en-US" altLang="zh-CN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5</a:t>
            </a:r>
            <a:r>
              <a:rPr lang="zh-CN" altLang="en-US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个单词</a:t>
            </a:r>
            <a:endParaRPr lang="en-US" altLang="zh-CN" sz="160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第三天：   </a:t>
            </a:r>
            <a:r>
              <a:rPr lang="en-US" altLang="zh-CN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5</a:t>
            </a:r>
            <a:r>
              <a:rPr lang="zh-CN" altLang="en-US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个单词</a:t>
            </a:r>
            <a:endParaRPr lang="en-US" altLang="zh-CN" sz="160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467" y="2020231"/>
            <a:ext cx="2229102" cy="390092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5261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打印</a:t>
            </a:r>
            <a:r>
              <a:rPr lang="en-US" altLang="zh-CN" dirty="0" smtClean="0"/>
              <a:t>5</a:t>
            </a:r>
            <a:r>
              <a:rPr lang="zh-CN" altLang="en-US" dirty="0" smtClean="0"/>
              <a:t>行</a:t>
            </a:r>
            <a:r>
              <a:rPr lang="en-US" altLang="zh-CN" dirty="0" smtClean="0"/>
              <a:t>5</a:t>
            </a:r>
            <a:r>
              <a:rPr lang="zh-CN" altLang="en-US" dirty="0" smtClean="0"/>
              <a:t>列的星星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需求：   页面中打印出</a:t>
            </a:r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</a:rPr>
              <a:t>行</a:t>
            </a:r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</a:rPr>
              <a:t>列的星星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分析：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①：利用双重</a:t>
            </a:r>
            <a:r>
              <a:rPr lang="en-US" altLang="zh-CN" dirty="0" smtClean="0">
                <a:solidFill>
                  <a:schemeClr val="tx1"/>
                </a:solidFill>
              </a:rPr>
              <a:t>for</a:t>
            </a:r>
            <a:r>
              <a:rPr lang="zh-CN" altLang="en-US" dirty="0" smtClean="0">
                <a:solidFill>
                  <a:schemeClr val="tx1"/>
                </a:solidFill>
              </a:rPr>
              <a:t>循环来做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②：外层循环控制打印行，内层循环控制每行打印几个（列）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chemeClr val="tx1"/>
                </a:solidFill>
              </a:rPr>
              <a:t>升级版本：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用户输入行数和列数，打印对应的星星！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491" y="2447694"/>
            <a:ext cx="1558491" cy="187689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8269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打印倒三角形星星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需求：如图所示  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分析：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①：利用双重</a:t>
            </a:r>
            <a:r>
              <a:rPr lang="en-US" altLang="zh-CN" dirty="0" smtClean="0">
                <a:solidFill>
                  <a:schemeClr val="tx1"/>
                </a:solidFill>
              </a:rPr>
              <a:t>for</a:t>
            </a:r>
            <a:r>
              <a:rPr lang="zh-CN" altLang="en-US" dirty="0" smtClean="0">
                <a:solidFill>
                  <a:schemeClr val="tx1"/>
                </a:solidFill>
              </a:rPr>
              <a:t>循环来做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②：外层循环控制打印行，内层循环控制每行打印几个（列）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③：内层循环的个数跟第几行是一一对应的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5626" y="1901533"/>
            <a:ext cx="1964518" cy="176376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68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九九乘法表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需求：如图所示  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分析：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①：只需要把刚才倒三角形星星做改动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/>
                </a:solidFill>
              </a:rPr>
              <a:t>②</a:t>
            </a:r>
            <a:r>
              <a:rPr lang="zh-CN" altLang="en-US" dirty="0" smtClean="0">
                <a:solidFill>
                  <a:schemeClr val="tx1"/>
                </a:solidFill>
              </a:rPr>
              <a:t>： ★   换成   </a:t>
            </a:r>
            <a:r>
              <a:rPr lang="en-US" altLang="zh-CN" dirty="0" smtClean="0">
                <a:solidFill>
                  <a:srgbClr val="C00000"/>
                </a:solidFill>
              </a:rPr>
              <a:t>1 x 1 = 2    </a:t>
            </a:r>
            <a:r>
              <a:rPr lang="zh-CN" altLang="en-US" dirty="0" smtClean="0">
                <a:solidFill>
                  <a:schemeClr val="tx1"/>
                </a:solidFill>
              </a:rPr>
              <a:t>格式 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343" y="1860548"/>
            <a:ext cx="4860789" cy="24100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118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467867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循环</a:t>
            </a:r>
            <a:r>
              <a:rPr lang="en-US" altLang="zh-CN" dirty="0" smtClean="0">
                <a:solidFill>
                  <a:schemeClr val="tx1"/>
                </a:solidFill>
              </a:rPr>
              <a:t>-for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数组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kumimoji="1" lang="zh-CN" altLang="en-US" dirty="0" smtClean="0"/>
              <a:t>综合案例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120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数组</a:t>
            </a:r>
            <a:r>
              <a:rPr lang="zh-CN" altLang="en-US" dirty="0">
                <a:solidFill>
                  <a:srgbClr val="C00000"/>
                </a:solidFill>
              </a:rPr>
              <a:t>是什么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数组的基本使用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操作数组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数组案例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095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数组是什么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目标：能说出数组是什么</a:t>
            </a:r>
          </a:p>
          <a:p>
            <a:endParaRPr lang="en-US" altLang="zh-CN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数组：</a:t>
            </a:r>
            <a:r>
              <a:rPr lang="en-US" altLang="zh-CN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(Array)</a:t>
            </a:r>
            <a:r>
              <a:rPr lang="zh-CN" altLang="en-US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是一种可以按顺序保存数据的</a:t>
            </a:r>
            <a:r>
              <a:rPr lang="zh-CN" altLang="en-US" b="0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数据类型</a:t>
            </a:r>
            <a:endParaRPr lang="en-US" altLang="zh-CN" b="0" dirty="0" smtClean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为什么要数组？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思考：如果我想保存一个班</a:t>
            </a:r>
            <a:r>
              <a:rPr lang="zh-CN" altLang="en-US" sz="16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里所有同学的姓名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怎么办</a:t>
            </a:r>
            <a:r>
              <a:rPr lang="zh-CN" altLang="en-US" sz="16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？</a:t>
            </a:r>
            <a:endParaRPr lang="en-US" altLang="zh-CN" sz="16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场景：如果有多个数据可以用数组保存起来，然后放到一个变量中，管理非常方便</a:t>
            </a:r>
            <a:endParaRPr lang="en-US" altLang="zh-CN" sz="1600" b="0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620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数组是什么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数组的基本使用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操作数组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数组案例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836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目标：能够声明数组并且能够获取里面的</a:t>
            </a:r>
            <a:r>
              <a:rPr lang="zh-CN" altLang="en-US" dirty="0" smtClean="0"/>
              <a:t>数据</a:t>
            </a:r>
            <a:endParaRPr lang="en-US" altLang="zh-CN" b="1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en-US" altLang="zh-CN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1. </a:t>
            </a:r>
            <a:r>
              <a:rPr lang="zh-CN" altLang="en-US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声明语法</a:t>
            </a:r>
            <a:endParaRPr lang="en-US" altLang="zh-CN" b="1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数组的基本使用</a:t>
            </a:r>
            <a:endParaRPr lang="zh-CN" altLang="en-US" dirty="0"/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838199" y="3338971"/>
            <a:ext cx="9845675" cy="128746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例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9" name="文本占位符 3"/>
          <p:cNvSpPr txBox="1">
            <a:spLocks/>
          </p:cNvSpPr>
          <p:nvPr/>
        </p:nvSpPr>
        <p:spPr>
          <a:xfrm>
            <a:off x="838199" y="4626432"/>
            <a:ext cx="9845675" cy="200296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数组是按顺序保存，所以每个数据都有自己的编号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计算机中的编号从</a:t>
            </a: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0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开始，所以小明的编号为</a:t>
            </a: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0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，小刚编号为</a:t>
            </a: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，以此类推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在数组中，数据的编号也叫</a:t>
            </a:r>
            <a:r>
              <a:rPr lang="zh-CN" altLang="en-US" b="1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索引或下标</a:t>
            </a:r>
            <a:endParaRPr lang="en-US" altLang="zh-CN" b="1" dirty="0" smtClean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数组可以存储任意类型的数据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277" y="2553238"/>
            <a:ext cx="4548723" cy="6411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44" y="3936946"/>
            <a:ext cx="7076190" cy="590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571" y="2583912"/>
            <a:ext cx="5716229" cy="4739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6148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6"/>
            <a:ext cx="6298881" cy="3907578"/>
          </a:xfrm>
        </p:spPr>
        <p:txBody>
          <a:bodyPr/>
          <a:lstStyle/>
          <a:p>
            <a:r>
              <a:rPr lang="zh-CN" altLang="en-US" dirty="0" smtClean="0"/>
              <a:t>掌握循环语句，让</a:t>
            </a:r>
            <a:r>
              <a:rPr lang="zh-CN" altLang="en-US" dirty="0"/>
              <a:t>程序</a:t>
            </a:r>
            <a:r>
              <a:rPr lang="zh-CN" altLang="en-US" dirty="0" smtClean="0"/>
              <a:t>具备重复执行能力</a:t>
            </a:r>
            <a:endParaRPr lang="en-US" altLang="zh-CN" dirty="0" smtClean="0"/>
          </a:p>
          <a:p>
            <a:r>
              <a:rPr lang="zh-CN" altLang="en-US" dirty="0"/>
              <a:t>掌握数组声明及访问的</a:t>
            </a:r>
            <a:r>
              <a:rPr lang="zh-CN" altLang="en-US" dirty="0" smtClean="0"/>
              <a:t>语法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238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数组的基本使用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2. </a:t>
            </a:r>
            <a:r>
              <a:rPr lang="zh-CN" altLang="en-US" b="1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取值</a:t>
            </a:r>
            <a:r>
              <a:rPr lang="zh-CN" altLang="en-US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语法</a:t>
            </a:r>
            <a:endParaRPr lang="en-US" altLang="zh-CN" b="1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838199" y="3338971"/>
            <a:ext cx="9845675" cy="128746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例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236" y="2447388"/>
            <a:ext cx="3409524" cy="5428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236" y="4079254"/>
            <a:ext cx="7495238" cy="1304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文本占位符 3"/>
          <p:cNvSpPr txBox="1">
            <a:spLocks/>
          </p:cNvSpPr>
          <p:nvPr/>
        </p:nvSpPr>
        <p:spPr>
          <a:xfrm>
            <a:off x="838199" y="5760718"/>
            <a:ext cx="6246092" cy="128746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通过下标取数据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取出来是什么类型的，就根据这种类型特点来访问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826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3"/>
          <p:cNvSpPr txBox="1">
            <a:spLocks/>
          </p:cNvSpPr>
          <p:nvPr/>
        </p:nvSpPr>
        <p:spPr>
          <a:xfrm>
            <a:off x="912090" y="1986830"/>
            <a:ext cx="9845675" cy="413226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3. </a:t>
            </a:r>
            <a:r>
              <a:rPr lang="zh-CN" altLang="en-US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一些术语：</a:t>
            </a:r>
            <a:endParaRPr lang="en-US" altLang="zh-CN" b="1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元素：数组中保存的每个数据都叫数组元素</a:t>
            </a: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下标：数组中数据的编号</a:t>
            </a: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长度：数组中数据的个数，通过数组的</a:t>
            </a:r>
            <a:r>
              <a:rPr lang="en-US" altLang="zh-CN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length</a:t>
            </a:r>
            <a:r>
              <a:rPr lang="zh-CN" altLang="en-US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属性获得</a:t>
            </a: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913" y="3922665"/>
            <a:ext cx="7419048" cy="15619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数组的基本使用</a:t>
            </a:r>
          </a:p>
        </p:txBody>
      </p:sp>
    </p:spTree>
    <p:extLst>
      <p:ext uri="{BB962C8B-B14F-4D97-AF65-F5344CB8AC3E}">
        <p14:creationId xmlns:p14="http://schemas.microsoft.com/office/powerpoint/2010/main" val="191861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数组的基本使用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4. </a:t>
            </a:r>
            <a:r>
              <a:rPr lang="zh-CN" altLang="en-US" b="1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遍历数组</a:t>
            </a:r>
            <a:r>
              <a:rPr lang="en-US" altLang="zh-CN" b="1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Wingdings" panose="05000000000000000000" pitchFamily="2" charset="2"/>
              </a:rPr>
              <a:t>(</a:t>
            </a:r>
            <a:r>
              <a:rPr lang="zh-CN" altLang="en-US" b="1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Wingdings" panose="05000000000000000000" pitchFamily="2" charset="2"/>
              </a:rPr>
              <a:t>重点</a:t>
            </a:r>
            <a:r>
              <a:rPr lang="en-US" altLang="zh-CN" b="1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Wingdings" panose="05000000000000000000" pitchFamily="2" charset="2"/>
              </a:rPr>
              <a:t>)</a:t>
            </a:r>
            <a:endParaRPr lang="en-US" altLang="zh-CN" b="1" dirty="0" smtClean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r>
              <a:rPr lang="zh-CN" altLang="en-US" dirty="0"/>
              <a:t>目标：能够遍历输出数组里面的</a:t>
            </a:r>
            <a:r>
              <a:rPr lang="zh-CN" altLang="en-US" dirty="0" smtClean="0"/>
              <a:t>元素</a:t>
            </a:r>
            <a:endParaRPr lang="en-US" altLang="zh-CN" b="1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用循环把数组中每个元素都访问到</a:t>
            </a: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一般会用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for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循环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遍历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语法：</a:t>
            </a:r>
            <a:endParaRPr lang="en-US" altLang="zh-CN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12" name="文本占位符 3"/>
          <p:cNvSpPr txBox="1">
            <a:spLocks/>
          </p:cNvSpPr>
          <p:nvPr/>
        </p:nvSpPr>
        <p:spPr>
          <a:xfrm>
            <a:off x="838200" y="4630115"/>
            <a:ext cx="9845675" cy="283686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例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66" y="3312962"/>
            <a:ext cx="5704920" cy="12453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975" y="5198614"/>
            <a:ext cx="5601011" cy="14294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0217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数组求和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求数组 [2,6,1,7, 4] 里面所有元素的</a:t>
            </a:r>
            <a:r>
              <a:rPr lang="zh-CN" altLang="en-US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和</a:t>
            </a:r>
            <a:r>
              <a:rPr lang="zh-CN" altLang="en-US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以及</a:t>
            </a:r>
            <a:r>
              <a:rPr lang="zh-CN" altLang="en-US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平均值</a:t>
            </a:r>
            <a:endParaRPr lang="en-US" altLang="zh-CN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声明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一个求和变量 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sum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。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②：遍历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这个数组，把里面每个数组元素加到 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sum 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里面。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③：用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求和变量 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sum 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除以数组的长度就可以得到数组的平均值。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39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数组求最大值和最小值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/>
              <a:t>求</a:t>
            </a:r>
            <a:r>
              <a:rPr lang="zh-CN" altLang="en-US" dirty="0" smtClean="0"/>
              <a:t>数组 </a:t>
            </a:r>
            <a:r>
              <a:rPr lang="en-US" altLang="zh-CN" dirty="0" smtClean="0"/>
              <a:t>[</a:t>
            </a:r>
            <a:r>
              <a:rPr lang="en-US" altLang="zh-CN" dirty="0"/>
              <a:t>2,6,1,77,52,25,7</a:t>
            </a:r>
            <a:r>
              <a:rPr lang="en-US" altLang="zh-CN" dirty="0" smtClean="0"/>
              <a:t>] </a:t>
            </a:r>
            <a:r>
              <a:rPr lang="zh-CN" altLang="en-US" dirty="0" smtClean="0"/>
              <a:t>中</a:t>
            </a:r>
            <a:r>
              <a:rPr lang="zh-CN" altLang="en-US" dirty="0"/>
              <a:t>的最大值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 smtClean="0"/>
              <a:t>声明</a:t>
            </a:r>
            <a:r>
              <a:rPr lang="zh-CN" altLang="en-US" dirty="0"/>
              <a:t>一个保存最大元素的变量 </a:t>
            </a:r>
            <a:r>
              <a:rPr lang="en-US" altLang="zh-CN" dirty="0"/>
              <a:t>max</a:t>
            </a:r>
            <a:r>
              <a:rPr lang="zh-CN" altLang="en-US" dirty="0"/>
              <a:t>。</a:t>
            </a:r>
          </a:p>
          <a:p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②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：</a:t>
            </a:r>
            <a:r>
              <a:rPr lang="zh-CN" altLang="en-US" dirty="0" smtClean="0"/>
              <a:t>默认</a:t>
            </a:r>
            <a:r>
              <a:rPr lang="zh-CN" altLang="en-US" dirty="0"/>
              <a:t>最大值可以取数组中的第一个元素。</a:t>
            </a:r>
          </a:p>
          <a:p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③：</a:t>
            </a:r>
            <a:r>
              <a:rPr lang="zh-CN" altLang="en-US" dirty="0" smtClean="0"/>
              <a:t>遍历</a:t>
            </a:r>
            <a:r>
              <a:rPr lang="zh-CN" altLang="en-US" dirty="0"/>
              <a:t>这个数组，把里面每个数组元素和 </a:t>
            </a:r>
            <a:r>
              <a:rPr lang="en-US" altLang="zh-CN" dirty="0"/>
              <a:t>max</a:t>
            </a:r>
            <a:r>
              <a:rPr lang="zh-CN" altLang="en-US" dirty="0"/>
              <a:t> 相比较。</a:t>
            </a:r>
          </a:p>
          <a:p>
            <a:r>
              <a:rPr lang="zh-CN" altLang="en-US" dirty="0" smtClean="0"/>
              <a:t>④：如果</a:t>
            </a:r>
            <a:r>
              <a:rPr lang="zh-CN" altLang="en-US" dirty="0"/>
              <a:t>这个数组元素大于</a:t>
            </a:r>
            <a:r>
              <a:rPr lang="en-US" altLang="zh-CN" dirty="0"/>
              <a:t>max</a:t>
            </a:r>
            <a:r>
              <a:rPr lang="zh-CN" altLang="en-US" dirty="0"/>
              <a:t> 就把这个数组元素存到 </a:t>
            </a:r>
            <a:r>
              <a:rPr lang="en-US" altLang="zh-CN" dirty="0"/>
              <a:t>max</a:t>
            </a:r>
            <a:r>
              <a:rPr lang="zh-CN" altLang="en-US" dirty="0"/>
              <a:t> 里面，否则继续下一轮比较。</a:t>
            </a:r>
          </a:p>
          <a:p>
            <a:r>
              <a:rPr lang="zh-CN" altLang="en-US" dirty="0" smtClean="0"/>
              <a:t>⑤：最后</a:t>
            </a:r>
            <a:r>
              <a:rPr lang="zh-CN" altLang="en-US" dirty="0"/>
              <a:t>输出这个 </a:t>
            </a:r>
            <a:r>
              <a:rPr lang="en-US" altLang="zh-CN" dirty="0" smtClean="0"/>
              <a:t>max</a:t>
            </a:r>
          </a:p>
          <a:p>
            <a:r>
              <a:rPr lang="zh-CN" altLang="en-US" b="1" dirty="0" smtClean="0"/>
              <a:t>拓展：</a:t>
            </a:r>
            <a:endParaRPr lang="en-US" altLang="zh-CN" b="1" dirty="0" smtClean="0"/>
          </a:p>
          <a:p>
            <a:r>
              <a:rPr lang="zh-CN" altLang="en-US" dirty="0" smtClean="0"/>
              <a:t>自己求一下最小值</a:t>
            </a:r>
            <a:endParaRPr lang="zh-CN" altLang="en-US" dirty="0"/>
          </a:p>
          <a:p>
            <a:endParaRPr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133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数组是什么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数组的基本使用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操作数组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数组案例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2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操作数组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r>
              <a:rPr lang="zh-CN" altLang="en-US" dirty="0"/>
              <a:t>本质是数据集合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操作数据无非就是 </a:t>
            </a:r>
            <a:r>
              <a:rPr lang="zh-CN" altLang="en-US" dirty="0" smtClean="0">
                <a:solidFill>
                  <a:srgbClr val="C00000"/>
                </a:solidFill>
              </a:rPr>
              <a:t>增 删 改 查 </a:t>
            </a:r>
            <a:r>
              <a:rPr lang="zh-CN" altLang="en-US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语法：</a:t>
            </a:r>
            <a:endParaRPr lang="en-US" altLang="zh-CN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9" name="Oval 25">
            <a:extLst>
              <a:ext uri="{FF2B5EF4-FFF2-40B4-BE49-F238E27FC236}">
                <a16:creationId xmlns:a16="http://schemas.microsoft.com/office/drawing/2014/main" id="{BA026C7A-65BA-5146-8D2B-1B0AD2646AE9}"/>
              </a:ext>
            </a:extLst>
          </p:cNvPr>
          <p:cNvSpPr/>
          <p:nvPr/>
        </p:nvSpPr>
        <p:spPr>
          <a:xfrm>
            <a:off x="6117088" y="2528945"/>
            <a:ext cx="1144224" cy="1144223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rgbClr val="FEFAB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 pitchFamily="2" charset="0"/>
              </a:rPr>
              <a:t>改</a:t>
            </a:r>
            <a:endParaRPr lang="en-US" sz="2400" dirty="0">
              <a:solidFill>
                <a:srgbClr val="FEFABC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 pitchFamily="2" charset="0"/>
            </a:endParaRPr>
          </a:p>
        </p:txBody>
      </p:sp>
      <p:sp>
        <p:nvSpPr>
          <p:cNvPr id="11" name="Oval 37">
            <a:extLst>
              <a:ext uri="{FF2B5EF4-FFF2-40B4-BE49-F238E27FC236}">
                <a16:creationId xmlns:a16="http://schemas.microsoft.com/office/drawing/2014/main" id="{04B9582D-92E8-3042-94F6-D4A67C021C6A}"/>
              </a:ext>
            </a:extLst>
          </p:cNvPr>
          <p:cNvSpPr/>
          <p:nvPr/>
        </p:nvSpPr>
        <p:spPr>
          <a:xfrm>
            <a:off x="6117088" y="4562277"/>
            <a:ext cx="1144224" cy="1144222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rgbClr val="FEFAB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 pitchFamily="2" charset="0"/>
              </a:rPr>
              <a:t>删</a:t>
            </a:r>
            <a:endParaRPr lang="en-US" sz="2400" dirty="0">
              <a:solidFill>
                <a:srgbClr val="FEFABC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 pitchFamily="2" charset="0"/>
            </a:endParaRPr>
          </a:p>
        </p:txBody>
      </p:sp>
      <p:sp>
        <p:nvSpPr>
          <p:cNvPr id="16" name="Oval 48">
            <a:extLst>
              <a:ext uri="{FF2B5EF4-FFF2-40B4-BE49-F238E27FC236}">
                <a16:creationId xmlns:a16="http://schemas.microsoft.com/office/drawing/2014/main" id="{3206B771-BB0C-544C-BF99-6D2BAF516326}"/>
              </a:ext>
            </a:extLst>
          </p:cNvPr>
          <p:cNvSpPr/>
          <p:nvPr/>
        </p:nvSpPr>
        <p:spPr>
          <a:xfrm>
            <a:off x="4116591" y="2528945"/>
            <a:ext cx="1144224" cy="1144223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 smtClean="0">
                <a:solidFill>
                  <a:srgbClr val="FEFAB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 pitchFamily="2" charset="0"/>
              </a:rPr>
              <a:t>查</a:t>
            </a:r>
            <a:endParaRPr lang="en-US" sz="2400" dirty="0">
              <a:solidFill>
                <a:srgbClr val="FEFABC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 pitchFamily="2" charset="0"/>
            </a:endParaRPr>
          </a:p>
        </p:txBody>
      </p:sp>
      <p:sp>
        <p:nvSpPr>
          <p:cNvPr id="17" name="Oval 51">
            <a:extLst>
              <a:ext uri="{FF2B5EF4-FFF2-40B4-BE49-F238E27FC236}">
                <a16:creationId xmlns:a16="http://schemas.microsoft.com/office/drawing/2014/main" id="{1F14A628-F3BE-4D43-9B13-8675359EB2BC}"/>
              </a:ext>
            </a:extLst>
          </p:cNvPr>
          <p:cNvSpPr/>
          <p:nvPr/>
        </p:nvSpPr>
        <p:spPr>
          <a:xfrm>
            <a:off x="4116591" y="4562277"/>
            <a:ext cx="1144224" cy="1144222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rgbClr val="FEFAB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 pitchFamily="2" charset="0"/>
              </a:rPr>
              <a:t>增</a:t>
            </a:r>
            <a:endParaRPr lang="en-US" sz="2400" dirty="0">
              <a:solidFill>
                <a:srgbClr val="FEFABC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 pitchFamily="2" charset="0"/>
            </a:endParaRPr>
          </a:p>
        </p:txBody>
      </p:sp>
      <p:sp>
        <p:nvSpPr>
          <p:cNvPr id="20" name="TextBox 37">
            <a:extLst>
              <a:ext uri="{FF2B5EF4-FFF2-40B4-BE49-F238E27FC236}">
                <a16:creationId xmlns:a16="http://schemas.microsoft.com/office/drawing/2014/main" id="{7B5FF5E2-D982-894A-91D1-83EE0C906FF0}"/>
              </a:ext>
            </a:extLst>
          </p:cNvPr>
          <p:cNvSpPr txBox="1"/>
          <p:nvPr/>
        </p:nvSpPr>
        <p:spPr>
          <a:xfrm>
            <a:off x="7513899" y="2501161"/>
            <a:ext cx="1191352" cy="461665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49504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重新赋值</a:t>
            </a:r>
            <a:endParaRPr lang="zh-CN" altLang="en-US" sz="2000" b="1" dirty="0">
              <a:solidFill>
                <a:srgbClr val="49504F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21" name="TextBox 38">
            <a:extLst>
              <a:ext uri="{FF2B5EF4-FFF2-40B4-BE49-F238E27FC236}">
                <a16:creationId xmlns:a16="http://schemas.microsoft.com/office/drawing/2014/main" id="{DFDE0DDA-5E13-6644-A5E1-E8CDC2F77612}"/>
              </a:ext>
            </a:extLst>
          </p:cNvPr>
          <p:cNvSpPr txBox="1"/>
          <p:nvPr/>
        </p:nvSpPr>
        <p:spPr>
          <a:xfrm>
            <a:off x="7513899" y="2970974"/>
            <a:ext cx="3169976" cy="4524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下标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新值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22" name="TextBox 37">
            <a:extLst>
              <a:ext uri="{FF2B5EF4-FFF2-40B4-BE49-F238E27FC236}">
                <a16:creationId xmlns:a16="http://schemas.microsoft.com/office/drawing/2014/main" id="{92D4219B-8211-E746-80AE-0DE930C62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5852" y="2501161"/>
            <a:ext cx="16946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查询数组数据</a:t>
            </a:r>
            <a:endParaRPr lang="zh-CN" altLang="en-US" sz="2000" b="1" dirty="0">
              <a:solidFill>
                <a:srgbClr val="AD2B26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23" name="TextBox 38">
            <a:extLst>
              <a:ext uri="{FF2B5EF4-FFF2-40B4-BE49-F238E27FC236}">
                <a16:creationId xmlns:a16="http://schemas.microsoft.com/office/drawing/2014/main" id="{FB817CEB-9C8B-8749-9676-64A5BB500E15}"/>
              </a:ext>
            </a:extLst>
          </p:cNvPr>
          <p:cNvSpPr txBox="1"/>
          <p:nvPr/>
        </p:nvSpPr>
        <p:spPr>
          <a:xfrm>
            <a:off x="694026" y="2970974"/>
            <a:ext cx="3169978" cy="772519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下标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algn="r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或者我们称为访问数组数据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24" name="TextBox 37">
            <a:extLst>
              <a:ext uri="{FF2B5EF4-FFF2-40B4-BE49-F238E27FC236}">
                <a16:creationId xmlns:a16="http://schemas.microsoft.com/office/drawing/2014/main" id="{E7D4A159-6245-9149-9BD1-08F2C3447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3899" y="4562277"/>
            <a:ext cx="19463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删除数组中数据</a:t>
            </a:r>
            <a:endParaRPr lang="zh-CN" altLang="en-US" sz="2000" b="1" dirty="0">
              <a:solidFill>
                <a:srgbClr val="AD2B26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25" name="TextBox 38">
            <a:extLst>
              <a:ext uri="{FF2B5EF4-FFF2-40B4-BE49-F238E27FC236}">
                <a16:creationId xmlns:a16="http://schemas.microsoft.com/office/drawing/2014/main" id="{E843196D-546D-FA4E-AF3F-FB97B68F3EBA}"/>
              </a:ext>
            </a:extLst>
          </p:cNvPr>
          <p:cNvSpPr txBox="1"/>
          <p:nvPr/>
        </p:nvSpPr>
        <p:spPr>
          <a:xfrm>
            <a:off x="7513898" y="5034616"/>
            <a:ext cx="3994993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arr.pop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()</a:t>
            </a:r>
          </a:p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arr.shift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()</a:t>
            </a:r>
          </a:p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arr.splice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(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操作的下标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,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删除的个数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)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26" name="TextBox 37">
            <a:extLst>
              <a:ext uri="{FF2B5EF4-FFF2-40B4-BE49-F238E27FC236}">
                <a16:creationId xmlns:a16="http://schemas.microsoft.com/office/drawing/2014/main" id="{45E7D30B-7D02-364B-93F6-2334CBE4A162}"/>
              </a:ext>
            </a:extLst>
          </p:cNvPr>
          <p:cNvSpPr txBox="1"/>
          <p:nvPr/>
        </p:nvSpPr>
        <p:spPr>
          <a:xfrm>
            <a:off x="1572509" y="4562277"/>
            <a:ext cx="2198038" cy="461665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49504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数组添加新的数据</a:t>
            </a:r>
            <a:endParaRPr lang="zh-CN" altLang="en-US" sz="2000" b="1" dirty="0">
              <a:solidFill>
                <a:srgbClr val="49504F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27" name="TextBox 38">
            <a:extLst>
              <a:ext uri="{FF2B5EF4-FFF2-40B4-BE49-F238E27FC236}">
                <a16:creationId xmlns:a16="http://schemas.microsoft.com/office/drawing/2014/main" id="{1054C961-140D-E44F-BEA9-244D89AC702B}"/>
              </a:ext>
            </a:extLst>
          </p:cNvPr>
          <p:cNvSpPr txBox="1"/>
          <p:nvPr/>
        </p:nvSpPr>
        <p:spPr>
          <a:xfrm>
            <a:off x="600569" y="5034616"/>
            <a:ext cx="3169978" cy="81253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arr.push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新增的内容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algn="r">
              <a:lnSpc>
                <a:spcPct val="130000"/>
              </a:lnSpc>
            </a:pP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arr.unshift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新增的内容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cxnSp>
        <p:nvCxnSpPr>
          <p:cNvPr id="28" name="直线连接符 5">
            <a:extLst>
              <a:ext uri="{FF2B5EF4-FFF2-40B4-BE49-F238E27FC236}">
                <a16:creationId xmlns:a16="http://schemas.microsoft.com/office/drawing/2014/main" id="{9BD1B72C-E7E3-724C-B6DD-4824C54251B3}"/>
              </a:ext>
            </a:extLst>
          </p:cNvPr>
          <p:cNvCxnSpPr/>
          <p:nvPr/>
        </p:nvCxnSpPr>
        <p:spPr>
          <a:xfrm>
            <a:off x="600569" y="4201708"/>
            <a:ext cx="10083306" cy="0"/>
          </a:xfrm>
          <a:prstGeom prst="line">
            <a:avLst/>
          </a:prstGeom>
          <a:ln>
            <a:solidFill>
              <a:srgbClr val="91919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30">
            <a:extLst>
              <a:ext uri="{FF2B5EF4-FFF2-40B4-BE49-F238E27FC236}">
                <a16:creationId xmlns:a16="http://schemas.microsoft.com/office/drawing/2014/main" id="{984C915E-DD60-F34A-B2F2-BD85D38AF6D5}"/>
              </a:ext>
            </a:extLst>
          </p:cNvPr>
          <p:cNvCxnSpPr>
            <a:cxnSpLocks/>
          </p:cNvCxnSpPr>
          <p:nvPr/>
        </p:nvCxnSpPr>
        <p:spPr>
          <a:xfrm>
            <a:off x="5712986" y="2501161"/>
            <a:ext cx="0" cy="3446590"/>
          </a:xfrm>
          <a:prstGeom prst="line">
            <a:avLst/>
          </a:prstGeom>
          <a:ln>
            <a:solidFill>
              <a:srgbClr val="91919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3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6" grpId="0" animBg="1"/>
      <p:bldP spid="17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操作数组</a:t>
            </a:r>
            <a:r>
              <a:rPr lang="en-US" altLang="zh-CN" dirty="0" smtClean="0"/>
              <a:t>-</a:t>
            </a:r>
            <a:r>
              <a:rPr lang="zh-CN" altLang="en-US" dirty="0" smtClean="0"/>
              <a:t>新增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dirty="0"/>
              <a:t>目标：掌握利用</a:t>
            </a:r>
            <a:r>
              <a:rPr lang="en-US" altLang="zh-CN" dirty="0"/>
              <a:t>push</a:t>
            </a:r>
            <a:r>
              <a:rPr lang="zh-CN" altLang="en-US" dirty="0"/>
              <a:t>向数组添加元素</a:t>
            </a:r>
            <a:r>
              <a:rPr lang="en-US" altLang="zh-CN" dirty="0"/>
              <a:t>(</a:t>
            </a:r>
            <a:r>
              <a:rPr lang="zh-CN" altLang="en-US" dirty="0"/>
              <a:t>数据</a:t>
            </a:r>
            <a:r>
              <a:rPr lang="en-US" altLang="zh-CN" dirty="0" smtClean="0"/>
              <a:t>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C00000"/>
                </a:solidFill>
              </a:rPr>
              <a:t>数组</a:t>
            </a:r>
            <a:r>
              <a:rPr lang="en-US" altLang="zh-CN" dirty="0" smtClean="0">
                <a:solidFill>
                  <a:srgbClr val="C00000"/>
                </a:solidFill>
              </a:rPr>
              <a:t>.push()  </a:t>
            </a:r>
            <a:r>
              <a:rPr lang="zh-CN" altLang="en-US" dirty="0" smtClean="0"/>
              <a:t>方法将</a:t>
            </a:r>
            <a:r>
              <a:rPr lang="zh-CN" altLang="en-US" dirty="0"/>
              <a:t>一个或多个元素添加到数组的末尾，并返回该数组的新</a:t>
            </a:r>
            <a:r>
              <a:rPr lang="zh-CN" altLang="en-US" dirty="0" smtClean="0"/>
              <a:t>长度 </a:t>
            </a: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zh-CN" altLang="en-US" dirty="0" smtClean="0">
                <a:solidFill>
                  <a:srgbClr val="C00000"/>
                </a:solidFill>
              </a:rPr>
              <a:t>重点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b="1" dirty="0" smtClean="0"/>
              <a:t>语法：</a:t>
            </a:r>
            <a:endParaRPr lang="en-US" altLang="zh-CN" b="1" dirty="0" smtClean="0"/>
          </a:p>
          <a:p>
            <a:pPr>
              <a:lnSpc>
                <a:spcPct val="130000"/>
              </a:lnSpc>
            </a:pPr>
            <a:endParaRPr lang="en-US" altLang="zh-CN" b="1" dirty="0"/>
          </a:p>
          <a:p>
            <a:pPr>
              <a:lnSpc>
                <a:spcPct val="130000"/>
              </a:lnSpc>
            </a:pPr>
            <a:endParaRPr lang="en-US" altLang="zh-CN" b="1" dirty="0" smtClean="0"/>
          </a:p>
          <a:p>
            <a:pPr>
              <a:lnSpc>
                <a:spcPct val="130000"/>
              </a:lnSpc>
            </a:pPr>
            <a:endParaRPr lang="en-US" altLang="zh-CN" b="1" dirty="0"/>
          </a:p>
          <a:p>
            <a:pPr>
              <a:lnSpc>
                <a:spcPct val="130000"/>
              </a:lnSpc>
            </a:pPr>
            <a:r>
              <a:rPr lang="zh-CN" altLang="en-US" b="1" dirty="0" smtClean="0"/>
              <a:t>例如：</a:t>
            </a:r>
            <a:endParaRPr lang="en-US" altLang="zh-CN" b="1" dirty="0" smtClean="0"/>
          </a:p>
          <a:p>
            <a:pPr>
              <a:lnSpc>
                <a:spcPct val="130000"/>
              </a:lnSpc>
            </a:pPr>
            <a:endParaRPr lang="en-US" altLang="zh-CN" b="1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24" y="2904369"/>
            <a:ext cx="4819048" cy="7238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24" y="4453411"/>
            <a:ext cx="5393376" cy="9758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824" y="5634557"/>
            <a:ext cx="5922964" cy="935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9593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操作数组</a:t>
            </a:r>
            <a:r>
              <a:rPr lang="en-US" altLang="zh-CN" dirty="0" smtClean="0"/>
              <a:t>-</a:t>
            </a:r>
            <a:r>
              <a:rPr lang="zh-CN" altLang="en-US" dirty="0" smtClean="0"/>
              <a:t>新增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err="1">
                <a:solidFill>
                  <a:srgbClr val="C00000"/>
                </a:solidFill>
              </a:rPr>
              <a:t>arr.unshift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新增的内容</a:t>
            </a:r>
            <a:r>
              <a:rPr lang="en-US" altLang="zh-CN" dirty="0" smtClean="0">
                <a:solidFill>
                  <a:srgbClr val="C00000"/>
                </a:solidFill>
              </a:rPr>
              <a:t>)  </a:t>
            </a:r>
            <a:r>
              <a:rPr lang="zh-CN" altLang="en-US" dirty="0" smtClean="0"/>
              <a:t>方法将</a:t>
            </a:r>
            <a:r>
              <a:rPr lang="zh-CN" altLang="en-US" dirty="0"/>
              <a:t>一个或多个元素添加到数组</a:t>
            </a:r>
            <a:r>
              <a:rPr lang="zh-CN" altLang="en-US" dirty="0" smtClean="0"/>
              <a:t>的</a:t>
            </a:r>
            <a:r>
              <a:rPr lang="zh-CN" altLang="en-US" b="1" dirty="0"/>
              <a:t>开头</a:t>
            </a:r>
            <a:r>
              <a:rPr lang="zh-CN" altLang="en-US" dirty="0" smtClean="0"/>
              <a:t>，</a:t>
            </a:r>
            <a:r>
              <a:rPr lang="zh-CN" altLang="en-US" dirty="0"/>
              <a:t>并返回该数组的新</a:t>
            </a:r>
            <a:r>
              <a:rPr lang="zh-CN" altLang="en-US" dirty="0" smtClean="0"/>
              <a:t>长度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b="1" dirty="0" smtClean="0"/>
              <a:t>语法：</a:t>
            </a:r>
            <a:endParaRPr lang="en-US" altLang="zh-CN" b="1" dirty="0" smtClean="0"/>
          </a:p>
          <a:p>
            <a:pPr>
              <a:lnSpc>
                <a:spcPct val="130000"/>
              </a:lnSpc>
            </a:pPr>
            <a:endParaRPr lang="en-US" altLang="zh-CN" b="1" dirty="0"/>
          </a:p>
          <a:p>
            <a:pPr>
              <a:lnSpc>
                <a:spcPct val="130000"/>
              </a:lnSpc>
            </a:pPr>
            <a:endParaRPr lang="en-US" altLang="zh-CN" b="1" dirty="0" smtClean="0"/>
          </a:p>
          <a:p>
            <a:pPr>
              <a:lnSpc>
                <a:spcPct val="130000"/>
              </a:lnSpc>
            </a:pPr>
            <a:endParaRPr lang="en-US" altLang="zh-CN" b="1" dirty="0"/>
          </a:p>
          <a:p>
            <a:pPr>
              <a:lnSpc>
                <a:spcPct val="130000"/>
              </a:lnSpc>
            </a:pPr>
            <a:r>
              <a:rPr lang="zh-CN" altLang="en-US" b="1" dirty="0" smtClean="0"/>
              <a:t>例如：</a:t>
            </a:r>
            <a:endParaRPr lang="en-US" altLang="zh-CN" b="1" dirty="0" smtClean="0"/>
          </a:p>
          <a:p>
            <a:pPr>
              <a:lnSpc>
                <a:spcPct val="130000"/>
              </a:lnSpc>
            </a:pPr>
            <a:endParaRPr lang="en-US" altLang="zh-CN" b="1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04" y="4061624"/>
            <a:ext cx="5545129" cy="9483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404" y="2502602"/>
            <a:ext cx="4838095" cy="6476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404" y="5438952"/>
            <a:ext cx="6679663" cy="11361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2900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想</a:t>
            </a:r>
            <a:r>
              <a:rPr lang="zh-CN" altLang="en-US" dirty="0" smtClean="0"/>
              <a:t>要数组末尾增加数据元素利用那个方法？</a:t>
            </a:r>
            <a:endParaRPr lang="en-US" altLang="zh-CN" dirty="0" smtClean="0"/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US" altLang="zh-CN" sz="1600" b="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arr.push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 </a:t>
            </a:r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可以添加一个或者多个数组元素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返回的是数组长度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/>
              <a:t>想要</a:t>
            </a:r>
            <a:r>
              <a:rPr lang="zh-CN" altLang="en-US" dirty="0" smtClean="0"/>
              <a:t>数组</a:t>
            </a:r>
            <a:r>
              <a:rPr lang="zh-CN" altLang="en-US" dirty="0"/>
              <a:t>开头</a:t>
            </a:r>
            <a:r>
              <a:rPr lang="zh-CN" altLang="en-US" dirty="0" smtClean="0"/>
              <a:t>增加</a:t>
            </a:r>
            <a:r>
              <a:rPr lang="zh-CN" altLang="en-US" dirty="0"/>
              <a:t>数据元素利用那个方法？</a:t>
            </a:r>
            <a:endParaRPr lang="en-US" altLang="zh-CN" dirty="0"/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US" altLang="zh-CN" sz="1600" b="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arr.unshift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 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可以添加一个或者多个数组元素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返回的是数组长度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 smtClean="0"/>
              <a:t>重点记住那个？</a:t>
            </a:r>
            <a:endParaRPr lang="en-US" altLang="zh-CN" dirty="0" smtClean="0"/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US" altLang="zh-CN" sz="16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arr.push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355622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4848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循环</a:t>
            </a:r>
            <a:r>
              <a:rPr lang="en-US" altLang="zh-CN" dirty="0" smtClean="0">
                <a:solidFill>
                  <a:srgbClr val="C00000"/>
                </a:solidFill>
              </a:rPr>
              <a:t>-for</a:t>
            </a:r>
          </a:p>
          <a:p>
            <a:r>
              <a:rPr lang="zh-CN" altLang="en-US" dirty="0"/>
              <a:t>数组</a:t>
            </a:r>
            <a:endParaRPr lang="en-US" altLang="zh-CN" dirty="0" smtClean="0"/>
          </a:p>
          <a:p>
            <a:r>
              <a:rPr kumimoji="1" lang="zh-CN" altLang="en-US" dirty="0" smtClean="0"/>
              <a:t>综合案例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39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数组筛选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 smtClean="0"/>
              <a:t>将数组 </a:t>
            </a:r>
            <a:r>
              <a:rPr lang="en-US" altLang="zh-CN" dirty="0" smtClean="0"/>
              <a:t>[2, 0, 6, 1, 77, 0, 52, 0, 25, 7] </a:t>
            </a:r>
            <a:r>
              <a:rPr lang="zh-CN" altLang="en-US" dirty="0" smtClean="0"/>
              <a:t>中大于等于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的元素选出来，放入新数组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①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：声明一个新的数组用于存放新数据</a:t>
            </a:r>
            <a:r>
              <a:rPr lang="en-US" altLang="zh-CN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newArr</a:t>
            </a:r>
            <a:endParaRPr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②：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遍历原来的旧数组， 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找出大于等于 </a:t>
            </a: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10 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的元素</a:t>
            </a:r>
            <a:endParaRPr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③：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依次追加给新数组 </a:t>
            </a:r>
            <a:r>
              <a:rPr lang="en-US" altLang="zh-CN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newArr</a:t>
            </a:r>
            <a:endParaRPr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932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数组去</a:t>
            </a:r>
            <a:r>
              <a:rPr lang="en-US" altLang="zh-CN" dirty="0" smtClean="0"/>
              <a:t>0</a:t>
            </a:r>
            <a:r>
              <a:rPr lang="zh-CN" altLang="en-US" dirty="0" smtClean="0"/>
              <a:t>案例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/>
              <a:t>将</a:t>
            </a:r>
            <a:r>
              <a:rPr lang="zh-CN" altLang="en-US" dirty="0" smtClean="0"/>
              <a:t>数组 </a:t>
            </a:r>
            <a:r>
              <a:rPr lang="en-US" altLang="zh-CN" dirty="0" smtClean="0"/>
              <a:t>[</a:t>
            </a:r>
            <a:r>
              <a:rPr lang="en-US" altLang="zh-CN" dirty="0"/>
              <a:t>2, 0, 6, 1, 77, 0, 52, 0, 25, 7</a:t>
            </a:r>
            <a:r>
              <a:rPr lang="en-US" altLang="zh-CN" dirty="0" smtClean="0"/>
              <a:t>] </a:t>
            </a:r>
            <a:r>
              <a:rPr lang="zh-CN" altLang="en-US" dirty="0" smtClean="0"/>
              <a:t>中</a:t>
            </a:r>
            <a:r>
              <a:rPr lang="zh-CN" altLang="en-US" dirty="0"/>
              <a:t>的 </a:t>
            </a:r>
            <a:r>
              <a:rPr lang="en-US" altLang="zh-CN" dirty="0"/>
              <a:t>0 </a:t>
            </a:r>
            <a:r>
              <a:rPr lang="zh-CN" altLang="en-US" dirty="0"/>
              <a:t>去掉后，形成一个不包含 </a:t>
            </a:r>
            <a:r>
              <a:rPr lang="en-US" altLang="zh-CN" dirty="0"/>
              <a:t>0 </a:t>
            </a:r>
            <a:r>
              <a:rPr lang="zh-CN" altLang="en-US" dirty="0"/>
              <a:t>的新数组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①：声明一个新的数组用于存放新数据</a:t>
            </a:r>
            <a:r>
              <a:rPr lang="en-US" altLang="zh-CN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newArr</a:t>
            </a:r>
            <a:endParaRPr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②：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遍历原来的旧数组， 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找出不等于</a:t>
            </a: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0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的元素</a:t>
            </a:r>
            <a:endParaRPr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③：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依次追加给新数组 </a:t>
            </a:r>
            <a:r>
              <a:rPr lang="en-US" altLang="zh-CN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newArr</a:t>
            </a:r>
            <a:endParaRPr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941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操作数组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r>
              <a:rPr lang="zh-CN" altLang="en-US" dirty="0"/>
              <a:t>本质是数据集合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操作数据无非就是 </a:t>
            </a:r>
            <a:r>
              <a:rPr lang="zh-CN" altLang="en-US" dirty="0" smtClean="0">
                <a:solidFill>
                  <a:srgbClr val="C00000"/>
                </a:solidFill>
              </a:rPr>
              <a:t>增 删 改 查 </a:t>
            </a:r>
            <a:r>
              <a:rPr lang="zh-CN" altLang="en-US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语法：</a:t>
            </a:r>
            <a:endParaRPr lang="en-US" altLang="zh-CN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9" name="Oval 25">
            <a:extLst>
              <a:ext uri="{FF2B5EF4-FFF2-40B4-BE49-F238E27FC236}">
                <a16:creationId xmlns:a16="http://schemas.microsoft.com/office/drawing/2014/main" id="{BA026C7A-65BA-5146-8D2B-1B0AD2646AE9}"/>
              </a:ext>
            </a:extLst>
          </p:cNvPr>
          <p:cNvSpPr/>
          <p:nvPr/>
        </p:nvSpPr>
        <p:spPr>
          <a:xfrm>
            <a:off x="6117088" y="2528945"/>
            <a:ext cx="1144224" cy="1144223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rgbClr val="FEFAB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 pitchFamily="2" charset="0"/>
              </a:rPr>
              <a:t>改</a:t>
            </a:r>
            <a:endParaRPr lang="en-US" sz="2400" dirty="0">
              <a:solidFill>
                <a:srgbClr val="FEFABC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 pitchFamily="2" charset="0"/>
            </a:endParaRPr>
          </a:p>
        </p:txBody>
      </p:sp>
      <p:sp>
        <p:nvSpPr>
          <p:cNvPr id="11" name="Oval 37">
            <a:extLst>
              <a:ext uri="{FF2B5EF4-FFF2-40B4-BE49-F238E27FC236}">
                <a16:creationId xmlns:a16="http://schemas.microsoft.com/office/drawing/2014/main" id="{04B9582D-92E8-3042-94F6-D4A67C021C6A}"/>
              </a:ext>
            </a:extLst>
          </p:cNvPr>
          <p:cNvSpPr/>
          <p:nvPr/>
        </p:nvSpPr>
        <p:spPr>
          <a:xfrm>
            <a:off x="6117088" y="4562277"/>
            <a:ext cx="1144224" cy="1144222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rgbClr val="FEFAB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 pitchFamily="2" charset="0"/>
              </a:rPr>
              <a:t>删</a:t>
            </a:r>
            <a:endParaRPr lang="en-US" sz="2400" dirty="0">
              <a:solidFill>
                <a:srgbClr val="FEFABC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 pitchFamily="2" charset="0"/>
            </a:endParaRPr>
          </a:p>
        </p:txBody>
      </p:sp>
      <p:sp>
        <p:nvSpPr>
          <p:cNvPr id="16" name="Oval 48">
            <a:extLst>
              <a:ext uri="{FF2B5EF4-FFF2-40B4-BE49-F238E27FC236}">
                <a16:creationId xmlns:a16="http://schemas.microsoft.com/office/drawing/2014/main" id="{3206B771-BB0C-544C-BF99-6D2BAF516326}"/>
              </a:ext>
            </a:extLst>
          </p:cNvPr>
          <p:cNvSpPr/>
          <p:nvPr/>
        </p:nvSpPr>
        <p:spPr>
          <a:xfrm>
            <a:off x="4116591" y="2528945"/>
            <a:ext cx="1144224" cy="1144223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 smtClean="0">
                <a:solidFill>
                  <a:srgbClr val="FEFAB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 pitchFamily="2" charset="0"/>
              </a:rPr>
              <a:t>查</a:t>
            </a:r>
            <a:endParaRPr lang="en-US" sz="2400" dirty="0">
              <a:solidFill>
                <a:srgbClr val="FEFABC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 pitchFamily="2" charset="0"/>
            </a:endParaRPr>
          </a:p>
        </p:txBody>
      </p:sp>
      <p:sp>
        <p:nvSpPr>
          <p:cNvPr id="17" name="Oval 51">
            <a:extLst>
              <a:ext uri="{FF2B5EF4-FFF2-40B4-BE49-F238E27FC236}">
                <a16:creationId xmlns:a16="http://schemas.microsoft.com/office/drawing/2014/main" id="{1F14A628-F3BE-4D43-9B13-8675359EB2BC}"/>
              </a:ext>
            </a:extLst>
          </p:cNvPr>
          <p:cNvSpPr/>
          <p:nvPr/>
        </p:nvSpPr>
        <p:spPr>
          <a:xfrm>
            <a:off x="4116591" y="4562277"/>
            <a:ext cx="1144224" cy="1144222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rgbClr val="FEFAB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 pitchFamily="2" charset="0"/>
              </a:rPr>
              <a:t>增</a:t>
            </a:r>
            <a:endParaRPr lang="en-US" sz="2400" dirty="0">
              <a:solidFill>
                <a:srgbClr val="FEFABC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 pitchFamily="2" charset="0"/>
            </a:endParaRPr>
          </a:p>
        </p:txBody>
      </p:sp>
      <p:sp>
        <p:nvSpPr>
          <p:cNvPr id="20" name="TextBox 37">
            <a:extLst>
              <a:ext uri="{FF2B5EF4-FFF2-40B4-BE49-F238E27FC236}">
                <a16:creationId xmlns:a16="http://schemas.microsoft.com/office/drawing/2014/main" id="{7B5FF5E2-D982-894A-91D1-83EE0C906FF0}"/>
              </a:ext>
            </a:extLst>
          </p:cNvPr>
          <p:cNvSpPr txBox="1"/>
          <p:nvPr/>
        </p:nvSpPr>
        <p:spPr>
          <a:xfrm>
            <a:off x="7513899" y="2501161"/>
            <a:ext cx="1191352" cy="461665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49504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重新赋值</a:t>
            </a:r>
            <a:endParaRPr lang="zh-CN" altLang="en-US" sz="2000" b="1" dirty="0">
              <a:solidFill>
                <a:srgbClr val="49504F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21" name="TextBox 38">
            <a:extLst>
              <a:ext uri="{FF2B5EF4-FFF2-40B4-BE49-F238E27FC236}">
                <a16:creationId xmlns:a16="http://schemas.microsoft.com/office/drawing/2014/main" id="{DFDE0DDA-5E13-6644-A5E1-E8CDC2F77612}"/>
              </a:ext>
            </a:extLst>
          </p:cNvPr>
          <p:cNvSpPr txBox="1"/>
          <p:nvPr/>
        </p:nvSpPr>
        <p:spPr>
          <a:xfrm>
            <a:off x="7513899" y="2970974"/>
            <a:ext cx="3169976" cy="4524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下标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新值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22" name="TextBox 37">
            <a:extLst>
              <a:ext uri="{FF2B5EF4-FFF2-40B4-BE49-F238E27FC236}">
                <a16:creationId xmlns:a16="http://schemas.microsoft.com/office/drawing/2014/main" id="{92D4219B-8211-E746-80AE-0DE930C62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5852" y="2501161"/>
            <a:ext cx="16946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查询数组数据</a:t>
            </a:r>
            <a:endParaRPr lang="zh-CN" altLang="en-US" sz="2000" b="1" dirty="0">
              <a:solidFill>
                <a:srgbClr val="AD2B26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23" name="TextBox 38">
            <a:extLst>
              <a:ext uri="{FF2B5EF4-FFF2-40B4-BE49-F238E27FC236}">
                <a16:creationId xmlns:a16="http://schemas.microsoft.com/office/drawing/2014/main" id="{FB817CEB-9C8B-8749-9676-64A5BB500E15}"/>
              </a:ext>
            </a:extLst>
          </p:cNvPr>
          <p:cNvSpPr txBox="1"/>
          <p:nvPr/>
        </p:nvSpPr>
        <p:spPr>
          <a:xfrm>
            <a:off x="694026" y="2970974"/>
            <a:ext cx="3169978" cy="772519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下标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pPr algn="r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或者我们称为访问数组数据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24" name="TextBox 37">
            <a:extLst>
              <a:ext uri="{FF2B5EF4-FFF2-40B4-BE49-F238E27FC236}">
                <a16:creationId xmlns:a16="http://schemas.microsoft.com/office/drawing/2014/main" id="{E7D4A159-6245-9149-9BD1-08F2C3447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3899" y="4562277"/>
            <a:ext cx="19463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删除数组中数据</a:t>
            </a:r>
            <a:endParaRPr lang="zh-CN" altLang="en-US" sz="2000" b="1" dirty="0">
              <a:solidFill>
                <a:srgbClr val="AD2B26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25" name="TextBox 38">
            <a:extLst>
              <a:ext uri="{FF2B5EF4-FFF2-40B4-BE49-F238E27FC236}">
                <a16:creationId xmlns:a16="http://schemas.microsoft.com/office/drawing/2014/main" id="{E843196D-546D-FA4E-AF3F-FB97B68F3EBA}"/>
              </a:ext>
            </a:extLst>
          </p:cNvPr>
          <p:cNvSpPr txBox="1"/>
          <p:nvPr/>
        </p:nvSpPr>
        <p:spPr>
          <a:xfrm>
            <a:off x="7513898" y="5034616"/>
            <a:ext cx="3994993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arr.pop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()</a:t>
            </a:r>
          </a:p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arr.shift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()</a:t>
            </a:r>
          </a:p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arr.splice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(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操作的下标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,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删除的个数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)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26" name="TextBox 37">
            <a:extLst>
              <a:ext uri="{FF2B5EF4-FFF2-40B4-BE49-F238E27FC236}">
                <a16:creationId xmlns:a16="http://schemas.microsoft.com/office/drawing/2014/main" id="{45E7D30B-7D02-364B-93F6-2334CBE4A162}"/>
              </a:ext>
            </a:extLst>
          </p:cNvPr>
          <p:cNvSpPr txBox="1"/>
          <p:nvPr/>
        </p:nvSpPr>
        <p:spPr>
          <a:xfrm>
            <a:off x="1572509" y="4562277"/>
            <a:ext cx="2198038" cy="461665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49504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数组添加新的数据</a:t>
            </a:r>
            <a:endParaRPr lang="zh-CN" altLang="en-US" sz="2000" b="1" dirty="0">
              <a:solidFill>
                <a:srgbClr val="49504F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27" name="TextBox 38">
            <a:extLst>
              <a:ext uri="{FF2B5EF4-FFF2-40B4-BE49-F238E27FC236}">
                <a16:creationId xmlns:a16="http://schemas.microsoft.com/office/drawing/2014/main" id="{1054C961-140D-E44F-BEA9-244D89AC702B}"/>
              </a:ext>
            </a:extLst>
          </p:cNvPr>
          <p:cNvSpPr txBox="1"/>
          <p:nvPr/>
        </p:nvSpPr>
        <p:spPr>
          <a:xfrm>
            <a:off x="600569" y="5034616"/>
            <a:ext cx="3169978" cy="81253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arr.push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新增的内容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algn="r">
              <a:lnSpc>
                <a:spcPct val="130000"/>
              </a:lnSpc>
            </a:pP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arr.unshift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新增的内容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cxnSp>
        <p:nvCxnSpPr>
          <p:cNvPr id="28" name="直线连接符 5">
            <a:extLst>
              <a:ext uri="{FF2B5EF4-FFF2-40B4-BE49-F238E27FC236}">
                <a16:creationId xmlns:a16="http://schemas.microsoft.com/office/drawing/2014/main" id="{9BD1B72C-E7E3-724C-B6DD-4824C54251B3}"/>
              </a:ext>
            </a:extLst>
          </p:cNvPr>
          <p:cNvCxnSpPr/>
          <p:nvPr/>
        </p:nvCxnSpPr>
        <p:spPr>
          <a:xfrm>
            <a:off x="600569" y="4201708"/>
            <a:ext cx="10083306" cy="0"/>
          </a:xfrm>
          <a:prstGeom prst="line">
            <a:avLst/>
          </a:prstGeom>
          <a:ln>
            <a:solidFill>
              <a:srgbClr val="91919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30">
            <a:extLst>
              <a:ext uri="{FF2B5EF4-FFF2-40B4-BE49-F238E27FC236}">
                <a16:creationId xmlns:a16="http://schemas.microsoft.com/office/drawing/2014/main" id="{984C915E-DD60-F34A-B2F2-BD85D38AF6D5}"/>
              </a:ext>
            </a:extLst>
          </p:cNvPr>
          <p:cNvCxnSpPr>
            <a:cxnSpLocks/>
          </p:cNvCxnSpPr>
          <p:nvPr/>
        </p:nvCxnSpPr>
        <p:spPr>
          <a:xfrm>
            <a:off x="5712986" y="2501161"/>
            <a:ext cx="0" cy="3446590"/>
          </a:xfrm>
          <a:prstGeom prst="line">
            <a:avLst/>
          </a:prstGeom>
          <a:ln>
            <a:solidFill>
              <a:srgbClr val="91919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25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操作数组</a:t>
            </a:r>
            <a:r>
              <a:rPr lang="en-US" altLang="zh-CN" dirty="0" smtClean="0"/>
              <a:t>-</a:t>
            </a:r>
            <a:r>
              <a:rPr lang="zh-CN" altLang="en-US" dirty="0" smtClean="0"/>
              <a:t>删除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dirty="0"/>
              <a:t>目标：</a:t>
            </a:r>
            <a:r>
              <a:rPr lang="zh-CN" altLang="en-US" dirty="0" smtClean="0"/>
              <a:t>能够删除</a:t>
            </a:r>
            <a:r>
              <a:rPr lang="zh-CN" altLang="en-US" dirty="0"/>
              <a:t>数组元素</a:t>
            </a:r>
            <a:r>
              <a:rPr lang="en-US" altLang="zh-CN" dirty="0"/>
              <a:t>(</a:t>
            </a:r>
            <a:r>
              <a:rPr lang="zh-CN" altLang="en-US" dirty="0"/>
              <a:t>数据</a:t>
            </a:r>
            <a:r>
              <a:rPr lang="en-US" altLang="zh-CN" dirty="0" smtClean="0"/>
              <a:t>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C00000"/>
                </a:solidFill>
              </a:rPr>
              <a:t>数组</a:t>
            </a:r>
            <a:r>
              <a:rPr lang="en-US" altLang="zh-CN" dirty="0" smtClean="0">
                <a:solidFill>
                  <a:srgbClr val="C00000"/>
                </a:solidFill>
              </a:rPr>
              <a:t>. pop() </a:t>
            </a:r>
            <a:r>
              <a:rPr lang="zh-CN" altLang="en-US" dirty="0" smtClean="0"/>
              <a:t>方法</a:t>
            </a:r>
            <a:r>
              <a:rPr lang="zh-CN" altLang="en-US" dirty="0"/>
              <a:t>从数组中删除最后一个元素，并返回该元素的值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b="1" dirty="0" smtClean="0"/>
              <a:t>语法：</a:t>
            </a:r>
            <a:endParaRPr lang="en-US" altLang="zh-CN" b="1" dirty="0" smtClean="0"/>
          </a:p>
          <a:p>
            <a:pPr>
              <a:lnSpc>
                <a:spcPct val="130000"/>
              </a:lnSpc>
            </a:pPr>
            <a:endParaRPr lang="en-US" altLang="zh-CN" b="1" dirty="0"/>
          </a:p>
          <a:p>
            <a:pPr>
              <a:lnSpc>
                <a:spcPct val="130000"/>
              </a:lnSpc>
            </a:pPr>
            <a:endParaRPr lang="en-US" altLang="zh-CN" b="1" dirty="0" smtClean="0"/>
          </a:p>
          <a:p>
            <a:pPr>
              <a:lnSpc>
                <a:spcPct val="130000"/>
              </a:lnSpc>
            </a:pPr>
            <a:endParaRPr lang="en-US" altLang="zh-CN" b="1" dirty="0"/>
          </a:p>
          <a:p>
            <a:pPr>
              <a:lnSpc>
                <a:spcPct val="130000"/>
              </a:lnSpc>
            </a:pPr>
            <a:r>
              <a:rPr lang="zh-CN" altLang="en-US" b="1" dirty="0" smtClean="0"/>
              <a:t>例如：</a:t>
            </a:r>
            <a:endParaRPr lang="en-US" altLang="zh-CN" b="1" dirty="0" smtClean="0"/>
          </a:p>
          <a:p>
            <a:pPr>
              <a:lnSpc>
                <a:spcPct val="130000"/>
              </a:lnSpc>
            </a:pPr>
            <a:endParaRPr lang="en-US" altLang="zh-CN" b="1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24" y="3022035"/>
            <a:ext cx="3038095" cy="5619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24" y="4462394"/>
            <a:ext cx="5657143" cy="1104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8218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操作数组</a:t>
            </a:r>
            <a:r>
              <a:rPr lang="en-US" altLang="zh-CN" dirty="0" smtClean="0"/>
              <a:t>-</a:t>
            </a:r>
            <a:r>
              <a:rPr lang="zh-CN" altLang="en-US" dirty="0" smtClean="0"/>
              <a:t>删除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C00000"/>
                </a:solidFill>
              </a:rPr>
              <a:t>数组</a:t>
            </a:r>
            <a:r>
              <a:rPr lang="en-US" altLang="zh-CN" dirty="0" smtClean="0">
                <a:solidFill>
                  <a:srgbClr val="C00000"/>
                </a:solidFill>
              </a:rPr>
              <a:t>. </a:t>
            </a:r>
            <a:r>
              <a:rPr lang="en-US" altLang="zh-CN" dirty="0">
                <a:solidFill>
                  <a:srgbClr val="C00000"/>
                </a:solidFill>
              </a:rPr>
              <a:t>shift</a:t>
            </a:r>
            <a:r>
              <a:rPr lang="en-US" altLang="zh-CN" dirty="0" smtClean="0">
                <a:solidFill>
                  <a:srgbClr val="C00000"/>
                </a:solidFill>
              </a:rPr>
              <a:t>() </a:t>
            </a:r>
            <a:r>
              <a:rPr lang="zh-CN" altLang="en-US" dirty="0" smtClean="0"/>
              <a:t>方法</a:t>
            </a:r>
            <a:r>
              <a:rPr lang="zh-CN" altLang="en-US" dirty="0"/>
              <a:t>从数组中</a:t>
            </a:r>
            <a:r>
              <a:rPr lang="zh-CN" altLang="en-US" dirty="0" smtClean="0"/>
              <a:t>删除第一</a:t>
            </a:r>
            <a:r>
              <a:rPr lang="zh-CN" altLang="en-US" dirty="0"/>
              <a:t>个元素，并返回该元素的值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b="1" dirty="0" smtClean="0"/>
              <a:t>语法：</a:t>
            </a:r>
            <a:endParaRPr lang="en-US" altLang="zh-CN" b="1" dirty="0" smtClean="0"/>
          </a:p>
          <a:p>
            <a:pPr>
              <a:lnSpc>
                <a:spcPct val="130000"/>
              </a:lnSpc>
            </a:pPr>
            <a:endParaRPr lang="en-US" altLang="zh-CN" b="1" dirty="0"/>
          </a:p>
          <a:p>
            <a:pPr>
              <a:lnSpc>
                <a:spcPct val="130000"/>
              </a:lnSpc>
            </a:pPr>
            <a:endParaRPr lang="en-US" altLang="zh-CN" b="1" dirty="0" smtClean="0"/>
          </a:p>
          <a:p>
            <a:pPr>
              <a:lnSpc>
                <a:spcPct val="130000"/>
              </a:lnSpc>
            </a:pPr>
            <a:endParaRPr lang="en-US" altLang="zh-CN" b="1" dirty="0"/>
          </a:p>
          <a:p>
            <a:pPr>
              <a:lnSpc>
                <a:spcPct val="130000"/>
              </a:lnSpc>
            </a:pPr>
            <a:r>
              <a:rPr lang="zh-CN" altLang="en-US" b="1" dirty="0" smtClean="0"/>
              <a:t>例如：</a:t>
            </a:r>
            <a:endParaRPr lang="en-US" altLang="zh-CN" b="1" dirty="0" smtClean="0"/>
          </a:p>
          <a:p>
            <a:pPr>
              <a:lnSpc>
                <a:spcPct val="130000"/>
              </a:lnSpc>
            </a:pPr>
            <a:endParaRPr lang="en-US" altLang="zh-CN" b="1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58" y="2599293"/>
            <a:ext cx="3171429" cy="5428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24" y="4091895"/>
            <a:ext cx="5266667" cy="1219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3886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操作数组</a:t>
            </a:r>
            <a:r>
              <a:rPr lang="en-US" altLang="zh-CN" dirty="0" smtClean="0"/>
              <a:t>-</a:t>
            </a:r>
            <a:r>
              <a:rPr lang="zh-CN" altLang="en-US" dirty="0" smtClean="0"/>
              <a:t>删除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 dirty="0" smtClean="0"/>
              <a:t>需求使用场景：</a:t>
            </a:r>
            <a:endParaRPr lang="en-US" altLang="zh-CN" b="1" dirty="0"/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dirty="0" smtClean="0"/>
              <a:t>随机抽奖，中奖的用户就需要从数组里面删除，不允许重复抽奖</a:t>
            </a:r>
            <a:endParaRPr lang="en-US" altLang="zh-CN" dirty="0" smtClean="0"/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dirty="0" smtClean="0"/>
              <a:t>点击删除按钮，相关的数据会从商品数据中删除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后期课程我们会用到删除操作，特别是 </a:t>
            </a:r>
            <a:r>
              <a:rPr lang="en-US" altLang="zh-CN" b="1" dirty="0" smtClean="0">
                <a:solidFill>
                  <a:srgbClr val="C00000"/>
                </a:solidFill>
              </a:rPr>
              <a:t>splice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 b="1" dirty="0" smtClean="0"/>
          </a:p>
          <a:p>
            <a:pPr>
              <a:lnSpc>
                <a:spcPct val="130000"/>
              </a:lnSpc>
            </a:pPr>
            <a:endParaRPr lang="en-US" altLang="zh-CN" b="1" dirty="0" smtClean="0"/>
          </a:p>
          <a:p>
            <a:pPr>
              <a:lnSpc>
                <a:spcPct val="130000"/>
              </a:lnSpc>
            </a:pPr>
            <a:endParaRPr lang="en-US" altLang="zh-CN" b="1" dirty="0"/>
          </a:p>
          <a:p>
            <a:pPr>
              <a:lnSpc>
                <a:spcPct val="130000"/>
              </a:lnSpc>
            </a:pPr>
            <a:endParaRPr lang="en-US" altLang="zh-CN" b="1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078" y="2453786"/>
            <a:ext cx="4160593" cy="16410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484" y="4116153"/>
            <a:ext cx="6902083" cy="247560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314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操作数组</a:t>
            </a:r>
            <a:r>
              <a:rPr lang="en-US" altLang="zh-CN" dirty="0" smtClean="0"/>
              <a:t>-</a:t>
            </a:r>
            <a:r>
              <a:rPr lang="zh-CN" altLang="en-US" dirty="0" smtClean="0"/>
              <a:t>删除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C00000"/>
                </a:solidFill>
              </a:rPr>
              <a:t>数组</a:t>
            </a:r>
            <a:r>
              <a:rPr lang="en-US" altLang="zh-CN" dirty="0" smtClean="0">
                <a:solidFill>
                  <a:srgbClr val="C00000"/>
                </a:solidFill>
              </a:rPr>
              <a:t>. splice</a:t>
            </a:r>
            <a:r>
              <a:rPr lang="en-US" altLang="zh-CN" dirty="0">
                <a:solidFill>
                  <a:srgbClr val="C00000"/>
                </a:solidFill>
              </a:rPr>
              <a:t>() </a:t>
            </a:r>
            <a:r>
              <a:rPr lang="zh-CN" altLang="en-US" dirty="0" smtClean="0"/>
              <a:t>方法</a:t>
            </a:r>
            <a:r>
              <a:rPr lang="zh-CN" altLang="en-US" dirty="0"/>
              <a:t> </a:t>
            </a:r>
            <a:r>
              <a:rPr lang="zh-CN" altLang="en-US" dirty="0" smtClean="0"/>
              <a:t> 删除指定元素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b="1" dirty="0" smtClean="0"/>
              <a:t>语法：</a:t>
            </a:r>
            <a:endParaRPr lang="en-US" altLang="zh-CN" b="1" dirty="0" smtClean="0"/>
          </a:p>
          <a:p>
            <a:pPr>
              <a:lnSpc>
                <a:spcPct val="130000"/>
              </a:lnSpc>
            </a:pPr>
            <a:endParaRPr lang="en-US" altLang="zh-CN" b="1" dirty="0"/>
          </a:p>
          <a:p>
            <a:pPr>
              <a:lnSpc>
                <a:spcPct val="130000"/>
              </a:lnSpc>
            </a:pPr>
            <a:endParaRPr lang="en-US" altLang="zh-CN" b="1" dirty="0" smtClean="0"/>
          </a:p>
          <a:p>
            <a:pPr>
              <a:lnSpc>
                <a:spcPct val="130000"/>
              </a:lnSpc>
            </a:pPr>
            <a:endParaRPr lang="en-US" altLang="zh-CN" b="1" dirty="0" smtClean="0"/>
          </a:p>
          <a:p>
            <a:pPr>
              <a:lnSpc>
                <a:spcPct val="130000"/>
              </a:lnSpc>
            </a:pPr>
            <a:endParaRPr lang="en-US" altLang="zh-CN" b="1" dirty="0"/>
          </a:p>
          <a:p>
            <a:pPr>
              <a:lnSpc>
                <a:spcPct val="130000"/>
              </a:lnSpc>
            </a:pPr>
            <a:endParaRPr lang="en-US" altLang="zh-CN" b="1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73" y="2708086"/>
            <a:ext cx="5447619" cy="14476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文本框 8"/>
          <p:cNvSpPr txBox="1"/>
          <p:nvPr/>
        </p:nvSpPr>
        <p:spPr>
          <a:xfrm>
            <a:off x="6710485" y="2637060"/>
            <a:ext cx="52118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解释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start </a:t>
            </a:r>
            <a:r>
              <a:rPr lang="zh-CN" altLang="en-US" sz="160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起始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位置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endParaRPr lang="en-US" altLang="zh-CN" sz="1600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指定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修改的开始位置（从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计数）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6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deleteCount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表示要移除的数组元素的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个数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可选的。 如果省略则默认从指定的起始位置删除到最后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556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0251" y="1420707"/>
            <a:ext cx="7446416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想</a:t>
            </a:r>
            <a:r>
              <a:rPr lang="zh-CN" altLang="en-US" dirty="0" smtClean="0"/>
              <a:t>要数组末尾删除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个数据元素利用那个方法？带参数吗？</a:t>
            </a:r>
            <a:endParaRPr lang="en-US" altLang="zh-CN" dirty="0" smtClean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arr.</a:t>
            </a:r>
            <a:r>
              <a:rPr lang="en-US" altLang="zh-CN" sz="16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pop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 </a:t>
            </a: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带参数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值是删除的元素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想要</a:t>
            </a:r>
            <a:r>
              <a:rPr lang="zh-CN" altLang="en-US" dirty="0" smtClean="0"/>
              <a:t>数组开头删除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个数据</a:t>
            </a:r>
            <a:r>
              <a:rPr lang="zh-CN" altLang="en-US" dirty="0"/>
              <a:t>元素利用那个方法？带参数吗？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arr.shift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 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不带参数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返回值是删除的元素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想要指定删除数组元素用那个？开发常用吗？有那些使用场景？</a:t>
            </a:r>
            <a:endParaRPr lang="en-US" altLang="zh-CN" dirty="0" smtClean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arr.splice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起始位置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删除的个数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开发很常用，比如随机抽奖，比如删除指定商品等等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092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4594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循环</a:t>
            </a:r>
            <a:r>
              <a:rPr lang="en-US" altLang="zh-CN" dirty="0" smtClean="0">
                <a:solidFill>
                  <a:schemeClr val="tx1"/>
                </a:solidFill>
              </a:rPr>
              <a:t>-for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数组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kumimoji="1" lang="zh-CN" altLang="en-US" dirty="0" smtClean="0">
                <a:solidFill>
                  <a:srgbClr val="C00000"/>
                </a:solidFill>
              </a:rPr>
              <a:t>综合案例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42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根据数据生成柱形图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需求： 用户输入四个季度的数据，可以生成柱形图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753" y="2649924"/>
            <a:ext cx="6406295" cy="355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1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循环</a:t>
            </a:r>
            <a:r>
              <a:rPr lang="en-US" altLang="zh-CN" dirty="0" smtClean="0"/>
              <a:t>-for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for</a:t>
            </a:r>
            <a:r>
              <a:rPr lang="zh-CN" altLang="en-US" dirty="0" smtClean="0">
                <a:solidFill>
                  <a:srgbClr val="C00000"/>
                </a:solidFill>
              </a:rPr>
              <a:t>循环基本使用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循环嵌套</a:t>
            </a:r>
            <a:endParaRPr lang="en-US" altLang="zh-CN" dirty="0" smtClean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19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根据数据生成柱形图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需求： 用户输入四个季度的数据，可以生成柱形图</a:t>
            </a:r>
            <a:endParaRPr lang="en-US" altLang="zh-CN" dirty="0" smtClean="0"/>
          </a:p>
          <a:p>
            <a:r>
              <a:rPr lang="zh-CN" altLang="en-US" dirty="0" smtClean="0"/>
              <a:t>分析：</a:t>
            </a:r>
            <a:endParaRPr lang="en-US" altLang="zh-CN" dirty="0" smtClean="0"/>
          </a:p>
          <a:p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①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：需要输入</a:t>
            </a: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4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次，所以可以把</a:t>
            </a: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4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个数据放到一个数组里面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819137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67" b="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利用循环，弹出</a:t>
            </a:r>
            <a:r>
              <a:rPr lang="en-US" altLang="zh-CN" sz="1467" b="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4</a:t>
            </a:r>
            <a:r>
              <a:rPr lang="zh-CN" altLang="en-US" sz="1467" b="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次框，同时存到数组里面</a:t>
            </a:r>
            <a:endParaRPr lang="en-US" altLang="zh-CN" sz="1467" b="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②：遍历改数组，根据数据生成</a:t>
            </a: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4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个柱形图，渲染打印到页面中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819137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67" b="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柱形图就是</a:t>
            </a:r>
            <a:r>
              <a:rPr lang="en-US" altLang="zh-CN" sz="1467" b="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div</a:t>
            </a:r>
            <a:r>
              <a:rPr lang="zh-CN" altLang="en-US" sz="1467" b="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盒子，设置宽度固定，高度是用户输入的数据</a:t>
            </a:r>
            <a:endParaRPr lang="en-US" altLang="zh-CN" sz="1467" b="0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819137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67" b="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</a:t>
            </a:r>
            <a:r>
              <a:rPr lang="en-US" altLang="zh-CN" sz="1467" b="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iv</a:t>
            </a:r>
            <a:r>
              <a:rPr lang="zh-CN" altLang="en-US" sz="1467" b="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里面包含显示的数字和 第</a:t>
            </a:r>
            <a:r>
              <a:rPr lang="en-US" altLang="zh-CN" sz="1467" b="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</a:t>
            </a:r>
            <a:r>
              <a:rPr lang="zh-CN" altLang="en-US" sz="1467" b="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季度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576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冒泡排序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冒泡排序是一种简单的排序算法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它</a:t>
            </a:r>
            <a:r>
              <a:rPr lang="zh-CN" altLang="en-US" dirty="0"/>
              <a:t>重复地走访过要排序的数列，一次比较两个元素，如果他们的顺序错误就把他们交换过来。走访数列的工作是重复地进行直到没有再需要交换，也就是说该数列已经排序完成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这个</a:t>
            </a:r>
            <a:r>
              <a:rPr lang="zh-CN" altLang="en-US" dirty="0"/>
              <a:t>算法的名字由来是因为越小的元素会经由交换慢慢“浮”到数列的顶端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比如数组 </a:t>
            </a:r>
            <a:r>
              <a:rPr lang="en-US" altLang="zh-CN" dirty="0" smtClean="0"/>
              <a:t>[2,3,1,4,5]  </a:t>
            </a:r>
            <a:r>
              <a:rPr lang="zh-CN" altLang="en-US" dirty="0" smtClean="0"/>
              <a:t>经过排序成为了 </a:t>
            </a:r>
            <a:r>
              <a:rPr lang="en-US" altLang="zh-CN" dirty="0" smtClean="0"/>
              <a:t>[1,2,3,4,5]    </a:t>
            </a:r>
            <a:r>
              <a:rPr lang="zh-CN" altLang="en-US" dirty="0" smtClean="0"/>
              <a:t>或者  </a:t>
            </a:r>
            <a:r>
              <a:rPr lang="en-US" altLang="zh-CN" dirty="0" smtClean="0"/>
              <a:t>[5,4,3,2,1]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307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冒泡排序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分析：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013" y="2361675"/>
            <a:ext cx="6169810" cy="323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0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r>
              <a:rPr lang="zh-CN" altLang="en-US" dirty="0"/>
              <a:t>排序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C00000"/>
                </a:solidFill>
              </a:rPr>
              <a:t>数组</a:t>
            </a:r>
            <a:r>
              <a:rPr lang="en-US" altLang="zh-CN" dirty="0" smtClean="0">
                <a:solidFill>
                  <a:srgbClr val="C00000"/>
                </a:solidFill>
              </a:rPr>
              <a:t>. </a:t>
            </a:r>
            <a:r>
              <a:rPr lang="en-US" altLang="zh-CN" dirty="0">
                <a:solidFill>
                  <a:srgbClr val="C00000"/>
                </a:solidFill>
              </a:rPr>
              <a:t>s</a:t>
            </a:r>
            <a:r>
              <a:rPr lang="en-US" altLang="zh-CN" dirty="0" smtClean="0">
                <a:solidFill>
                  <a:srgbClr val="C00000"/>
                </a:solidFill>
              </a:rPr>
              <a:t>ort()  </a:t>
            </a:r>
            <a:r>
              <a:rPr lang="zh-CN" altLang="en-US" dirty="0" smtClean="0">
                <a:solidFill>
                  <a:srgbClr val="C00000"/>
                </a:solidFill>
              </a:rPr>
              <a:t>方法可以排序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b="1" dirty="0" smtClean="0"/>
              <a:t>语法：</a:t>
            </a:r>
            <a:endParaRPr lang="en-US" altLang="zh-CN" b="1" dirty="0" smtClean="0"/>
          </a:p>
          <a:p>
            <a:pPr>
              <a:lnSpc>
                <a:spcPct val="130000"/>
              </a:lnSpc>
            </a:pPr>
            <a:endParaRPr lang="en-US" altLang="zh-CN" b="1" dirty="0"/>
          </a:p>
          <a:p>
            <a:pPr>
              <a:lnSpc>
                <a:spcPct val="130000"/>
              </a:lnSpc>
            </a:pPr>
            <a:endParaRPr lang="en-US" altLang="zh-CN" b="1" dirty="0" smtClean="0"/>
          </a:p>
          <a:p>
            <a:pPr>
              <a:lnSpc>
                <a:spcPct val="130000"/>
              </a:lnSpc>
            </a:pPr>
            <a:endParaRPr lang="en-US" altLang="zh-CN" b="1" dirty="0" smtClean="0"/>
          </a:p>
          <a:p>
            <a:pPr>
              <a:lnSpc>
                <a:spcPct val="130000"/>
              </a:lnSpc>
            </a:pPr>
            <a:endParaRPr lang="en-US" altLang="zh-CN" b="1" dirty="0"/>
          </a:p>
          <a:p>
            <a:pPr>
              <a:lnSpc>
                <a:spcPct val="130000"/>
              </a:lnSpc>
            </a:pPr>
            <a:endParaRPr lang="en-US" altLang="zh-CN" b="1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88" y="2650067"/>
            <a:ext cx="4189377" cy="30461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矩形 2"/>
          <p:cNvSpPr/>
          <p:nvPr/>
        </p:nvSpPr>
        <p:spPr>
          <a:xfrm>
            <a:off x="6508188" y="2344348"/>
            <a:ext cx="5266267" cy="36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bg1"/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 let </a:t>
            </a:r>
            <a:r>
              <a:rPr lang="en-US" altLang="zh-CN" dirty="0" err="1">
                <a:solidFill>
                  <a:schemeClr val="bg1"/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arr</a:t>
            </a:r>
            <a:r>
              <a:rPr lang="en-US" altLang="zh-CN" dirty="0">
                <a:solidFill>
                  <a:schemeClr val="bg1"/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 = [4, 2, 5, 1, 3]</a:t>
            </a:r>
          </a:p>
          <a:p>
            <a:r>
              <a:rPr lang="en-US" altLang="zh-CN" dirty="0">
                <a:solidFill>
                  <a:schemeClr val="bg1"/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    // 1.</a:t>
            </a:r>
            <a:r>
              <a:rPr lang="zh-CN" altLang="en-US" dirty="0">
                <a:solidFill>
                  <a:schemeClr val="bg1"/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升序排列写法</a:t>
            </a:r>
          </a:p>
          <a:p>
            <a:r>
              <a:rPr lang="zh-CN" altLang="en-US" dirty="0">
                <a:solidFill>
                  <a:schemeClr val="bg1"/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    </a:t>
            </a:r>
            <a:r>
              <a:rPr lang="en-US" altLang="zh-CN" dirty="0" err="1">
                <a:solidFill>
                  <a:schemeClr val="bg1"/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arr.sort</a:t>
            </a:r>
            <a:r>
              <a:rPr lang="en-US" altLang="zh-CN" dirty="0">
                <a:solidFill>
                  <a:schemeClr val="bg1"/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(function (a, b) {</a:t>
            </a:r>
          </a:p>
          <a:p>
            <a:r>
              <a:rPr lang="en-US" altLang="zh-CN" dirty="0">
                <a:solidFill>
                  <a:schemeClr val="bg1"/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      return a - b</a:t>
            </a:r>
          </a:p>
          <a:p>
            <a:r>
              <a:rPr lang="en-US" altLang="zh-CN" dirty="0">
                <a:solidFill>
                  <a:schemeClr val="bg1"/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    })</a:t>
            </a:r>
          </a:p>
          <a:p>
            <a:r>
              <a:rPr lang="en-US" altLang="zh-CN" dirty="0">
                <a:solidFill>
                  <a:schemeClr val="bg1"/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    console.log(</a:t>
            </a:r>
            <a:r>
              <a:rPr lang="en-US" altLang="zh-CN" dirty="0" err="1">
                <a:solidFill>
                  <a:schemeClr val="bg1"/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arr</a:t>
            </a:r>
            <a:r>
              <a:rPr lang="en-US" altLang="zh-CN" dirty="0">
                <a:solidFill>
                  <a:schemeClr val="bg1"/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)  // [1, 2, 3, 4, 5]</a:t>
            </a:r>
          </a:p>
          <a:p>
            <a:r>
              <a:rPr lang="en-US" altLang="zh-CN" dirty="0">
                <a:solidFill>
                  <a:schemeClr val="bg1"/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    // </a:t>
            </a:r>
            <a:r>
              <a:rPr lang="zh-CN" altLang="en-US" dirty="0">
                <a:solidFill>
                  <a:schemeClr val="bg1"/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降序排列写法</a:t>
            </a:r>
          </a:p>
          <a:p>
            <a:r>
              <a:rPr lang="zh-CN" altLang="en-US" dirty="0">
                <a:solidFill>
                  <a:schemeClr val="bg1"/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    </a:t>
            </a:r>
            <a:r>
              <a:rPr lang="en-US" altLang="zh-CN" dirty="0" err="1">
                <a:solidFill>
                  <a:schemeClr val="bg1"/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arr.sort</a:t>
            </a:r>
            <a:r>
              <a:rPr lang="en-US" altLang="zh-CN" dirty="0">
                <a:solidFill>
                  <a:schemeClr val="bg1"/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(function (a, b) {</a:t>
            </a:r>
          </a:p>
          <a:p>
            <a:r>
              <a:rPr lang="en-US" altLang="zh-CN" dirty="0">
                <a:solidFill>
                  <a:schemeClr val="bg1"/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      return b - a</a:t>
            </a:r>
          </a:p>
          <a:p>
            <a:r>
              <a:rPr lang="en-US" altLang="zh-CN" dirty="0">
                <a:solidFill>
                  <a:schemeClr val="bg1"/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    })</a:t>
            </a:r>
          </a:p>
          <a:p>
            <a:r>
              <a:rPr lang="en-US" altLang="zh-CN" dirty="0">
                <a:solidFill>
                  <a:schemeClr val="bg1"/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    console.log(</a:t>
            </a:r>
            <a:r>
              <a:rPr lang="en-US" altLang="zh-CN" dirty="0" err="1">
                <a:solidFill>
                  <a:schemeClr val="bg1"/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arr</a:t>
            </a:r>
            <a:r>
              <a:rPr lang="en-US" altLang="zh-CN" dirty="0">
                <a:solidFill>
                  <a:schemeClr val="bg1"/>
                </a:solidFill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)  // [5, 4, 3, 2, 1]</a:t>
            </a:r>
          </a:p>
        </p:txBody>
      </p:sp>
    </p:spTree>
    <p:extLst>
      <p:ext uri="{BB962C8B-B14F-4D97-AF65-F5344CB8AC3E}">
        <p14:creationId xmlns:p14="http://schemas.microsoft.com/office/powerpoint/2010/main" val="350514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948784" y="965432"/>
            <a:ext cx="7090815" cy="5892568"/>
          </a:xfrm>
          <a:prstGeom prst="rect">
            <a:avLst/>
          </a:prstGeom>
        </p:spPr>
        <p:txBody>
          <a:bodyPr/>
          <a:lstStyle/>
          <a:p>
            <a:r>
              <a:rPr lang="zh-CN" altLang="en-US" sz="1600" dirty="0">
                <a:solidFill>
                  <a:srgbClr val="C00000"/>
                </a:solidFill>
                <a:sym typeface="+mn-ea"/>
              </a:rPr>
              <a:t>晚自习回来每个同学先</a:t>
            </a:r>
            <a:r>
              <a:rPr lang="zh-CN" altLang="en-US" sz="1600" dirty="0" smtClean="0">
                <a:solidFill>
                  <a:srgbClr val="C00000"/>
                </a:solidFill>
                <a:sym typeface="+mn-ea"/>
              </a:rPr>
              <a:t>必须</a:t>
            </a:r>
            <a:r>
              <a:rPr lang="en-US" altLang="zh-CN" sz="1600" dirty="0" err="1" smtClean="0">
                <a:solidFill>
                  <a:srgbClr val="C00000"/>
                </a:solidFill>
                <a:sym typeface="+mn-ea"/>
              </a:rPr>
              <a:t>xmind</a:t>
            </a:r>
            <a:r>
              <a:rPr lang="zh-CN" altLang="en-US" sz="1600" dirty="0" smtClean="0">
                <a:solidFill>
                  <a:srgbClr val="C00000"/>
                </a:solidFill>
                <a:sym typeface="+mn-ea"/>
              </a:rPr>
              <a:t>梳理今日知识点 </a:t>
            </a:r>
            <a:r>
              <a:rPr lang="en-US" altLang="zh-CN" sz="1600" dirty="0" smtClean="0">
                <a:solidFill>
                  <a:srgbClr val="C00000"/>
                </a:solidFill>
                <a:sym typeface="+mn-ea"/>
              </a:rPr>
              <a:t>(md </a:t>
            </a:r>
            <a:r>
              <a:rPr lang="zh-CN" altLang="en-US" sz="1600" dirty="0" smtClean="0">
                <a:solidFill>
                  <a:srgbClr val="C00000"/>
                </a:solidFill>
                <a:sym typeface="+mn-ea"/>
              </a:rPr>
              <a:t>笔记也行</a:t>
            </a:r>
            <a:r>
              <a:rPr lang="en-US" altLang="zh-CN" sz="1600" dirty="0" smtClean="0">
                <a:solidFill>
                  <a:srgbClr val="C00000"/>
                </a:solidFill>
                <a:sym typeface="+mn-ea"/>
              </a:rPr>
              <a:t>)</a:t>
            </a:r>
            <a:endParaRPr lang="zh-CN" altLang="en-US" sz="1600" dirty="0"/>
          </a:p>
          <a:p>
            <a:r>
              <a:rPr lang="zh-CN" altLang="en-US" sz="1600" dirty="0" smtClean="0">
                <a:sym typeface="+mn-ea"/>
              </a:rPr>
              <a:t>需要把今天的所有案例，按照书写顺序写一遍。综合案例写三遍。</a:t>
            </a:r>
            <a:endParaRPr lang="zh-CN" altLang="en-US" sz="1600" dirty="0"/>
          </a:p>
          <a:p>
            <a:r>
              <a:rPr lang="zh-CN" altLang="en-US" sz="1600" dirty="0" smtClean="0"/>
              <a:t>开始做测试题：扫码  </a:t>
            </a:r>
            <a:r>
              <a:rPr lang="en-US" altLang="zh-CN" sz="1600" dirty="0" smtClean="0"/>
              <a:t>||  PC</a:t>
            </a:r>
            <a:r>
              <a:rPr lang="zh-CN" altLang="en-US" sz="1600" dirty="0" smtClean="0"/>
              <a:t>端：</a:t>
            </a:r>
            <a:r>
              <a:rPr lang="en-US" altLang="zh-CN" sz="1600" dirty="0"/>
              <a:t>https://ks.wjx.top/vj/YDMWN1o.aspx</a:t>
            </a:r>
            <a:endParaRPr lang="en-US" altLang="zh-CN" sz="1600" dirty="0" smtClean="0"/>
          </a:p>
          <a:p>
            <a:r>
              <a:rPr lang="zh-CN" altLang="en-US" sz="1600" dirty="0" smtClean="0"/>
              <a:t>独立书写今日作业， 见附件：</a:t>
            </a:r>
            <a:r>
              <a:rPr lang="en-US" altLang="zh-CN" sz="1600" dirty="0" smtClean="0"/>
              <a:t>06-</a:t>
            </a:r>
            <a:r>
              <a:rPr lang="zh-CN" altLang="en-US" sz="1600" dirty="0" smtClean="0"/>
              <a:t>作业</a:t>
            </a:r>
            <a:endParaRPr lang="en-US" altLang="zh-CN" sz="1600" dirty="0" smtClean="0"/>
          </a:p>
          <a:p>
            <a:r>
              <a:rPr lang="zh-CN" altLang="en-US" sz="1600" dirty="0"/>
              <a:t>每日一句鼓励自己</a:t>
            </a:r>
            <a:r>
              <a:rPr lang="zh-CN" altLang="en-US" sz="1600" dirty="0" smtClean="0"/>
              <a:t>的话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pPr marL="0" indent="0">
              <a:buNone/>
            </a:pPr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</p:txBody>
      </p:sp>
      <p:sp>
        <p:nvSpPr>
          <p:cNvPr id="2" name="矩形 1"/>
          <p:cNvSpPr/>
          <p:nvPr/>
        </p:nvSpPr>
        <p:spPr>
          <a:xfrm>
            <a:off x="1229023" y="5443835"/>
            <a:ext cx="50545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我命由我不由天</a:t>
            </a:r>
            <a:endParaRPr lang="zh-CN" alt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501" y="3920067"/>
            <a:ext cx="2447098" cy="244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0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19309"/>
            <a:ext cx="10720800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目标：掌握</a:t>
            </a:r>
            <a:r>
              <a:rPr lang="en-US" altLang="zh-CN" dirty="0"/>
              <a:t>for</a:t>
            </a:r>
            <a:r>
              <a:rPr lang="zh-CN" altLang="en-US" dirty="0"/>
              <a:t>循环重复执行某些</a:t>
            </a:r>
            <a:r>
              <a:rPr lang="zh-CN" altLang="en-US" dirty="0" smtClean="0"/>
              <a:t>代码</a:t>
            </a:r>
            <a:endParaRPr lang="en-US" altLang="zh-CN" b="1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r>
              <a:rPr lang="en-US" altLang="zh-CN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1. for</a:t>
            </a:r>
            <a:r>
              <a:rPr lang="zh-CN" altLang="en-US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循环语法</a:t>
            </a:r>
            <a:endParaRPr lang="en-US" altLang="zh-CN" b="1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r>
              <a:rPr lang="zh-CN" altLang="en-US" sz="1400" b="1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作用：</a:t>
            </a:r>
            <a:r>
              <a:rPr lang="zh-CN" altLang="en-US" sz="14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重复执行代码</a:t>
            </a:r>
            <a:endParaRPr lang="en-US" altLang="zh-CN" sz="140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r>
              <a:rPr lang="zh-CN" altLang="en-US" sz="1400" b="1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好处：</a:t>
            </a:r>
            <a:r>
              <a:rPr lang="zh-CN" altLang="en-US" sz="14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把声明起始值、循环条件、变化值写到一起，让人</a:t>
            </a:r>
            <a:r>
              <a:rPr lang="zh-CN" altLang="en-US" sz="14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一目了然</a:t>
            </a:r>
            <a:r>
              <a:rPr lang="zh-CN" altLang="en-US" sz="1467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</a:t>
            </a:r>
            <a:r>
              <a:rPr lang="zh-CN" altLang="en-US" sz="1400" dirty="0"/>
              <a:t>它是最常使用的循环形式</a:t>
            </a:r>
            <a:endParaRPr lang="en-US" altLang="zh-CN" sz="140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1.1 for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循环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基本使用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39" y="3324303"/>
            <a:ext cx="6832202" cy="14508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985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循环练习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1. </a:t>
            </a:r>
            <a:r>
              <a:rPr lang="zh-CN" altLang="en-US" dirty="0" smtClean="0"/>
              <a:t>利用</a:t>
            </a:r>
            <a:r>
              <a:rPr lang="en-US" altLang="zh-CN" dirty="0"/>
              <a:t>for</a:t>
            </a:r>
            <a:r>
              <a:rPr lang="zh-CN" altLang="en-US" dirty="0"/>
              <a:t>循环输出</a:t>
            </a:r>
            <a:r>
              <a:rPr lang="en-US" altLang="zh-CN" dirty="0"/>
              <a:t>1~100</a:t>
            </a:r>
            <a:r>
              <a:rPr lang="zh-CN" altLang="en-US" dirty="0"/>
              <a:t>岁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2. </a:t>
            </a:r>
            <a:r>
              <a:rPr lang="zh-CN" altLang="en-US" dirty="0" smtClean="0"/>
              <a:t>求</a:t>
            </a:r>
            <a:r>
              <a:rPr lang="en-US" altLang="zh-CN" dirty="0"/>
              <a:t>1-100</a:t>
            </a:r>
            <a:r>
              <a:rPr lang="zh-CN" altLang="en-US" dirty="0"/>
              <a:t>之间</a:t>
            </a:r>
            <a:r>
              <a:rPr lang="zh-CN" altLang="en-US" dirty="0" smtClean="0"/>
              <a:t>所有的偶数和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3. </a:t>
            </a:r>
            <a:r>
              <a:rPr lang="zh-CN" altLang="en-US" dirty="0" smtClean="0"/>
              <a:t>页面</a:t>
            </a:r>
            <a:r>
              <a:rPr lang="zh-CN" altLang="en-US" dirty="0"/>
              <a:t>中打印</a:t>
            </a:r>
            <a:r>
              <a:rPr lang="en-US" altLang="zh-CN" dirty="0"/>
              <a:t>5</a:t>
            </a:r>
            <a:r>
              <a:rPr lang="zh-CN" altLang="en-US" dirty="0"/>
              <a:t>个小星星</a:t>
            </a:r>
            <a:endParaRPr lang="en-US" altLang="zh-CN" dirty="0"/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4. </a:t>
            </a:r>
            <a:r>
              <a:rPr lang="en-US" altLang="zh-CN" b="1" dirty="0">
                <a:solidFill>
                  <a:srgbClr val="C00000"/>
                </a:solidFill>
              </a:rPr>
              <a:t>f</a:t>
            </a:r>
            <a:r>
              <a:rPr lang="en-US" altLang="zh-CN" b="1" dirty="0" smtClean="0">
                <a:solidFill>
                  <a:srgbClr val="C00000"/>
                </a:solidFill>
              </a:rPr>
              <a:t>or</a:t>
            </a:r>
            <a:r>
              <a:rPr lang="zh-CN" altLang="en-US" b="1" dirty="0" smtClean="0">
                <a:solidFill>
                  <a:srgbClr val="C00000"/>
                </a:solidFill>
              </a:rPr>
              <a:t>循环的最大价值：  循环数组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需求：  请将 数组    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zh-CN" altLang="en-US" dirty="0" smtClean="0">
                <a:solidFill>
                  <a:schemeClr val="tx1"/>
                </a:solidFill>
              </a:rPr>
              <a:t>‘马超’，‘赵云’， ‘张飞’</a:t>
            </a:r>
            <a:r>
              <a:rPr lang="en-US" altLang="zh-CN" dirty="0" smtClean="0">
                <a:solidFill>
                  <a:schemeClr val="tx1"/>
                </a:solidFill>
              </a:rPr>
              <a:t>, ‘</a:t>
            </a:r>
            <a:r>
              <a:rPr lang="zh-CN" altLang="en-US" dirty="0">
                <a:solidFill>
                  <a:schemeClr val="tx1"/>
                </a:solidFill>
              </a:rPr>
              <a:t>关羽</a:t>
            </a:r>
            <a:r>
              <a:rPr lang="zh-CN" altLang="en-US" dirty="0" smtClean="0">
                <a:solidFill>
                  <a:schemeClr val="tx1"/>
                </a:solidFill>
              </a:rPr>
              <a:t>‘，’黄忠’</a:t>
            </a:r>
            <a:r>
              <a:rPr lang="en-US" altLang="zh-CN" dirty="0" smtClean="0">
                <a:solidFill>
                  <a:schemeClr val="tx1"/>
                </a:solidFill>
              </a:rPr>
              <a:t>]    </a:t>
            </a:r>
            <a:r>
              <a:rPr lang="zh-CN" altLang="en-US" dirty="0" smtClean="0">
                <a:solidFill>
                  <a:schemeClr val="tx1"/>
                </a:solidFill>
              </a:rPr>
              <a:t>依次打印出来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433" y="2864450"/>
            <a:ext cx="1219048" cy="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3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19309"/>
            <a:ext cx="10720800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目标：掌握</a:t>
            </a:r>
            <a:r>
              <a:rPr lang="en-US" altLang="zh-CN" dirty="0"/>
              <a:t>for</a:t>
            </a:r>
            <a:r>
              <a:rPr lang="zh-CN" altLang="en-US" dirty="0"/>
              <a:t>循环重复执行某些</a:t>
            </a:r>
            <a:r>
              <a:rPr lang="zh-CN" altLang="en-US" dirty="0" smtClean="0"/>
              <a:t>代码</a:t>
            </a:r>
            <a:endParaRPr lang="en-US" altLang="zh-CN" b="1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r>
              <a:rPr lang="en-US" altLang="zh-CN" b="1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</a:t>
            </a:r>
            <a:r>
              <a:rPr lang="en-US" altLang="zh-CN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 </a:t>
            </a:r>
            <a:r>
              <a:rPr lang="zh-CN" altLang="en-US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退出循环</a:t>
            </a:r>
          </a:p>
          <a:p>
            <a:pPr marL="285750" indent="-285750"/>
            <a:r>
              <a:rPr lang="en-US" altLang="zh-CN" sz="14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continue   </a:t>
            </a:r>
            <a:r>
              <a:rPr lang="zh-CN" altLang="en-US" sz="14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退出本次循环，</a:t>
            </a:r>
            <a:r>
              <a:rPr lang="zh-CN" altLang="en-US" sz="1400" dirty="0"/>
              <a:t>一般用于排除或者跳过某一个选项的时候</a:t>
            </a:r>
            <a:r>
              <a:rPr lang="en-US" altLang="zh-CN" sz="1400" dirty="0"/>
              <a:t>, </a:t>
            </a:r>
            <a:r>
              <a:rPr lang="zh-CN" altLang="en-US" sz="1400" dirty="0"/>
              <a:t>可以使用</a:t>
            </a:r>
            <a:r>
              <a:rPr lang="en-US" altLang="zh-CN" sz="1400" dirty="0"/>
              <a:t>continue</a:t>
            </a:r>
            <a:endParaRPr lang="en-US" altLang="zh-CN" sz="140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r>
              <a:rPr lang="en-US" altLang="zh-CN" sz="14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break   </a:t>
            </a:r>
            <a:r>
              <a:rPr lang="zh-CN" altLang="en-US" sz="14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退出整个</a:t>
            </a:r>
            <a:r>
              <a:rPr lang="en-US" altLang="zh-CN" sz="14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for</a:t>
            </a:r>
            <a:r>
              <a:rPr lang="zh-CN" altLang="en-US" sz="14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循环，</a:t>
            </a:r>
            <a:r>
              <a:rPr lang="zh-CN" altLang="en-US" sz="1400" dirty="0" smtClean="0"/>
              <a:t>一般</a:t>
            </a:r>
            <a:r>
              <a:rPr lang="zh-CN" altLang="en-US" sz="1400" dirty="0"/>
              <a:t>用于结果已经得到</a:t>
            </a:r>
            <a:r>
              <a:rPr lang="en-US" altLang="zh-CN" sz="1400" dirty="0"/>
              <a:t>, </a:t>
            </a:r>
            <a:r>
              <a:rPr lang="zh-CN" altLang="en-US" sz="1400" dirty="0"/>
              <a:t>后续的循环不需要的时候可以使用</a:t>
            </a:r>
            <a:endParaRPr lang="en-US" altLang="zh-CN" sz="120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endParaRPr lang="en-US" altLang="zh-CN" sz="140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r>
              <a:rPr lang="zh-CN" altLang="en-US" sz="1400" b="1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了解：</a:t>
            </a:r>
            <a:endParaRPr lang="en-US" altLang="zh-CN" sz="1400" b="1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AutoNum type="arabicPeriod"/>
            </a:pPr>
            <a:r>
              <a:rPr lang="en-US" altLang="zh-CN" sz="1400" dirty="0" smtClean="0"/>
              <a:t>while(true</a:t>
            </a:r>
            <a:r>
              <a:rPr lang="en-US" altLang="zh-CN" sz="1400" dirty="0"/>
              <a:t>) </a:t>
            </a:r>
            <a:r>
              <a:rPr lang="zh-CN" altLang="en-US" sz="1400" dirty="0"/>
              <a:t>来构造“无限”</a:t>
            </a:r>
            <a:r>
              <a:rPr lang="zh-CN" altLang="en-US" sz="1400" dirty="0" smtClean="0"/>
              <a:t>循环，需要使用</a:t>
            </a:r>
            <a:r>
              <a:rPr lang="en-US" altLang="zh-CN" sz="1400" dirty="0" smtClean="0"/>
              <a:t>break</a:t>
            </a:r>
            <a:r>
              <a:rPr lang="zh-CN" altLang="en-US" sz="1400" dirty="0" smtClean="0"/>
              <a:t>退出循环。</a:t>
            </a:r>
            <a:endParaRPr lang="en-US" altLang="zh-CN" sz="1400" dirty="0" smtClean="0"/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altLang="zh-CN" sz="14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f</a:t>
            </a:r>
            <a:r>
              <a:rPr lang="en-US" altLang="zh-CN" sz="14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or(;;) </a:t>
            </a:r>
            <a:r>
              <a:rPr lang="zh-CN" altLang="en-US" sz="14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也可以来</a:t>
            </a:r>
            <a:r>
              <a:rPr lang="zh-CN" altLang="en-US" sz="1400" dirty="0" smtClean="0"/>
              <a:t>构造</a:t>
            </a:r>
            <a:r>
              <a:rPr lang="zh-CN" altLang="en-US" sz="1400" dirty="0"/>
              <a:t>“无限”循环</a:t>
            </a:r>
            <a:r>
              <a:rPr lang="zh-CN" altLang="en-US" sz="1400" dirty="0" smtClean="0"/>
              <a:t>，同样需要</a:t>
            </a:r>
            <a:r>
              <a:rPr lang="zh-CN" altLang="en-US" sz="1400" dirty="0"/>
              <a:t>使用</a:t>
            </a:r>
            <a:r>
              <a:rPr lang="en-US" altLang="zh-CN" sz="1400" dirty="0"/>
              <a:t>break</a:t>
            </a:r>
            <a:r>
              <a:rPr lang="zh-CN" altLang="en-US" sz="1400" dirty="0"/>
              <a:t>退出循环。</a:t>
            </a:r>
            <a:endParaRPr lang="en-US" altLang="zh-CN" sz="1400" dirty="0"/>
          </a:p>
          <a:p>
            <a:pPr marL="0" indent="0">
              <a:buNone/>
            </a:pPr>
            <a:endParaRPr lang="en-US" altLang="zh-CN" sz="1400" b="1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1.1 for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循环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基本使用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78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684866"/>
            <a:ext cx="6582816" cy="3157707"/>
          </a:xfrm>
        </p:spPr>
        <p:txBody>
          <a:bodyPr/>
          <a:lstStyle/>
          <a:p>
            <a:r>
              <a:rPr lang="zh-CN" altLang="en-US" dirty="0"/>
              <a:t> </a:t>
            </a:r>
            <a:r>
              <a:rPr lang="en-US" altLang="zh-CN" dirty="0"/>
              <a:t>for</a:t>
            </a:r>
            <a:r>
              <a:rPr lang="zh-CN" altLang="en-US" dirty="0" smtClean="0"/>
              <a:t>循环和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循环有什么区别呢：</a:t>
            </a:r>
            <a:endParaRPr lang="en-US" altLang="zh-CN" dirty="0" smtClean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</a:t>
            </a:r>
            <a:r>
              <a:rPr lang="zh-CN" altLang="en-US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如果明确了循环的次数的时候推荐使用</a:t>
            </a:r>
            <a:r>
              <a:rPr lang="en-US" altLang="zh-CN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zh-CN" altLang="en-US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lang="en-US" altLang="zh-CN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</a:t>
            </a:r>
            <a:r>
              <a:rPr lang="zh-CN" altLang="en-US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不明确循环的次数的时候推荐使用</a:t>
            </a:r>
            <a:r>
              <a:rPr lang="en-US" altLang="zh-CN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lang="zh-CN" altLang="en-US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</a:p>
        </p:txBody>
      </p:sp>
    </p:spTree>
    <p:extLst>
      <p:ext uri="{BB962C8B-B14F-4D97-AF65-F5344CB8AC3E}">
        <p14:creationId xmlns:p14="http://schemas.microsoft.com/office/powerpoint/2010/main" val="214781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循环</a:t>
            </a:r>
            <a:r>
              <a:rPr lang="en-US" altLang="zh-CN" dirty="0" smtClean="0"/>
              <a:t>-for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for</a:t>
            </a:r>
            <a:r>
              <a:rPr lang="zh-CN" altLang="en-US" dirty="0" smtClean="0">
                <a:solidFill>
                  <a:schemeClr val="tx1"/>
                </a:solidFill>
              </a:rPr>
              <a:t>循环基本使用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循环嵌套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723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28315</TotalTime>
  <Words>2124</Words>
  <Application>Microsoft Office PowerPoint</Application>
  <PresentationFormat>宽屏</PresentationFormat>
  <Paragraphs>299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45</vt:i4>
      </vt:variant>
    </vt:vector>
  </HeadingPairs>
  <TitlesOfParts>
    <vt:vector size="66" baseType="lpstr">
      <vt:lpstr>Alibaba PuHuiTi</vt:lpstr>
      <vt:lpstr>Alibaba PuHuiTi B</vt:lpstr>
      <vt:lpstr>Alibaba PuHuiTi M</vt:lpstr>
      <vt:lpstr>Alibaba PuHuiTi Medium</vt:lpstr>
      <vt:lpstr>Alibaba PuHuiTi R</vt:lpstr>
      <vt:lpstr>Bebas</vt:lpstr>
      <vt:lpstr>阿里巴巴普惠体</vt:lpstr>
      <vt:lpstr>等线</vt:lpstr>
      <vt:lpstr>黑体</vt:lpstr>
      <vt:lpstr>华文楷体</vt:lpstr>
      <vt:lpstr>华文楷体</vt:lpstr>
      <vt:lpstr>宋体</vt:lpstr>
      <vt:lpstr>微软雅黑</vt:lpstr>
      <vt:lpstr>Arial</vt:lpstr>
      <vt:lpstr>Calibri</vt:lpstr>
      <vt:lpstr>Segoe UI</vt:lpstr>
      <vt:lpstr>Verdana</vt:lpstr>
      <vt:lpstr>Wingdings</vt:lpstr>
      <vt:lpstr>封面</vt:lpstr>
      <vt:lpstr>正文设计方案</vt:lpstr>
      <vt:lpstr>5_结束页设计方案</vt:lpstr>
      <vt:lpstr>JavaScript 基础第三天</vt:lpstr>
      <vt:lpstr>PowerPoint 演示文稿</vt:lpstr>
      <vt:lpstr>PowerPoint 演示文稿</vt:lpstr>
      <vt:lpstr>循环-for</vt:lpstr>
      <vt:lpstr>1.1 for 循环-基本使用</vt:lpstr>
      <vt:lpstr>PowerPoint 演示文稿</vt:lpstr>
      <vt:lpstr>1.1 for 循环-基本使用</vt:lpstr>
      <vt:lpstr>PowerPoint 演示文稿</vt:lpstr>
      <vt:lpstr>循环-for</vt:lpstr>
      <vt:lpstr>1.3 for 循环嵌套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数组</vt:lpstr>
      <vt:lpstr>2.1 数组是什么</vt:lpstr>
      <vt:lpstr>数组</vt:lpstr>
      <vt:lpstr>2.2 数组的基本使用</vt:lpstr>
      <vt:lpstr>2.2 数组的基本使用</vt:lpstr>
      <vt:lpstr>2.2 数组的基本使用</vt:lpstr>
      <vt:lpstr>2.2 数组的基本使用</vt:lpstr>
      <vt:lpstr>PowerPoint 演示文稿</vt:lpstr>
      <vt:lpstr>PowerPoint 演示文稿</vt:lpstr>
      <vt:lpstr>数组</vt:lpstr>
      <vt:lpstr>2.3 操作数组</vt:lpstr>
      <vt:lpstr>2.3 操作数组-新增</vt:lpstr>
      <vt:lpstr>2.3 操作数组-新增</vt:lpstr>
      <vt:lpstr>PowerPoint 演示文稿</vt:lpstr>
      <vt:lpstr>PowerPoint 演示文稿</vt:lpstr>
      <vt:lpstr>PowerPoint 演示文稿</vt:lpstr>
      <vt:lpstr>2.3 操作数组</vt:lpstr>
      <vt:lpstr>2.3 操作数组-删除</vt:lpstr>
      <vt:lpstr>2.3 操作数组-删除</vt:lpstr>
      <vt:lpstr>2.3 操作数组-删除</vt:lpstr>
      <vt:lpstr>2.3 操作数组-删除</vt:lpstr>
      <vt:lpstr>PowerPoint 演示文稿</vt:lpstr>
      <vt:lpstr>PowerPoint 演示文稿</vt:lpstr>
      <vt:lpstr>PowerPoint 演示文稿</vt:lpstr>
      <vt:lpstr>PowerPoint 演示文稿</vt:lpstr>
      <vt:lpstr>冒泡排序</vt:lpstr>
      <vt:lpstr>PowerPoint 演示文稿</vt:lpstr>
      <vt:lpstr>数组排序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andy</cp:lastModifiedBy>
  <cp:revision>3633</cp:revision>
  <dcterms:created xsi:type="dcterms:W3CDTF">2020-03-31T02:23:27Z</dcterms:created>
  <dcterms:modified xsi:type="dcterms:W3CDTF">2022-03-23T10:06:26Z</dcterms:modified>
</cp:coreProperties>
</file>