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1" r:id="rId3"/>
    <p:sldId id="257" r:id="rId4"/>
    <p:sldId id="258" r:id="rId5"/>
    <p:sldId id="259" r:id="rId6"/>
    <p:sldId id="260" r:id="rId7"/>
    <p:sldId id="261" r:id="rId8"/>
    <p:sldId id="262" r:id="rId9"/>
    <p:sldId id="263" r:id="rId10"/>
    <p:sldId id="264" r:id="rId11"/>
    <p:sldId id="266" r:id="rId12"/>
    <p:sldId id="267" r:id="rId13"/>
    <p:sldId id="270" r:id="rId14"/>
    <p:sldId id="271" r:id="rId15"/>
    <p:sldId id="272" r:id="rId16"/>
    <p:sldId id="273" r:id="rId17"/>
    <p:sldId id="274" r:id="rId18"/>
    <p:sldId id="275" r:id="rId19"/>
    <p:sldId id="276" r:id="rId20"/>
    <p:sldId id="280" r:id="rId21"/>
    <p:sldId id="290" r:id="rId22"/>
    <p:sldId id="285" r:id="rId23"/>
    <p:sldId id="287" r:id="rId24"/>
    <p:sldId id="288"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05A1819-966C-4E90-89F0-704B384426FC}">
          <p14:sldIdLst>
            <p14:sldId id="257"/>
            <p14:sldId id="258"/>
            <p14:sldId id="259"/>
            <p14:sldId id="260"/>
            <p14:sldId id="261"/>
            <p14:sldId id="262"/>
            <p14:sldId id="263"/>
            <p14:sldId id="264"/>
            <p14:sldId id="266"/>
            <p14:sldId id="267"/>
            <p14:sldId id="270"/>
            <p14:sldId id="271"/>
            <p14:sldId id="272"/>
            <p14:sldId id="273"/>
            <p14:sldId id="274"/>
            <p14:sldId id="275"/>
            <p14:sldId id="276"/>
            <p14:sldId id="280"/>
            <p14:sldId id="290"/>
            <p14:sldId id="285"/>
            <p14:sldId id="287"/>
            <p14:sldId id="288"/>
            <p14:sldId id="279"/>
            <p14:sldId id="29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0A74409E-0E59-440D-8142-B787B017A822}"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354660A-25D2-4A8C-9971-6AA2C1871B38}"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0A74409E-0E59-440D-8142-B787B017A822}"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F354660A-25D2-4A8C-9971-6AA2C1871B38}"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0A74409E-0E59-440D-8142-B787B017A822}"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F354660A-25D2-4A8C-9971-6AA2C1871B38}"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0A74409E-0E59-440D-8142-B787B017A822}"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F354660A-25D2-4A8C-9971-6AA2C1871B38}"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0A74409E-0E59-440D-8142-B787B017A822}"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F354660A-25D2-4A8C-9971-6AA2C1871B38}"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0A74409E-0E59-440D-8142-B787B017A822}"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F354660A-25D2-4A8C-9971-6AA2C1871B38}"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0A74409E-0E59-440D-8142-B787B017A822}"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F354660A-25D2-4A8C-9971-6AA2C1871B38}"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0A74409E-0E59-440D-8142-B787B017A822}"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F354660A-25D2-4A8C-9971-6AA2C1871B38}"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0A74409E-0E59-440D-8142-B787B017A822}"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F354660A-25D2-4A8C-9971-6AA2C1871B38}"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0A74409E-0E59-440D-8142-B787B017A822}"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F354660A-25D2-4A8C-9971-6AA2C1871B38}"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0A74409E-0E59-440D-8142-B787B017A822}"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F354660A-25D2-4A8C-9971-6AA2C1871B38}"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0A74409E-0E59-440D-8142-B787B017A822}"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F354660A-25D2-4A8C-9971-6AA2C1871B3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174750"/>
            <a:ext cx="10838815" cy="4953000"/>
          </a:xfrm>
        </p:spPr>
        <p:txBody>
          <a:bodyPr/>
          <a:p>
            <a:pPr marL="0" indent="0">
              <a:buNone/>
            </a:pPr>
            <a:endParaRPr lang="en-US" sz="3500" b="1">
              <a:latin typeface="Times New Roman" panose="02020603050405020304" charset="0"/>
              <a:cs typeface="Times New Roman" panose="02020603050405020304" charset="0"/>
            </a:endParaRPr>
          </a:p>
          <a:p>
            <a:pPr marL="0" indent="0">
              <a:buNone/>
            </a:pPr>
            <a:endParaRPr lang="en-US" sz="3500" b="1">
              <a:latin typeface="Times New Roman" panose="02020603050405020304" charset="0"/>
              <a:cs typeface="Times New Roman" panose="02020603050405020304" charset="0"/>
            </a:endParaRPr>
          </a:p>
          <a:p>
            <a:pPr marL="0" indent="0">
              <a:buNone/>
            </a:pPr>
            <a:endParaRPr lang="en-US" sz="3500" b="1">
              <a:latin typeface="Times New Roman" panose="02020603050405020304" charset="0"/>
              <a:cs typeface="Times New Roman" panose="02020603050405020304" charset="0"/>
            </a:endParaRPr>
          </a:p>
          <a:p>
            <a:pPr marL="0" indent="0">
              <a:buNone/>
            </a:pPr>
            <a:endParaRPr lang="en-US" sz="3500" b="1">
              <a:latin typeface="Times New Roman" panose="02020603050405020304" charset="0"/>
              <a:cs typeface="Times New Roman" panose="02020603050405020304" charset="0"/>
            </a:endParaRPr>
          </a:p>
          <a:p>
            <a:pPr marL="0" indent="0">
              <a:buNone/>
            </a:pPr>
            <a:r>
              <a:rPr lang="en-US" sz="3500" b="1">
                <a:latin typeface="Times New Roman" panose="02020603050405020304" charset="0"/>
                <a:cs typeface="Times New Roman" panose="02020603050405020304" charset="0"/>
              </a:rPr>
              <a:t>                    IMDB MOVIES PREDECTION</a:t>
            </a:r>
            <a:endParaRPr lang="en-US" sz="3500" b="1">
              <a:latin typeface="Times New Roman" panose="02020603050405020304" charset="0"/>
              <a:cs typeface="Times New Roman" panose="02020603050405020304" charset="0"/>
            </a:endParaRPr>
          </a:p>
          <a:p>
            <a:pPr marL="0" indent="0">
              <a:buNone/>
            </a:pPr>
            <a:endParaRPr lang="en-US" sz="3500" b="1">
              <a:latin typeface="Times New Roman" panose="02020603050405020304" charset="0"/>
              <a:cs typeface="Times New Roman" panose="02020603050405020304" charset="0"/>
            </a:endParaRPr>
          </a:p>
          <a:p>
            <a:pPr marL="0" indent="0">
              <a:buNone/>
            </a:pPr>
            <a:endParaRPr lang="en-US" sz="3500" b="1">
              <a:latin typeface="Times New Roman" panose="02020603050405020304" charset="0"/>
              <a:cs typeface="Times New Roman" panose="02020603050405020304" charset="0"/>
            </a:endParaRPr>
          </a:p>
          <a:p>
            <a:pPr marL="0" indent="0">
              <a:buNone/>
            </a:pPr>
            <a:r>
              <a:rPr lang="en-US" sz="3500" b="1">
                <a:latin typeface="Times New Roman" panose="02020603050405020304" charset="0"/>
                <a:cs typeface="Times New Roman" panose="02020603050405020304" charset="0"/>
              </a:rPr>
              <a:t>                                                                     A.venu gopal </a:t>
            </a:r>
            <a:endParaRPr lang="en-US" sz="3500" b="1">
              <a:latin typeface="Times New Roman" panose="02020603050405020304" charset="0"/>
              <a:cs typeface="Times New Roman" panose="02020603050405020304" charset="0"/>
            </a:endParaRPr>
          </a:p>
        </p:txBody>
      </p:sp>
      <p:pic>
        <p:nvPicPr>
          <p:cNvPr id="7" name="Content Placeholder 6" descr="download (9)"/>
          <p:cNvPicPr>
            <a:picLocks noChangeAspect="1"/>
          </p:cNvPicPr>
          <p:nvPr>
            <p:ph sz="half" idx="2"/>
          </p:nvPr>
        </p:nvPicPr>
        <p:blipFill>
          <a:blip r:embed="rId1"/>
          <a:stretch>
            <a:fillRect/>
          </a:stretch>
        </p:blipFill>
        <p:spPr>
          <a:xfrm>
            <a:off x="2538730" y="1406525"/>
            <a:ext cx="6980555" cy="22561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Algerian" panose="04020705040A02060702" pitchFamily="82" charset="0"/>
              </a:rPr>
              <a:t>INDUSTRY GROWTH Y-ON-Y V/S AVERAGE REVENUE</a:t>
            </a:r>
            <a:endParaRPr lang="en-US" sz="3200" b="1" dirty="0">
              <a:latin typeface="Algerian" panose="04020705040A02060702" pitchFamily="82" charset="0"/>
            </a:endParaRPr>
          </a:p>
        </p:txBody>
      </p:sp>
      <p:sp>
        <p:nvSpPr>
          <p:cNvPr id="3" name="Content Placeholder 2"/>
          <p:cNvSpPr>
            <a:spLocks noGrp="1"/>
          </p:cNvSpPr>
          <p:nvPr>
            <p:ph sz="half" idx="1"/>
          </p:nvPr>
        </p:nvSpPr>
        <p:spPr/>
        <p:txBody>
          <a:bodyPr>
            <a:normAutofit/>
          </a:bodyPr>
          <a:lstStyle/>
          <a:p>
            <a:r>
              <a:rPr lang="en-US" sz="1800" dirty="0">
                <a:latin typeface="Times New Roman" panose="02020603050405020304" charset="0"/>
                <a:cs typeface="Times New Roman" panose="02020603050405020304" charset="0"/>
              </a:rPr>
              <a:t>Decreasing Trend.</a:t>
            </a:r>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rPr>
              <a:t>Competition is increasing and more movies are released per year</a:t>
            </a:r>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rPr>
              <a:t>Total revenue gets distributed among many movies.</a:t>
            </a:r>
            <a:endParaRPr lang="en-US" sz="1800" dirty="0">
              <a:latin typeface="Times New Roman" panose="02020603050405020304" charset="0"/>
              <a:cs typeface="Times New Roman" panose="02020603050405020304" charset="0"/>
            </a:endParaRPr>
          </a:p>
          <a:p>
            <a:endParaRPr lang="en-US" sz="1800" dirty="0">
              <a:latin typeface="Times New Roman" panose="02020603050405020304" charset="0"/>
              <a:cs typeface="Times New Roman" panose="02020603050405020304" charset="0"/>
            </a:endParaRPr>
          </a:p>
          <a:p>
            <a:endParaRPr lang="en-US" sz="1800" dirty="0">
              <a:latin typeface="Times New Roman" panose="02020603050405020304" charset="0"/>
              <a:cs typeface="Times New Roman" panose="02020603050405020304" charset="0"/>
            </a:endParaRPr>
          </a:p>
        </p:txBody>
      </p:sp>
      <p:pic>
        <p:nvPicPr>
          <p:cNvPr id="5" name="Content Placeholder 4" descr="download (3)"/>
          <p:cNvPicPr>
            <a:picLocks noChangeAspect="1"/>
          </p:cNvPicPr>
          <p:nvPr>
            <p:ph sz="half" idx="2"/>
          </p:nvPr>
        </p:nvPicPr>
        <p:blipFill>
          <a:blip r:embed="rId1"/>
          <a:stretch>
            <a:fillRect/>
          </a:stretch>
        </p:blipFill>
        <p:spPr>
          <a:xfrm>
            <a:off x="6217920" y="2052320"/>
            <a:ext cx="4937760" cy="36093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Algerian" panose="04020705040A02060702" pitchFamily="82" charset="0"/>
              </a:rPr>
              <a:t>ACTIVE DIRECTOR V/s REVENUE</a:t>
            </a:r>
            <a:endParaRPr lang="en-US" sz="3200" b="1" dirty="0">
              <a:latin typeface="Algerian" panose="04020705040A02060702" pitchFamily="82" charset="0"/>
            </a:endParaRPr>
          </a:p>
        </p:txBody>
      </p:sp>
      <p:sp>
        <p:nvSpPr>
          <p:cNvPr id="3" name="Content Placeholder 2"/>
          <p:cNvSpPr>
            <a:spLocks noGrp="1"/>
          </p:cNvSpPr>
          <p:nvPr>
            <p:ph sz="half" idx="1"/>
          </p:nvPr>
        </p:nvSpPr>
        <p:spPr/>
        <p:txBody>
          <a:bodyPr>
            <a:normAutofit/>
          </a:bodyPr>
          <a:lstStyle/>
          <a:p>
            <a:r>
              <a:rPr lang="en-US" sz="1800" dirty="0">
                <a:latin typeface="Times New Roman" panose="02020603050405020304" charset="0"/>
                <a:cs typeface="Times New Roman" panose="02020603050405020304" charset="0"/>
              </a:rPr>
              <a:t>The top 5 active directors in terms of average revenue</a:t>
            </a:r>
            <a:endParaRPr lang="en-US" sz="1800" dirty="0">
              <a:latin typeface="Times New Roman" panose="02020603050405020304" charset="0"/>
              <a:cs typeface="Times New Roman" panose="02020603050405020304" charset="0"/>
            </a:endParaRPr>
          </a:p>
          <a:p>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rPr>
              <a:t>James Cameron	tops the chart.</a:t>
            </a:r>
            <a:endParaRPr lang="en-US" sz="1800" dirty="0">
              <a:latin typeface="Times New Roman" panose="02020603050405020304" charset="0"/>
              <a:cs typeface="Times New Roman" panose="02020603050405020304" charset="0"/>
            </a:endParaRPr>
          </a:p>
          <a:p>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rPr>
              <a:t>Closely followed by Peter Jackson.</a:t>
            </a:r>
            <a:endParaRPr lang="en-US" sz="1800" dirty="0">
              <a:latin typeface="Times New Roman" panose="02020603050405020304" charset="0"/>
              <a:cs typeface="Times New Roman" panose="02020603050405020304" charset="0"/>
            </a:endParaRPr>
          </a:p>
          <a:p>
            <a:endParaRPr lang="en-US" sz="1800" dirty="0">
              <a:latin typeface="Times New Roman" panose="02020603050405020304" charset="0"/>
              <a:cs typeface="Times New Roman" panose="02020603050405020304" charset="0"/>
            </a:endParaRPr>
          </a:p>
        </p:txBody>
      </p:sp>
      <p:pic>
        <p:nvPicPr>
          <p:cNvPr id="5" name="Content Placeholder 4" descr="download (4)"/>
          <p:cNvPicPr>
            <a:picLocks noChangeAspect="1"/>
          </p:cNvPicPr>
          <p:nvPr>
            <p:ph sz="half" idx="2"/>
          </p:nvPr>
        </p:nvPicPr>
        <p:blipFill>
          <a:blip r:embed="rId1"/>
          <a:stretch>
            <a:fillRect/>
          </a:stretch>
        </p:blipFill>
        <p:spPr>
          <a:xfrm>
            <a:off x="6217920" y="2362835"/>
            <a:ext cx="4937760" cy="29883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Algerian" panose="04020705040A02060702" pitchFamily="82" charset="0"/>
              </a:rPr>
              <a:t>ACTIVE DIRECTOR V/s Rating</a:t>
            </a:r>
            <a:endParaRPr lang="en-US" sz="3200" b="1" dirty="0">
              <a:latin typeface="Algerian" panose="04020705040A02060702" pitchFamily="82" charset="0"/>
            </a:endParaRPr>
          </a:p>
        </p:txBody>
      </p:sp>
      <p:sp>
        <p:nvSpPr>
          <p:cNvPr id="3" name="Content Placeholder 2"/>
          <p:cNvSpPr>
            <a:spLocks noGrp="1"/>
          </p:cNvSpPr>
          <p:nvPr>
            <p:ph sz="half" idx="1"/>
          </p:nvPr>
        </p:nvSpPr>
        <p:spPr/>
        <p:txBody>
          <a:bodyPr>
            <a:normAutofit/>
          </a:bodyPr>
          <a:lstStyle/>
          <a:p>
            <a:r>
              <a:rPr lang="en-US" sz="1800" dirty="0">
                <a:latin typeface="Times New Roman" panose="02020603050405020304" charset="0"/>
                <a:cs typeface="Times New Roman" panose="02020603050405020304" charset="0"/>
              </a:rPr>
              <a:t>The top 5 active directors in terms of average rating</a:t>
            </a:r>
            <a:endParaRPr lang="en-US" sz="1800" dirty="0">
              <a:latin typeface="Times New Roman" panose="02020603050405020304" charset="0"/>
              <a:cs typeface="Times New Roman" panose="02020603050405020304" charset="0"/>
            </a:endParaRPr>
          </a:p>
          <a:p>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rPr>
              <a:t>Christopher Nolan tops the list</a:t>
            </a:r>
            <a:endParaRPr lang="en-US" sz="1800" dirty="0">
              <a:latin typeface="Times New Roman" panose="02020603050405020304" charset="0"/>
              <a:cs typeface="Times New Roman" panose="02020603050405020304" charset="0"/>
            </a:endParaRPr>
          </a:p>
          <a:p>
            <a:endParaRPr lang="en-US" sz="1800" dirty="0">
              <a:latin typeface="Times New Roman" panose="02020603050405020304" charset="0"/>
              <a:cs typeface="Times New Roman" panose="02020603050405020304" charset="0"/>
            </a:endParaRPr>
          </a:p>
          <a:p>
            <a:endParaRPr lang="en-US" sz="1800" dirty="0">
              <a:latin typeface="Times New Roman" panose="02020603050405020304" charset="0"/>
              <a:cs typeface="Times New Roman" panose="02020603050405020304" charset="0"/>
            </a:endParaRPr>
          </a:p>
        </p:txBody>
      </p:sp>
      <p:pic>
        <p:nvPicPr>
          <p:cNvPr id="5" name="Content Placeholder 4" descr="download (5)"/>
          <p:cNvPicPr>
            <a:picLocks noChangeAspect="1"/>
          </p:cNvPicPr>
          <p:nvPr>
            <p:ph sz="half" idx="2"/>
          </p:nvPr>
        </p:nvPicPr>
        <p:blipFill>
          <a:blip r:embed="rId1"/>
          <a:stretch>
            <a:fillRect/>
          </a:stretch>
        </p:blipFill>
        <p:spPr>
          <a:xfrm>
            <a:off x="6217920" y="2446655"/>
            <a:ext cx="4937760" cy="28816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Algerian" panose="04020705040A02060702" pitchFamily="82" charset="0"/>
              </a:rPr>
              <a:t>ACTIVE DIRECTOR V/s METASCORE</a:t>
            </a:r>
            <a:endParaRPr lang="en-US" sz="3200" b="1" dirty="0">
              <a:latin typeface="Algerian" panose="04020705040A02060702" pitchFamily="82" charset="0"/>
            </a:endParaRPr>
          </a:p>
        </p:txBody>
      </p:sp>
      <p:sp>
        <p:nvSpPr>
          <p:cNvPr id="3" name="Content Placeholder 2"/>
          <p:cNvSpPr>
            <a:spLocks noGrp="1"/>
          </p:cNvSpPr>
          <p:nvPr>
            <p:ph sz="half" idx="1"/>
          </p:nvPr>
        </p:nvSpPr>
        <p:spPr/>
        <p:txBody>
          <a:bodyPr>
            <a:normAutofit/>
          </a:bodyPr>
          <a:lstStyle/>
          <a:p>
            <a:r>
              <a:rPr lang="en-US" sz="1800" dirty="0">
                <a:latin typeface="Times New Roman" panose="02020603050405020304" charset="0"/>
                <a:cs typeface="Times New Roman" panose="02020603050405020304" charset="0"/>
              </a:rPr>
              <a:t>The top 5 active directors in terms of average </a:t>
            </a:r>
            <a:r>
              <a:rPr lang="en-US" sz="1800" dirty="0" err="1">
                <a:latin typeface="Times New Roman" panose="02020603050405020304" charset="0"/>
                <a:cs typeface="Times New Roman" panose="02020603050405020304" charset="0"/>
              </a:rPr>
              <a:t>metascore</a:t>
            </a:r>
            <a:endParaRPr lang="en-US" sz="1800" dirty="0">
              <a:latin typeface="Times New Roman" panose="02020603050405020304" charset="0"/>
              <a:cs typeface="Times New Roman" panose="02020603050405020304" charset="0"/>
            </a:endParaRPr>
          </a:p>
          <a:p>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rPr>
              <a:t>John Ford tops the list</a:t>
            </a:r>
            <a:endParaRPr lang="en-US" sz="1800" dirty="0">
              <a:latin typeface="Times New Roman" panose="02020603050405020304" charset="0"/>
              <a:cs typeface="Times New Roman" panose="02020603050405020304" charset="0"/>
            </a:endParaRPr>
          </a:p>
          <a:p>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rPr>
              <a:t>John Huston also features</a:t>
            </a:r>
            <a:endParaRPr lang="en-US" sz="1800" dirty="0">
              <a:latin typeface="Times New Roman" panose="02020603050405020304" charset="0"/>
              <a:cs typeface="Times New Roman" panose="02020603050405020304" charset="0"/>
            </a:endParaRPr>
          </a:p>
          <a:p>
            <a:endParaRPr lang="en-US" sz="1800" dirty="0">
              <a:latin typeface="Times New Roman" panose="02020603050405020304" charset="0"/>
              <a:cs typeface="Times New Roman" panose="02020603050405020304" charset="0"/>
            </a:endParaRPr>
          </a:p>
          <a:p>
            <a:endParaRPr lang="en-US" sz="1800" dirty="0">
              <a:latin typeface="Times New Roman" panose="02020603050405020304" charset="0"/>
              <a:cs typeface="Times New Roman" panose="02020603050405020304" charset="0"/>
            </a:endParaRPr>
          </a:p>
        </p:txBody>
      </p:sp>
      <p:pic>
        <p:nvPicPr>
          <p:cNvPr id="7" name="Content Placeholder 6" descr="download (7)"/>
          <p:cNvPicPr>
            <a:picLocks noChangeAspect="1"/>
          </p:cNvPicPr>
          <p:nvPr>
            <p:ph sz="half" idx="2"/>
          </p:nvPr>
        </p:nvPicPr>
        <p:blipFill>
          <a:blip r:embed="rId1"/>
          <a:stretch>
            <a:fillRect/>
          </a:stretch>
        </p:blipFill>
        <p:spPr>
          <a:xfrm>
            <a:off x="6217920" y="2333625"/>
            <a:ext cx="4937760" cy="30473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Algerian" panose="04020705040A02060702" pitchFamily="82" charset="0"/>
              </a:rPr>
              <a:t>IMPACT OF MOVIE RUNTIME</a:t>
            </a:r>
            <a:endParaRPr lang="en-US" sz="3200" b="1" dirty="0">
              <a:latin typeface="Algerian" panose="04020705040A02060702" pitchFamily="82" charset="0"/>
            </a:endParaRPr>
          </a:p>
        </p:txBody>
      </p:sp>
      <p:sp>
        <p:nvSpPr>
          <p:cNvPr id="3" name="Content Placeholder 2"/>
          <p:cNvSpPr>
            <a:spLocks noGrp="1"/>
          </p:cNvSpPr>
          <p:nvPr>
            <p:ph sz="half" idx="1"/>
          </p:nvPr>
        </p:nvSpPr>
        <p:spPr/>
        <p:txBody>
          <a:bodyPr>
            <a:normAutofit/>
          </a:bodyPr>
          <a:lstStyle/>
          <a:p>
            <a:r>
              <a:rPr lang="en-US" sz="1800" dirty="0">
                <a:latin typeface="Times New Roman" panose="02020603050405020304" charset="0"/>
                <a:cs typeface="Times New Roman" panose="02020603050405020304" charset="0"/>
              </a:rPr>
              <a:t>Movies with ‘Long’ Runtimes (&gt;123 minutes) earn more in terms of Revenue, Rating and </a:t>
            </a:r>
            <a:r>
              <a:rPr lang="en-US" sz="1800" dirty="0" err="1">
                <a:latin typeface="Times New Roman" panose="02020603050405020304" charset="0"/>
                <a:cs typeface="Times New Roman" panose="02020603050405020304" charset="0"/>
              </a:rPr>
              <a:t>Metascore</a:t>
            </a:r>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rPr>
              <a:t>Revenue dramatically high for movies with Long Runtime.</a:t>
            </a:r>
            <a:endParaRPr lang="en-US" sz="1800" dirty="0">
              <a:latin typeface="Times New Roman" panose="02020603050405020304" charset="0"/>
              <a:cs typeface="Times New Roman" panose="02020603050405020304" charset="0"/>
            </a:endParaRPr>
          </a:p>
          <a:p>
            <a:endParaRPr lang="en-US" sz="1800" dirty="0">
              <a:latin typeface="Times New Roman" panose="02020603050405020304" charset="0"/>
              <a:cs typeface="Times New Roman" panose="02020603050405020304" charset="0"/>
            </a:endParaRPr>
          </a:p>
        </p:txBody>
      </p:sp>
      <p:pic>
        <p:nvPicPr>
          <p:cNvPr id="9218" name="Picture 2"/>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tretch>
            <a:fillRect/>
          </a:stretch>
        </p:blipFill>
        <p:spPr bwMode="auto">
          <a:xfrm>
            <a:off x="6836966" y="1846263"/>
            <a:ext cx="3699668" cy="4022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Algerian" panose="04020705040A02060702" pitchFamily="82" charset="0"/>
              </a:rPr>
              <a:t>IMPACT OF GENRE COUNT </a:t>
            </a:r>
            <a:endParaRPr lang="en-US" sz="3200" b="1" dirty="0">
              <a:latin typeface="Algerian" panose="04020705040A02060702" pitchFamily="82" charset="0"/>
            </a:endParaRPr>
          </a:p>
        </p:txBody>
      </p:sp>
      <p:sp>
        <p:nvSpPr>
          <p:cNvPr id="3" name="Content Placeholder 2"/>
          <p:cNvSpPr>
            <a:spLocks noGrp="1"/>
          </p:cNvSpPr>
          <p:nvPr>
            <p:ph sz="half" idx="1"/>
          </p:nvPr>
        </p:nvSpPr>
        <p:spPr/>
        <p:txBody>
          <a:bodyPr>
            <a:normAutofit/>
          </a:bodyPr>
          <a:lstStyle/>
          <a:p>
            <a:r>
              <a:rPr lang="en-US" sz="1800" dirty="0">
                <a:latin typeface="Times New Roman" panose="02020603050405020304" charset="0"/>
                <a:cs typeface="Times New Roman" panose="02020603050405020304" charset="0"/>
              </a:rPr>
              <a:t>Movie’s Revenue, Rating and </a:t>
            </a:r>
            <a:r>
              <a:rPr lang="en-US" sz="1800" dirty="0" err="1">
                <a:latin typeface="Times New Roman" panose="02020603050405020304" charset="0"/>
                <a:cs typeface="Times New Roman" panose="02020603050405020304" charset="0"/>
              </a:rPr>
              <a:t>Metascore</a:t>
            </a:r>
            <a:r>
              <a:rPr lang="en-US" sz="1800" dirty="0">
                <a:latin typeface="Times New Roman" panose="02020603050405020304" charset="0"/>
                <a:cs typeface="Times New Roman" panose="02020603050405020304" charset="0"/>
              </a:rPr>
              <a:t> increases as the Genre count increases.</a:t>
            </a:r>
            <a:endParaRPr lang="en-US" sz="1800" dirty="0">
              <a:latin typeface="Times New Roman" panose="02020603050405020304" charset="0"/>
              <a:cs typeface="Times New Roman" panose="02020603050405020304" charset="0"/>
            </a:endParaRPr>
          </a:p>
          <a:p>
            <a:pPr marL="0" indent="0">
              <a:buNone/>
            </a:pPr>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rPr>
              <a:t>Genre count = 3 </a:t>
            </a:r>
            <a:r>
              <a:rPr lang="en-US" sz="1800" dirty="0">
                <a:latin typeface="Times New Roman" panose="02020603050405020304" charset="0"/>
                <a:cs typeface="Times New Roman" panose="02020603050405020304" charset="0"/>
                <a:sym typeface="Wingdings" panose="05000000000000000000" pitchFamily="2" charset="2"/>
              </a:rPr>
              <a:t> Revenue </a:t>
            </a:r>
            <a:r>
              <a:rPr lang="en-US" sz="1800">
                <a:latin typeface="Times New Roman" panose="02020603050405020304" charset="0"/>
                <a:cs typeface="Times New Roman" panose="02020603050405020304" charset="0"/>
                <a:sym typeface="Wingdings" panose="05000000000000000000" pitchFamily="2" charset="2"/>
              </a:rPr>
              <a:t>significantly High</a:t>
            </a:r>
            <a:endParaRPr lang="en-US" sz="1800" dirty="0">
              <a:latin typeface="Times New Roman" panose="02020603050405020304" charset="0"/>
              <a:cs typeface="Times New Roman" panose="02020603050405020304" charset="0"/>
            </a:endParaRPr>
          </a:p>
          <a:p>
            <a:endParaRPr lang="en-US" sz="1800" dirty="0">
              <a:latin typeface="Times New Roman" panose="02020603050405020304" charset="0"/>
              <a:cs typeface="Times New Roman" panose="02020603050405020304" charset="0"/>
            </a:endParaRPr>
          </a:p>
        </p:txBody>
      </p:sp>
      <p:pic>
        <p:nvPicPr>
          <p:cNvPr id="10242" name="Picture 2"/>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tretch>
            <a:fillRect/>
          </a:stretch>
        </p:blipFill>
        <p:spPr bwMode="auto">
          <a:xfrm>
            <a:off x="6653862" y="1846263"/>
            <a:ext cx="4065876" cy="4022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Algerian" panose="04020705040A02060702" pitchFamily="82" charset="0"/>
              </a:rPr>
              <a:t>GENRE COMBINATION vs REVENUE</a:t>
            </a:r>
            <a:endParaRPr lang="en-US" sz="3200" b="1" dirty="0">
              <a:latin typeface="Algerian" panose="04020705040A02060702" pitchFamily="82" charset="0"/>
            </a:endParaRPr>
          </a:p>
        </p:txBody>
      </p:sp>
      <p:sp>
        <p:nvSpPr>
          <p:cNvPr id="3" name="Content Placeholder 2"/>
          <p:cNvSpPr>
            <a:spLocks noGrp="1"/>
          </p:cNvSpPr>
          <p:nvPr>
            <p:ph sz="half" idx="1"/>
          </p:nvPr>
        </p:nvSpPr>
        <p:spPr/>
        <p:txBody>
          <a:bodyPr>
            <a:normAutofit/>
          </a:bodyPr>
          <a:lstStyle/>
          <a:p>
            <a:r>
              <a:rPr lang="en-US" sz="1800" dirty="0">
                <a:latin typeface="Times New Roman" panose="02020603050405020304" charset="0"/>
                <a:cs typeface="Times New Roman" panose="02020603050405020304" charset="0"/>
              </a:rPr>
              <a:t>‘Adventure, Drama, Fantasy’ – earn highest average revenue</a:t>
            </a:r>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rPr>
              <a:t>Adventure features more in the top 5</a:t>
            </a:r>
            <a:endParaRPr lang="en-US" sz="1800" dirty="0">
              <a:latin typeface="Times New Roman" panose="02020603050405020304" charset="0"/>
              <a:cs typeface="Times New Roman" panose="02020603050405020304" charset="0"/>
            </a:endParaRPr>
          </a:p>
        </p:txBody>
      </p:sp>
      <p:pic>
        <p:nvPicPr>
          <p:cNvPr id="11266" name="Picture 2"/>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tretch>
            <a:fillRect/>
          </a:stretch>
        </p:blipFill>
        <p:spPr bwMode="auto">
          <a:xfrm>
            <a:off x="6218238" y="2445791"/>
            <a:ext cx="4937125" cy="2823668"/>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3"/>
          <p:cNvSpPr txBox="1"/>
          <p:nvPr/>
        </p:nvSpPr>
        <p:spPr>
          <a:xfrm>
            <a:off x="3305810" y="469265"/>
            <a:ext cx="309880" cy="368300"/>
          </a:xfrm>
          <a:prstGeom prst="rect">
            <a:avLst/>
          </a:prstGeom>
          <a:noFill/>
        </p:spPr>
        <p:txBody>
          <a:bodyPr wrap="none" rtlCol="0">
            <a:spAutoFit/>
          </a:bodyPr>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Algerian" panose="04020705040A02060702" pitchFamily="82" charset="0"/>
              </a:rPr>
              <a:t>GENRE COMBINATION VS RATING</a:t>
            </a:r>
            <a:endParaRPr lang="en-US" sz="3200" b="1" dirty="0">
              <a:latin typeface="Algerian" panose="04020705040A02060702" pitchFamily="82" charset="0"/>
            </a:endParaRPr>
          </a:p>
        </p:txBody>
      </p:sp>
      <p:sp>
        <p:nvSpPr>
          <p:cNvPr id="3" name="Content Placeholder 2"/>
          <p:cNvSpPr>
            <a:spLocks noGrp="1"/>
          </p:cNvSpPr>
          <p:nvPr>
            <p:ph sz="half" idx="1"/>
          </p:nvPr>
        </p:nvSpPr>
        <p:spPr/>
        <p:txBody>
          <a:bodyPr>
            <a:normAutofit/>
          </a:bodyPr>
          <a:lstStyle/>
          <a:p>
            <a:r>
              <a:rPr lang="en-US" sz="1800" dirty="0">
                <a:latin typeface="Times New Roman" panose="02020603050405020304" charset="0"/>
                <a:cs typeface="Times New Roman" panose="02020603050405020304" charset="0"/>
              </a:rPr>
              <a:t>‘Animation, Drama, Fantasy’ – earn highest average rating</a:t>
            </a:r>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rPr>
              <a:t>Drama is the most popular</a:t>
            </a:r>
            <a:endParaRPr lang="en-US" sz="1800" dirty="0">
              <a:latin typeface="Times New Roman" panose="02020603050405020304" charset="0"/>
              <a:cs typeface="Times New Roman" panose="02020603050405020304" charset="0"/>
            </a:endParaRPr>
          </a:p>
        </p:txBody>
      </p:sp>
      <p:pic>
        <p:nvPicPr>
          <p:cNvPr id="12290" name="Picture 2"/>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tretch>
            <a:fillRect/>
          </a:stretch>
        </p:blipFill>
        <p:spPr bwMode="auto">
          <a:xfrm>
            <a:off x="6218238" y="2422482"/>
            <a:ext cx="4937125" cy="28702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Algerian" panose="04020705040A02060702" pitchFamily="82" charset="0"/>
              </a:rPr>
              <a:t>GENRE COMBINATION VS METASCORE</a:t>
            </a:r>
            <a:endParaRPr lang="en-US" sz="3200" b="1" dirty="0">
              <a:latin typeface="Algerian" panose="04020705040A02060702" pitchFamily="82" charset="0"/>
            </a:endParaRPr>
          </a:p>
        </p:txBody>
      </p:sp>
      <p:sp>
        <p:nvSpPr>
          <p:cNvPr id="3" name="Content Placeholder 2"/>
          <p:cNvSpPr>
            <a:spLocks noGrp="1"/>
          </p:cNvSpPr>
          <p:nvPr>
            <p:ph sz="half" idx="1"/>
          </p:nvPr>
        </p:nvSpPr>
        <p:spPr/>
        <p:txBody>
          <a:bodyPr>
            <a:normAutofit/>
          </a:bodyPr>
          <a:lstStyle/>
          <a:p>
            <a:r>
              <a:rPr lang="en-US" dirty="0"/>
              <a:t>“</a:t>
            </a:r>
            <a:r>
              <a:rPr lang="en-US" sz="1800" dirty="0">
                <a:latin typeface="Times New Roman" panose="02020603050405020304" charset="0"/>
                <a:cs typeface="Times New Roman" panose="02020603050405020304" charset="0"/>
              </a:rPr>
              <a:t>Drama, Fantasy, War"– earn highest average </a:t>
            </a:r>
            <a:r>
              <a:rPr lang="en-US" sz="1800" dirty="0" err="1">
                <a:latin typeface="Times New Roman" panose="02020603050405020304" charset="0"/>
                <a:cs typeface="Times New Roman" panose="02020603050405020304" charset="0"/>
              </a:rPr>
              <a:t>metascore</a:t>
            </a:r>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rPr>
              <a:t>Drama is the most popular among critics</a:t>
            </a:r>
            <a:endParaRPr lang="en-US" sz="1800" dirty="0">
              <a:latin typeface="Times New Roman" panose="02020603050405020304" charset="0"/>
              <a:cs typeface="Times New Roman" panose="02020603050405020304" charset="0"/>
            </a:endParaRPr>
          </a:p>
        </p:txBody>
      </p:sp>
      <p:pic>
        <p:nvPicPr>
          <p:cNvPr id="13314" name="Picture 2"/>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tretch>
            <a:fillRect/>
          </a:stretch>
        </p:blipFill>
        <p:spPr bwMode="auto">
          <a:xfrm>
            <a:off x="6218238" y="2427542"/>
            <a:ext cx="4937125" cy="28601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Algerian" panose="04020705040A02060702" pitchFamily="82" charset="0"/>
              </a:rPr>
              <a:t>CORRELATION: REVENUE, RATING AND METASCORE</a:t>
            </a:r>
            <a:endParaRPr lang="en-US" sz="3200" b="1" dirty="0">
              <a:latin typeface="Algerian" panose="04020705040A02060702" pitchFamily="82" charset="0"/>
            </a:endParaRPr>
          </a:p>
        </p:txBody>
      </p:sp>
      <p:sp>
        <p:nvSpPr>
          <p:cNvPr id="3" name="Content Placeholder 2"/>
          <p:cNvSpPr>
            <a:spLocks noGrp="1"/>
          </p:cNvSpPr>
          <p:nvPr>
            <p:ph sz="half" idx="1"/>
          </p:nvPr>
        </p:nvSpPr>
        <p:spPr/>
        <p:txBody>
          <a:bodyPr>
            <a:normAutofit/>
          </a:bodyPr>
          <a:lstStyle/>
          <a:p>
            <a:r>
              <a:rPr lang="en-US" sz="1800" dirty="0">
                <a:latin typeface="Times New Roman" panose="02020603050405020304" charset="0"/>
                <a:cs typeface="Times New Roman" panose="02020603050405020304" charset="0"/>
              </a:rPr>
              <a:t>Rating and </a:t>
            </a:r>
            <a:r>
              <a:rPr lang="en-US" sz="1800" dirty="0" err="1">
                <a:latin typeface="Times New Roman" panose="02020603050405020304" charset="0"/>
                <a:cs typeface="Times New Roman" panose="02020603050405020304" charset="0"/>
              </a:rPr>
              <a:t>Metascore</a:t>
            </a:r>
            <a:r>
              <a:rPr lang="en-US" sz="1800" dirty="0">
                <a:latin typeface="Times New Roman" panose="02020603050405020304" charset="0"/>
                <a:cs typeface="Times New Roman" panose="02020603050405020304" charset="0"/>
              </a:rPr>
              <a:t> have strong correlation.</a:t>
            </a:r>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rPr>
              <a:t>As the Rating increases, the Revenue also tend to increase</a:t>
            </a:r>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rPr>
              <a:t>As the </a:t>
            </a:r>
            <a:r>
              <a:rPr lang="en-US" sz="1800" dirty="0" err="1">
                <a:latin typeface="Times New Roman" panose="02020603050405020304" charset="0"/>
                <a:cs typeface="Times New Roman" panose="02020603050405020304" charset="0"/>
              </a:rPr>
              <a:t>Metascore</a:t>
            </a:r>
            <a:r>
              <a:rPr lang="en-US" sz="1800" dirty="0">
                <a:latin typeface="Times New Roman" panose="02020603050405020304" charset="0"/>
                <a:cs typeface="Times New Roman" panose="02020603050405020304" charset="0"/>
              </a:rPr>
              <a:t> increases, the Revenue also tend to increase.</a:t>
            </a:r>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rPr>
              <a:t>The IMDB users and Critics tend to agree with each other.</a:t>
            </a:r>
            <a:endParaRPr lang="en-US" sz="1800" dirty="0">
              <a:latin typeface="Times New Roman" panose="02020603050405020304" charset="0"/>
              <a:cs typeface="Times New Roman" panose="02020603050405020304" charset="0"/>
            </a:endParaRPr>
          </a:p>
        </p:txBody>
      </p:sp>
      <p:pic>
        <p:nvPicPr>
          <p:cNvPr id="5" name="Content Placeholder 4" descr="download (8)"/>
          <p:cNvPicPr>
            <a:picLocks noChangeAspect="1"/>
          </p:cNvPicPr>
          <p:nvPr>
            <p:ph sz="half" idx="2"/>
          </p:nvPr>
        </p:nvPicPr>
        <p:blipFill>
          <a:blip r:embed="rId1"/>
          <a:stretch>
            <a:fillRect/>
          </a:stretch>
        </p:blipFill>
        <p:spPr>
          <a:xfrm>
            <a:off x="6330950" y="1845945"/>
            <a:ext cx="4711065" cy="40233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lgerian" panose="04020705040A02060702" pitchFamily="82" charset="0"/>
              </a:rPr>
              <a:t>Problem Statement</a:t>
            </a:r>
            <a:endParaRPr lang="en-US" b="1" dirty="0">
              <a:latin typeface="Algerian" panose="04020705040A02060702" pitchFamily="82" charset="0"/>
            </a:endParaRPr>
          </a:p>
        </p:txBody>
      </p:sp>
      <p:sp>
        <p:nvSpPr>
          <p:cNvPr id="3" name="Content Placeholder 2"/>
          <p:cNvSpPr>
            <a:spLocks noGrp="1"/>
          </p:cNvSpPr>
          <p:nvPr>
            <p:ph idx="1"/>
          </p:nvPr>
        </p:nvSpPr>
        <p:spPr/>
        <p:txBody>
          <a:bodyPr>
            <a:normAutofit lnSpcReduction="20000"/>
          </a:bodyPr>
          <a:lstStyle/>
          <a:p>
            <a:r>
              <a:rPr lang="en-US" sz="2570" dirty="0">
                <a:latin typeface="Times New Roman" panose="02020603050405020304" charset="0"/>
                <a:cs typeface="Times New Roman" panose="02020603050405020304" charset="0"/>
              </a:rPr>
              <a:t>ABC Movie Production Company approaches XYZ agency in the beginning of year 2017</a:t>
            </a:r>
            <a:endParaRPr lang="en-US" sz="2570" dirty="0">
              <a:latin typeface="Times New Roman" panose="02020603050405020304" charset="0"/>
              <a:cs typeface="Times New Roman" panose="02020603050405020304" charset="0"/>
            </a:endParaRPr>
          </a:p>
          <a:p>
            <a:endParaRPr lang="en-US" sz="2570" dirty="0">
              <a:latin typeface="Times New Roman" panose="02020603050405020304" charset="0"/>
              <a:cs typeface="Times New Roman" panose="02020603050405020304" charset="0"/>
            </a:endParaRPr>
          </a:p>
          <a:p>
            <a:r>
              <a:rPr lang="en-US" sz="2570" dirty="0">
                <a:latin typeface="Times New Roman" panose="02020603050405020304" charset="0"/>
                <a:cs typeface="Times New Roman" panose="02020603050405020304" charset="0"/>
              </a:rPr>
              <a:t>ABC’s Aim: Produce Movies that earn highest Revenue, Rating and Critical Acclaim.</a:t>
            </a:r>
            <a:endParaRPr lang="en-US" sz="2570" dirty="0">
              <a:latin typeface="Times New Roman" panose="02020603050405020304" charset="0"/>
              <a:cs typeface="Times New Roman" panose="02020603050405020304" charset="0"/>
            </a:endParaRPr>
          </a:p>
          <a:p>
            <a:endParaRPr lang="en-US" sz="2570" dirty="0">
              <a:latin typeface="Times New Roman" panose="02020603050405020304" charset="0"/>
              <a:cs typeface="Times New Roman" panose="02020603050405020304" charset="0"/>
            </a:endParaRPr>
          </a:p>
          <a:p>
            <a:r>
              <a:rPr lang="en-US" sz="2570" dirty="0">
                <a:latin typeface="Times New Roman" panose="02020603050405020304" charset="0"/>
                <a:cs typeface="Times New Roman" panose="02020603050405020304" charset="0"/>
              </a:rPr>
              <a:t>ABC’s Need: Find out characteristics of movies that earn highest Revenue, Rating and Critical Acclaim</a:t>
            </a:r>
            <a:endParaRPr lang="en-US" sz="2570" dirty="0">
              <a:latin typeface="Times New Roman" panose="02020603050405020304" charset="0"/>
              <a:cs typeface="Times New Roman" panose="02020603050405020304" charset="0"/>
            </a:endParaRPr>
          </a:p>
          <a:p>
            <a:endParaRPr lang="en-US" sz="2570" dirty="0">
              <a:latin typeface="Times New Roman" panose="02020603050405020304" charset="0"/>
              <a:cs typeface="Times New Roman" panose="02020603050405020304" charset="0"/>
            </a:endParaRPr>
          </a:p>
          <a:p>
            <a:r>
              <a:rPr lang="en-US" sz="2570" dirty="0">
                <a:latin typeface="Times New Roman" panose="02020603050405020304" charset="0"/>
                <a:cs typeface="Times New Roman" panose="02020603050405020304" charset="0"/>
              </a:rPr>
              <a:t>ABC also wants to know:</a:t>
            </a:r>
            <a:endParaRPr lang="en-US" sz="2570" dirty="0">
              <a:latin typeface="Times New Roman" panose="02020603050405020304" charset="0"/>
              <a:cs typeface="Times New Roman" panose="02020603050405020304" charset="0"/>
            </a:endParaRPr>
          </a:p>
          <a:p>
            <a:pPr marL="914400" lvl="1" indent="-457200">
              <a:buFont typeface="+mj-lt"/>
              <a:buAutoNum type="alphaLcParenR"/>
            </a:pPr>
            <a:r>
              <a:rPr lang="en-US" sz="2570" dirty="0">
                <a:latin typeface="Times New Roman" panose="02020603050405020304" charset="0"/>
                <a:cs typeface="Times New Roman" panose="02020603050405020304" charset="0"/>
              </a:rPr>
              <a:t>Movie Industry Growth ?</a:t>
            </a:r>
            <a:endParaRPr lang="en-US" sz="2570" dirty="0">
              <a:latin typeface="Times New Roman" panose="02020603050405020304" charset="0"/>
              <a:cs typeface="Times New Roman" panose="02020603050405020304" charset="0"/>
            </a:endParaRPr>
          </a:p>
          <a:p>
            <a:pPr marL="914400" lvl="1" indent="-457200">
              <a:buFont typeface="+mj-lt"/>
              <a:buAutoNum type="alphaLcParenR"/>
            </a:pPr>
            <a:r>
              <a:rPr lang="en-US" sz="2570" dirty="0">
                <a:latin typeface="Times New Roman" panose="02020603050405020304" charset="0"/>
                <a:cs typeface="Times New Roman" panose="02020603050405020304" charset="0"/>
              </a:rPr>
              <a:t>Right time  to invest in the Movie Industry ?</a:t>
            </a:r>
            <a:endParaRPr lang="en-US" sz="2570" dirty="0">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174750"/>
            <a:ext cx="11132185" cy="4953000"/>
          </a:xfrm>
        </p:spPr>
        <p:txBody>
          <a:bodyPr/>
          <a:p>
            <a:pPr marL="0" indent="0">
              <a:buNone/>
            </a:pPr>
            <a:r>
              <a:rPr lang="en-US" sz="1800" b="1">
                <a:latin typeface="Times New Roman" panose="02020603050405020304" charset="0"/>
                <a:cs typeface="Times New Roman" panose="02020603050405020304" charset="0"/>
              </a:rPr>
              <a:t>Director</a:t>
            </a:r>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The director who has earned the highest average revenue is James Cameron. However he has directed only 1 movie in the 10 year period.</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Christopher Nolan's movies are the most popular among viewers as the average rating for his movies is the highest in the 10 year period.</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Critics liked Barry Jenkins's movies the most. He is closely followed by Kenneth Lonergan and Todd Haynes</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Looking at the Movie Industry Trend, most active directors are more favored.</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Among the most active directors, J J Abrams's movies earn more in terms of Average Revenue</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Christopher Nolan is the most popular active director in terms of Average Rating among people</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With respect to Directors who are most active, critics favor David Fincher in terms of Average Metascore.</a:t>
            </a:r>
            <a:endParaRPr lang="en-US" sz="1800">
              <a:latin typeface="Times New Roman" panose="02020603050405020304" charset="0"/>
              <a:cs typeface="Times New Roman" panose="02020603050405020304" charset="0"/>
            </a:endParaRPr>
          </a:p>
        </p:txBody>
      </p:sp>
      <p:sp>
        <p:nvSpPr>
          <p:cNvPr id="6" name="Title 5"/>
          <p:cNvSpPr>
            <a:spLocks noGrp="1"/>
          </p:cNvSpPr>
          <p:nvPr>
            <p:ph type="title"/>
          </p:nvPr>
        </p:nvSpPr>
        <p:spPr/>
        <p:txBody>
          <a:bodyPr>
            <a:normAutofit/>
          </a:bodyPr>
          <a:p>
            <a:pPr algn="ctr"/>
            <a:r>
              <a:rPr lang="en-US" sz="3200" b="1" dirty="0">
                <a:latin typeface="Algerian" panose="04020705040A02060702" pitchFamily="82" charset="0"/>
              </a:rPr>
              <a:t>Conclusion</a:t>
            </a:r>
            <a:endParaRPr lang="en-US" sz="3200" b="1" dirty="0">
              <a:latin typeface="Algerian" panose="04020705040A02060702" pitchFamily="82"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normAutofit fontScale="50000"/>
          </a:bodyPr>
          <a:p>
            <a:pPr marL="0" indent="0">
              <a:buNone/>
            </a:pPr>
            <a:r>
              <a:rPr lang="en-US" sz="3600" b="1">
                <a:latin typeface="Times New Roman" panose="02020603050405020304" charset="0"/>
                <a:cs typeface="Times New Roman" panose="02020603050405020304" charset="0"/>
              </a:rPr>
              <a:t>Runtime</a:t>
            </a:r>
            <a:endParaRPr lang="en-US" sz="3600">
              <a:latin typeface="Times New Roman" panose="02020603050405020304" charset="0"/>
              <a:cs typeface="Times New Roman" panose="02020603050405020304" charset="0"/>
            </a:endParaRPr>
          </a:p>
          <a:p>
            <a:endParaRPr lang="en-US" sz="3600">
              <a:latin typeface="Times New Roman" panose="02020603050405020304" charset="0"/>
              <a:cs typeface="Times New Roman" panose="02020603050405020304" charset="0"/>
            </a:endParaRPr>
          </a:p>
          <a:p>
            <a:r>
              <a:rPr lang="en-US" sz="3600">
                <a:latin typeface="Times New Roman" panose="02020603050405020304" charset="0"/>
                <a:cs typeface="Times New Roman" panose="02020603050405020304" charset="0"/>
              </a:rPr>
              <a:t>Movies with Long runtimes (&gt; 123 minutes) earn more in terms of Revenue, Rating and Metascore.</a:t>
            </a:r>
            <a:endParaRPr lang="en-US" sz="3600">
              <a:latin typeface="Times New Roman" panose="02020603050405020304" charset="0"/>
              <a:cs typeface="Times New Roman" panose="02020603050405020304" charset="0"/>
            </a:endParaRPr>
          </a:p>
          <a:p>
            <a:r>
              <a:rPr lang="en-US" sz="3600">
                <a:latin typeface="Times New Roman" panose="02020603050405020304" charset="0"/>
                <a:cs typeface="Times New Roman" panose="02020603050405020304" charset="0"/>
              </a:rPr>
              <a:t>Revenue is dramatically high for movies with Long runtimes</a:t>
            </a:r>
            <a:endParaRPr lang="en-US" sz="3600">
              <a:latin typeface="Times New Roman" panose="02020603050405020304" charset="0"/>
              <a:cs typeface="Times New Roman" panose="02020603050405020304" charset="0"/>
            </a:endParaRPr>
          </a:p>
          <a:p>
            <a:endParaRPr lang="en-US" sz="3600" b="1">
              <a:latin typeface="Times New Roman" panose="02020603050405020304" charset="0"/>
              <a:cs typeface="Times New Roman" panose="02020603050405020304" charset="0"/>
            </a:endParaRPr>
          </a:p>
          <a:p>
            <a:pPr marL="0" indent="0">
              <a:buNone/>
            </a:pPr>
            <a:r>
              <a:rPr lang="en-US" sz="3600" b="1">
                <a:latin typeface="Times New Roman" panose="02020603050405020304" charset="0"/>
                <a:cs typeface="Times New Roman" panose="02020603050405020304" charset="0"/>
              </a:rPr>
              <a:t>Genre</a:t>
            </a:r>
            <a:endParaRPr lang="en-US" sz="3600">
              <a:latin typeface="Times New Roman" panose="02020603050405020304" charset="0"/>
              <a:cs typeface="Times New Roman" panose="02020603050405020304" charset="0"/>
            </a:endParaRPr>
          </a:p>
          <a:p>
            <a:endParaRPr lang="en-US" sz="3600">
              <a:latin typeface="Times New Roman" panose="02020603050405020304" charset="0"/>
              <a:cs typeface="Times New Roman" panose="02020603050405020304" charset="0"/>
            </a:endParaRPr>
          </a:p>
          <a:p>
            <a:r>
              <a:rPr lang="en-US" sz="3600">
                <a:latin typeface="Times New Roman" panose="02020603050405020304" charset="0"/>
                <a:cs typeface="Times New Roman" panose="02020603050405020304" charset="0"/>
              </a:rPr>
              <a:t>As the Genre count increases in a movie, its Revenue, Rating and Metascore are on the rise.</a:t>
            </a:r>
            <a:endParaRPr lang="en-US" sz="3600">
              <a:latin typeface="Times New Roman" panose="02020603050405020304" charset="0"/>
              <a:cs typeface="Times New Roman" panose="02020603050405020304" charset="0"/>
            </a:endParaRPr>
          </a:p>
          <a:p>
            <a:r>
              <a:rPr lang="en-US" sz="3600">
                <a:latin typeface="Times New Roman" panose="02020603050405020304" charset="0"/>
                <a:cs typeface="Times New Roman" panose="02020603050405020304" charset="0"/>
              </a:rPr>
              <a:t>However, revenue is significantly high for movies with Genre count of 3.</a:t>
            </a:r>
            <a:endParaRPr lang="en-US" sz="3600">
              <a:latin typeface="Times New Roman" panose="02020603050405020304" charset="0"/>
              <a:cs typeface="Times New Roman" panose="02020603050405020304" charset="0"/>
            </a:endParaRPr>
          </a:p>
          <a:p>
            <a:r>
              <a:rPr lang="en-US" sz="3600">
                <a:latin typeface="Times New Roman" panose="02020603050405020304" charset="0"/>
                <a:cs typeface="Times New Roman" panose="02020603050405020304" charset="0"/>
              </a:rPr>
              <a:t>Adventure as Genre is a common factor for movies that brings in more Revenue, with the Genre combination of "Adventure, Drama, Fantasy" earning the highest Revenue</a:t>
            </a:r>
            <a:endParaRPr lang="en-US" sz="3600">
              <a:latin typeface="Times New Roman" panose="02020603050405020304" charset="0"/>
              <a:cs typeface="Times New Roman" panose="02020603050405020304" charset="0"/>
            </a:endParaRPr>
          </a:p>
          <a:p>
            <a:r>
              <a:rPr lang="en-US" sz="3600">
                <a:latin typeface="Times New Roman" panose="02020603050405020304" charset="0"/>
                <a:cs typeface="Times New Roman" panose="02020603050405020304" charset="0"/>
              </a:rPr>
              <a:t>The most popular Genre is Drama and the Genre combination of "Animation, Drama, Fantasy" earns the highest Rating.</a:t>
            </a:r>
            <a:endParaRPr lang="en-US" sz="3600">
              <a:latin typeface="Times New Roman" panose="02020603050405020304" charset="0"/>
              <a:cs typeface="Times New Roman" panose="02020603050405020304" charset="0"/>
            </a:endParaRPr>
          </a:p>
          <a:p>
            <a:r>
              <a:rPr lang="en-US" sz="3600">
                <a:latin typeface="Times New Roman" panose="02020603050405020304" charset="0"/>
                <a:cs typeface="Times New Roman" panose="02020603050405020304" charset="0"/>
              </a:rPr>
              <a:t>Again Drama is popular among Critics as well, with the Genre combination of "Drama, Fantasy, War" earning the highest Metascore</a:t>
            </a:r>
            <a:endParaRPr lang="en-US" sz="3600">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r>
              <a:rPr lang="en-US" sz="1800" b="1">
                <a:latin typeface="Times New Roman" panose="02020603050405020304" charset="0"/>
                <a:cs typeface="Times New Roman" panose="02020603050405020304" charset="0"/>
              </a:rPr>
              <a:t>Industry Growth</a:t>
            </a:r>
            <a:endParaRPr lang="en-US" sz="1800" b="1">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Industry is growing with respect to number of movies released and the total revenue gained year on year.</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However, the average revenue of movies year on year is showing a negative trend. This is probably because of increased competition and more movies released in the industry.</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The popularity of movies is also showing a negative trend year on year. This is probably because of more movies released with Genre combinations which are unpopular among viewers.</a:t>
            </a:r>
            <a:endParaRPr lang="en-US" sz="1800">
              <a:latin typeface="Times New Roman" panose="02020603050405020304" charset="0"/>
              <a:cs typeface="Times New Roman" panose="02020603050405020304" charset="0"/>
            </a:endParaRPr>
          </a:p>
          <a:p>
            <a:pPr marL="0" indent="0">
              <a:buNone/>
            </a:pPr>
            <a:r>
              <a:rPr lang="en-US" sz="1800" b="1">
                <a:latin typeface="Times New Roman" panose="02020603050405020304" charset="0"/>
                <a:cs typeface="Times New Roman" panose="02020603050405020304" charset="0"/>
              </a:rPr>
              <a:t>Rating for movies in General</a:t>
            </a:r>
            <a:endParaRPr lang="en-US" sz="1800" b="1">
              <a:latin typeface="Times New Roman" panose="02020603050405020304" charset="0"/>
              <a:cs typeface="Times New Roman" panose="02020603050405020304" charset="0"/>
            </a:endParaRPr>
          </a:p>
          <a:p>
            <a:endParaRPr lang="en-US" sz="1800" b="1">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From the correlation graph, it is clear that People and Critics rate movies in a similar manner.</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In general, movies with higher rating and metascore tend to earn more revenue as well.</a:t>
            </a:r>
            <a:endParaRPr lang="en-US" sz="1800">
              <a:latin typeface="Times New Roman" panose="02020603050405020304" charset="0"/>
              <a:cs typeface="Times New Roman" panose="020206030504050203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881380"/>
            <a:ext cx="10972800" cy="5246370"/>
          </a:xfrm>
        </p:spPr>
        <p:txBody>
          <a:bodyPr/>
          <a:p>
            <a:r>
              <a:rPr lang="en-US" sz="1800" b="1">
                <a:latin typeface="Times New Roman" panose="02020603050405020304" charset="0"/>
                <a:cs typeface="Times New Roman" panose="02020603050405020304" charset="0"/>
              </a:rPr>
              <a:t>Produce multiple movies with best features </a:t>
            </a:r>
            <a:r>
              <a:rPr lang="en-US" sz="1800">
                <a:latin typeface="Times New Roman" panose="02020603050405020304" charset="0"/>
                <a:cs typeface="Times New Roman" panose="02020603050405020304" charset="0"/>
              </a:rPr>
              <a:t>- The movie industry is growing very fast. More movies are released year on year and the competition is very high and the revenue is distributed among many movies. It would not be a good idea to wait for that ONE BIG MOVIE like Avatar (by James Cameron) that brings highest Revenue, Rating and Metascore. So, produce more movies using the best features (explained below) for reaping the maximum benefits.</a:t>
            </a:r>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Produce movies with active directors</a:t>
            </a:r>
            <a:r>
              <a:rPr lang="en-US" sz="1800">
                <a:latin typeface="Times New Roman" panose="02020603050405020304" charset="0"/>
                <a:cs typeface="Times New Roman" panose="02020603050405020304" charset="0"/>
              </a:rPr>
              <a:t> - those people who directs multiple moderately high budget movies. For instance, Christopher Nolan movies is certain to bring in more Revenue, Rating and Metascore.</a:t>
            </a:r>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Produce movies that have Long runtimes</a:t>
            </a:r>
            <a:r>
              <a:rPr lang="en-US" sz="1800">
                <a:latin typeface="Times New Roman" panose="02020603050405020304" charset="0"/>
                <a:cs typeface="Times New Roman" panose="02020603050405020304" charset="0"/>
              </a:rPr>
              <a:t> - Runtime greater than 2 hrs.</a:t>
            </a:r>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Produce movies with 3 Genre combination</a:t>
            </a:r>
            <a:r>
              <a:rPr lang="en-US" sz="1800">
                <a:latin typeface="Times New Roman" panose="02020603050405020304" charset="0"/>
                <a:cs typeface="Times New Roman" panose="02020603050405020304" charset="0"/>
              </a:rPr>
              <a:t> - Include a mix of Drama, Animation, Adventure, Sci-Fi, Fantasy. The movies should relate to audience with real life incidents, should move them to the edge of the seats and should enhance their imagination.</a:t>
            </a:r>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Produce movies that will satisfy both People and Critics</a:t>
            </a:r>
            <a:r>
              <a:rPr lang="en-US" sz="1800">
                <a:latin typeface="Times New Roman" panose="02020603050405020304" charset="0"/>
                <a:cs typeface="Times New Roman" panose="02020603050405020304" charset="0"/>
              </a:rPr>
              <a:t> - These movies will earn higher Revenue more often than not</a:t>
            </a:r>
            <a:endParaRPr lang="en-US" sz="1800">
              <a:latin typeface="Times New Roman" panose="02020603050405020304" charset="0"/>
              <a:cs typeface="Times New Roman" panose="020206030504050203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THANKS</a:t>
            </a:r>
            <a:endParaRPr lang="en-US" dirty="0"/>
          </a:p>
        </p:txBody>
      </p:sp>
      <p:sp>
        <p:nvSpPr>
          <p:cNvPr id="5" name="Text Placeholder 4"/>
          <p:cNvSpPr>
            <a:spLocks noGrp="1"/>
          </p:cNvSpPr>
          <p:nvPr>
            <p:ph type="body" idx="1"/>
          </p:nvPr>
        </p:nvSpPr>
        <p:spPr>
          <a:xfrm>
            <a:off x="831850" y="2009140"/>
            <a:ext cx="10515600" cy="4080510"/>
          </a:xfrm>
        </p:spPr>
        <p:txBody>
          <a:bodyPr>
            <a:prstTxWarp prst="textStop">
              <a:avLst/>
            </a:prstTxWarp>
          </a:bodyPr>
          <a:lstStyle/>
          <a:p>
            <a:r>
              <a:rPr lang="en-US" dirty="0"/>
              <a:t>THANKING YOU</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lgerian" panose="04020705040A02060702" pitchFamily="82" charset="0"/>
              </a:rPr>
              <a:t>BACKGROUND</a:t>
            </a:r>
            <a:endParaRPr lang="en-US" b="1" dirty="0">
              <a:latin typeface="Algerian" panose="04020705040A02060702" pitchFamily="82" charset="0"/>
            </a:endParaRPr>
          </a:p>
        </p:txBody>
      </p:sp>
      <p:sp>
        <p:nvSpPr>
          <p:cNvPr id="3" name="Content Placeholder 2"/>
          <p:cNvSpPr>
            <a:spLocks noGrp="1"/>
          </p:cNvSpPr>
          <p:nvPr>
            <p:ph idx="1"/>
          </p:nvPr>
        </p:nvSpPr>
        <p:spPr/>
        <p:txBody>
          <a:bodyPr>
            <a:normAutofit lnSpcReduction="10000"/>
          </a:bodyPr>
          <a:lstStyle/>
          <a:p>
            <a:r>
              <a:rPr lang="en-US" sz="2570" dirty="0">
                <a:latin typeface="Times New Roman" panose="02020603050405020304" charset="0"/>
                <a:cs typeface="Times New Roman" panose="02020603050405020304" charset="0"/>
              </a:rPr>
              <a:t>IMDB (Internet Movie Database): Popular online database for movies, television programs etc.</a:t>
            </a:r>
            <a:endParaRPr lang="en-US" sz="2570" dirty="0">
              <a:latin typeface="Times New Roman" panose="02020603050405020304" charset="0"/>
              <a:cs typeface="Times New Roman" panose="02020603050405020304" charset="0"/>
            </a:endParaRPr>
          </a:p>
          <a:p>
            <a:endParaRPr lang="en-US" sz="2570" dirty="0">
              <a:latin typeface="Times New Roman" panose="02020603050405020304" charset="0"/>
              <a:cs typeface="Times New Roman" panose="02020603050405020304" charset="0"/>
            </a:endParaRPr>
          </a:p>
          <a:p>
            <a:r>
              <a:rPr lang="en-US" sz="2570" dirty="0">
                <a:latin typeface="Times New Roman" panose="02020603050405020304" charset="0"/>
                <a:cs typeface="Times New Roman" panose="02020603050405020304" charset="0"/>
              </a:rPr>
              <a:t>IMDB Registered users: Rate movies on a scale of 1 to 10.</a:t>
            </a:r>
            <a:endParaRPr lang="en-US" sz="2570" dirty="0">
              <a:latin typeface="Times New Roman" panose="02020603050405020304" charset="0"/>
              <a:cs typeface="Times New Roman" panose="02020603050405020304" charset="0"/>
            </a:endParaRPr>
          </a:p>
          <a:p>
            <a:endParaRPr lang="en-US" sz="2570" dirty="0">
              <a:latin typeface="Times New Roman" panose="02020603050405020304" charset="0"/>
              <a:cs typeface="Times New Roman" panose="02020603050405020304" charset="0"/>
            </a:endParaRPr>
          </a:p>
          <a:p>
            <a:r>
              <a:rPr lang="en-US" sz="2570" dirty="0">
                <a:latin typeface="Times New Roman" panose="02020603050405020304" charset="0"/>
                <a:cs typeface="Times New Roman" panose="02020603050405020304" charset="0"/>
              </a:rPr>
              <a:t>IMDB Rating: Weighted-Mean Rating displayed beside each movie title.</a:t>
            </a:r>
            <a:endParaRPr lang="en-US" sz="2570" dirty="0">
              <a:latin typeface="Times New Roman" panose="02020603050405020304" charset="0"/>
              <a:cs typeface="Times New Roman" panose="02020603050405020304" charset="0"/>
            </a:endParaRPr>
          </a:p>
          <a:p>
            <a:endParaRPr lang="en-US" sz="2570" dirty="0">
              <a:latin typeface="Times New Roman" panose="02020603050405020304" charset="0"/>
              <a:cs typeface="Times New Roman" panose="02020603050405020304" charset="0"/>
            </a:endParaRPr>
          </a:p>
          <a:p>
            <a:r>
              <a:rPr lang="en-US" sz="2570" dirty="0" err="1">
                <a:latin typeface="Times New Roman" panose="02020603050405020304" charset="0"/>
                <a:cs typeface="Times New Roman" panose="02020603050405020304" charset="0"/>
              </a:rPr>
              <a:t>Metascore</a:t>
            </a:r>
            <a:r>
              <a:rPr lang="en-US" sz="2570" dirty="0">
                <a:latin typeface="Times New Roman" panose="02020603050405020304" charset="0"/>
                <a:cs typeface="Times New Roman" panose="02020603050405020304" charset="0"/>
              </a:rPr>
              <a:t>: IMDB also displays rating from metacritic.com</a:t>
            </a:r>
            <a:endParaRPr lang="en-US" sz="2570" dirty="0">
              <a:latin typeface="Times New Roman" panose="02020603050405020304" charset="0"/>
              <a:cs typeface="Times New Roman" panose="02020603050405020304" charset="0"/>
            </a:endParaRPr>
          </a:p>
          <a:p>
            <a:endParaRPr lang="en-US" sz="2570" dirty="0">
              <a:latin typeface="Times New Roman" panose="02020603050405020304" charset="0"/>
              <a:cs typeface="Times New Roman" panose="02020603050405020304" charset="0"/>
            </a:endParaRPr>
          </a:p>
          <a:p>
            <a:r>
              <a:rPr lang="en-US" sz="2570" dirty="0">
                <a:latin typeface="Times New Roman" panose="02020603050405020304" charset="0"/>
                <a:cs typeface="Times New Roman" panose="02020603050405020304" charset="0"/>
              </a:rPr>
              <a:t>IMDB Most Popular 1000 movies from 2006-2016 would be ideal to find insights for ABC’s need.</a:t>
            </a:r>
            <a:endParaRPr lang="en-US" sz="2570" dirty="0">
              <a:latin typeface="Times New Roman" panose="02020603050405020304" charset="0"/>
              <a:cs typeface="Times New Roman" panose="02020603050405020304" charset="0"/>
            </a:endParaRPr>
          </a:p>
          <a:p>
            <a:endParaRPr lang="en-US" sz="2570"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lgerian" panose="04020705040A02060702" pitchFamily="82" charset="0"/>
              </a:rPr>
              <a:t>DATA IN DEPTH</a:t>
            </a:r>
            <a:endParaRPr lang="en-US" b="1" dirty="0">
              <a:latin typeface="Algerian" panose="04020705040A02060702" pitchFamily="82" charset="0"/>
            </a:endParaRPr>
          </a:p>
        </p:txBody>
      </p:sp>
      <p:sp>
        <p:nvSpPr>
          <p:cNvPr id="3" name="Content Placeholder 2"/>
          <p:cNvSpPr/>
          <p:nvPr>
            <p:ph idx="1"/>
          </p:nvPr>
        </p:nvSpPr>
        <p:spPr/>
        <p:txBody>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lgerian" panose="04020705040A02060702" pitchFamily="82" charset="0"/>
              </a:rPr>
              <a:t>DATA IN DEPT (…)</a:t>
            </a:r>
            <a:endParaRPr lang="en-US" b="1" dirty="0">
              <a:latin typeface="Algerian" panose="04020705040A02060702" pitchFamily="82" charset="0"/>
            </a:endParaRPr>
          </a:p>
        </p:txBody>
      </p:sp>
      <p:sp>
        <p:nvSpPr>
          <p:cNvPr id="3" name="Content Placeholder 2"/>
          <p:cNvSpPr>
            <a:spLocks noGrp="1"/>
          </p:cNvSpPr>
          <p:nvPr>
            <p:ph idx="1"/>
          </p:nvPr>
        </p:nvSpPr>
        <p:spPr/>
        <p:txBody>
          <a:bodyPr>
            <a:normAutofit/>
          </a:bodyPr>
          <a:lstStyle/>
          <a:p>
            <a:r>
              <a:rPr lang="en-US" sz="2250" dirty="0">
                <a:latin typeface="Times New Roman" panose="02020603050405020304" charset="0"/>
                <a:cs typeface="Times New Roman" panose="02020603050405020304" charset="0"/>
              </a:rPr>
              <a:t>Consists of 1000 rows (movies) and 16 columns (Rank, Title, Rating </a:t>
            </a:r>
            <a:r>
              <a:rPr lang="en-US" sz="2250" dirty="0" err="1">
                <a:latin typeface="Times New Roman" panose="02020603050405020304" charset="0"/>
                <a:cs typeface="Times New Roman" panose="02020603050405020304" charset="0"/>
              </a:rPr>
              <a:t>etc</a:t>
            </a:r>
            <a:r>
              <a:rPr lang="en-US" sz="2250" dirty="0">
                <a:latin typeface="Times New Roman" panose="02020603050405020304" charset="0"/>
                <a:cs typeface="Times New Roman" panose="02020603050405020304" charset="0"/>
              </a:rPr>
              <a:t>)</a:t>
            </a:r>
            <a:endParaRPr lang="en-US" sz="2250" dirty="0">
              <a:latin typeface="Times New Roman" panose="02020603050405020304" charset="0"/>
              <a:cs typeface="Times New Roman" panose="02020603050405020304" charset="0"/>
            </a:endParaRPr>
          </a:p>
          <a:p>
            <a:r>
              <a:rPr lang="en-US" sz="2250" dirty="0">
                <a:latin typeface="Times New Roman" panose="02020603050405020304" charset="0"/>
                <a:cs typeface="Times New Roman" panose="02020603050405020304" charset="0"/>
              </a:rPr>
              <a:t>% missing values in columns: Gross- 1.2%  , </a:t>
            </a:r>
            <a:r>
              <a:rPr lang="en-US" sz="2250" dirty="0" err="1">
                <a:latin typeface="Times New Roman" panose="02020603050405020304" charset="0"/>
                <a:cs typeface="Times New Roman" panose="02020603050405020304" charset="0"/>
              </a:rPr>
              <a:t>Metascore</a:t>
            </a:r>
            <a:r>
              <a:rPr lang="en-US" sz="2250" dirty="0">
                <a:latin typeface="Times New Roman" panose="02020603050405020304" charset="0"/>
                <a:cs typeface="Times New Roman" panose="02020603050405020304" charset="0"/>
              </a:rPr>
              <a:t> - (1.4%),Certificate-1.2%</a:t>
            </a:r>
            <a:endParaRPr lang="en-US" sz="2250" dirty="0">
              <a:latin typeface="Times New Roman" panose="02020603050405020304" charset="0"/>
              <a:cs typeface="Times New Roman" panose="02020603050405020304" charset="0"/>
            </a:endParaRPr>
          </a:p>
          <a:p>
            <a:r>
              <a:rPr lang="en-US" sz="2250" dirty="0">
                <a:latin typeface="Times New Roman" panose="02020603050405020304" charset="0"/>
                <a:cs typeface="Times New Roman" panose="02020603050405020304" charset="0"/>
              </a:rPr>
              <a:t>Filled missing values in columns: </a:t>
            </a:r>
            <a:endParaRPr lang="en-US" sz="2250" dirty="0">
              <a:latin typeface="Times New Roman" panose="02020603050405020304" charset="0"/>
              <a:cs typeface="Times New Roman" panose="02020603050405020304" charset="0"/>
            </a:endParaRPr>
          </a:p>
          <a:p>
            <a:pPr marL="914400" lvl="1" indent="-457200">
              <a:buFont typeface="+mj-lt"/>
              <a:buAutoNum type="arabicPeriod"/>
            </a:pPr>
            <a:r>
              <a:rPr lang="en-US" sz="2250" dirty="0">
                <a:latin typeface="Times New Roman" panose="02020603050405020304" charset="0"/>
                <a:cs typeface="Times New Roman" panose="02020603050405020304" charset="0"/>
                <a:sym typeface="+mn-ea"/>
              </a:rPr>
              <a:t>Gross</a:t>
            </a:r>
            <a:r>
              <a:rPr lang="en-US" sz="2250" dirty="0">
                <a:latin typeface="Times New Roman" panose="02020603050405020304" charset="0"/>
                <a:cs typeface="Times New Roman" panose="02020603050405020304" charset="0"/>
              </a:rPr>
              <a:t>– by Mean </a:t>
            </a:r>
            <a:r>
              <a:rPr lang="en-US" sz="2250" dirty="0">
                <a:latin typeface="Times New Roman" panose="02020603050405020304" charset="0"/>
                <a:cs typeface="Times New Roman" panose="02020603050405020304" charset="0"/>
                <a:sym typeface="+mn-ea"/>
              </a:rPr>
              <a:t>Gross</a:t>
            </a:r>
            <a:endParaRPr lang="en-US" sz="2250" dirty="0">
              <a:latin typeface="Times New Roman" panose="02020603050405020304" charset="0"/>
              <a:cs typeface="Times New Roman" panose="02020603050405020304" charset="0"/>
            </a:endParaRPr>
          </a:p>
          <a:p>
            <a:pPr marL="914400" lvl="1" indent="-457200">
              <a:buFont typeface="+mj-lt"/>
              <a:buAutoNum type="arabicPeriod"/>
            </a:pPr>
            <a:r>
              <a:rPr lang="en-US" sz="2250" dirty="0" err="1">
                <a:latin typeface="Times New Roman" panose="02020603050405020304" charset="0"/>
                <a:cs typeface="Times New Roman" panose="02020603050405020304" charset="0"/>
              </a:rPr>
              <a:t>Metascore</a:t>
            </a:r>
            <a:r>
              <a:rPr lang="en-US" sz="2250" dirty="0">
                <a:latin typeface="Times New Roman" panose="02020603050405020304" charset="0"/>
                <a:cs typeface="Times New Roman" panose="02020603050405020304" charset="0"/>
              </a:rPr>
              <a:t> – by Mean </a:t>
            </a:r>
            <a:r>
              <a:rPr lang="en-US" sz="2250" dirty="0" err="1">
                <a:latin typeface="Times New Roman" panose="02020603050405020304" charset="0"/>
                <a:cs typeface="Times New Roman" panose="02020603050405020304" charset="0"/>
                <a:sym typeface="+mn-ea"/>
              </a:rPr>
              <a:t>Metascore</a:t>
            </a:r>
            <a:r>
              <a:rPr lang="en-US" sz="2250" dirty="0">
                <a:latin typeface="Times New Roman" panose="02020603050405020304" charset="0"/>
                <a:cs typeface="Times New Roman" panose="02020603050405020304" charset="0"/>
                <a:sym typeface="+mn-ea"/>
              </a:rPr>
              <a:t> </a:t>
            </a:r>
            <a:endParaRPr lang="en-US" sz="2250" dirty="0">
              <a:latin typeface="Times New Roman" panose="02020603050405020304" charset="0"/>
              <a:cs typeface="Times New Roman" panose="02020603050405020304" charset="0"/>
            </a:endParaRPr>
          </a:p>
          <a:p>
            <a:pPr marL="914400" lvl="1" indent="-457200">
              <a:buFont typeface="+mj-lt"/>
              <a:buAutoNum type="arabicPeriod"/>
            </a:pPr>
            <a:r>
              <a:rPr lang="en-US" sz="2250" dirty="0">
                <a:latin typeface="Times New Roman" panose="02020603050405020304" charset="0"/>
                <a:cs typeface="Times New Roman" panose="02020603050405020304" charset="0"/>
                <a:sym typeface="+mn-ea"/>
              </a:rPr>
              <a:t>Certificate -   by Mean </a:t>
            </a:r>
            <a:r>
              <a:rPr lang="en-US" sz="2250" dirty="0">
                <a:latin typeface="Times New Roman" panose="02020603050405020304" charset="0"/>
                <a:cs typeface="Times New Roman" panose="02020603050405020304" charset="0"/>
                <a:sym typeface="+mn-ea"/>
              </a:rPr>
              <a:t>Certificate </a:t>
            </a:r>
            <a:endParaRPr lang="en-US" sz="2250" dirty="0">
              <a:latin typeface="Times New Roman" panose="02020603050405020304" charset="0"/>
              <a:cs typeface="Times New Roman" panose="02020603050405020304" charset="0"/>
            </a:endParaRPr>
          </a:p>
          <a:p>
            <a:r>
              <a:rPr lang="en-US" sz="2250" dirty="0">
                <a:latin typeface="Times New Roman" panose="02020603050405020304" charset="0"/>
                <a:cs typeface="Times New Roman" panose="02020603050405020304" charset="0"/>
              </a:rPr>
              <a:t>After cleaning: 1000 rows and 16 columns</a:t>
            </a:r>
            <a:endParaRPr lang="en-US" sz="2250" dirty="0">
              <a:latin typeface="Times New Roman" panose="02020603050405020304" charset="0"/>
              <a:cs typeface="Times New Roman" panose="02020603050405020304" charset="0"/>
            </a:endParaRPr>
          </a:p>
          <a:p>
            <a:r>
              <a:rPr lang="en-US" sz="2250" dirty="0">
                <a:latin typeface="Times New Roman" panose="02020603050405020304" charset="0"/>
                <a:cs typeface="Times New Roman" panose="02020603050405020304" charset="0"/>
              </a:rPr>
              <a:t>There is no incorrect datatypes.</a:t>
            </a:r>
            <a:endParaRPr lang="en-US" sz="2250" dirty="0">
              <a:latin typeface="Times New Roman" panose="02020603050405020304" charset="0"/>
              <a:cs typeface="Times New Roman" panose="02020603050405020304" charset="0"/>
            </a:endParaRPr>
          </a:p>
          <a:p>
            <a:endParaRPr lang="en-US" sz="2250" dirty="0">
              <a:latin typeface="Times New Roman" panose="02020603050405020304" charset="0"/>
              <a:cs typeface="Times New Roman" panose="02020603050405020304" charset="0"/>
            </a:endParaRPr>
          </a:p>
          <a:p>
            <a:r>
              <a:rPr lang="en-US" sz="2250" dirty="0">
                <a:latin typeface="Times New Roman" panose="02020603050405020304" charset="0"/>
                <a:cs typeface="Times New Roman" panose="02020603050405020304" charset="0"/>
              </a:rPr>
              <a:t>The relationship of Genre, Director, Runtime of movies against </a:t>
            </a:r>
            <a:r>
              <a:rPr lang="en-US" sz="2250" dirty="0">
                <a:latin typeface="Times New Roman" panose="02020603050405020304" charset="0"/>
                <a:cs typeface="Times New Roman" panose="02020603050405020304" charset="0"/>
                <a:sym typeface="+mn-ea"/>
              </a:rPr>
              <a:t>Gross</a:t>
            </a:r>
            <a:r>
              <a:rPr lang="en-US" sz="2250" dirty="0">
                <a:latin typeface="Times New Roman" panose="02020603050405020304" charset="0"/>
                <a:cs typeface="Times New Roman" panose="02020603050405020304" charset="0"/>
              </a:rPr>
              <a:t>, Rating and </a:t>
            </a:r>
            <a:r>
              <a:rPr lang="en-US" sz="2250" dirty="0" err="1">
                <a:latin typeface="Times New Roman" panose="02020603050405020304" charset="0"/>
                <a:cs typeface="Times New Roman" panose="02020603050405020304" charset="0"/>
              </a:rPr>
              <a:t>Metascore</a:t>
            </a:r>
            <a:r>
              <a:rPr lang="en-US" sz="2250" dirty="0">
                <a:latin typeface="Times New Roman" panose="02020603050405020304" charset="0"/>
                <a:cs typeface="Times New Roman" panose="02020603050405020304" charset="0"/>
              </a:rPr>
              <a:t> could provide significant insights.</a:t>
            </a:r>
            <a:endParaRPr lang="en-US" sz="2250" dirty="0">
              <a:latin typeface="Times New Roman" panose="02020603050405020304" charset="0"/>
              <a:cs typeface="Times New Roman" panose="02020603050405020304" charset="0"/>
            </a:endParaRPr>
          </a:p>
          <a:p>
            <a:endParaRPr lang="en-US" sz="2250" dirty="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lgerian" panose="04020705040A02060702" pitchFamily="82" charset="0"/>
              </a:rPr>
              <a:t>WHAT DID I DO ?</a:t>
            </a:r>
            <a:endParaRPr lang="en-US" b="1" dirty="0">
              <a:latin typeface="Algerian" panose="04020705040A02060702" pitchFamily="82"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charset="0"/>
                <a:cs typeface="Times New Roman" panose="02020603050405020304" charset="0"/>
              </a:rPr>
              <a:t>Examined the dataset</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Cleaned up the dataset</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Came up with several questions to find out the relationship of Genre, Director and Runtime of movies against Revenue, Rating and </a:t>
            </a:r>
            <a:r>
              <a:rPr lang="en-US" sz="2000" dirty="0" err="1">
                <a:latin typeface="Times New Roman" panose="02020603050405020304" charset="0"/>
                <a:cs typeface="Times New Roman" panose="02020603050405020304" charset="0"/>
              </a:rPr>
              <a:t>Metascore</a:t>
            </a:r>
            <a:r>
              <a:rPr lang="en-US" sz="2000" dirty="0">
                <a:latin typeface="Times New Roman" panose="02020603050405020304" charset="0"/>
                <a:cs typeface="Times New Roman" panose="02020603050405020304" charset="0"/>
              </a:rPr>
              <a:t>.</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Explored the dataset based on the questions using descriptive statistics and visualization.</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Drew conclusions from the exploration.</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Found out actionable insights from conclusion.</a:t>
            </a:r>
            <a:endParaRPr lang="en-US" sz="2000" dirty="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Algerian" panose="04020705040A02060702" pitchFamily="82" charset="0"/>
              </a:rPr>
              <a:t>WHAT DID I DO ? (…)</a:t>
            </a:r>
            <a:endParaRPr lang="en-US" b="1" dirty="0">
              <a:latin typeface="Algerian" panose="04020705040A02060702" pitchFamily="82" charset="0"/>
            </a:endParaRPr>
          </a:p>
        </p:txBody>
      </p:sp>
      <p:sp>
        <p:nvSpPr>
          <p:cNvPr id="3" name="Content Placeholder 2"/>
          <p:cNvSpPr>
            <a:spLocks noGrp="1"/>
          </p:cNvSpPr>
          <p:nvPr>
            <p:ph idx="1"/>
          </p:nvPr>
        </p:nvSpPr>
        <p:spPr/>
        <p:txBody>
          <a:bodyPr>
            <a:normAutofit/>
          </a:bodyPr>
          <a:lstStyle/>
          <a:p>
            <a:r>
              <a:rPr lang="en-US" sz="2250" dirty="0">
                <a:latin typeface="Times New Roman" panose="02020603050405020304" charset="0"/>
                <a:cs typeface="Times New Roman" panose="02020603050405020304" charset="0"/>
              </a:rPr>
              <a:t>Explored the impact of Director on a movie’s Revenue, Rating and </a:t>
            </a:r>
            <a:r>
              <a:rPr lang="en-US" sz="2250" dirty="0" err="1">
                <a:latin typeface="Times New Roman" panose="02020603050405020304" charset="0"/>
                <a:cs typeface="Times New Roman" panose="02020603050405020304" charset="0"/>
              </a:rPr>
              <a:t>Metascore</a:t>
            </a:r>
            <a:r>
              <a:rPr lang="en-US" sz="2250" dirty="0">
                <a:latin typeface="Times New Roman" panose="02020603050405020304" charset="0"/>
                <a:cs typeface="Times New Roman" panose="02020603050405020304" charset="0"/>
              </a:rPr>
              <a:t>.</a:t>
            </a:r>
            <a:endParaRPr lang="en-US" sz="2250" dirty="0">
              <a:latin typeface="Times New Roman" panose="02020603050405020304" charset="0"/>
              <a:cs typeface="Times New Roman" panose="02020603050405020304" charset="0"/>
            </a:endParaRPr>
          </a:p>
          <a:p>
            <a:r>
              <a:rPr lang="en-US" sz="2250" dirty="0">
                <a:latin typeface="Times New Roman" panose="02020603050405020304" charset="0"/>
                <a:cs typeface="Times New Roman" panose="02020603050405020304" charset="0"/>
              </a:rPr>
              <a:t>Classified the Runtime of a movie into 4 categories: Short, Medium, Moderately Long and Long</a:t>
            </a:r>
            <a:endParaRPr lang="en-US" sz="2250" dirty="0">
              <a:latin typeface="Times New Roman" panose="02020603050405020304" charset="0"/>
              <a:cs typeface="Times New Roman" panose="02020603050405020304" charset="0"/>
            </a:endParaRPr>
          </a:p>
          <a:p>
            <a:r>
              <a:rPr lang="en-US" sz="2250" dirty="0">
                <a:latin typeface="Times New Roman" panose="02020603050405020304" charset="0"/>
                <a:cs typeface="Times New Roman" panose="02020603050405020304" charset="0"/>
              </a:rPr>
              <a:t>Analyzed movie’s Revenue, Rating and </a:t>
            </a:r>
            <a:r>
              <a:rPr lang="en-US" sz="2250" dirty="0" err="1">
                <a:latin typeface="Times New Roman" panose="02020603050405020304" charset="0"/>
                <a:cs typeface="Times New Roman" panose="02020603050405020304" charset="0"/>
              </a:rPr>
              <a:t>Metascore</a:t>
            </a:r>
            <a:r>
              <a:rPr lang="en-US" sz="2250" dirty="0">
                <a:latin typeface="Times New Roman" panose="02020603050405020304" charset="0"/>
                <a:cs typeface="Times New Roman" panose="02020603050405020304" charset="0"/>
              </a:rPr>
              <a:t> against these categories.</a:t>
            </a:r>
            <a:endParaRPr lang="en-US" sz="2250" dirty="0">
              <a:latin typeface="Times New Roman" panose="02020603050405020304" charset="0"/>
              <a:cs typeface="Times New Roman" panose="02020603050405020304" charset="0"/>
            </a:endParaRPr>
          </a:p>
          <a:p>
            <a:r>
              <a:rPr lang="en-US" sz="2250" dirty="0">
                <a:latin typeface="Times New Roman" panose="02020603050405020304" charset="0"/>
                <a:cs typeface="Times New Roman" panose="02020603050405020304" charset="0"/>
              </a:rPr>
              <a:t>Explored the effect of Genre count on a movie’s Revenue, Rating and </a:t>
            </a:r>
            <a:r>
              <a:rPr lang="en-US" sz="2250" dirty="0" err="1">
                <a:latin typeface="Times New Roman" panose="02020603050405020304" charset="0"/>
                <a:cs typeface="Times New Roman" panose="02020603050405020304" charset="0"/>
              </a:rPr>
              <a:t>Metascore</a:t>
            </a:r>
            <a:r>
              <a:rPr lang="en-US" sz="2250" dirty="0">
                <a:latin typeface="Times New Roman" panose="02020603050405020304" charset="0"/>
                <a:cs typeface="Times New Roman" panose="02020603050405020304" charset="0"/>
              </a:rPr>
              <a:t>.</a:t>
            </a:r>
            <a:endParaRPr lang="en-US" sz="2250" dirty="0">
              <a:latin typeface="Times New Roman" panose="02020603050405020304" charset="0"/>
              <a:cs typeface="Times New Roman" panose="02020603050405020304" charset="0"/>
            </a:endParaRPr>
          </a:p>
          <a:p>
            <a:r>
              <a:rPr lang="en-US" sz="2250" dirty="0">
                <a:latin typeface="Times New Roman" panose="02020603050405020304" charset="0"/>
                <a:cs typeface="Times New Roman" panose="02020603050405020304" charset="0"/>
              </a:rPr>
              <a:t>Explored the effect of Genre combination on a movie’s Revenue, Rating and </a:t>
            </a:r>
            <a:r>
              <a:rPr lang="en-US" sz="2250" dirty="0" err="1">
                <a:latin typeface="Times New Roman" panose="02020603050405020304" charset="0"/>
                <a:cs typeface="Times New Roman" panose="02020603050405020304" charset="0"/>
              </a:rPr>
              <a:t>Metascore</a:t>
            </a:r>
            <a:r>
              <a:rPr lang="en-US" sz="2250" dirty="0">
                <a:latin typeface="Times New Roman" panose="02020603050405020304" charset="0"/>
                <a:cs typeface="Times New Roman" panose="02020603050405020304" charset="0"/>
              </a:rPr>
              <a:t>.</a:t>
            </a:r>
            <a:endParaRPr lang="en-US" sz="2250" dirty="0">
              <a:latin typeface="Times New Roman" panose="02020603050405020304" charset="0"/>
              <a:cs typeface="Times New Roman" panose="02020603050405020304" charset="0"/>
            </a:endParaRPr>
          </a:p>
          <a:p>
            <a:r>
              <a:rPr lang="en-US" sz="2250" dirty="0">
                <a:latin typeface="Times New Roman" panose="02020603050405020304" charset="0"/>
                <a:cs typeface="Times New Roman" panose="02020603050405020304" charset="0"/>
              </a:rPr>
              <a:t>Analyzed the growth of movie industry over the 10 year period in terms of Revenue and Rating.</a:t>
            </a:r>
            <a:endParaRPr lang="en-US" sz="2250" dirty="0">
              <a:latin typeface="Times New Roman" panose="02020603050405020304" charset="0"/>
              <a:cs typeface="Times New Roman" panose="02020603050405020304" charset="0"/>
            </a:endParaRPr>
          </a:p>
          <a:p>
            <a:r>
              <a:rPr lang="en-US" sz="2250" dirty="0">
                <a:latin typeface="Times New Roman" panose="02020603050405020304" charset="0"/>
                <a:cs typeface="Times New Roman" panose="02020603050405020304" charset="0"/>
              </a:rPr>
              <a:t>Explored the correlation between Revenue, Rating and </a:t>
            </a:r>
            <a:r>
              <a:rPr lang="en-US" sz="2250" dirty="0" err="1">
                <a:latin typeface="Times New Roman" panose="02020603050405020304" charset="0"/>
                <a:cs typeface="Times New Roman" panose="02020603050405020304" charset="0"/>
              </a:rPr>
              <a:t>Metascore</a:t>
            </a:r>
            <a:r>
              <a:rPr lang="en-US" sz="2250" dirty="0">
                <a:latin typeface="Times New Roman" panose="02020603050405020304" charset="0"/>
                <a:cs typeface="Times New Roman" panose="02020603050405020304" charset="0"/>
              </a:rPr>
              <a:t>.</a:t>
            </a:r>
            <a:endParaRPr lang="en-US" sz="2250" dirty="0">
              <a:latin typeface="Times New Roman" panose="02020603050405020304" charset="0"/>
              <a:cs typeface="Times New Roman" panose="02020603050405020304" charset="0"/>
            </a:endParaRPr>
          </a:p>
          <a:p>
            <a:endParaRPr lang="en-US" sz="2250" dirty="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Algerian" panose="04020705040A02060702" pitchFamily="82" charset="0"/>
              </a:rPr>
              <a:t>INDUSTRY GROWTH Y-ON-Y V/s MOVIE COUNT</a:t>
            </a:r>
            <a:endParaRPr lang="en-US" sz="3200" b="1" dirty="0">
              <a:latin typeface="Algerian" panose="04020705040A02060702" pitchFamily="82" charset="0"/>
            </a:endParaRPr>
          </a:p>
        </p:txBody>
      </p:sp>
      <p:sp>
        <p:nvSpPr>
          <p:cNvPr id="3" name="Content Placeholder 2"/>
          <p:cNvSpPr>
            <a:spLocks noGrp="1"/>
          </p:cNvSpPr>
          <p:nvPr>
            <p:ph sz="half" idx="1"/>
          </p:nvPr>
        </p:nvSpPr>
        <p:spPr/>
        <p:txBody>
          <a:bodyPr>
            <a:normAutofit/>
          </a:bodyPr>
          <a:lstStyle/>
          <a:p>
            <a:r>
              <a:rPr lang="en-US" sz="1800" dirty="0">
                <a:latin typeface="Times New Roman" panose="02020603050405020304" charset="0"/>
                <a:cs typeface="Times New Roman" panose="02020603050405020304" charset="0"/>
              </a:rPr>
              <a:t>Growing with respect to number of movies released.</a:t>
            </a:r>
            <a:endParaRPr lang="en-US" sz="1800" dirty="0">
              <a:latin typeface="Times New Roman" panose="02020603050405020304" charset="0"/>
              <a:cs typeface="Times New Roman" panose="02020603050405020304" charset="0"/>
            </a:endParaRPr>
          </a:p>
          <a:p>
            <a:endParaRPr lang="en-US" sz="1800" dirty="0">
              <a:latin typeface="Times New Roman" panose="02020603050405020304" charset="0"/>
              <a:cs typeface="Times New Roman" panose="02020603050405020304" charset="0"/>
            </a:endParaRPr>
          </a:p>
        </p:txBody>
      </p:sp>
      <p:pic>
        <p:nvPicPr>
          <p:cNvPr id="6" name="Content Placeholder 5" descr="download (6)"/>
          <p:cNvPicPr>
            <a:picLocks noChangeAspect="1"/>
          </p:cNvPicPr>
          <p:nvPr>
            <p:ph sz="half" idx="2"/>
          </p:nvPr>
        </p:nvPicPr>
        <p:blipFill>
          <a:blip r:embed="rId1"/>
          <a:stretch>
            <a:fillRect/>
          </a:stretch>
        </p:blipFill>
        <p:spPr>
          <a:xfrm>
            <a:off x="6247765" y="2028190"/>
            <a:ext cx="4876800" cy="3657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Algerian" panose="04020705040A02060702" pitchFamily="82" charset="0"/>
              </a:rPr>
              <a:t>INDUSTRY GROWTH Y-ON-Y V/s TOTAL REVENUE</a:t>
            </a:r>
            <a:endParaRPr lang="en-US" sz="3200" b="1" dirty="0">
              <a:latin typeface="Algerian" panose="04020705040A02060702" pitchFamily="82" charset="0"/>
            </a:endParaRPr>
          </a:p>
        </p:txBody>
      </p:sp>
      <p:sp>
        <p:nvSpPr>
          <p:cNvPr id="3" name="Content Placeholder 2"/>
          <p:cNvSpPr>
            <a:spLocks noGrp="1"/>
          </p:cNvSpPr>
          <p:nvPr>
            <p:ph sz="half" idx="1"/>
          </p:nvPr>
        </p:nvSpPr>
        <p:spPr/>
        <p:txBody>
          <a:bodyPr>
            <a:normAutofit/>
          </a:bodyPr>
          <a:lstStyle/>
          <a:p>
            <a:r>
              <a:rPr lang="en-US" sz="1800" dirty="0">
                <a:latin typeface="Times New Roman" panose="02020603050405020304" charset="0"/>
                <a:cs typeface="Times New Roman" panose="02020603050405020304" charset="0"/>
              </a:rPr>
              <a:t>Growing in terms of Total Revenue per year</a:t>
            </a:r>
            <a:endParaRPr lang="en-US" sz="1800" dirty="0">
              <a:latin typeface="Times New Roman" panose="02020603050405020304" charset="0"/>
              <a:cs typeface="Times New Roman" panose="02020603050405020304" charset="0"/>
            </a:endParaRPr>
          </a:p>
          <a:p>
            <a:endParaRPr lang="en-US" sz="1800" dirty="0">
              <a:latin typeface="Times New Roman" panose="02020603050405020304" charset="0"/>
              <a:cs typeface="Times New Roman" panose="02020603050405020304" charset="0"/>
            </a:endParaRPr>
          </a:p>
        </p:txBody>
      </p:sp>
      <p:pic>
        <p:nvPicPr>
          <p:cNvPr id="6" name="Content Placeholder 5" descr="download (3)"/>
          <p:cNvPicPr>
            <a:picLocks noChangeAspect="1"/>
          </p:cNvPicPr>
          <p:nvPr>
            <p:ph sz="half" idx="2"/>
          </p:nvPr>
        </p:nvPicPr>
        <p:blipFill>
          <a:blip r:embed="rId1"/>
          <a:stretch>
            <a:fillRect/>
          </a:stretch>
        </p:blipFill>
        <p:spPr>
          <a:xfrm>
            <a:off x="6217920" y="2052320"/>
            <a:ext cx="4937760" cy="3609340"/>
          </a:xfrm>
          <a:prstGeom prst="rect">
            <a:avLst/>
          </a:prstGeom>
        </p:spPr>
      </p:pic>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7238</Words>
  <Application>WPS Presentation</Application>
  <PresentationFormat>Widescreen</PresentationFormat>
  <Paragraphs>198</Paragraphs>
  <Slides>24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Arial</vt:lpstr>
      <vt:lpstr>SimSun</vt:lpstr>
      <vt:lpstr>Wingdings</vt:lpstr>
      <vt:lpstr>Calibri</vt:lpstr>
      <vt:lpstr>Algerian</vt:lpstr>
      <vt:lpstr>Gabriola</vt:lpstr>
      <vt:lpstr>Calibri Light</vt:lpstr>
      <vt:lpstr>Microsoft YaHei</vt:lpstr>
      <vt:lpstr>Arial Unicode MS</vt:lpstr>
      <vt:lpstr>Times New Roman</vt:lpstr>
      <vt:lpstr>Communications and Dialogues</vt:lpstr>
      <vt:lpstr>PowerPoint 演示文稿</vt:lpstr>
      <vt:lpstr>Problem Statement</vt:lpstr>
      <vt:lpstr>BACKGROUND</vt:lpstr>
      <vt:lpstr>DATA IN DEPTH</vt:lpstr>
      <vt:lpstr>DATA IN DEPT (…)</vt:lpstr>
      <vt:lpstr>WHAT DID I DO ?</vt:lpstr>
      <vt:lpstr>WHAT DID I DO ? (…)</vt:lpstr>
      <vt:lpstr>INDUSTRY GROWTH Y-ON-Y V/s MOVIE COUNT</vt:lpstr>
      <vt:lpstr>INDUSTRY GROWTH Y-ON-Y V/s TOTAL REVENUE</vt:lpstr>
      <vt:lpstr>INDUSTRY GROWTH Y-ON-Y V/S AVERAGE REVENUE</vt:lpstr>
      <vt:lpstr>ACTIVE DIRECTOR V/s REVENUE</vt:lpstr>
      <vt:lpstr>ACTIVE DIRECTOR V/s Rating</vt:lpstr>
      <vt:lpstr>ACTIVE DIRECTOR V/s METASCORE</vt:lpstr>
      <vt:lpstr>IMPACT OF MOVIE RUNTIME</vt:lpstr>
      <vt:lpstr>IMPACT OF GENRE COUNT </vt:lpstr>
      <vt:lpstr>GENRE COMBINATION vs REVENUE</vt:lpstr>
      <vt:lpstr>GENRE COMBINATION VS RATING</vt:lpstr>
      <vt:lpstr>GENRE COMBINATION VS METASCORE</vt:lpstr>
      <vt:lpstr>CORRELATION: REVENUE, RATING AND METASCORE</vt:lpstr>
      <vt:lpstr>IMPACT OF GENRE COUNT </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Nitin George Cherian</dc:creator>
  <cp:lastModifiedBy>venua</cp:lastModifiedBy>
  <cp:revision>48</cp:revision>
  <dcterms:created xsi:type="dcterms:W3CDTF">2019-02-02T12:54:00Z</dcterms:created>
  <dcterms:modified xsi:type="dcterms:W3CDTF">2022-04-26T07:15:52Z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338A1D623D4E4F35AED9557FB13C1AF9</vt:lpwstr>
  </property>
  <property fmtid="{D5CDD505-2E9C-101B-9397-08002B2CF9AE}" pid="3" name="KSOProductBuildVer">
    <vt:lpwstr>1033-11.2.0.11074</vt:lpwstr>
  </property>
</Properties>
</file>