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332" y="5121871"/>
            <a:ext cx="2605938" cy="248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78003" y="2406612"/>
            <a:ext cx="6744692" cy="155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097" y="1929117"/>
            <a:ext cx="3609975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488" y="3316961"/>
            <a:ext cx="15755722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9336" y="1253090"/>
            <a:ext cx="9188450" cy="82251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125"/>
              </a:spcBef>
            </a:pPr>
            <a:r>
              <a:rPr sz="8950" b="1" spc="90" dirty="0">
                <a:solidFill>
                  <a:srgbClr val="FFFFFF"/>
                </a:solidFill>
                <a:latin typeface="Cambria"/>
                <a:cs typeface="Cambria"/>
              </a:rPr>
              <a:t>Guardian </a:t>
            </a:r>
            <a:r>
              <a:rPr sz="8950" b="1" spc="85" dirty="0">
                <a:solidFill>
                  <a:srgbClr val="FFFFFF"/>
                </a:solidFill>
                <a:latin typeface="Cambria"/>
                <a:cs typeface="Cambria"/>
              </a:rPr>
              <a:t>Secure: </a:t>
            </a:r>
            <a:r>
              <a:rPr sz="8950" b="1" spc="-19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-90" dirty="0">
                <a:solidFill>
                  <a:srgbClr val="FFFFFF"/>
                </a:solidFill>
                <a:latin typeface="Cambria"/>
                <a:cs typeface="Cambria"/>
              </a:rPr>
              <a:t>Elevate </a:t>
            </a:r>
            <a:r>
              <a:rPr sz="8950" b="1" spc="-100" dirty="0">
                <a:solidFill>
                  <a:srgbClr val="FFFFFF"/>
                </a:solidFill>
                <a:latin typeface="Cambria"/>
                <a:cs typeface="Cambria"/>
              </a:rPr>
              <a:t>Your </a:t>
            </a:r>
            <a:r>
              <a:rPr sz="8950" b="1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155" dirty="0">
                <a:solidFill>
                  <a:srgbClr val="FFFFFF"/>
                </a:solidFill>
                <a:latin typeface="Cambria"/>
                <a:cs typeface="Cambria"/>
              </a:rPr>
              <a:t>Online </a:t>
            </a:r>
            <a:r>
              <a:rPr sz="8950" b="1" spc="80" dirty="0">
                <a:solidFill>
                  <a:srgbClr val="FFFFFF"/>
                </a:solidFill>
                <a:latin typeface="Cambria"/>
                <a:cs typeface="Cambria"/>
              </a:rPr>
              <a:t>Security </a:t>
            </a:r>
            <a:r>
              <a:rPr sz="8950" b="1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-1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8950" b="1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190" dirty="0">
                <a:solidFill>
                  <a:srgbClr val="FFFFFF"/>
                </a:solidFill>
                <a:latin typeface="Cambria"/>
                <a:cs typeface="Cambria"/>
              </a:rPr>
              <a:t>User- </a:t>
            </a:r>
            <a:r>
              <a:rPr sz="8950" b="1" spc="1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30" dirty="0">
                <a:solidFill>
                  <a:srgbClr val="FFFFFF"/>
                </a:solidFill>
                <a:latin typeface="Cambria"/>
                <a:cs typeface="Cambria"/>
              </a:rPr>
              <a:t>Friendly </a:t>
            </a:r>
            <a:r>
              <a:rPr sz="8950" b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950" b="1" spc="75" dirty="0">
                <a:solidFill>
                  <a:srgbClr val="FFFFFF"/>
                </a:solidFill>
                <a:latin typeface="Cambria"/>
                <a:cs typeface="Cambria"/>
              </a:rPr>
              <a:t>Solutions</a:t>
            </a:r>
            <a:endParaRPr sz="895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5122075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8150" y="1386108"/>
            <a:ext cx="4419600" cy="77777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4950" spc="25" dirty="0">
                <a:solidFill>
                  <a:srgbClr val="FFFFFF"/>
                </a:solidFill>
              </a:rPr>
              <a:t>Introduction</a:t>
            </a:r>
            <a:endParaRPr sz="4950" dirty="0"/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3999" cy="1048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DD885-191F-C0A2-A022-D453427E50C8}"/>
              </a:ext>
            </a:extLst>
          </p:cNvPr>
          <p:cNvSpPr txBox="1"/>
          <p:nvPr/>
        </p:nvSpPr>
        <p:spPr>
          <a:xfrm>
            <a:off x="9302751" y="2787649"/>
            <a:ext cx="8458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Guardian Secure is a robust web application focused on enhancing user security and privacy through a suite of cybersecurity tools and features. Built with Flask, it provides secure user authentication, account management, and a range of security tools to safeguard user data.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8950" y="501651"/>
            <a:ext cx="35814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6000" spc="-35" dirty="0"/>
              <a:t>Feature</a:t>
            </a:r>
            <a:br>
              <a:rPr lang="en-US" sz="6000" spc="-35" dirty="0"/>
            </a:br>
            <a:br>
              <a:rPr lang="en-US" sz="6000" spc="-35" dirty="0"/>
            </a:br>
            <a:endParaRPr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5577B-28A9-EBC9-7DF3-B6D93F2C0236}"/>
              </a:ext>
            </a:extLst>
          </p:cNvPr>
          <p:cNvSpPr txBox="1"/>
          <p:nvPr/>
        </p:nvSpPr>
        <p:spPr>
          <a:xfrm>
            <a:off x="9378950" y="1720850"/>
            <a:ext cx="838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Landing page </a:t>
            </a:r>
            <a:r>
              <a:rPr lang="en-IN" sz="4000" dirty="0"/>
              <a:t>with Login, Signup, and Password reset functionalities.</a:t>
            </a:r>
          </a:p>
          <a:p>
            <a:r>
              <a:rPr lang="en-IN" sz="4000" b="1" i="1" dirty="0"/>
              <a:t>Cybersecurity Services </a:t>
            </a:r>
            <a:r>
              <a:rPr lang="en-IN" sz="4000" dirty="0"/>
              <a:t>includes Password checker, Vulnerability matcher, etc.</a:t>
            </a:r>
          </a:p>
          <a:p>
            <a:r>
              <a:rPr lang="en-IN" sz="4000" b="1" i="1" dirty="0"/>
              <a:t>Flask-Login</a:t>
            </a:r>
            <a:r>
              <a:rPr lang="en-IN" sz="4000" dirty="0"/>
              <a:t> for User authentication&amp;</a:t>
            </a:r>
            <a:r>
              <a:rPr lang="en-IN" sz="4000" b="1" i="1" dirty="0"/>
              <a:t> </a:t>
            </a:r>
            <a:r>
              <a:rPr lang="en-IN" sz="4000" dirty="0"/>
              <a:t>accessing services.</a:t>
            </a:r>
          </a:p>
          <a:p>
            <a:r>
              <a:rPr lang="en-IN" sz="4000" b="1" i="1" dirty="0"/>
              <a:t>MySQL</a:t>
            </a:r>
            <a:r>
              <a:rPr lang="en-IN" sz="4000" dirty="0"/>
              <a:t> database for storing user information</a:t>
            </a:r>
          </a:p>
          <a:p>
            <a:r>
              <a:rPr lang="en-IN" sz="4000" b="1" i="1" dirty="0"/>
              <a:t>Password Reset </a:t>
            </a:r>
            <a:r>
              <a:rPr lang="en-IN" sz="4000" dirty="0"/>
              <a:t>using security questions.</a:t>
            </a:r>
          </a:p>
          <a:p>
            <a:r>
              <a:rPr lang="en-IN" sz="4000" b="1" i="1" dirty="0"/>
              <a:t>AI Chatbot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6"/>
          <a:stretch/>
        </p:blipFill>
        <p:spPr>
          <a:xfrm>
            <a:off x="0" y="648143"/>
            <a:ext cx="8124825" cy="88451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26550" y="642680"/>
            <a:ext cx="6400800" cy="11317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4475" rIns="0" bIns="0" rtlCol="0">
            <a:spAutoFit/>
          </a:bodyPr>
          <a:lstStyle/>
          <a:p>
            <a:pPr marL="258445" algn="ctr">
              <a:lnSpc>
                <a:spcPct val="100000"/>
              </a:lnSpc>
              <a:spcBef>
                <a:spcPts val="1925"/>
              </a:spcBef>
            </a:pPr>
            <a:r>
              <a:rPr lang="en-US" sz="5750" spc="-50" dirty="0">
                <a:solidFill>
                  <a:srgbClr val="FFFFFF"/>
                </a:solidFill>
              </a:rPr>
              <a:t>Implementation</a:t>
            </a:r>
            <a:endParaRPr sz="5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75EB6-5270-89EC-09A5-ECE32E5FCFAD}"/>
              </a:ext>
            </a:extLst>
          </p:cNvPr>
          <p:cNvSpPr txBox="1"/>
          <p:nvPr/>
        </p:nvSpPr>
        <p:spPr>
          <a:xfrm>
            <a:off x="8312150" y="2178050"/>
            <a:ext cx="9525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Flask App Structure</a:t>
            </a:r>
            <a:r>
              <a:rPr lang="en-IN" sz="4000" dirty="0"/>
              <a:t>: Organized folder structure with routes for authentication and tools. Base template and inheritance for consistent UI across pages.</a:t>
            </a:r>
          </a:p>
          <a:p>
            <a:r>
              <a:rPr lang="en-IN" sz="4000" b="1" i="1" dirty="0"/>
              <a:t>Flask-Login Integration</a:t>
            </a:r>
            <a:r>
              <a:rPr lang="en-IN" sz="4000" dirty="0"/>
              <a:t>: Implemented </a:t>
            </a:r>
            <a:r>
              <a:rPr lang="en-IN" sz="4000" b="1" i="1" dirty="0"/>
              <a:t>@login_required </a:t>
            </a:r>
            <a:r>
              <a:rPr lang="en-IN" sz="4000" dirty="0"/>
              <a:t>decorator for secure access. Ensured authentication with user session management. </a:t>
            </a:r>
          </a:p>
          <a:p>
            <a:r>
              <a:rPr lang="en-IN" sz="4000" b="1" i="1" dirty="0"/>
              <a:t>Database Schema</a:t>
            </a:r>
            <a:r>
              <a:rPr lang="en-IN" sz="4000" dirty="0"/>
              <a:t>: Designed user table schema (email, password, security question, etc.).Utilized SQL Alchemy for ORM with Flask app.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C6B2-5AC7-C1E2-25D7-3FC1C01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1797051"/>
            <a:ext cx="4724401" cy="12618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Implementation </a:t>
            </a:r>
            <a:r>
              <a:rPr lang="en-US" i="1" dirty="0" err="1">
                <a:solidFill>
                  <a:schemeClr val="bg1"/>
                </a:solidFill>
              </a:rPr>
              <a:t>cotd</a:t>
            </a:r>
            <a:r>
              <a:rPr lang="en-US" i="1" dirty="0">
                <a:solidFill>
                  <a:schemeClr val="bg1"/>
                </a:solidFill>
              </a:rPr>
              <a:t>…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6CE6-7F81-01E7-EF98-CF9EC90A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50" y="3321050"/>
            <a:ext cx="16640861" cy="6432530"/>
          </a:xfrm>
        </p:spPr>
        <p:txBody>
          <a:bodyPr/>
          <a:lstStyle/>
          <a:p>
            <a:r>
              <a:rPr lang="en-IN" sz="4000" b="1" i="1" dirty="0">
                <a:solidFill>
                  <a:schemeClr val="bg1"/>
                </a:solidFill>
              </a:rPr>
              <a:t>Password Reset Mechanism</a:t>
            </a:r>
            <a:r>
              <a:rPr lang="en-IN" sz="4000" dirty="0">
                <a:solidFill>
                  <a:schemeClr val="bg1"/>
                </a:solidFill>
              </a:rPr>
              <a:t>: Implemented OTP-based password reset mechanism.</a:t>
            </a:r>
          </a:p>
          <a:p>
            <a:r>
              <a:rPr lang="en-IN" sz="4000" b="1" i="1" dirty="0">
                <a:solidFill>
                  <a:schemeClr val="bg1"/>
                </a:solidFill>
              </a:rPr>
              <a:t>Included security question Verification</a:t>
            </a:r>
            <a:r>
              <a:rPr lang="en-IN" sz="4000" dirty="0">
                <a:solidFill>
                  <a:schemeClr val="bg1"/>
                </a:solidFill>
              </a:rPr>
              <a:t>: for additional security.</a:t>
            </a:r>
          </a:p>
          <a:p>
            <a:r>
              <a:rPr lang="en-IN" sz="4000" dirty="0">
                <a:solidFill>
                  <a:schemeClr val="bg1"/>
                </a:solidFill>
              </a:rPr>
              <a:t>Enhancing user experience with seamless </a:t>
            </a:r>
            <a:r>
              <a:rPr lang="en-IN" sz="4000" b="1" i="1" dirty="0">
                <a:solidFill>
                  <a:schemeClr val="bg1"/>
                </a:solidFill>
              </a:rPr>
              <a:t>password recovery</a:t>
            </a:r>
            <a:r>
              <a:rPr lang="en-IN" sz="4000" dirty="0">
                <a:solidFill>
                  <a:schemeClr val="bg1"/>
                </a:solidFill>
              </a:rPr>
              <a:t>.</a:t>
            </a:r>
          </a:p>
          <a:p>
            <a:r>
              <a:rPr lang="en-IN" sz="4000" b="1" i="1" dirty="0">
                <a:solidFill>
                  <a:schemeClr val="bg1"/>
                </a:solidFill>
              </a:rPr>
              <a:t>Vulnerability Matcher Tool</a:t>
            </a:r>
            <a:r>
              <a:rPr lang="en-IN" sz="4000" dirty="0">
                <a:solidFill>
                  <a:schemeClr val="bg1"/>
                </a:solidFill>
              </a:rPr>
              <a:t>: Utilizing Python zapv2 module and OWASP Zap Proxy for vulnerability assessment. </a:t>
            </a:r>
          </a:p>
          <a:p>
            <a:r>
              <a:rPr lang="en-IN" sz="4000" b="1" i="1" dirty="0">
                <a:solidFill>
                  <a:schemeClr val="bg1"/>
                </a:solidFill>
              </a:rPr>
              <a:t>Spidering process </a:t>
            </a:r>
            <a:r>
              <a:rPr lang="en-IN" sz="4000" dirty="0">
                <a:solidFill>
                  <a:schemeClr val="bg1"/>
                </a:solidFill>
              </a:rPr>
              <a:t>for web app scanning.</a:t>
            </a:r>
          </a:p>
          <a:p>
            <a:r>
              <a:rPr lang="en-IN" sz="4000" dirty="0">
                <a:solidFill>
                  <a:schemeClr val="bg1"/>
                </a:solidFill>
              </a:rPr>
              <a:t>Options for </a:t>
            </a:r>
            <a:r>
              <a:rPr lang="en-IN" sz="4000" b="1" i="1" dirty="0">
                <a:solidFill>
                  <a:schemeClr val="bg1"/>
                </a:solidFill>
              </a:rPr>
              <a:t>Active and Passive </a:t>
            </a:r>
            <a:r>
              <a:rPr lang="en-IN" sz="4000" dirty="0">
                <a:solidFill>
                  <a:schemeClr val="bg1"/>
                </a:solidFill>
              </a:rPr>
              <a:t>scanning.</a:t>
            </a:r>
          </a:p>
          <a:p>
            <a:r>
              <a:rPr lang="en-IN" sz="4000" b="1" i="1" dirty="0">
                <a:solidFill>
                  <a:schemeClr val="bg1"/>
                </a:solidFill>
              </a:rPr>
              <a:t>Additional Tools</a:t>
            </a:r>
            <a:r>
              <a:rPr lang="en-IN" sz="4000" dirty="0">
                <a:solidFill>
                  <a:schemeClr val="bg1"/>
                </a:solidFill>
              </a:rPr>
              <a:t>: Password strength checker to ensure robust passwords.</a:t>
            </a:r>
          </a:p>
          <a:p>
            <a:r>
              <a:rPr lang="en-IN" sz="4000" b="1" i="1" dirty="0">
                <a:solidFill>
                  <a:schemeClr val="bg1"/>
                </a:solidFill>
              </a:rPr>
              <a:t>Cipher text conversion </a:t>
            </a:r>
            <a:r>
              <a:rPr lang="en-IN" sz="4000" dirty="0">
                <a:solidFill>
                  <a:schemeClr val="bg1"/>
                </a:solidFill>
              </a:rPr>
              <a:t>using SHA256 and MD5 for data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27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53192" y="3296892"/>
              <a:ext cx="6698158" cy="375795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751" y="958850"/>
            <a:ext cx="2590799" cy="609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lang="en-US" spc="85" dirty="0"/>
              <a:t> Progress</a:t>
            </a:r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15154-1A26-B168-2153-97CFE18EACE1}"/>
              </a:ext>
            </a:extLst>
          </p:cNvPr>
          <p:cNvSpPr txBox="1"/>
          <p:nvPr/>
        </p:nvSpPr>
        <p:spPr>
          <a:xfrm>
            <a:off x="158751" y="2101850"/>
            <a:ext cx="838199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Successfully developed landing page with </a:t>
            </a:r>
            <a:r>
              <a:rPr lang="en-IN" sz="4000" b="1" i="1" dirty="0"/>
              <a:t>authentication</a:t>
            </a:r>
            <a:r>
              <a:rPr lang="en-IN" sz="4000" dirty="0"/>
              <a:t> feature. Implemented </a:t>
            </a:r>
            <a:r>
              <a:rPr lang="en-IN" sz="4000" b="1" i="1" dirty="0"/>
              <a:t>Flask-Login</a:t>
            </a:r>
            <a:r>
              <a:rPr lang="en-IN" sz="4000" dirty="0"/>
              <a:t> for secure access to services.</a:t>
            </a:r>
          </a:p>
          <a:p>
            <a:r>
              <a:rPr lang="en-IN" sz="4000" b="1" i="1" dirty="0"/>
              <a:t>Database setup </a:t>
            </a:r>
            <a:r>
              <a:rPr lang="en-IN" sz="4000" dirty="0"/>
              <a:t>implemented for storing user data securely.</a:t>
            </a:r>
          </a:p>
          <a:p>
            <a:r>
              <a:rPr lang="en-IN" sz="4000" dirty="0"/>
              <a:t>Partial implementation of </a:t>
            </a:r>
            <a:r>
              <a:rPr lang="en-IN" sz="4000" b="1" i="1" dirty="0"/>
              <a:t>password reset</a:t>
            </a:r>
            <a:r>
              <a:rPr lang="en-IN" sz="4000" dirty="0"/>
              <a:t> mechanism.</a:t>
            </a:r>
          </a:p>
          <a:p>
            <a:r>
              <a:rPr lang="en-IN" sz="4000" b="1" i="1" dirty="0"/>
              <a:t>Password checker</a:t>
            </a:r>
            <a:r>
              <a:rPr lang="en-IN" sz="4000" dirty="0"/>
              <a:t> tool enacted.</a:t>
            </a:r>
          </a:p>
          <a:p>
            <a:r>
              <a:rPr lang="en-IN" sz="4000" b="1" i="1" dirty="0"/>
              <a:t>Vulnerability matcher tool </a:t>
            </a:r>
            <a:r>
              <a:rPr lang="en-IN" sz="4000" dirty="0"/>
              <a:t>is successfully implemented to find vulnerabilities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1351" y="654050"/>
            <a:ext cx="7175658" cy="63927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050" dirty="0">
                <a:solidFill>
                  <a:schemeClr val="bg1"/>
                </a:solidFill>
              </a:rPr>
              <a:t>Future Plans</a:t>
            </a:r>
            <a:endParaRPr sz="4050" dirty="0">
              <a:solidFill>
                <a:schemeClr val="bg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31732"/>
            <a:ext cx="9143999" cy="4823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7FDFBC-7F16-D70B-20A6-A8E4DADFF45A}"/>
              </a:ext>
            </a:extLst>
          </p:cNvPr>
          <p:cNvSpPr txBox="1"/>
          <p:nvPr/>
        </p:nvSpPr>
        <p:spPr>
          <a:xfrm>
            <a:off x="9531351" y="2330450"/>
            <a:ext cx="7924799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>
                <a:solidFill>
                  <a:schemeClr val="bg1"/>
                </a:solidFill>
              </a:rPr>
              <a:t>Flask-Mail integration </a:t>
            </a:r>
            <a:r>
              <a:rPr lang="en-IN" sz="4000" dirty="0">
                <a:solidFill>
                  <a:schemeClr val="bg1"/>
                </a:solidFill>
              </a:rPr>
              <a:t>utilizing Flask-Mail for sending OTP emails to users for password reset.</a:t>
            </a:r>
          </a:p>
          <a:p>
            <a:r>
              <a:rPr lang="en-IN" sz="4000" b="1" i="1" dirty="0">
                <a:solidFill>
                  <a:schemeClr val="bg1"/>
                </a:solidFill>
              </a:rPr>
              <a:t>Integration and development</a:t>
            </a:r>
            <a:r>
              <a:rPr lang="en-IN" sz="4000" dirty="0">
                <a:solidFill>
                  <a:schemeClr val="bg1"/>
                </a:solidFill>
              </a:rPr>
              <a:t> of AI chatbot for cyber security queries.</a:t>
            </a:r>
          </a:p>
          <a:p>
            <a:r>
              <a:rPr lang="en-US" sz="4000" b="1" i="1" dirty="0">
                <a:solidFill>
                  <a:schemeClr val="bg1"/>
                </a:solidFill>
              </a:rPr>
              <a:t>Integration of Vulnerability Matcher Tool</a:t>
            </a:r>
            <a:r>
              <a:rPr lang="en-US" sz="4000" dirty="0">
                <a:solidFill>
                  <a:schemeClr val="bg1"/>
                </a:solidFill>
              </a:rPr>
              <a:t>: for finding vulnerabilities and generating reports.</a:t>
            </a:r>
            <a:endParaRPr lang="en-US" sz="4000" b="1" i="1" dirty="0">
              <a:solidFill>
                <a:schemeClr val="bg1"/>
              </a:solidFill>
            </a:endParaRPr>
          </a:p>
          <a:p>
            <a:r>
              <a:rPr lang="en-US" sz="4000" b="1" i="1" dirty="0">
                <a:solidFill>
                  <a:schemeClr val="bg1"/>
                </a:solidFill>
              </a:rPr>
              <a:t>Deploying</a:t>
            </a:r>
            <a:r>
              <a:rPr lang="en-US" sz="4000" dirty="0">
                <a:solidFill>
                  <a:schemeClr val="bg1"/>
                </a:solidFill>
              </a:rPr>
              <a:t> the web app on a cloud service provider, such as Heroku or Render.com, to ensure scalability, reliability, and accessibility</a:t>
            </a:r>
            <a:r>
              <a:rPr lang="en-IN" sz="4000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06950" y="4083050"/>
            <a:ext cx="10439400" cy="23147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50" dirty="0">
                <a:solidFill>
                  <a:srgbClr val="FFFFFF"/>
                </a:solidFill>
              </a:rPr>
              <a:t>Thanks!</a:t>
            </a:r>
            <a:endParaRPr sz="14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378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Cambria</vt:lpstr>
      <vt:lpstr>Office Theme</vt:lpstr>
      <vt:lpstr>PowerPoint Presentation</vt:lpstr>
      <vt:lpstr>Introduction</vt:lpstr>
      <vt:lpstr>Feature  </vt:lpstr>
      <vt:lpstr>Implementation</vt:lpstr>
      <vt:lpstr>Implementation cotd…</vt:lpstr>
      <vt:lpstr> Progress</vt:lpstr>
      <vt:lpstr>Future Plans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Priyanshu Roy</cp:lastModifiedBy>
  <cp:revision>1</cp:revision>
  <dcterms:created xsi:type="dcterms:W3CDTF">2024-04-01T12:00:05Z</dcterms:created>
  <dcterms:modified xsi:type="dcterms:W3CDTF">2024-04-01T13:31:06Z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2024-04-01T00:00:00Z</vt:filetime>
  </property>
</Properties>
</file>