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32"/>
  </p:notesMasterIdLst>
  <p:handoutMasterIdLst>
    <p:handoutMasterId r:id="rId33"/>
  </p:handoutMasterIdLst>
  <p:sldIdLst>
    <p:sldId id="360" r:id="rId4"/>
    <p:sldId id="334" r:id="rId5"/>
    <p:sldId id="336" r:id="rId6"/>
    <p:sldId id="335" r:id="rId7"/>
    <p:sldId id="337" r:id="rId8"/>
    <p:sldId id="338" r:id="rId9"/>
    <p:sldId id="340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61" r:id="rId27"/>
    <p:sldId id="362" r:id="rId28"/>
    <p:sldId id="363" r:id="rId29"/>
    <p:sldId id="364" r:id="rId30"/>
    <p:sldId id="36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Introduction to ECMAScript 2015 and beyond…</a:t>
            </a:r>
          </a:p>
        </p:txBody>
      </p:sp>
    </p:spTree>
    <p:extLst>
      <p:ext uri="{BB962C8B-B14F-4D97-AF65-F5344CB8AC3E}">
        <p14:creationId xmlns:p14="http://schemas.microsoft.com/office/powerpoint/2010/main" val="8305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 debate about </a:t>
            </a:r>
            <a:r>
              <a:rPr lang="en-US" b="1" dirty="0"/>
              <a:t>classes</a:t>
            </a:r>
            <a:r>
              <a:rPr lang="en-US" dirty="0"/>
              <a:t> versus </a:t>
            </a:r>
            <a:r>
              <a:rPr lang="en-US" b="1" dirty="0"/>
              <a:t>prototypes</a:t>
            </a:r>
            <a:r>
              <a:rPr lang="en-US" dirty="0"/>
              <a:t> came to a conclusion that classes in ES2015 are basically just a </a:t>
            </a:r>
            <a:r>
              <a:rPr lang="en-US" b="1" dirty="0"/>
              <a:t>syntactic sugar</a:t>
            </a:r>
            <a:r>
              <a:rPr lang="en-US" dirty="0"/>
              <a:t> over the </a:t>
            </a:r>
            <a:r>
              <a:rPr lang="en-US" b="1" dirty="0"/>
              <a:t>prototype-based inheritance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Classes are </a:t>
            </a:r>
            <a:r>
              <a:rPr lang="en-US" b="1" dirty="0"/>
              <a:t>easy-to-use patterns </a:t>
            </a:r>
            <a:r>
              <a:rPr lang="en-US" dirty="0"/>
              <a:t>that support </a:t>
            </a:r>
          </a:p>
          <a:p>
            <a:pPr lvl="1"/>
            <a:r>
              <a:rPr lang="en-US" dirty="0"/>
              <a:t>instance members</a:t>
            </a:r>
          </a:p>
          <a:p>
            <a:pPr lvl="1"/>
            <a:r>
              <a:rPr lang="en-US" dirty="0"/>
              <a:t>static members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super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Vehicle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constructor(wheels)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this.wheels = wheels;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toString()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return '(' + this.wheels + ')';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Car extends Vehicle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constructor(color)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super(4);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this.color = color;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toString() {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return super.toString() + ' colored: ' + this.color;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car = new Car('blue');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car.toString();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console.log(car instanceof Car);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console.log(car instanceof Vehicle);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12114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Arrows are functions shorthand by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=&gt;</a:t>
            </a:r>
            <a:r>
              <a:rPr lang="en-US" dirty="0"/>
              <a:t> syntax. </a:t>
            </a:r>
          </a:p>
          <a:p>
            <a:endParaRPr lang="en-US" dirty="0"/>
          </a:p>
          <a:p>
            <a:r>
              <a:rPr lang="en-US" dirty="0"/>
              <a:t>For people familiar with other languages such as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C#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Java 8</a:t>
            </a:r>
            <a:r>
              <a:rPr lang="en-US" dirty="0"/>
              <a:t>, they might look familiar. 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arrows</a:t>
            </a:r>
            <a:r>
              <a:rPr lang="en-US" dirty="0"/>
              <a:t> are also very helpful because they share the same lexical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/>
              <a:t> as their scope. </a:t>
            </a:r>
          </a:p>
        </p:txBody>
      </p:sp>
    </p:spTree>
    <p:extLst>
      <p:ext uri="{BB962C8B-B14F-4D97-AF65-F5344CB8AC3E}">
        <p14:creationId xmlns:p14="http://schemas.microsoft.com/office/powerpoint/2010/main" val="7748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Arrow functions </a:t>
            </a:r>
            <a:r>
              <a:rPr lang="en-US" dirty="0"/>
              <a:t>are mainly used in two forms.</a:t>
            </a:r>
          </a:p>
          <a:p>
            <a:endParaRPr lang="en-US" dirty="0"/>
          </a:p>
          <a:p>
            <a:r>
              <a:rPr lang="en-US" dirty="0"/>
              <a:t>One is using an expression body: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squares = numbers.map(n =&gt; n * n);</a:t>
            </a:r>
          </a:p>
          <a:p>
            <a:endParaRPr lang="en-US" dirty="0"/>
          </a:p>
          <a:p>
            <a:r>
              <a:rPr lang="en-US" dirty="0"/>
              <a:t>Another form is using a statement body: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numbers.forEach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(n =&gt;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if (n % 2 === 0) { 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evens.push(n);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using the shared lexical </a:t>
            </a:r>
            <a:r>
              <a:rPr lang="en-US" b="1" dirty="0">
                <a:latin typeface="Consolas" panose="020B0609020204030204" pitchFamily="49" charset="0"/>
              </a:rPr>
              <a:t>this</a:t>
            </a:r>
            <a:r>
              <a:rPr lang="en-US" dirty="0"/>
              <a:t> would be: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author =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fullName: "Bob Alice",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books: [],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printBooks()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this.books.forEach(book =&gt; console.log(book + ' by ' +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  this.fullName));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If used as a regular function, this would be the book object and not the author.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 and Const</a:t>
            </a:r>
          </a:p>
        </p:txBody>
      </p:sp>
    </p:spTree>
    <p:extLst>
      <p:ext uri="{BB962C8B-B14F-4D97-AF65-F5344CB8AC3E}">
        <p14:creationId xmlns:p14="http://schemas.microsoft.com/office/powerpoint/2010/main" val="8024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/>
              <a:t> are new keywords used for symbol declaration. </a:t>
            </a:r>
          </a:p>
          <a:p>
            <a:endParaRPr lang="en-US" dirty="0"/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is almost identical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/>
              <a:t> keyword, so it'll behave the same as global and function variables.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 behaves differently inside a block.</a:t>
            </a:r>
          </a:p>
        </p:txBody>
      </p:sp>
    </p:spTree>
    <p:extLst>
      <p:ext uri="{BB962C8B-B14F-4D97-AF65-F5344CB8AC3E}">
        <p14:creationId xmlns:p14="http://schemas.microsoft.com/office/powerpoint/2010/main" val="5621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iterateVar()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for(var i = 0; i &lt; 10; i++)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iterateLet()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for(let i = 0; i &lt; 10; i++)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console.log(i);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The first function will print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/>
              <a:t> after the loop, but the second one will throw an error, since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/>
              <a:t> is defined by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3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and Const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/>
              <a:t> keyword forces single assignment. </a:t>
            </a:r>
          </a:p>
          <a:p>
            <a:endParaRPr lang="en-US" dirty="0"/>
          </a:p>
          <a:p>
            <a:r>
              <a:rPr lang="en-US" dirty="0"/>
              <a:t>So, this code will throw an error as well: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const me = 1;</a:t>
            </a:r>
          </a:p>
          <a:p>
            <a:pPr marL="400032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me = 2; </a:t>
            </a:r>
            <a:r>
              <a:rPr lang="en-US" dirty="0">
                <a:latin typeface="Consolas" panose="020B0609020204030204" pitchFamily="49" charset="0"/>
              </a:rPr>
              <a:t>//cannot reinitialize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years of work, the ES6 specification was released on June 2015. </a:t>
            </a:r>
          </a:p>
          <a:p>
            <a:endParaRPr lang="en-US" dirty="0"/>
          </a:p>
          <a:p>
            <a:r>
              <a:rPr lang="en-US" dirty="0"/>
              <a:t>It presented the biggest advancements in JavaScript since ES5 and introduced several features into the language that will completely transform the way we JavaScript developers write code. </a:t>
            </a:r>
          </a:p>
          <a:p>
            <a:endParaRPr lang="en-US" dirty="0"/>
          </a:p>
          <a:p>
            <a:r>
              <a:rPr lang="en-US" dirty="0"/>
              <a:t>Since then ECMAScript standards are on a yearly release cycle.</a:t>
            </a:r>
          </a:p>
          <a:p>
            <a:endParaRPr lang="en-US" dirty="0"/>
          </a:p>
          <a:p>
            <a:r>
              <a:rPr lang="en-US" b="1" dirty="0"/>
              <a:t>ECMAScript 2020 </a:t>
            </a:r>
            <a:r>
              <a:rPr lang="en-US" dirty="0"/>
              <a:t>is the current version.</a:t>
            </a:r>
          </a:p>
          <a:p>
            <a:endParaRPr lang="en-US" dirty="0"/>
          </a:p>
          <a:p>
            <a:r>
              <a:rPr lang="en-US" dirty="0"/>
              <a:t>It would be ambitious to describe all the improvements made by ES2015 and all of the new iterations (i.e. ES2016, ES2017, ES2018, ES2019 and ES2020)</a:t>
            </a:r>
          </a:p>
          <a:p>
            <a:endParaRPr lang="en-US" dirty="0"/>
          </a:p>
          <a:p>
            <a:r>
              <a:rPr lang="en-US" dirty="0"/>
              <a:t>Instead, let's try to work through the </a:t>
            </a:r>
            <a:r>
              <a:rPr lang="en-US" b="1" dirty="0"/>
              <a:t>basic features </a:t>
            </a:r>
            <a:r>
              <a:rPr lang="en-US" dirty="0"/>
              <a:t>we'll use in upcoming lessons.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Default, Rest, and Spread</a:t>
            </a:r>
          </a:p>
        </p:txBody>
      </p:sp>
    </p:spTree>
    <p:extLst>
      <p:ext uri="{BB962C8B-B14F-4D97-AF65-F5344CB8AC3E}">
        <p14:creationId xmlns:p14="http://schemas.microsoft.com/office/powerpoint/2010/main" val="925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Default, Rest,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Default</a:t>
            </a:r>
            <a:r>
              <a:rPr lang="en-US" dirty="0"/>
              <a:t>, </a:t>
            </a:r>
            <a:r>
              <a:rPr lang="en-US" b="1" dirty="0"/>
              <a:t>Rest</a:t>
            </a:r>
            <a:r>
              <a:rPr lang="en-US" dirty="0"/>
              <a:t>, and </a:t>
            </a:r>
            <a:r>
              <a:rPr lang="en-US" b="1" dirty="0"/>
              <a:t>Spread</a:t>
            </a:r>
            <a:r>
              <a:rPr lang="en-US" dirty="0"/>
              <a:t> are three new features related to functions parameters.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dirty="0"/>
              <a:t> feature allows you to set a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to the function parameter: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add(x, y = 0) 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+ y;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add(1);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add(1,2);</a:t>
            </a:r>
          </a:p>
          <a:p>
            <a:endParaRPr lang="en-US" dirty="0"/>
          </a:p>
          <a:p>
            <a:r>
              <a:rPr lang="en-US" dirty="0"/>
              <a:t>In this example, the value of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/>
              <a:t> will be set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/>
              <a:t> if a value is not passed or is set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undefined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Rest, and Spread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Rest</a:t>
            </a:r>
            <a:r>
              <a:rPr lang="en-US" dirty="0"/>
              <a:t> feature allows you to pass an </a:t>
            </a:r>
            <a:r>
              <a:rPr lang="en-US" b="1" dirty="0"/>
              <a:t>array</a:t>
            </a:r>
            <a:r>
              <a:rPr lang="en-US" dirty="0"/>
              <a:t> as trailing arguments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userFriends(user, ...friends)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console.log(user + ' has ' + friends.length + '    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friends');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userFriends('User', 'Bob', 'Alice');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Rest, and Spread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Spread</a:t>
            </a:r>
            <a:r>
              <a:rPr lang="en-US" dirty="0"/>
              <a:t> feature turns an array into a call argument: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userTopFriends(firstFriend, secondFriend, thirdFriends)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console.log(firstFriend);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console.log(secondFriend);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console.log(thirdFriends);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userTopFriends(...['Alice', 'Bob', 'Michelle']);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Closures</a:t>
            </a:r>
          </a:p>
        </p:txBody>
      </p:sp>
    </p:spTree>
    <p:extLst>
      <p:ext uri="{BB962C8B-B14F-4D97-AF65-F5344CB8AC3E}">
        <p14:creationId xmlns:p14="http://schemas.microsoft.com/office/powerpoint/2010/main" val="6224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Closures are </a:t>
            </a:r>
            <a:r>
              <a:rPr lang="en-US" b="1" dirty="0"/>
              <a:t>functions</a:t>
            </a:r>
            <a:r>
              <a:rPr lang="en-US" dirty="0"/>
              <a:t> that refer to variables from their parent environment.</a:t>
            </a:r>
          </a:p>
          <a:p>
            <a:endParaRPr lang="en-US" dirty="0"/>
          </a:p>
          <a:p>
            <a:r>
              <a:rPr lang="en-US" dirty="0"/>
              <a:t>To understand them better, let's take a look at the following example: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parent()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message = 'Hello World';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function child()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 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child();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preceding example, you can see how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has access to a constant defined in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function. </a:t>
            </a:r>
          </a:p>
          <a:p>
            <a:endParaRPr lang="en-US" dirty="0"/>
          </a:p>
          <a:p>
            <a:r>
              <a:rPr lang="en-US" dirty="0"/>
              <a:t>However, this is a simple example, so let's look at a more interesting one: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function parent()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const message = 'Hello World';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function child()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alert (message);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child;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 childFN = parent();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childFN();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time,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 returned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function, and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is called after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 has already been executed. </a:t>
            </a:r>
          </a:p>
          <a:p>
            <a:endParaRPr lang="en-US" dirty="0"/>
          </a:p>
          <a:p>
            <a:r>
              <a:rPr lang="en-US" dirty="0"/>
              <a:t>This is counterintuitive to some developers because usually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parent() </a:t>
            </a:r>
            <a:r>
              <a:rPr lang="en-US" dirty="0"/>
              <a:t>function's local members should only exist while the function is being executed. </a:t>
            </a:r>
          </a:p>
          <a:p>
            <a:endParaRPr lang="en-US" dirty="0"/>
          </a:p>
          <a:p>
            <a:r>
              <a:rPr lang="en-US" dirty="0"/>
              <a:t>This is what closures are all about! A closure is not only the </a:t>
            </a:r>
            <a:r>
              <a:rPr lang="en-US" b="1" dirty="0"/>
              <a:t>function</a:t>
            </a:r>
            <a:r>
              <a:rPr lang="en-US" dirty="0"/>
              <a:t>, but also the environment in which the function was created. </a:t>
            </a:r>
          </a:p>
          <a:p>
            <a:endParaRPr lang="en-US" dirty="0"/>
          </a:p>
          <a:p>
            <a:r>
              <a:rPr lang="en-US" dirty="0"/>
              <a:t>In this case,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childFN() </a:t>
            </a:r>
            <a:r>
              <a:rPr lang="en-US" dirty="0"/>
              <a:t>is a closure object that consists of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child() </a:t>
            </a:r>
            <a:r>
              <a:rPr lang="en-US" dirty="0"/>
              <a:t>function and the environment members that existed when the closure was created, including the message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Closures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Closures</a:t>
            </a:r>
            <a:r>
              <a:rPr lang="en-US" dirty="0"/>
              <a:t> are very important in asynchronous programming because JavaScript functions are </a:t>
            </a:r>
            <a:r>
              <a:rPr lang="en-US" b="1" dirty="0"/>
              <a:t>first-class objects </a:t>
            </a:r>
            <a:r>
              <a:rPr lang="en-US" dirty="0"/>
              <a:t>that can be passed as </a:t>
            </a:r>
            <a:r>
              <a:rPr lang="en-US" b="1" dirty="0"/>
              <a:t>arguments to other functions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means that you can create a </a:t>
            </a:r>
            <a:r>
              <a:rPr lang="en-US" b="1" dirty="0"/>
              <a:t>callback function </a:t>
            </a:r>
            <a:r>
              <a:rPr lang="en-US" dirty="0"/>
              <a:t>and pass it as an argument to an event handler. </a:t>
            </a:r>
          </a:p>
          <a:p>
            <a:endParaRPr lang="en-US" dirty="0"/>
          </a:p>
          <a:p>
            <a:r>
              <a:rPr lang="en-US" dirty="0"/>
              <a:t>When the event will be </a:t>
            </a:r>
            <a:r>
              <a:rPr lang="en-US" b="1" dirty="0"/>
              <a:t>emitted</a:t>
            </a:r>
            <a:r>
              <a:rPr lang="en-US" dirty="0"/>
              <a:t>, the function will be invoked, and it will be able to manipulate any member that existed when the callback function was created, even if its parent function was already executed. </a:t>
            </a:r>
          </a:p>
          <a:p>
            <a:endParaRPr lang="en-US" dirty="0"/>
          </a:p>
          <a:p>
            <a:r>
              <a:rPr lang="en-US" dirty="0"/>
              <a:t>This means that using the </a:t>
            </a:r>
            <a:r>
              <a:rPr lang="en-US" b="1" dirty="0"/>
              <a:t>closure pattern </a:t>
            </a:r>
            <a:r>
              <a:rPr lang="en-US" dirty="0"/>
              <a:t>will help you utilize event-driven programming without the need to pass the scope state to the event handler.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700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are now a supported language-level feature. </a:t>
            </a:r>
          </a:p>
          <a:p>
            <a:endParaRPr lang="en-US" dirty="0"/>
          </a:p>
          <a:p>
            <a:r>
              <a:rPr lang="en-US" dirty="0"/>
              <a:t>They allow developers to wrap their component in a </a:t>
            </a:r>
            <a:r>
              <a:rPr lang="en-US" b="1" dirty="0"/>
              <a:t>Module pattern</a:t>
            </a:r>
            <a:r>
              <a:rPr lang="en-US" dirty="0"/>
              <a:t>, and export and import modules inside their code. </a:t>
            </a:r>
          </a:p>
          <a:p>
            <a:endParaRPr lang="en-US" dirty="0"/>
          </a:p>
          <a:p>
            <a:r>
              <a:rPr lang="en-US" dirty="0"/>
              <a:t>The implementation is very similar to the </a:t>
            </a:r>
            <a:r>
              <a:rPr lang="en-US" b="1" dirty="0"/>
              <a:t>CommonJS</a:t>
            </a:r>
            <a:r>
              <a:rPr lang="en-US" dirty="0"/>
              <a:t> module implementation described, although ES2015+ modules also support asynchronous loading. </a:t>
            </a:r>
          </a:p>
          <a:p>
            <a:endParaRPr lang="en-US" dirty="0"/>
          </a:p>
          <a:p>
            <a:r>
              <a:rPr lang="en-US" dirty="0"/>
              <a:t>The basic keywords for working with ES2015+ modules are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dirty="0"/>
              <a:t> 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pPr lvl="1"/>
            <a:r>
              <a:rPr lang="en-US" b="1" dirty="0"/>
              <a:t>export – </a:t>
            </a:r>
            <a:r>
              <a:rPr lang="en-US" dirty="0"/>
              <a:t>to expose the module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– to make the module available to use</a:t>
            </a:r>
          </a:p>
          <a:p>
            <a:pPr lvl="1"/>
            <a:r>
              <a:rPr lang="en-US" dirty="0"/>
              <a:t>Your html file must use </a:t>
            </a:r>
            <a:r>
              <a:rPr lang="en-CA" dirty="0">
                <a:latin typeface="Consolas" panose="020B0609020204030204" pitchFamily="49" charset="0"/>
              </a:rPr>
              <a:t>type="module" </a:t>
            </a:r>
            <a:r>
              <a:rPr lang="en-CA" dirty="0"/>
              <a:t>attribute for each module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look at a simple example. Suppose you have a file named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lib.js</a:t>
            </a:r>
            <a:r>
              <a:rPr lang="en-US" dirty="0"/>
              <a:t> that contains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halfOf(x)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/ 2;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So, 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main.js</a:t>
            </a:r>
            <a:r>
              <a:rPr lang="en-US" dirty="0"/>
              <a:t> file, you can use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halfOf from 'lib';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console.log(halfOf(84));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modules can be much more fun. For instance, let's say 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lib.js</a:t>
            </a:r>
            <a:r>
              <a:rPr lang="en-US" dirty="0"/>
              <a:t> file looks like this: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halfOf(x)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/ 2;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multiply(x, y)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return x * y;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In your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en-US" dirty="0"/>
              <a:t> file, use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{halfOf, multiply} from 'lib';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console.log(halfOf(84));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console.log(multiply(21, 2));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ES2015 modules also support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</a:t>
            </a:r>
            <a:r>
              <a:rPr lang="en-US" dirty="0"/>
              <a:t> values. </a:t>
            </a:r>
          </a:p>
          <a:p>
            <a:endParaRPr lang="en-US" dirty="0"/>
          </a:p>
          <a:p>
            <a:r>
              <a:rPr lang="en-US" dirty="0"/>
              <a:t>So, for instance, let's say you have file named </a:t>
            </a:r>
            <a:r>
              <a:rPr lang="en-US" b="1" dirty="0"/>
              <a:t>doSomething.js</a:t>
            </a:r>
            <a:r>
              <a:rPr lang="en-US" dirty="0"/>
              <a:t> that contains the following code: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default function () 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console.log('I did something')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You'll be able to use it as follows in your main.js file: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doSomething from 'doSomething';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doSomething();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It is important to remember that the default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/>
              <a:t> should identify their entities using the module name.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Another important thing to remember is that modules export </a:t>
            </a:r>
            <a:r>
              <a:rPr lang="en-US" b="1" dirty="0"/>
              <a:t>bindings</a:t>
            </a:r>
            <a:r>
              <a:rPr lang="en-US" dirty="0"/>
              <a:t> and </a:t>
            </a:r>
            <a:r>
              <a:rPr lang="en-US" b="1" dirty="0"/>
              <a:t>not values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for instance, let's say you have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validator.js</a:t>
            </a:r>
            <a:r>
              <a:rPr lang="en-US" dirty="0"/>
              <a:t> file that looks like this: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let flag = false;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function touch() {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flag = true;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You also have a </a:t>
            </a:r>
            <a:r>
              <a:rPr lang="en-US" b="1" dirty="0"/>
              <a:t>main.js</a:t>
            </a:r>
            <a:r>
              <a:rPr lang="en-US" dirty="0"/>
              <a:t> file that looks like this: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flag, touch } from 'validator';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console.log(flag);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touch();</a:t>
            </a:r>
          </a:p>
          <a:p>
            <a:pPr marL="4571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console.log(flag);</a:t>
            </a:r>
          </a:p>
          <a:p>
            <a:endParaRPr lang="en-US" dirty="0"/>
          </a:p>
          <a:p>
            <a:r>
              <a:rPr lang="en-US" dirty="0"/>
              <a:t>The first output would be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/>
              <a:t>, and the second would be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Now that we have a basic understanding of modules, let's move to </a:t>
            </a:r>
            <a:r>
              <a:rPr lang="en-US" b="1" dirty="0"/>
              <a:t>classes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236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On-screen Show (4:3)</PresentationFormat>
  <Paragraphs>272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Introduction to ECMAScript 2015 and beyond…</vt:lpstr>
      <vt:lpstr>Introduction to ECMAScript 2015</vt:lpstr>
      <vt:lpstr>Modules</vt:lpstr>
      <vt:lpstr>Modules</vt:lpstr>
      <vt:lpstr>Modules (continued)</vt:lpstr>
      <vt:lpstr>Modules (continued)</vt:lpstr>
      <vt:lpstr>Modules (continued)</vt:lpstr>
      <vt:lpstr>Modules (continued)</vt:lpstr>
      <vt:lpstr>Classes</vt:lpstr>
      <vt:lpstr>Classes</vt:lpstr>
      <vt:lpstr>Classes (continued)</vt:lpstr>
      <vt:lpstr>Arrow functions</vt:lpstr>
      <vt:lpstr>Arrow functions</vt:lpstr>
      <vt:lpstr>Arrow functions (continued)</vt:lpstr>
      <vt:lpstr>Arrow functions (continued)</vt:lpstr>
      <vt:lpstr>Let and Const</vt:lpstr>
      <vt:lpstr>Let and Const</vt:lpstr>
      <vt:lpstr>Let and Const (continued)</vt:lpstr>
      <vt:lpstr>Let and Const (continued)</vt:lpstr>
      <vt:lpstr>Default, Rest, and Spread</vt:lpstr>
      <vt:lpstr>Default, Rest, and Spread</vt:lpstr>
      <vt:lpstr>Default, Rest, and Spread (continued)</vt:lpstr>
      <vt:lpstr>Default, Rest, and Spread (continued)</vt:lpstr>
      <vt:lpstr>JavaScript Closures</vt:lpstr>
      <vt:lpstr>JavaScript Closures</vt:lpstr>
      <vt:lpstr>JavaScript Closures (continued)</vt:lpstr>
      <vt:lpstr>JavaScript Closures (continued)</vt:lpstr>
      <vt:lpstr>JavaScript Closures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2020-07-28T19:17:07Z</dcterms:modified>
</cp:coreProperties>
</file>