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0" r:id="rId5"/>
    <p:sldId id="272" r:id="rId6"/>
    <p:sldId id="271" r:id="rId7"/>
    <p:sldId id="273" r:id="rId8"/>
    <p:sldId id="274" r:id="rId9"/>
    <p:sldId id="27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3842" autoAdjust="0"/>
  </p:normalViewPr>
  <p:slideViewPr>
    <p:cSldViewPr snapToGrid="0">
      <p:cViewPr>
        <p:scale>
          <a:sx n="75" d="100"/>
          <a:sy n="75" d="100"/>
        </p:scale>
        <p:origin x="3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venusflytrapfairy/HealthDataCollective-Grou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63176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Healthcare – Persistency of a Drug</a:t>
            </a:r>
          </a:p>
          <a:p>
            <a:endParaRPr lang="en-US" sz="4000" dirty="0"/>
          </a:p>
          <a:p>
            <a:r>
              <a:rPr lang="en-US" sz="2800" b="1" dirty="0"/>
              <a:t>21</a:t>
            </a:r>
            <a:r>
              <a:rPr lang="en-US" sz="2800" b="1" baseline="30000" dirty="0"/>
              <a:t>st</a:t>
            </a:r>
            <a:r>
              <a:rPr lang="en-US" sz="2800" b="1" dirty="0"/>
              <a:t> Oct, 2023</a:t>
            </a:r>
          </a:p>
          <a:p>
            <a:endParaRPr lang="en-US" sz="2800" b="1" dirty="0"/>
          </a:p>
          <a:p>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4957761" y="-4957764"/>
            <a:ext cx="2276475" cy="12192001"/>
          </a:xfrm>
          <a:solidFill>
            <a:srgbClr val="3B3B3B"/>
          </a:solidFill>
        </p:spPr>
        <p:txBody>
          <a:bodyPr vert="vert270" anchor="t" anchorCtr="0">
            <a:normAutofit fontScale="90000"/>
          </a:bodyPr>
          <a:lstStyle/>
          <a:p>
            <a:r>
              <a:rPr lang="en-US" b="1" i="0" dirty="0">
                <a:solidFill>
                  <a:srgbClr val="FF6600"/>
                </a:solidFill>
                <a:effectLst/>
              </a:rPr>
              <a:t>Internship Batch:</a:t>
            </a:r>
            <a:r>
              <a:rPr lang="en-US" b="0" i="0" dirty="0">
                <a:solidFill>
                  <a:srgbClr val="FF6600"/>
                </a:solidFill>
                <a:effectLst/>
              </a:rPr>
              <a:t> </a:t>
            </a:r>
            <a:r>
              <a:rPr lang="en-US" b="0" i="0" dirty="0">
                <a:solidFill>
                  <a:schemeClr val="bg1"/>
                </a:solidFill>
                <a:effectLst/>
                <a:latin typeface="Söhne"/>
              </a:rPr>
              <a:t>LISUM24</a:t>
            </a:r>
            <a:br>
              <a:rPr lang="en-US" b="0" i="0" dirty="0">
                <a:solidFill>
                  <a:srgbClr val="374151"/>
                </a:solidFill>
                <a:effectLst/>
                <a:latin typeface="Söhne"/>
              </a:rPr>
            </a:br>
            <a:r>
              <a:rPr lang="en-US" b="1" dirty="0">
                <a:solidFill>
                  <a:srgbClr val="FF6600"/>
                </a:solidFill>
              </a:rPr>
              <a:t>Group: </a:t>
            </a:r>
            <a:r>
              <a:rPr lang="en-US" b="1" dirty="0" err="1">
                <a:solidFill>
                  <a:schemeClr val="bg1"/>
                </a:solidFill>
              </a:rPr>
              <a:t>HealthData</a:t>
            </a:r>
            <a:r>
              <a:rPr lang="en-US" b="1" dirty="0">
                <a:solidFill>
                  <a:schemeClr val="bg1"/>
                </a:solidFill>
              </a:rPr>
              <a:t> Collective</a:t>
            </a:r>
            <a:br>
              <a:rPr lang="en-US" dirty="0"/>
            </a:br>
            <a:r>
              <a:rPr lang="en-US" b="1" dirty="0">
                <a:solidFill>
                  <a:srgbClr val="FF6600"/>
                </a:solidFill>
              </a:rPr>
              <a:t>Group Members: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B1248B61-47FA-E481-0494-178C321092CB}"/>
              </a:ext>
            </a:extLst>
          </p:cNvPr>
          <p:cNvPicPr>
            <a:picLocks noChangeAspect="1"/>
          </p:cNvPicPr>
          <p:nvPr/>
        </p:nvPicPr>
        <p:blipFill>
          <a:blip r:embed="rId3"/>
          <a:stretch>
            <a:fillRect/>
          </a:stretch>
        </p:blipFill>
        <p:spPr>
          <a:xfrm>
            <a:off x="1371599" y="2739426"/>
            <a:ext cx="9448800" cy="2276475"/>
          </a:xfrm>
          <a:prstGeom prst="rect">
            <a:avLst/>
          </a:prstGeom>
        </p:spPr>
      </p:pic>
      <p:sp>
        <p:nvSpPr>
          <p:cNvPr id="7" name="TextBox 6">
            <a:extLst>
              <a:ext uri="{FF2B5EF4-FFF2-40B4-BE49-F238E27FC236}">
                <a16:creationId xmlns:a16="http://schemas.microsoft.com/office/drawing/2014/main" id="{07BA634E-31B6-8A8C-A8C4-D161A78564D7}"/>
              </a:ext>
            </a:extLst>
          </p:cNvPr>
          <p:cNvSpPr txBox="1"/>
          <p:nvPr/>
        </p:nvSpPr>
        <p:spPr>
          <a:xfrm>
            <a:off x="3334870" y="5714556"/>
            <a:ext cx="6768353" cy="646331"/>
          </a:xfrm>
          <a:prstGeom prst="rect">
            <a:avLst/>
          </a:prstGeom>
          <a:noFill/>
        </p:spPr>
        <p:txBody>
          <a:bodyPr wrap="square" rtlCol="0">
            <a:spAutoFit/>
          </a:bodyPr>
          <a:lstStyle/>
          <a:p>
            <a:r>
              <a:rPr lang="en-US" b="1" dirty="0">
                <a:solidFill>
                  <a:srgbClr val="FF6600"/>
                </a:solidFill>
                <a:latin typeface="+mj-lt"/>
              </a:rPr>
              <a:t>GitHub Repo:</a:t>
            </a:r>
            <a:r>
              <a:rPr lang="en-US" dirty="0"/>
              <a:t> </a:t>
            </a:r>
            <a:r>
              <a:rPr lang="en-US" b="0" i="0" u="none" strike="noStrike" dirty="0">
                <a:effectLst/>
                <a:latin typeface="Söhne"/>
                <a:hlinkClick r:id="rId4"/>
              </a:rPr>
              <a:t>https://github.com/venusflytrapfairy/HealthDataCollective-Group</a:t>
            </a:r>
            <a:endParaRPr lang="en-US" dirty="0"/>
          </a:p>
        </p:txBody>
      </p:sp>
    </p:spTree>
    <p:extLst>
      <p:ext uri="{BB962C8B-B14F-4D97-AF65-F5344CB8AC3E}">
        <p14:creationId xmlns:p14="http://schemas.microsoft.com/office/powerpoint/2010/main" val="117016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62319" y="1062318"/>
            <a:ext cx="6858002" cy="4733366"/>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48515" y="-44820"/>
            <a:ext cx="6858004" cy="694764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457200" indent="-457200" algn="just">
              <a:buFont typeface="Arial" panose="020B0604020202020204" pitchFamily="34" charset="0"/>
              <a:buChar char="•"/>
            </a:pPr>
            <a:r>
              <a:rPr lang="en-US" sz="2800" dirty="0">
                <a:solidFill>
                  <a:srgbClr val="FF6600"/>
                </a:solidFill>
              </a:rPr>
              <a:t>Background </a:t>
            </a:r>
          </a:p>
          <a:p>
            <a:pPr marL="457200" indent="-457200" algn="just">
              <a:buFont typeface="Arial" panose="020B0604020202020204" pitchFamily="34" charset="0"/>
              <a:buChar char="•"/>
            </a:pPr>
            <a:r>
              <a:rPr lang="en-US" sz="2800" dirty="0">
                <a:solidFill>
                  <a:srgbClr val="FF6600"/>
                </a:solidFill>
              </a:rPr>
              <a:t>Problem Statement</a:t>
            </a:r>
          </a:p>
          <a:p>
            <a:pPr marL="457200" indent="-457200" algn="just">
              <a:buFont typeface="Arial" panose="020B0604020202020204" pitchFamily="34" charset="0"/>
              <a:buChar char="•"/>
            </a:pPr>
            <a:r>
              <a:rPr lang="en-US" sz="2800" dirty="0">
                <a:solidFill>
                  <a:srgbClr val="FF6600"/>
                </a:solidFill>
              </a:rPr>
              <a:t>EDA </a:t>
            </a:r>
          </a:p>
          <a:p>
            <a:pPr marL="457200" indent="-457200" algn="just">
              <a:buFont typeface="Arial" panose="020B0604020202020204" pitchFamily="34" charset="0"/>
              <a:buChar char="•"/>
            </a:pPr>
            <a:r>
              <a:rPr lang="en-US" sz="2800" dirty="0">
                <a:solidFill>
                  <a:srgbClr val="FF6600"/>
                </a:solidFill>
              </a:rPr>
              <a:t>Final Recommendations for Technical Users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650425-ACFC-0788-7513-7CCF6753E1AE}"/>
              </a:ext>
            </a:extLst>
          </p:cNvPr>
          <p:cNvSpPr>
            <a:spLocks noGrp="1"/>
          </p:cNvSpPr>
          <p:nvPr>
            <p:ph idx="1"/>
          </p:nvPr>
        </p:nvSpPr>
        <p:spPr>
          <a:xfrm>
            <a:off x="654424" y="1830537"/>
            <a:ext cx="10515600" cy="4351338"/>
          </a:xfrm>
        </p:spPr>
        <p:txBody>
          <a:bodyPr>
            <a:normAutofit/>
          </a:bodyPr>
          <a:lstStyle/>
          <a:p>
            <a:pPr algn="l">
              <a:buFont typeface="Arial" panose="020B0604020202020204" pitchFamily="34" charset="0"/>
              <a:buChar char="•"/>
            </a:pPr>
            <a:r>
              <a:rPr lang="en-US" sz="1800" b="1" i="0" dirty="0">
                <a:solidFill>
                  <a:srgbClr val="374151"/>
                </a:solidFill>
                <a:effectLst/>
              </a:rPr>
              <a:t>Pharmaceutical Industry Landscape:</a:t>
            </a:r>
            <a:r>
              <a:rPr lang="en-US" sz="1800" b="0" i="0" dirty="0">
                <a:solidFill>
                  <a:srgbClr val="374151"/>
                </a:solidFill>
                <a:effectLst/>
              </a:rPr>
              <a:t> The pharmaceutical industry is a key player in global healthcare, dedicated to developing and delivering life-saving medications. Understanding patient medication persistency is pivotal for improving patient outcomes, informing marketing strategies, and ensuring the success of drug therapies.</a:t>
            </a:r>
          </a:p>
          <a:p>
            <a:pPr algn="l">
              <a:buFont typeface="Arial" panose="020B0604020202020204" pitchFamily="34" charset="0"/>
              <a:buChar char="•"/>
            </a:pPr>
            <a:r>
              <a:rPr lang="en-US" sz="1800" b="1" i="0" dirty="0" err="1">
                <a:solidFill>
                  <a:srgbClr val="374151"/>
                </a:solidFill>
                <a:effectLst/>
              </a:rPr>
              <a:t>HealthData</a:t>
            </a:r>
            <a:r>
              <a:rPr lang="en-US" sz="1800" b="1" i="0" dirty="0">
                <a:solidFill>
                  <a:srgbClr val="374151"/>
                </a:solidFill>
                <a:effectLst/>
              </a:rPr>
              <a:t> Collective:</a:t>
            </a:r>
            <a:r>
              <a:rPr lang="en-US" sz="1800" b="0" i="0" dirty="0">
                <a:solidFill>
                  <a:srgbClr val="374151"/>
                </a:solidFill>
                <a:effectLst/>
              </a:rPr>
              <a:t> The </a:t>
            </a:r>
            <a:r>
              <a:rPr lang="en-US" sz="1800" b="0" i="0" dirty="0" err="1">
                <a:solidFill>
                  <a:srgbClr val="374151"/>
                </a:solidFill>
                <a:effectLst/>
              </a:rPr>
              <a:t>HealthData</a:t>
            </a:r>
            <a:r>
              <a:rPr lang="en-US" sz="1800" b="0" i="0" dirty="0">
                <a:solidFill>
                  <a:srgbClr val="374151"/>
                </a:solidFill>
                <a:effectLst/>
              </a:rPr>
              <a:t> Collective is a group of international data science interns from diverse backgrounds. Our mission is to utilize data-driven insights to address pharmaceutical challenges and enhance patient care.</a:t>
            </a:r>
          </a:p>
          <a:p>
            <a:pPr algn="l">
              <a:buFont typeface="Arial" panose="020B0604020202020204" pitchFamily="34" charset="0"/>
              <a:buChar char="•"/>
            </a:pPr>
            <a:r>
              <a:rPr lang="en-US" sz="1800" b="1" i="0" dirty="0">
                <a:solidFill>
                  <a:srgbClr val="374151"/>
                </a:solidFill>
                <a:effectLst/>
              </a:rPr>
              <a:t>Project Objective:</a:t>
            </a:r>
            <a:r>
              <a:rPr lang="en-US" sz="1800" b="0" i="0" dirty="0">
                <a:solidFill>
                  <a:srgbClr val="374151"/>
                </a:solidFill>
                <a:effectLst/>
              </a:rPr>
              <a:t> Our project focuses on automating the identification of patient medication persistency based on physician prescriptions. By leveraging machine learning, we aim to provide pharmaceutical companies with the tools to better understand and improve patient treatment adherence.</a:t>
            </a:r>
          </a:p>
          <a:p>
            <a:pPr algn="l">
              <a:buFont typeface="Arial" panose="020B0604020202020204" pitchFamily="34" charset="0"/>
              <a:buChar char="•"/>
            </a:pPr>
            <a:r>
              <a:rPr lang="en-US" sz="1800" b="1" i="0" dirty="0">
                <a:solidFill>
                  <a:srgbClr val="374151"/>
                </a:solidFill>
                <a:effectLst/>
              </a:rPr>
              <a:t>Key Stakeholders:</a:t>
            </a:r>
            <a:r>
              <a:rPr lang="en-US" sz="1800" b="0" i="0" dirty="0">
                <a:solidFill>
                  <a:srgbClr val="374151"/>
                </a:solidFill>
                <a:effectLst/>
              </a:rPr>
              <a:t> The project serves the interests of pharmaceutical companies, healthcare providers, and most importantly, patients. Accurate insights into medication persistency can lead to better-informed decisions, ultimately improving healthcare outcomes.</a:t>
            </a:r>
          </a:p>
          <a:p>
            <a:pPr marL="0" indent="0">
              <a:buNone/>
            </a:pPr>
            <a:endParaRPr lang="en-US" sz="1800" dirty="0"/>
          </a:p>
        </p:txBody>
      </p:sp>
      <p:sp>
        <p:nvSpPr>
          <p:cNvPr id="5" name="Rectangle 4">
            <a:extLst>
              <a:ext uri="{FF2B5EF4-FFF2-40B4-BE49-F238E27FC236}">
                <a16:creationId xmlns:a16="http://schemas.microsoft.com/office/drawing/2014/main" id="{0A8FED7D-17B9-BC99-086A-E23A40E04DB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EA96C5-DB73-6317-E1ED-F4974210A3B7}"/>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Pharmaceutical Industry</a:t>
            </a:r>
          </a:p>
        </p:txBody>
      </p:sp>
      <p:sp>
        <p:nvSpPr>
          <p:cNvPr id="7" name="TextBox 6">
            <a:extLst>
              <a:ext uri="{FF2B5EF4-FFF2-40B4-BE49-F238E27FC236}">
                <a16:creationId xmlns:a16="http://schemas.microsoft.com/office/drawing/2014/main" id="{1004701D-B504-61D4-EF6B-B00F3B1EE002}"/>
              </a:ext>
            </a:extLst>
          </p:cNvPr>
          <p:cNvSpPr txBox="1"/>
          <p:nvPr/>
        </p:nvSpPr>
        <p:spPr>
          <a:xfrm>
            <a:off x="295835" y="5925671"/>
            <a:ext cx="3334871" cy="421341"/>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9329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650425-ACFC-0788-7513-7CCF6753E1AE}"/>
              </a:ext>
            </a:extLst>
          </p:cNvPr>
          <p:cNvSpPr>
            <a:spLocks noGrp="1"/>
          </p:cNvSpPr>
          <p:nvPr>
            <p:ph idx="1"/>
          </p:nvPr>
        </p:nvSpPr>
        <p:spPr>
          <a:xfrm>
            <a:off x="654424" y="1830537"/>
            <a:ext cx="10515600" cy="4633016"/>
          </a:xfrm>
        </p:spPr>
        <p:txBody>
          <a:bodyPr>
            <a:normAutofit fontScale="70000" lnSpcReduction="20000"/>
          </a:bodyPr>
          <a:lstStyle/>
          <a:p>
            <a:pPr algn="just" rtl="0">
              <a:spcBef>
                <a:spcPts val="0"/>
              </a:spcBef>
              <a:spcAft>
                <a:spcPts val="0"/>
              </a:spcAft>
            </a:pPr>
            <a:r>
              <a:rPr lang="en-US" sz="2600" b="0" i="0" u="none" strike="noStrike" dirty="0">
                <a:solidFill>
                  <a:srgbClr val="000000"/>
                </a:solidFill>
                <a:effectLst/>
              </a:rPr>
              <a:t>The problem to be solved is related to pharmaceutical companies' need to understand the persistence of drug usage among patients based on physician prescriptions. Specifically, the challenge is to automate the process of identifying whether a patient is persistent in following their prescribed therapy regimen. The primary problem is to build a classification model using machine learning to determine the persistence of patients based on various features and factors.</a:t>
            </a:r>
          </a:p>
          <a:p>
            <a:pPr algn="just" rtl="0">
              <a:spcBef>
                <a:spcPts val="0"/>
              </a:spcBef>
              <a:spcAft>
                <a:spcPts val="0"/>
              </a:spcAft>
            </a:pPr>
            <a:endParaRPr lang="en-US" sz="1800" dirty="0">
              <a:solidFill>
                <a:srgbClr val="000000"/>
              </a:solidFill>
              <a:latin typeface="Times New Roman" panose="02020603050405020304" pitchFamily="18" charset="0"/>
            </a:endParaRPr>
          </a:p>
          <a:p>
            <a:pPr algn="just" rtl="0">
              <a:spcBef>
                <a:spcPts val="0"/>
              </a:spcBef>
              <a:spcAft>
                <a:spcPts val="0"/>
              </a:spcAft>
            </a:pPr>
            <a:r>
              <a:rPr lang="en-US" sz="2600" i="0" u="none" strike="noStrike" dirty="0">
                <a:solidFill>
                  <a:srgbClr val="000000"/>
                </a:solidFill>
              </a:rPr>
              <a:t>Business Implications: </a:t>
            </a:r>
          </a:p>
          <a:p>
            <a:pPr algn="just" rtl="0">
              <a:spcBef>
                <a:spcPts val="0"/>
              </a:spcBef>
              <a:spcAft>
                <a:spcPts val="0"/>
              </a:spcAft>
            </a:pPr>
            <a:endParaRPr lang="en-US" sz="1200" b="0" dirty="0">
              <a:solidFill>
                <a:srgbClr val="000000"/>
              </a:solidFill>
              <a:effectLst/>
              <a:latin typeface="Times New Roman" panose="02020603050405020304" pitchFamily="18" charset="0"/>
            </a:endParaRPr>
          </a:p>
          <a:p>
            <a:pPr algn="l">
              <a:buFont typeface="+mj-lt"/>
              <a:buAutoNum type="arabicPeriod"/>
            </a:pPr>
            <a:r>
              <a:rPr lang="en-US" sz="2000" b="1" i="0" dirty="0">
                <a:solidFill>
                  <a:srgbClr val="374151"/>
                </a:solidFill>
                <a:effectLst/>
              </a:rPr>
              <a:t>Enhanced Patient Outcomes:</a:t>
            </a:r>
            <a:r>
              <a:rPr lang="en-US" sz="2000" b="0" i="0" dirty="0">
                <a:solidFill>
                  <a:srgbClr val="374151"/>
                </a:solidFill>
                <a:effectLst/>
              </a:rPr>
              <a:t> Improving medication persistency directly contributes to better patient health outcomes. Pharmaceutical companies benefit from positive patient experiences and the potential for increased usage of their products.</a:t>
            </a:r>
          </a:p>
          <a:p>
            <a:pPr algn="l">
              <a:buFont typeface="+mj-lt"/>
              <a:buAutoNum type="arabicPeriod"/>
            </a:pPr>
            <a:r>
              <a:rPr lang="en-US" sz="2000" b="1" i="0" dirty="0">
                <a:solidFill>
                  <a:srgbClr val="374151"/>
                </a:solidFill>
                <a:effectLst/>
              </a:rPr>
              <a:t>Marketing Strategy Optimization:</a:t>
            </a:r>
            <a:r>
              <a:rPr lang="en-US" sz="2000" b="0" i="0" dirty="0">
                <a:solidFill>
                  <a:srgbClr val="374151"/>
                </a:solidFill>
                <a:effectLst/>
              </a:rPr>
              <a:t> Accurate insights into medication persistency enable pharmaceutical companies to tailor marketing strategies. This leads to more targeted campaigns, ensuring that the right patients receive the right messages, thus optimizing marketing investments.</a:t>
            </a:r>
          </a:p>
          <a:p>
            <a:pPr algn="l">
              <a:buFont typeface="+mj-lt"/>
              <a:buAutoNum type="arabicPeriod"/>
            </a:pPr>
            <a:r>
              <a:rPr lang="en-US" sz="2000" b="1" i="0" dirty="0">
                <a:solidFill>
                  <a:srgbClr val="374151"/>
                </a:solidFill>
                <a:effectLst/>
              </a:rPr>
              <a:t>Treatment Efficacy Assessment:</a:t>
            </a:r>
            <a:r>
              <a:rPr lang="en-US" sz="2000" b="0" i="0" dirty="0">
                <a:solidFill>
                  <a:srgbClr val="374151"/>
                </a:solidFill>
                <a:effectLst/>
              </a:rPr>
              <a:t> By automating the process of identifying medication persistency, pharmaceutical companies can evaluate the efficacy of their drugs in real-world settings. This data is invaluable for refining existing medications and developing new ones.</a:t>
            </a:r>
          </a:p>
          <a:p>
            <a:pPr algn="l">
              <a:buFont typeface="+mj-lt"/>
              <a:buAutoNum type="arabicPeriod"/>
            </a:pPr>
            <a:r>
              <a:rPr lang="en-US" sz="2000" b="1" i="0" dirty="0">
                <a:solidFill>
                  <a:srgbClr val="374151"/>
                </a:solidFill>
                <a:effectLst/>
              </a:rPr>
              <a:t>Cost Savings:</a:t>
            </a:r>
            <a:r>
              <a:rPr lang="en-US" sz="2000" b="0" i="0" dirty="0">
                <a:solidFill>
                  <a:srgbClr val="374151"/>
                </a:solidFill>
                <a:effectLst/>
              </a:rPr>
              <a:t> Patients who adhere to their prescribed therapy regimens often require fewer medical interventions and hospitalizations. This leads to cost savings for both patients and healthcare systems, making medications more cost-effective in the long run.</a:t>
            </a:r>
          </a:p>
          <a:p>
            <a:pPr algn="l">
              <a:buFont typeface="+mj-lt"/>
              <a:buAutoNum type="arabicPeriod"/>
            </a:pPr>
            <a:r>
              <a:rPr lang="en-US" sz="2000" b="1" i="0" dirty="0">
                <a:solidFill>
                  <a:srgbClr val="374151"/>
                </a:solidFill>
                <a:effectLst/>
              </a:rPr>
              <a:t>Compliance Reporting:</a:t>
            </a:r>
            <a:r>
              <a:rPr lang="en-US" sz="2000" b="0" i="0" dirty="0">
                <a:solidFill>
                  <a:srgbClr val="374151"/>
                </a:solidFill>
                <a:effectLst/>
              </a:rPr>
              <a:t> In many healthcare systems, pharmaceutical companies are required to provide compliance reports. Accurate medication persistency data simplifies compliance reporting and ensures companies meet regulatory requirements.</a:t>
            </a:r>
          </a:p>
          <a:p>
            <a:pPr algn="l">
              <a:buFont typeface="+mj-lt"/>
              <a:buAutoNum type="arabicPeriod"/>
            </a:pPr>
            <a:r>
              <a:rPr lang="en-US" sz="2000" b="1" i="0" dirty="0">
                <a:solidFill>
                  <a:srgbClr val="374151"/>
                </a:solidFill>
                <a:effectLst/>
              </a:rPr>
              <a:t>Improved Revenue:</a:t>
            </a:r>
            <a:r>
              <a:rPr lang="en-US" sz="2000" b="0" i="0" dirty="0">
                <a:solidFill>
                  <a:srgbClr val="374151"/>
                </a:solidFill>
                <a:effectLst/>
              </a:rPr>
              <a:t> Patient persistency is directly linked to product revenue. Increased persistency can lead to higher product sales and revenue, while low persistency may necessitate product improvements or lifecycle management strategies.</a:t>
            </a:r>
          </a:p>
          <a:p>
            <a:pPr algn="l">
              <a:buFont typeface="+mj-lt"/>
              <a:buAutoNum type="arabicPeriod"/>
            </a:pPr>
            <a:r>
              <a:rPr lang="en-US" sz="2000" b="1" i="0" dirty="0">
                <a:solidFill>
                  <a:srgbClr val="374151"/>
                </a:solidFill>
                <a:effectLst/>
              </a:rPr>
              <a:t>Long-term Customer Loyalty</a:t>
            </a:r>
            <a:r>
              <a:rPr lang="en-US" sz="2000" i="0" dirty="0">
                <a:solidFill>
                  <a:srgbClr val="374151"/>
                </a:solidFill>
                <a:effectLst/>
              </a:rPr>
              <a:t>: Improving medication persistency fosters patient loyalty. Patients who experience successful outcomes with a particular medication are more likely to remain loyal to the brand and continue using it for their healthcare needs.</a:t>
            </a:r>
          </a:p>
          <a:p>
            <a:pPr algn="just" rtl="0">
              <a:spcBef>
                <a:spcPts val="0"/>
              </a:spcBef>
              <a:spcAft>
                <a:spcPts val="0"/>
              </a:spcAft>
            </a:pPr>
            <a:endParaRPr lang="en-US" sz="1800" b="0" i="0" u="none" strike="noStrike" dirty="0">
              <a:solidFill>
                <a:srgbClr val="000000"/>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0A8FED7D-17B9-BC99-086A-E23A40E04DB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EA96C5-DB73-6317-E1ED-F4974210A3B7}"/>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 &amp; Business Implications</a:t>
            </a:r>
          </a:p>
        </p:txBody>
      </p:sp>
      <p:sp>
        <p:nvSpPr>
          <p:cNvPr id="7" name="TextBox 6">
            <a:extLst>
              <a:ext uri="{FF2B5EF4-FFF2-40B4-BE49-F238E27FC236}">
                <a16:creationId xmlns:a16="http://schemas.microsoft.com/office/drawing/2014/main" id="{1004701D-B504-61D4-EF6B-B00F3B1EE002}"/>
              </a:ext>
            </a:extLst>
          </p:cNvPr>
          <p:cNvSpPr txBox="1"/>
          <p:nvPr/>
        </p:nvSpPr>
        <p:spPr>
          <a:xfrm>
            <a:off x="295835" y="5925671"/>
            <a:ext cx="3334871" cy="421341"/>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2230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4FAD9D-EB6D-D133-F3E7-F379689E72A0}"/>
              </a:ext>
            </a:extLst>
          </p:cNvPr>
          <p:cNvSpPr txBox="1"/>
          <p:nvPr/>
        </p:nvSpPr>
        <p:spPr>
          <a:xfrm>
            <a:off x="578789" y="1739153"/>
            <a:ext cx="4136646" cy="203132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26 features</a:t>
            </a:r>
          </a:p>
          <a:p>
            <a:pPr marL="285750" indent="-285750">
              <a:buFont typeface="Arial" panose="020B0604020202020204" pitchFamily="34" charset="0"/>
              <a:buChar char="•"/>
            </a:pPr>
            <a:r>
              <a:rPr lang="en-US" dirty="0"/>
              <a:t>Target feature: </a:t>
            </a:r>
            <a:r>
              <a:rPr lang="en-US" dirty="0" err="1"/>
              <a:t>Persistency_Flag</a:t>
            </a:r>
            <a:endParaRPr lang="en-US" dirty="0"/>
          </a:p>
          <a:p>
            <a:pPr marL="285750" indent="-285750">
              <a:buFont typeface="Arial" panose="020B0604020202020204" pitchFamily="34" charset="0"/>
              <a:buChar char="•"/>
            </a:pPr>
            <a:r>
              <a:rPr lang="en-US" dirty="0"/>
              <a:t>3424 rows × 69 columns</a:t>
            </a:r>
          </a:p>
          <a:p>
            <a:endParaRPr lang="en-US" dirty="0"/>
          </a:p>
          <a:p>
            <a:endParaRPr lang="en-US" dirty="0"/>
          </a:p>
          <a:p>
            <a:endParaRPr lang="en-US" dirty="0"/>
          </a:p>
        </p:txBody>
      </p:sp>
      <p:sp>
        <p:nvSpPr>
          <p:cNvPr id="25" name="Rectangle 24">
            <a:extLst>
              <a:ext uri="{FF2B5EF4-FFF2-40B4-BE49-F238E27FC236}">
                <a16:creationId xmlns:a16="http://schemas.microsoft.com/office/drawing/2014/main" id="{011C7A9D-4BA7-2C78-99B9-871DA135153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6">
            <a:extLst>
              <a:ext uri="{FF2B5EF4-FFF2-40B4-BE49-F238E27FC236}">
                <a16:creationId xmlns:a16="http://schemas.microsoft.com/office/drawing/2014/main" id="{E97366E5-07CB-53C7-7129-BB1DC9113CAF}"/>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pic>
        <p:nvPicPr>
          <p:cNvPr id="28" name="Picture 27">
            <a:extLst>
              <a:ext uri="{FF2B5EF4-FFF2-40B4-BE49-F238E27FC236}">
                <a16:creationId xmlns:a16="http://schemas.microsoft.com/office/drawing/2014/main" id="{360A05F7-31F5-975C-B44D-43439A371957}"/>
              </a:ext>
            </a:extLst>
          </p:cNvPr>
          <p:cNvPicPr>
            <a:picLocks noChangeAspect="1"/>
          </p:cNvPicPr>
          <p:nvPr/>
        </p:nvPicPr>
        <p:blipFill>
          <a:blip r:embed="rId2"/>
          <a:stretch>
            <a:fillRect/>
          </a:stretch>
        </p:blipFill>
        <p:spPr>
          <a:xfrm>
            <a:off x="6096000" y="1601590"/>
            <a:ext cx="5674659" cy="3172824"/>
          </a:xfrm>
          <a:prstGeom prst="rect">
            <a:avLst/>
          </a:prstGeom>
        </p:spPr>
      </p:pic>
      <p:pic>
        <p:nvPicPr>
          <p:cNvPr id="30" name="Picture 29">
            <a:extLst>
              <a:ext uri="{FF2B5EF4-FFF2-40B4-BE49-F238E27FC236}">
                <a16:creationId xmlns:a16="http://schemas.microsoft.com/office/drawing/2014/main" id="{3A960C8A-7CA0-6559-E8EB-D01E7D1D40E7}"/>
              </a:ext>
            </a:extLst>
          </p:cNvPr>
          <p:cNvPicPr>
            <a:picLocks noChangeAspect="1"/>
          </p:cNvPicPr>
          <p:nvPr/>
        </p:nvPicPr>
        <p:blipFill>
          <a:blip r:embed="rId3"/>
          <a:stretch>
            <a:fillRect/>
          </a:stretch>
        </p:blipFill>
        <p:spPr>
          <a:xfrm>
            <a:off x="518054" y="4153103"/>
            <a:ext cx="5053013" cy="2644970"/>
          </a:xfrm>
          <a:prstGeom prst="rect">
            <a:avLst/>
          </a:prstGeom>
        </p:spPr>
      </p:pic>
    </p:spTree>
    <p:extLst>
      <p:ext uri="{BB962C8B-B14F-4D97-AF65-F5344CB8AC3E}">
        <p14:creationId xmlns:p14="http://schemas.microsoft.com/office/powerpoint/2010/main" val="129169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650425-ACFC-0788-7513-7CCF6753E1AE}"/>
              </a:ext>
            </a:extLst>
          </p:cNvPr>
          <p:cNvSpPr>
            <a:spLocks noGrp="1"/>
          </p:cNvSpPr>
          <p:nvPr>
            <p:ph idx="1"/>
          </p:nvPr>
        </p:nvSpPr>
        <p:spPr>
          <a:xfrm>
            <a:off x="84668" y="1549116"/>
            <a:ext cx="11480800" cy="2989017"/>
          </a:xfrm>
        </p:spPr>
        <p:txBody>
          <a:bodyPr>
            <a:normAutofit fontScale="77500" lnSpcReduction="20000"/>
          </a:bodyPr>
          <a:lstStyle/>
          <a:p>
            <a:pPr marL="0" indent="0" algn="just" rtl="0">
              <a:spcBef>
                <a:spcPts val="0"/>
              </a:spcBef>
              <a:spcAft>
                <a:spcPts val="0"/>
              </a:spcAft>
              <a:buNone/>
            </a:pPr>
            <a:r>
              <a:rPr lang="en-US" sz="1800" dirty="0">
                <a:solidFill>
                  <a:srgbClr val="000000"/>
                </a:solidFill>
                <a:latin typeface="Times New Roman" panose="02020603050405020304" pitchFamily="18" charset="0"/>
              </a:rPr>
              <a:t>A summary of the tasks performed on the dataset: </a:t>
            </a:r>
          </a:p>
          <a:p>
            <a:pPr algn="just" rtl="0">
              <a:spcBef>
                <a:spcPts val="0"/>
              </a:spcBef>
              <a:spcAft>
                <a:spcPts val="0"/>
              </a:spcAft>
            </a:pPr>
            <a:endParaRPr lang="en-US" sz="1800" dirty="0">
              <a:solidFill>
                <a:srgbClr val="000000"/>
              </a:solidFill>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rPr>
              <a:t>Data Loading: </a:t>
            </a:r>
            <a:r>
              <a:rPr lang="en-US" sz="1800" b="0" i="1" u="none" strike="noStrike" dirty="0">
                <a:solidFill>
                  <a:srgbClr val="000000"/>
                </a:solidFill>
                <a:effectLst/>
                <a:latin typeface="Times New Roman" panose="02020603050405020304" pitchFamily="18" charset="0"/>
              </a:rPr>
              <a:t>Loading the dataset from Excel file on pandas</a:t>
            </a:r>
          </a:p>
          <a:p>
            <a:pPr marL="0" indent="0" rtl="0" fontAlgn="base">
              <a:spcBef>
                <a:spcPts val="0"/>
              </a:spcBef>
              <a:spcAft>
                <a:spcPts val="0"/>
              </a:spcAft>
              <a:buNone/>
            </a:pPr>
            <a:endParaRPr lang="en-US" sz="1800" b="1" i="1"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1" i="1" dirty="0">
                <a:solidFill>
                  <a:srgbClr val="000000"/>
                </a:solidFill>
                <a:latin typeface="Times New Roman" panose="02020603050405020304" pitchFamily="18" charset="0"/>
              </a:rPr>
              <a:t>Data Profiling: </a:t>
            </a:r>
            <a:r>
              <a:rPr lang="en-US" sz="1800" i="1" dirty="0">
                <a:solidFill>
                  <a:srgbClr val="000000"/>
                </a:solidFill>
                <a:latin typeface="Times New Roman" panose="02020603050405020304" pitchFamily="18" charset="0"/>
              </a:rPr>
              <a:t>Explanations for each future</a:t>
            </a:r>
          </a:p>
          <a:p>
            <a:pPr marL="0" indent="0" rtl="0" fontAlgn="base">
              <a:spcBef>
                <a:spcPts val="0"/>
              </a:spcBef>
              <a:spcAft>
                <a:spcPts val="0"/>
              </a:spcAft>
              <a:buNone/>
            </a:pPr>
            <a:endParaRPr lang="en-US" sz="1800" b="0" i="1"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1" i="1" dirty="0">
                <a:solidFill>
                  <a:srgbClr val="000000"/>
                </a:solidFill>
                <a:latin typeface="Times New Roman" panose="02020603050405020304" pitchFamily="18" charset="0"/>
              </a:rPr>
              <a:t>Data Cleaning: </a:t>
            </a:r>
            <a:r>
              <a:rPr lang="en-US" sz="1800" i="1" dirty="0">
                <a:solidFill>
                  <a:srgbClr val="000000"/>
                </a:solidFill>
                <a:latin typeface="Times New Roman" panose="02020603050405020304" pitchFamily="18" charset="0"/>
              </a:rPr>
              <a:t>Identifying and handling “unknown” values</a:t>
            </a:r>
          </a:p>
          <a:p>
            <a:pPr marL="0" indent="0" rtl="0" fontAlgn="base">
              <a:spcBef>
                <a:spcPts val="0"/>
              </a:spcBef>
              <a:spcAft>
                <a:spcPts val="0"/>
              </a:spcAft>
              <a:buNone/>
            </a:pPr>
            <a:endParaRPr lang="en-US" sz="1800" i="1" dirty="0">
              <a:solidFill>
                <a:srgbClr val="000000"/>
              </a:solidFill>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1" i="1" u="none" strike="noStrike" dirty="0" err="1">
                <a:solidFill>
                  <a:srgbClr val="000000"/>
                </a:solidFill>
                <a:effectLst/>
                <a:latin typeface="Times New Roman" panose="02020603050405020304" pitchFamily="18" charset="0"/>
              </a:rPr>
              <a:t>Dedpulication</a:t>
            </a:r>
            <a:r>
              <a:rPr lang="en-US" sz="1800" b="0" i="0" u="none" strike="noStrike" dirty="0">
                <a:solidFill>
                  <a:srgbClr val="000000"/>
                </a:solidFill>
                <a:effectLst/>
                <a:latin typeface="Times New Roman" panose="02020603050405020304" pitchFamily="18" charset="0"/>
              </a:rPr>
              <a:t>: Handling duplicate records</a:t>
            </a:r>
          </a:p>
          <a:p>
            <a:pPr marL="0" indent="0" rtl="0" fontAlgn="base">
              <a:spcBef>
                <a:spcPts val="0"/>
              </a:spcBef>
              <a:spcAft>
                <a:spcPts val="0"/>
              </a:spcAft>
              <a:buNone/>
            </a:pP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1" i="1" dirty="0">
                <a:solidFill>
                  <a:srgbClr val="000000"/>
                </a:solidFill>
                <a:latin typeface="Times New Roman" panose="02020603050405020304" pitchFamily="18" charset="0"/>
              </a:rPr>
              <a:t>Data Visualization: </a:t>
            </a:r>
            <a:r>
              <a:rPr lang="en-US" sz="1800" dirty="0">
                <a:solidFill>
                  <a:srgbClr val="000000"/>
                </a:solidFill>
                <a:latin typeface="Times New Roman" panose="02020603050405020304" pitchFamily="18" charset="0"/>
              </a:rPr>
              <a:t>Generating profile report, histograms and other graphs</a:t>
            </a:r>
          </a:p>
          <a:p>
            <a:pPr marL="0" indent="0" rtl="0" fontAlgn="base">
              <a:spcBef>
                <a:spcPts val="0"/>
              </a:spcBef>
              <a:spcAft>
                <a:spcPts val="0"/>
              </a:spcAft>
              <a:buNone/>
            </a:pPr>
            <a:endParaRPr lang="en-US" sz="1800" dirty="0">
              <a:solidFill>
                <a:srgbClr val="000000"/>
              </a:solidFill>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rPr>
              <a:t>Label-Encoding: </a:t>
            </a:r>
            <a:r>
              <a:rPr lang="en-US" sz="1800" dirty="0">
                <a:solidFill>
                  <a:srgbClr val="000000"/>
                </a:solidFill>
                <a:latin typeface="Times New Roman" panose="02020603050405020304" pitchFamily="18" charset="0"/>
              </a:rPr>
              <a:t>Dealing with non-numerical features</a:t>
            </a:r>
          </a:p>
          <a:p>
            <a:pPr marL="0" indent="0" rtl="0" fontAlgn="base">
              <a:spcBef>
                <a:spcPts val="0"/>
              </a:spcBef>
              <a:spcAft>
                <a:spcPts val="0"/>
              </a:spcAft>
              <a:buNone/>
            </a:pPr>
            <a:endParaRPr lang="en-US" sz="1800" dirty="0">
              <a:solidFill>
                <a:srgbClr val="000000"/>
              </a:solidFill>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rPr>
              <a:t>Model Development: </a:t>
            </a:r>
            <a:r>
              <a:rPr lang="en-US" sz="1800" b="0" i="0" u="none" strike="noStrike" dirty="0">
                <a:solidFill>
                  <a:srgbClr val="000000"/>
                </a:solidFill>
                <a:effectLst/>
                <a:latin typeface="Times New Roman" panose="02020603050405020304" pitchFamily="18" charset="0"/>
              </a:rPr>
              <a:t>Basic Li</a:t>
            </a:r>
            <a:r>
              <a:rPr lang="en-US" sz="1800" dirty="0">
                <a:solidFill>
                  <a:srgbClr val="000000"/>
                </a:solidFill>
                <a:latin typeface="Times New Roman" panose="02020603050405020304" pitchFamily="18" charset="0"/>
              </a:rPr>
              <a:t>near Regression model</a:t>
            </a:r>
          </a:p>
          <a:p>
            <a:pPr marL="0" indent="0" rtl="0" fontAlgn="base">
              <a:spcBef>
                <a:spcPts val="0"/>
              </a:spcBef>
              <a:spcAft>
                <a:spcPts val="0"/>
              </a:spcAft>
              <a:buNone/>
            </a:pPr>
            <a:endParaRPr lang="en-US" sz="1800" dirty="0">
              <a:solidFill>
                <a:srgbClr val="000000"/>
              </a:solidFill>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1" i="1" dirty="0">
                <a:solidFill>
                  <a:srgbClr val="000000"/>
                </a:solidFill>
                <a:latin typeface="Times New Roman" panose="02020603050405020304" pitchFamily="18" charset="0"/>
              </a:rPr>
              <a:t>Oversampling: </a:t>
            </a:r>
            <a:r>
              <a:rPr lang="en-US" sz="1800" dirty="0">
                <a:solidFill>
                  <a:srgbClr val="000000"/>
                </a:solidFill>
                <a:latin typeface="Times New Roman" panose="02020603050405020304" pitchFamily="18" charset="0"/>
              </a:rPr>
              <a:t>Applying oversampling techniques to deal with imbalanced classes</a:t>
            </a:r>
          </a:p>
          <a:p>
            <a:pPr marL="0" indent="0" rtl="0" fontAlgn="base">
              <a:spcBef>
                <a:spcPts val="0"/>
              </a:spcBef>
              <a:spcAft>
                <a:spcPts val="0"/>
              </a:spcAft>
              <a:buNone/>
            </a:pPr>
            <a:endParaRPr lang="en-US" sz="1800" dirty="0">
              <a:solidFill>
                <a:srgbClr val="000000"/>
              </a:solidFill>
              <a:latin typeface="Times New Roman" panose="02020603050405020304" pitchFamily="18" charset="0"/>
            </a:endParaRPr>
          </a:p>
          <a:p>
            <a:pPr fontAlgn="base">
              <a:spcBef>
                <a:spcPts val="0"/>
              </a:spcBef>
            </a:pPr>
            <a:r>
              <a:rPr lang="en-US" sz="1800" b="1" i="1" u="none" strike="noStrike" dirty="0">
                <a:solidFill>
                  <a:srgbClr val="000000"/>
                </a:solidFill>
                <a:effectLst/>
                <a:latin typeface="Times New Roman" panose="02020603050405020304" pitchFamily="18" charset="0"/>
              </a:rPr>
              <a:t>Comparison with Original Dataset: </a:t>
            </a:r>
            <a:r>
              <a:rPr lang="en-US" sz="1800" b="0" i="0" u="none" strike="noStrike" dirty="0">
                <a:solidFill>
                  <a:srgbClr val="000000"/>
                </a:solidFill>
                <a:effectLst/>
                <a:latin typeface="Times New Roman" panose="02020603050405020304" pitchFamily="18" charset="0"/>
              </a:rPr>
              <a:t>We’ve included a row in the summary to compare results with the original dataset without oversampling.</a:t>
            </a:r>
          </a:p>
          <a:p>
            <a:pPr marL="0" indent="0" rtl="0" fontAlgn="base">
              <a:spcBef>
                <a:spcPts val="0"/>
              </a:spcBef>
              <a:spcAft>
                <a:spcPts val="0"/>
              </a:spcAft>
              <a:buNone/>
            </a:pPr>
            <a:endParaRPr lang="en-US" sz="1800" b="0" i="0" u="none" strike="noStrike" dirty="0">
              <a:solidFill>
                <a:srgbClr val="000000"/>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0A8FED7D-17B9-BC99-086A-E23A40E04DB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EA96C5-DB73-6317-E1ED-F4974210A3B7}"/>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Exploratory Data Analysis (EDA)</a:t>
            </a:r>
          </a:p>
        </p:txBody>
      </p:sp>
      <p:sp>
        <p:nvSpPr>
          <p:cNvPr id="7" name="TextBox 6">
            <a:extLst>
              <a:ext uri="{FF2B5EF4-FFF2-40B4-BE49-F238E27FC236}">
                <a16:creationId xmlns:a16="http://schemas.microsoft.com/office/drawing/2014/main" id="{1004701D-B504-61D4-EF6B-B00F3B1EE002}"/>
              </a:ext>
            </a:extLst>
          </p:cNvPr>
          <p:cNvSpPr txBox="1"/>
          <p:nvPr/>
        </p:nvSpPr>
        <p:spPr>
          <a:xfrm>
            <a:off x="1210235" y="3867894"/>
            <a:ext cx="3334871" cy="421341"/>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986F4595-146A-AE42-2C6C-5B32F2DCDC9A}"/>
              </a:ext>
            </a:extLst>
          </p:cNvPr>
          <p:cNvPicPr>
            <a:picLocks noChangeAspect="1"/>
          </p:cNvPicPr>
          <p:nvPr/>
        </p:nvPicPr>
        <p:blipFill>
          <a:blip r:embed="rId2"/>
          <a:stretch>
            <a:fillRect/>
          </a:stretch>
        </p:blipFill>
        <p:spPr>
          <a:xfrm>
            <a:off x="2438401" y="4715649"/>
            <a:ext cx="6970711" cy="2060566"/>
          </a:xfrm>
          <a:prstGeom prst="rect">
            <a:avLst/>
          </a:prstGeom>
        </p:spPr>
      </p:pic>
    </p:spTree>
    <p:extLst>
      <p:ext uri="{BB962C8B-B14F-4D97-AF65-F5344CB8AC3E}">
        <p14:creationId xmlns:p14="http://schemas.microsoft.com/office/powerpoint/2010/main" val="186048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650425-ACFC-0788-7513-7CCF6753E1AE}"/>
              </a:ext>
            </a:extLst>
          </p:cNvPr>
          <p:cNvSpPr>
            <a:spLocks noGrp="1"/>
          </p:cNvSpPr>
          <p:nvPr>
            <p:ph idx="1"/>
          </p:nvPr>
        </p:nvSpPr>
        <p:spPr>
          <a:xfrm>
            <a:off x="93135" y="1693049"/>
            <a:ext cx="11480800" cy="2989017"/>
          </a:xfrm>
        </p:spPr>
        <p:txBody>
          <a:bodyPr>
            <a:normAutofit/>
          </a:bodyPr>
          <a:lstStyle/>
          <a:p>
            <a:pPr fontAlgn="base">
              <a:spcBef>
                <a:spcPts val="0"/>
              </a:spcBef>
            </a:pPr>
            <a:r>
              <a:rPr lang="en-US" sz="1800" b="1" i="0" dirty="0">
                <a:solidFill>
                  <a:srgbClr val="111827"/>
                </a:solidFill>
                <a:effectLst/>
                <a:latin typeface="Söhne"/>
              </a:rPr>
              <a:t>Recommended Models and Their Advantages/Disadvantages:</a:t>
            </a:r>
            <a:br>
              <a:rPr lang="en-US" sz="1800" b="1" dirty="0"/>
            </a:br>
            <a:endParaRPr lang="en-US" sz="1800" b="1" i="0" u="none" strike="noStrike" dirty="0">
              <a:solidFill>
                <a:srgbClr val="000000"/>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0A8FED7D-17B9-BC99-086A-E23A40E04DB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EA96C5-DB73-6317-E1ED-F4974210A3B7}"/>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Final Recommendations</a:t>
            </a:r>
          </a:p>
        </p:txBody>
      </p:sp>
      <p:sp>
        <p:nvSpPr>
          <p:cNvPr id="7" name="TextBox 6">
            <a:extLst>
              <a:ext uri="{FF2B5EF4-FFF2-40B4-BE49-F238E27FC236}">
                <a16:creationId xmlns:a16="http://schemas.microsoft.com/office/drawing/2014/main" id="{1004701D-B504-61D4-EF6B-B00F3B1EE002}"/>
              </a:ext>
            </a:extLst>
          </p:cNvPr>
          <p:cNvSpPr txBox="1"/>
          <p:nvPr/>
        </p:nvSpPr>
        <p:spPr>
          <a:xfrm>
            <a:off x="1210235" y="3867894"/>
            <a:ext cx="3334871" cy="421341"/>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946FEB51-C0D0-F69B-199F-28912691AC2D}"/>
              </a:ext>
            </a:extLst>
          </p:cNvPr>
          <p:cNvPicPr>
            <a:picLocks noChangeAspect="1"/>
          </p:cNvPicPr>
          <p:nvPr/>
        </p:nvPicPr>
        <p:blipFill>
          <a:blip r:embed="rId2"/>
          <a:stretch>
            <a:fillRect/>
          </a:stretch>
        </p:blipFill>
        <p:spPr>
          <a:xfrm>
            <a:off x="319616" y="2356763"/>
            <a:ext cx="9145607" cy="3443601"/>
          </a:xfrm>
          <a:prstGeom prst="rect">
            <a:avLst/>
          </a:prstGeom>
        </p:spPr>
      </p:pic>
    </p:spTree>
    <p:extLst>
      <p:ext uri="{BB962C8B-B14F-4D97-AF65-F5344CB8AC3E}">
        <p14:creationId xmlns:p14="http://schemas.microsoft.com/office/powerpoint/2010/main" val="14761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650425-ACFC-0788-7513-7CCF6753E1AE}"/>
              </a:ext>
            </a:extLst>
          </p:cNvPr>
          <p:cNvSpPr>
            <a:spLocks noGrp="1"/>
          </p:cNvSpPr>
          <p:nvPr>
            <p:ph idx="1"/>
          </p:nvPr>
        </p:nvSpPr>
        <p:spPr>
          <a:xfrm>
            <a:off x="84668" y="1549116"/>
            <a:ext cx="11480800" cy="2989017"/>
          </a:xfrm>
        </p:spPr>
        <p:txBody>
          <a:bodyPr>
            <a:normAutofit/>
          </a:bodyPr>
          <a:lstStyle/>
          <a:p>
            <a:pPr fontAlgn="base">
              <a:spcBef>
                <a:spcPts val="0"/>
              </a:spcBef>
            </a:pPr>
            <a:r>
              <a:rPr lang="en-US" sz="1800" b="1" i="0" dirty="0">
                <a:solidFill>
                  <a:srgbClr val="111827"/>
                </a:solidFill>
                <a:effectLst/>
                <a:latin typeface="Söhne"/>
              </a:rPr>
              <a:t>Recommended Models and Their Advantages/Disadvantages:</a:t>
            </a:r>
            <a:br>
              <a:rPr lang="en-US" sz="1800" b="1" dirty="0"/>
            </a:br>
            <a:endParaRPr lang="en-US" sz="1800" b="1" i="0" u="none" strike="noStrike" dirty="0">
              <a:solidFill>
                <a:srgbClr val="000000"/>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0A8FED7D-17B9-BC99-086A-E23A40E04DB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EA96C5-DB73-6317-E1ED-F4974210A3B7}"/>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Final Recommendations</a:t>
            </a:r>
          </a:p>
        </p:txBody>
      </p:sp>
      <p:sp>
        <p:nvSpPr>
          <p:cNvPr id="7" name="TextBox 6">
            <a:extLst>
              <a:ext uri="{FF2B5EF4-FFF2-40B4-BE49-F238E27FC236}">
                <a16:creationId xmlns:a16="http://schemas.microsoft.com/office/drawing/2014/main" id="{1004701D-B504-61D4-EF6B-B00F3B1EE002}"/>
              </a:ext>
            </a:extLst>
          </p:cNvPr>
          <p:cNvSpPr txBox="1"/>
          <p:nvPr/>
        </p:nvSpPr>
        <p:spPr>
          <a:xfrm>
            <a:off x="1210235" y="3867894"/>
            <a:ext cx="3334871" cy="421341"/>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E0F1DFB9-F5E2-4272-35EA-C97761063174}"/>
              </a:ext>
            </a:extLst>
          </p:cNvPr>
          <p:cNvPicPr>
            <a:picLocks noChangeAspect="1"/>
          </p:cNvPicPr>
          <p:nvPr/>
        </p:nvPicPr>
        <p:blipFill>
          <a:blip r:embed="rId2"/>
          <a:stretch>
            <a:fillRect/>
          </a:stretch>
        </p:blipFill>
        <p:spPr>
          <a:xfrm>
            <a:off x="412750" y="2060596"/>
            <a:ext cx="8136388" cy="4441804"/>
          </a:xfrm>
          <a:prstGeom prst="rect">
            <a:avLst/>
          </a:prstGeom>
        </p:spPr>
      </p:pic>
    </p:spTree>
    <p:extLst>
      <p:ext uri="{BB962C8B-B14F-4D97-AF65-F5344CB8AC3E}">
        <p14:creationId xmlns:p14="http://schemas.microsoft.com/office/powerpoint/2010/main" val="3072591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73</TotalTime>
  <Words>699</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PowerPoint Presentation</vt:lpstr>
      <vt:lpstr>Internship Batch: LISUM24 Group: HealthData Collective Group Members:</vt:lpstr>
      <vt:lpstr>   Agenda</vt:lpstr>
      <vt:lpstr>Background – Pharmaceutical Industry</vt:lpstr>
      <vt:lpstr>Problem Statement &amp; Business Implications</vt:lpstr>
      <vt:lpstr>Data Exploration</vt:lpstr>
      <vt:lpstr>Exploratory Data Analysis (EDA)</vt:lpstr>
      <vt:lpstr>Final Recommendations</vt:lpstr>
      <vt:lpstr>Final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Asim</dc:creator>
  <cp:lastModifiedBy>Anusha Asim</cp:lastModifiedBy>
  <cp:revision>1</cp:revision>
  <dcterms:created xsi:type="dcterms:W3CDTF">2023-10-22T19:38:31Z</dcterms:created>
  <dcterms:modified xsi:type="dcterms:W3CDTF">2023-10-22T20:52:16Z</dcterms:modified>
</cp:coreProperties>
</file>