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67" r:id="rId4"/>
    <p:sldId id="270" r:id="rId5"/>
    <p:sldId id="272" r:id="rId6"/>
    <p:sldId id="274" r:id="rId7"/>
    <p:sldId id="275" r:id="rId8"/>
    <p:sldId id="276" r:id="rId9"/>
    <p:sldId id="27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3842" autoAdjust="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venusflytrapfairy/HealthDataCollective-Grou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9404882" cy="3631763"/>
          </a:xfrm>
          <a:prstGeom prst="rect">
            <a:avLst/>
          </a:prstGeom>
          <a:solidFill>
            <a:srgbClr val="3B3B3B"/>
          </a:solidFill>
        </p:spPr>
        <p:txBody>
          <a:bodyPr wrap="none" rtlCol="0">
            <a:spAutoFit/>
          </a:bodyPr>
          <a:lstStyle/>
          <a:p>
            <a:r>
              <a:rPr lang="en-US" sz="6600">
                <a:solidFill>
                  <a:srgbClr val="FF6600"/>
                </a:solidFill>
              </a:rPr>
              <a:t>Final Solution </a:t>
            </a:r>
            <a:r>
              <a:rPr lang="en-US" sz="6600" dirty="0">
                <a:solidFill>
                  <a:srgbClr val="FF6600"/>
                </a:solidFill>
              </a:rPr>
              <a:t>Presentation</a:t>
            </a:r>
          </a:p>
          <a:p>
            <a:r>
              <a:rPr lang="en-US" sz="4000" dirty="0"/>
              <a:t>Healthcare – Persistency of a Drug</a:t>
            </a:r>
          </a:p>
          <a:p>
            <a:endParaRPr lang="en-US" sz="4000" dirty="0"/>
          </a:p>
          <a:p>
            <a:r>
              <a:rPr lang="en-US" sz="2800" b="1" dirty="0"/>
              <a:t>6</a:t>
            </a:r>
            <a:r>
              <a:rPr lang="en-US" sz="2800" b="1" baseline="30000" dirty="0"/>
              <a:t>th</a:t>
            </a:r>
            <a:r>
              <a:rPr lang="en-US" sz="2800" b="1" dirty="0"/>
              <a:t> November, 2023</a:t>
            </a:r>
          </a:p>
          <a:p>
            <a:endParaRPr lang="en-US" sz="2800" b="1" dirty="0"/>
          </a:p>
          <a:p>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r>
              <a:rPr lang="en-US" b="1" dirty="0">
                <a:solidFill>
                  <a:srgbClr val="FF6600"/>
                </a:solidFill>
                <a:sym typeface="Wingdings" panose="05000000000000000000" pitchFamily="2" charset="2"/>
              </a:rPr>
              <a:t></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4957761" y="-4957764"/>
            <a:ext cx="2276475" cy="12192001"/>
          </a:xfrm>
          <a:solidFill>
            <a:srgbClr val="3B3B3B"/>
          </a:solidFill>
        </p:spPr>
        <p:txBody>
          <a:bodyPr vert="vert270" anchor="t" anchorCtr="0">
            <a:normAutofit fontScale="90000"/>
          </a:bodyPr>
          <a:lstStyle/>
          <a:p>
            <a:r>
              <a:rPr lang="en-US" b="1" i="0" dirty="0">
                <a:solidFill>
                  <a:srgbClr val="FF6600"/>
                </a:solidFill>
                <a:effectLst/>
              </a:rPr>
              <a:t>Internship Batch:</a:t>
            </a:r>
            <a:r>
              <a:rPr lang="en-US" b="0" i="0" dirty="0">
                <a:solidFill>
                  <a:srgbClr val="FF6600"/>
                </a:solidFill>
                <a:effectLst/>
              </a:rPr>
              <a:t> </a:t>
            </a:r>
            <a:r>
              <a:rPr lang="en-US" b="0" i="0" dirty="0">
                <a:solidFill>
                  <a:schemeClr val="bg1"/>
                </a:solidFill>
                <a:effectLst/>
                <a:latin typeface="Söhne"/>
              </a:rPr>
              <a:t>LISUM24</a:t>
            </a:r>
            <a:br>
              <a:rPr lang="en-US" b="0" i="0" dirty="0">
                <a:solidFill>
                  <a:srgbClr val="374151"/>
                </a:solidFill>
                <a:effectLst/>
                <a:latin typeface="Söhne"/>
              </a:rPr>
            </a:br>
            <a:r>
              <a:rPr lang="en-US" b="1" dirty="0">
                <a:solidFill>
                  <a:srgbClr val="FF6600"/>
                </a:solidFill>
              </a:rPr>
              <a:t>Group: </a:t>
            </a:r>
            <a:r>
              <a:rPr lang="en-US" b="1" dirty="0" err="1">
                <a:solidFill>
                  <a:schemeClr val="bg1"/>
                </a:solidFill>
              </a:rPr>
              <a:t>HealthData</a:t>
            </a:r>
            <a:r>
              <a:rPr lang="en-US" b="1" dirty="0">
                <a:solidFill>
                  <a:schemeClr val="bg1"/>
                </a:solidFill>
              </a:rPr>
              <a:t> Collective</a:t>
            </a:r>
            <a:br>
              <a:rPr lang="en-US" dirty="0"/>
            </a:br>
            <a:r>
              <a:rPr lang="en-US" b="1" dirty="0">
                <a:solidFill>
                  <a:srgbClr val="FF6600"/>
                </a:solidFill>
              </a:rPr>
              <a:t>Group Members: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B1248B61-47FA-E481-0494-178C321092CB}"/>
              </a:ext>
            </a:extLst>
          </p:cNvPr>
          <p:cNvPicPr>
            <a:picLocks noChangeAspect="1"/>
          </p:cNvPicPr>
          <p:nvPr/>
        </p:nvPicPr>
        <p:blipFill>
          <a:blip r:embed="rId3"/>
          <a:stretch>
            <a:fillRect/>
          </a:stretch>
        </p:blipFill>
        <p:spPr>
          <a:xfrm>
            <a:off x="1371599" y="2739426"/>
            <a:ext cx="9448800" cy="2276475"/>
          </a:xfrm>
          <a:prstGeom prst="rect">
            <a:avLst/>
          </a:prstGeom>
        </p:spPr>
      </p:pic>
      <p:sp>
        <p:nvSpPr>
          <p:cNvPr id="7" name="TextBox 6">
            <a:extLst>
              <a:ext uri="{FF2B5EF4-FFF2-40B4-BE49-F238E27FC236}">
                <a16:creationId xmlns:a16="http://schemas.microsoft.com/office/drawing/2014/main" id="{07BA634E-31B6-8A8C-A8C4-D161A78564D7}"/>
              </a:ext>
            </a:extLst>
          </p:cNvPr>
          <p:cNvSpPr txBox="1"/>
          <p:nvPr/>
        </p:nvSpPr>
        <p:spPr>
          <a:xfrm>
            <a:off x="3334870" y="5714556"/>
            <a:ext cx="6768353" cy="646331"/>
          </a:xfrm>
          <a:prstGeom prst="rect">
            <a:avLst/>
          </a:prstGeom>
          <a:noFill/>
        </p:spPr>
        <p:txBody>
          <a:bodyPr wrap="square" rtlCol="0">
            <a:spAutoFit/>
          </a:bodyPr>
          <a:lstStyle/>
          <a:p>
            <a:r>
              <a:rPr lang="en-US" b="1" dirty="0">
                <a:solidFill>
                  <a:srgbClr val="FF6600"/>
                </a:solidFill>
                <a:latin typeface="+mj-lt"/>
              </a:rPr>
              <a:t>GitHub Repo:</a:t>
            </a:r>
            <a:r>
              <a:rPr lang="en-US" dirty="0"/>
              <a:t> </a:t>
            </a:r>
            <a:r>
              <a:rPr lang="en-US" b="0" i="0" u="none" strike="noStrike" dirty="0">
                <a:effectLst/>
                <a:latin typeface="Söhne"/>
                <a:hlinkClick r:id="rId4"/>
              </a:rPr>
              <a:t>https://github.com/venusflytrapfairy/HealthDataCollective-Group</a:t>
            </a:r>
            <a:endParaRPr lang="en-US" dirty="0"/>
          </a:p>
        </p:txBody>
      </p:sp>
    </p:spTree>
    <p:extLst>
      <p:ext uri="{BB962C8B-B14F-4D97-AF65-F5344CB8AC3E}">
        <p14:creationId xmlns:p14="http://schemas.microsoft.com/office/powerpoint/2010/main" val="117016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062319" y="1062318"/>
            <a:ext cx="6858002" cy="4733366"/>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948515" y="-44820"/>
            <a:ext cx="6858004" cy="694764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457200" indent="-457200" algn="just">
              <a:buFont typeface="Arial" panose="020B0604020202020204" pitchFamily="34" charset="0"/>
              <a:buChar char="•"/>
            </a:pPr>
            <a:r>
              <a:rPr lang="en-US" sz="2800" dirty="0">
                <a:solidFill>
                  <a:srgbClr val="FF6600"/>
                </a:solidFill>
              </a:rPr>
              <a:t>Background </a:t>
            </a:r>
          </a:p>
          <a:p>
            <a:pPr marL="457200" indent="-457200" algn="just">
              <a:buFont typeface="Arial" panose="020B0604020202020204" pitchFamily="34" charset="0"/>
              <a:buChar char="•"/>
            </a:pPr>
            <a:r>
              <a:rPr lang="en-US" sz="2800" dirty="0">
                <a:solidFill>
                  <a:srgbClr val="FF6600"/>
                </a:solidFill>
              </a:rPr>
              <a:t>Problem Statement</a:t>
            </a:r>
          </a:p>
          <a:p>
            <a:pPr marL="457200" indent="-457200" algn="just">
              <a:buFont typeface="Arial" panose="020B0604020202020204" pitchFamily="34" charset="0"/>
              <a:buChar char="•"/>
            </a:pPr>
            <a:r>
              <a:rPr lang="en-US" sz="2800" dirty="0">
                <a:solidFill>
                  <a:srgbClr val="FF6600"/>
                </a:solidFill>
              </a:rPr>
              <a:t>Approaches Used </a:t>
            </a:r>
          </a:p>
          <a:p>
            <a:pPr marL="457200" indent="-457200" algn="just">
              <a:buFont typeface="Arial" panose="020B0604020202020204" pitchFamily="34" charset="0"/>
              <a:buChar char="•"/>
            </a:pPr>
            <a:r>
              <a:rPr lang="en-US" sz="2800" dirty="0">
                <a:solidFill>
                  <a:srgbClr val="FF6600"/>
                </a:solidFill>
              </a:rPr>
              <a:t>Best Solution</a:t>
            </a:r>
          </a:p>
          <a:p>
            <a:pPr marL="457200" indent="-457200" algn="just">
              <a:buFont typeface="Arial" panose="020B0604020202020204" pitchFamily="34" charset="0"/>
              <a:buChar char="•"/>
            </a:pPr>
            <a:r>
              <a:rPr lang="en-US" sz="2800" dirty="0">
                <a:solidFill>
                  <a:srgbClr val="FF6600"/>
                </a:solidFill>
              </a:rPr>
              <a:t>Potential Implementations</a:t>
            </a:r>
          </a:p>
          <a:p>
            <a:pPr marL="457200" indent="-457200" algn="just">
              <a:buFont typeface="Arial" panose="020B0604020202020204" pitchFamily="34" charset="0"/>
              <a:buChar char="•"/>
            </a:pPr>
            <a:r>
              <a:rPr lang="en-US" sz="2800" dirty="0">
                <a:solidFill>
                  <a:srgbClr val="FF6600"/>
                </a:solidFill>
              </a:rPr>
              <a:t>Business Implications</a:t>
            </a:r>
          </a:p>
          <a:p>
            <a:endParaRPr lang="en-US" sz="32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654424" y="1830537"/>
            <a:ext cx="10515600" cy="4351338"/>
          </a:xfrm>
          <a:ln w="28575">
            <a:solidFill>
              <a:schemeClr val="tx1"/>
            </a:solidFill>
          </a:ln>
        </p:spPr>
        <p:txBody>
          <a:bodyPr>
            <a:normAutofit/>
          </a:bodyPr>
          <a:lstStyle/>
          <a:p>
            <a:pPr algn="l">
              <a:buFont typeface="Arial" panose="020B0604020202020204" pitchFamily="34" charset="0"/>
              <a:buChar char="•"/>
            </a:pPr>
            <a:r>
              <a:rPr lang="en-US" sz="1800" b="1" i="0" dirty="0">
                <a:solidFill>
                  <a:srgbClr val="374151"/>
                </a:solidFill>
                <a:effectLst/>
              </a:rPr>
              <a:t>Pharmaceutical Industry Landscape:</a:t>
            </a:r>
            <a:r>
              <a:rPr lang="en-US" sz="1800" b="0" i="0" dirty="0">
                <a:solidFill>
                  <a:srgbClr val="374151"/>
                </a:solidFill>
                <a:effectLst/>
              </a:rPr>
              <a:t> The pharmaceutical industry is a key player in global healthcare, dedicated to developing and delivering life-saving medications. Understanding patient medication persistency is pivotal for improving patient outcomes, informing marketing strategies, and ensuring the success of drug therapies.</a:t>
            </a:r>
          </a:p>
          <a:p>
            <a:pPr algn="l">
              <a:buFont typeface="Arial" panose="020B0604020202020204" pitchFamily="34" charset="0"/>
              <a:buChar char="•"/>
            </a:pPr>
            <a:r>
              <a:rPr lang="en-US" sz="1800" b="1" i="0" dirty="0" err="1">
                <a:solidFill>
                  <a:srgbClr val="374151"/>
                </a:solidFill>
                <a:effectLst/>
              </a:rPr>
              <a:t>HealthData</a:t>
            </a:r>
            <a:r>
              <a:rPr lang="en-US" sz="1800" b="1" i="0" dirty="0">
                <a:solidFill>
                  <a:srgbClr val="374151"/>
                </a:solidFill>
                <a:effectLst/>
              </a:rPr>
              <a:t> Collective:</a:t>
            </a:r>
            <a:r>
              <a:rPr lang="en-US" sz="1800" b="0" i="0" dirty="0">
                <a:solidFill>
                  <a:srgbClr val="374151"/>
                </a:solidFill>
                <a:effectLst/>
              </a:rPr>
              <a:t> The </a:t>
            </a:r>
            <a:r>
              <a:rPr lang="en-US" sz="1800" b="0" i="0" dirty="0" err="1">
                <a:solidFill>
                  <a:srgbClr val="374151"/>
                </a:solidFill>
                <a:effectLst/>
              </a:rPr>
              <a:t>HealthData</a:t>
            </a:r>
            <a:r>
              <a:rPr lang="en-US" sz="1800" b="0" i="0" dirty="0">
                <a:solidFill>
                  <a:srgbClr val="374151"/>
                </a:solidFill>
                <a:effectLst/>
              </a:rPr>
              <a:t> Collective is a group of international data science interns from diverse backgrounds. Our mission is to utilize data-driven insights to address pharmaceutical challenges and enhance patient care.</a:t>
            </a:r>
          </a:p>
          <a:p>
            <a:pPr algn="l">
              <a:buFont typeface="Arial" panose="020B0604020202020204" pitchFamily="34" charset="0"/>
              <a:buChar char="•"/>
            </a:pPr>
            <a:r>
              <a:rPr lang="en-US" sz="1800" b="1" i="0" dirty="0">
                <a:solidFill>
                  <a:srgbClr val="374151"/>
                </a:solidFill>
                <a:effectLst/>
              </a:rPr>
              <a:t>Project Objective:</a:t>
            </a:r>
            <a:r>
              <a:rPr lang="en-US" sz="1800" b="0" i="0" dirty="0">
                <a:solidFill>
                  <a:srgbClr val="374151"/>
                </a:solidFill>
                <a:effectLst/>
              </a:rPr>
              <a:t> Our project focuses on automating the identification of patient medication persistency based on physician prescriptions. By leveraging machine learning, we aim to provide pharmaceutical companies with the tools to better understand and improve patient treatment adherence.</a:t>
            </a:r>
          </a:p>
          <a:p>
            <a:pPr algn="l">
              <a:buFont typeface="Arial" panose="020B0604020202020204" pitchFamily="34" charset="0"/>
              <a:buChar char="•"/>
            </a:pPr>
            <a:r>
              <a:rPr lang="en-US" sz="1800" b="1" i="0" dirty="0">
                <a:solidFill>
                  <a:srgbClr val="374151"/>
                </a:solidFill>
                <a:effectLst/>
              </a:rPr>
              <a:t>Key Stakeholders:</a:t>
            </a:r>
            <a:r>
              <a:rPr lang="en-US" sz="1800" b="0" i="0" dirty="0">
                <a:solidFill>
                  <a:srgbClr val="374151"/>
                </a:solidFill>
                <a:effectLst/>
              </a:rPr>
              <a:t> The project serves the interests of pharmaceutical companies, healthcare providers, and most importantly, patients. Accurate insights into medication persistency can lead to better-informed decisions, ultimately improving healthcare outcomes.</a:t>
            </a:r>
          </a:p>
          <a:p>
            <a:pPr marL="0" indent="0">
              <a:buNone/>
            </a:pPr>
            <a:endParaRPr lang="en-US" sz="1800" dirty="0"/>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Pharmaceutical Industry</a:t>
            </a:r>
          </a:p>
        </p:txBody>
      </p:sp>
      <p:sp>
        <p:nvSpPr>
          <p:cNvPr id="7" name="TextBox 6">
            <a:extLst>
              <a:ext uri="{FF2B5EF4-FFF2-40B4-BE49-F238E27FC236}">
                <a16:creationId xmlns:a16="http://schemas.microsoft.com/office/drawing/2014/main" id="{1004701D-B504-61D4-EF6B-B00F3B1EE002}"/>
              </a:ext>
            </a:extLst>
          </p:cNvPr>
          <p:cNvSpPr txBox="1"/>
          <p:nvPr/>
        </p:nvSpPr>
        <p:spPr>
          <a:xfrm>
            <a:off x="295835" y="5925671"/>
            <a:ext cx="3334871" cy="42134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93295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654424" y="1830537"/>
            <a:ext cx="10515600" cy="4633016"/>
          </a:xfrm>
          <a:ln w="28575">
            <a:solidFill>
              <a:srgbClr val="3B3B3B"/>
            </a:solidFill>
          </a:ln>
        </p:spPr>
        <p:txBody>
          <a:bodyPr>
            <a:normAutofit fontScale="70000" lnSpcReduction="20000"/>
          </a:bodyPr>
          <a:lstStyle/>
          <a:p>
            <a:pPr algn="just" rtl="0">
              <a:spcBef>
                <a:spcPts val="0"/>
              </a:spcBef>
              <a:spcAft>
                <a:spcPts val="0"/>
              </a:spcAft>
            </a:pPr>
            <a:r>
              <a:rPr lang="en-US" sz="2600" b="0" i="0" u="none" strike="noStrike" dirty="0">
                <a:solidFill>
                  <a:srgbClr val="000000"/>
                </a:solidFill>
                <a:effectLst/>
              </a:rPr>
              <a:t>The problem to be solved is related to pharmaceutical companies' need to understand the persistence of drug usage among patients based on physician prescriptions. Specifically, the challenge is to automate the process of identifying whether a patient is persistent in following their prescribed therapy regimen. The primary problem is to build a classification model using machine learning to determine the persistence of patients based on various features and factors.</a:t>
            </a:r>
          </a:p>
          <a:p>
            <a:pPr algn="just" rtl="0">
              <a:spcBef>
                <a:spcPts val="0"/>
              </a:spcBef>
              <a:spcAft>
                <a:spcPts val="0"/>
              </a:spcAft>
            </a:pPr>
            <a:endParaRPr lang="en-US" sz="1800" dirty="0">
              <a:solidFill>
                <a:srgbClr val="000000"/>
              </a:solidFill>
              <a:latin typeface="Times New Roman" panose="02020603050405020304" pitchFamily="18" charset="0"/>
            </a:endParaRPr>
          </a:p>
          <a:p>
            <a:pPr algn="just" rtl="0">
              <a:spcBef>
                <a:spcPts val="0"/>
              </a:spcBef>
              <a:spcAft>
                <a:spcPts val="0"/>
              </a:spcAft>
            </a:pPr>
            <a:r>
              <a:rPr lang="en-US" sz="2600" i="0" u="none" strike="noStrike" dirty="0">
                <a:solidFill>
                  <a:srgbClr val="000000"/>
                </a:solidFill>
              </a:rPr>
              <a:t>Business Implications: </a:t>
            </a:r>
          </a:p>
          <a:p>
            <a:pPr algn="just" rtl="0">
              <a:spcBef>
                <a:spcPts val="0"/>
              </a:spcBef>
              <a:spcAft>
                <a:spcPts val="0"/>
              </a:spcAft>
            </a:pPr>
            <a:endParaRPr lang="en-US" sz="1200" b="0" dirty="0">
              <a:solidFill>
                <a:srgbClr val="000000"/>
              </a:solidFill>
              <a:effectLst/>
              <a:latin typeface="Times New Roman" panose="02020603050405020304" pitchFamily="18" charset="0"/>
            </a:endParaRPr>
          </a:p>
          <a:p>
            <a:pPr algn="l">
              <a:buFont typeface="+mj-lt"/>
              <a:buAutoNum type="arabicPeriod"/>
            </a:pPr>
            <a:r>
              <a:rPr lang="en-US" sz="2000" b="1" i="0" dirty="0">
                <a:solidFill>
                  <a:srgbClr val="374151"/>
                </a:solidFill>
                <a:effectLst/>
              </a:rPr>
              <a:t>Enhanced Patient Outcomes:</a:t>
            </a:r>
            <a:r>
              <a:rPr lang="en-US" sz="2000" b="0" i="0" dirty="0">
                <a:solidFill>
                  <a:srgbClr val="374151"/>
                </a:solidFill>
                <a:effectLst/>
              </a:rPr>
              <a:t> Improving medication persistency directly contributes to better patient health outcomes. Pharmaceutical companies benefit from positive patient experiences and the potential for increased usage of their products.</a:t>
            </a:r>
          </a:p>
          <a:p>
            <a:pPr algn="l">
              <a:buFont typeface="+mj-lt"/>
              <a:buAutoNum type="arabicPeriod"/>
            </a:pPr>
            <a:r>
              <a:rPr lang="en-US" sz="2000" b="1" i="0" dirty="0">
                <a:solidFill>
                  <a:srgbClr val="374151"/>
                </a:solidFill>
                <a:effectLst/>
              </a:rPr>
              <a:t>Marketing Strategy Optimization:</a:t>
            </a:r>
            <a:r>
              <a:rPr lang="en-US" sz="2000" b="0" i="0" dirty="0">
                <a:solidFill>
                  <a:srgbClr val="374151"/>
                </a:solidFill>
                <a:effectLst/>
              </a:rPr>
              <a:t> Accurate insights into medication persistency enable pharmaceutical companies to tailor marketing strategies. This leads to more targeted campaigns, ensuring that the right patients receive the right messages, thus optimizing marketing investments.</a:t>
            </a:r>
          </a:p>
          <a:p>
            <a:pPr algn="l">
              <a:buFont typeface="+mj-lt"/>
              <a:buAutoNum type="arabicPeriod"/>
            </a:pPr>
            <a:r>
              <a:rPr lang="en-US" sz="2000" b="1" i="0" dirty="0">
                <a:solidFill>
                  <a:srgbClr val="374151"/>
                </a:solidFill>
                <a:effectLst/>
              </a:rPr>
              <a:t>Treatment Efficacy Assessment:</a:t>
            </a:r>
            <a:r>
              <a:rPr lang="en-US" sz="2000" b="0" i="0" dirty="0">
                <a:solidFill>
                  <a:srgbClr val="374151"/>
                </a:solidFill>
                <a:effectLst/>
              </a:rPr>
              <a:t> By automating the process of identifying medication persistency, pharmaceutical companies can evaluate the efficacy of their drugs in real-world settings. This data is invaluable for refining existing medications and developing new ones.</a:t>
            </a:r>
          </a:p>
          <a:p>
            <a:pPr algn="l">
              <a:buFont typeface="+mj-lt"/>
              <a:buAutoNum type="arabicPeriod"/>
            </a:pPr>
            <a:r>
              <a:rPr lang="en-US" sz="2000" b="1" i="0" dirty="0">
                <a:solidFill>
                  <a:srgbClr val="374151"/>
                </a:solidFill>
                <a:effectLst/>
              </a:rPr>
              <a:t>Cost Savings:</a:t>
            </a:r>
            <a:r>
              <a:rPr lang="en-US" sz="2000" b="0" i="0" dirty="0">
                <a:solidFill>
                  <a:srgbClr val="374151"/>
                </a:solidFill>
                <a:effectLst/>
              </a:rPr>
              <a:t> Patients who adhere to their prescribed therapy regimens often require fewer medical interventions and hospitalizations. This leads to cost savings for both patients and healthcare systems, making medications more cost-effective in the long run.</a:t>
            </a:r>
          </a:p>
          <a:p>
            <a:pPr algn="l">
              <a:buFont typeface="+mj-lt"/>
              <a:buAutoNum type="arabicPeriod"/>
            </a:pPr>
            <a:r>
              <a:rPr lang="en-US" sz="2000" b="1" i="0" dirty="0">
                <a:solidFill>
                  <a:srgbClr val="374151"/>
                </a:solidFill>
                <a:effectLst/>
              </a:rPr>
              <a:t>Compliance Reporting:</a:t>
            </a:r>
            <a:r>
              <a:rPr lang="en-US" sz="2000" b="0" i="0" dirty="0">
                <a:solidFill>
                  <a:srgbClr val="374151"/>
                </a:solidFill>
                <a:effectLst/>
              </a:rPr>
              <a:t> In many healthcare systems, pharmaceutical companies are required to provide compliance reports. Accurate medication persistency data simplifies compliance reporting and ensures companies meet regulatory requirements.</a:t>
            </a:r>
          </a:p>
          <a:p>
            <a:pPr algn="l">
              <a:buFont typeface="+mj-lt"/>
              <a:buAutoNum type="arabicPeriod"/>
            </a:pPr>
            <a:r>
              <a:rPr lang="en-US" sz="2000" b="1" i="0" dirty="0">
                <a:solidFill>
                  <a:srgbClr val="374151"/>
                </a:solidFill>
                <a:effectLst/>
              </a:rPr>
              <a:t>Improved Revenue:</a:t>
            </a:r>
            <a:r>
              <a:rPr lang="en-US" sz="2000" b="0" i="0" dirty="0">
                <a:solidFill>
                  <a:srgbClr val="374151"/>
                </a:solidFill>
                <a:effectLst/>
              </a:rPr>
              <a:t> Patient persistency is directly linked to product revenue. Increased persistency can lead to higher product sales and revenue, while low persistency may necessitate product improvements or lifecycle management strategies.</a:t>
            </a:r>
          </a:p>
          <a:p>
            <a:pPr algn="l">
              <a:buFont typeface="+mj-lt"/>
              <a:buAutoNum type="arabicPeriod"/>
            </a:pPr>
            <a:r>
              <a:rPr lang="en-US" sz="2000" b="1" i="0" dirty="0">
                <a:solidFill>
                  <a:srgbClr val="374151"/>
                </a:solidFill>
                <a:effectLst/>
              </a:rPr>
              <a:t>Long-term Customer Loyalty</a:t>
            </a:r>
            <a:r>
              <a:rPr lang="en-US" sz="2000" i="0" dirty="0">
                <a:solidFill>
                  <a:srgbClr val="374151"/>
                </a:solidFill>
                <a:effectLst/>
              </a:rPr>
              <a:t>: Improving medication persistency fosters patient loyalty. Patients who experience successful outcomes with a particular medication are more likely to remain loyal to the brand and continue using it for their healthcare needs.</a:t>
            </a:r>
          </a:p>
          <a:p>
            <a:pPr algn="just" rtl="0">
              <a:spcBef>
                <a:spcPts val="0"/>
              </a:spcBef>
              <a:spcAft>
                <a:spcPts val="0"/>
              </a:spcAft>
            </a:pPr>
            <a:endParaRPr lang="en-US" sz="1800" b="0"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 &amp; Business Implications</a:t>
            </a:r>
          </a:p>
        </p:txBody>
      </p:sp>
      <p:sp>
        <p:nvSpPr>
          <p:cNvPr id="7" name="TextBox 6">
            <a:extLst>
              <a:ext uri="{FF2B5EF4-FFF2-40B4-BE49-F238E27FC236}">
                <a16:creationId xmlns:a16="http://schemas.microsoft.com/office/drawing/2014/main" id="{1004701D-B504-61D4-EF6B-B00F3B1EE002}"/>
              </a:ext>
            </a:extLst>
          </p:cNvPr>
          <p:cNvSpPr txBox="1"/>
          <p:nvPr/>
        </p:nvSpPr>
        <p:spPr>
          <a:xfrm>
            <a:off x="295835" y="5925671"/>
            <a:ext cx="3334871" cy="42134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422302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93135" y="1693049"/>
            <a:ext cx="11480800" cy="5118914"/>
          </a:xfrm>
          <a:ln w="28575">
            <a:solidFill>
              <a:srgbClr val="3B3B3B"/>
            </a:solidFill>
          </a:ln>
        </p:spPr>
        <p:txBody>
          <a:bodyPr>
            <a:normAutofit fontScale="25000" lnSpcReduction="20000"/>
          </a:bodyPr>
          <a:lstStyle/>
          <a:p>
            <a:pPr marL="0" indent="0" algn="l">
              <a:buNone/>
            </a:pPr>
            <a:r>
              <a:rPr lang="en-US" sz="7200" b="0" i="0" dirty="0">
                <a:solidFill>
                  <a:srgbClr val="374151"/>
                </a:solidFill>
                <a:effectLst/>
                <a:latin typeface="Söhne"/>
              </a:rPr>
              <a:t>In our journey to enhance medication persistence in healthcare, we employed a range of data-driven approaches and machine learning models:</a:t>
            </a:r>
          </a:p>
          <a:p>
            <a:pPr algn="l">
              <a:buFont typeface="Arial" panose="020B0604020202020204" pitchFamily="34" charset="0"/>
              <a:buChar char="•"/>
            </a:pPr>
            <a:r>
              <a:rPr lang="en-US" sz="7200" b="1" i="0" dirty="0">
                <a:solidFill>
                  <a:srgbClr val="374151"/>
                </a:solidFill>
                <a:effectLst/>
                <a:latin typeface="Söhne"/>
              </a:rPr>
              <a:t>Data Profiling and Cleaning: </a:t>
            </a:r>
            <a:r>
              <a:rPr lang="en-US" sz="7200" b="0" i="0" dirty="0">
                <a:solidFill>
                  <a:srgbClr val="374151"/>
                </a:solidFill>
                <a:effectLst/>
                <a:latin typeface="Söhne"/>
              </a:rPr>
              <a:t>We began by meticulously profiling and cleaning the dataset to ensure data accuracy and consistency.</a:t>
            </a:r>
          </a:p>
          <a:p>
            <a:pPr algn="l">
              <a:buFont typeface="Arial" panose="020B0604020202020204" pitchFamily="34" charset="0"/>
              <a:buChar char="•"/>
            </a:pPr>
            <a:r>
              <a:rPr lang="en-US" sz="7200" b="1" i="0" dirty="0">
                <a:solidFill>
                  <a:srgbClr val="374151"/>
                </a:solidFill>
                <a:effectLst/>
                <a:latin typeface="Söhne"/>
              </a:rPr>
              <a:t>Label Encoding: </a:t>
            </a:r>
            <a:r>
              <a:rPr lang="en-US" sz="7200" b="0" i="0" dirty="0">
                <a:solidFill>
                  <a:srgbClr val="374151"/>
                </a:solidFill>
                <a:effectLst/>
                <a:latin typeface="Söhne"/>
              </a:rPr>
              <a:t>We prepared the dataset for modeling by encoding non-numerical features, making them machine-learning-ready.</a:t>
            </a:r>
          </a:p>
          <a:p>
            <a:pPr algn="l">
              <a:buFont typeface="Arial" panose="020B0604020202020204" pitchFamily="34" charset="0"/>
              <a:buChar char="•"/>
            </a:pPr>
            <a:r>
              <a:rPr lang="en-US" sz="7200" b="1" i="0" dirty="0">
                <a:solidFill>
                  <a:srgbClr val="374151"/>
                </a:solidFill>
                <a:effectLst/>
                <a:latin typeface="Söhne"/>
              </a:rPr>
              <a:t>Modeling Suite: </a:t>
            </a:r>
            <a:r>
              <a:rPr lang="en-US" sz="7200" b="0" i="0" dirty="0">
                <a:solidFill>
                  <a:srgbClr val="374151"/>
                </a:solidFill>
                <a:effectLst/>
                <a:latin typeface="Söhne"/>
              </a:rPr>
              <a:t>Our toolkit featured various classification algorithms, each tailored to the dataset's unique characteristics.</a:t>
            </a:r>
          </a:p>
          <a:p>
            <a:pPr algn="l">
              <a:buFont typeface="Arial" panose="020B0604020202020204" pitchFamily="34" charset="0"/>
              <a:buChar char="•"/>
            </a:pPr>
            <a:r>
              <a:rPr lang="en-US" sz="7200" b="1" i="0" dirty="0">
                <a:solidFill>
                  <a:srgbClr val="374151"/>
                </a:solidFill>
                <a:effectLst/>
                <a:latin typeface="Söhne"/>
              </a:rPr>
              <a:t>Gaussian Naive Bayes: </a:t>
            </a:r>
            <a:r>
              <a:rPr lang="en-US" sz="7200" b="0" i="0" dirty="0">
                <a:solidFill>
                  <a:srgbClr val="374151"/>
                </a:solidFill>
                <a:effectLst/>
                <a:latin typeface="Söhne"/>
              </a:rPr>
              <a:t>Leveraging Gaussian probability distributions for numerical features.</a:t>
            </a:r>
          </a:p>
          <a:p>
            <a:pPr algn="l">
              <a:buFont typeface="Arial" panose="020B0604020202020204" pitchFamily="34" charset="0"/>
              <a:buChar char="•"/>
            </a:pPr>
            <a:r>
              <a:rPr lang="en-US" sz="7200" b="1" i="0" dirty="0">
                <a:solidFill>
                  <a:srgbClr val="374151"/>
                </a:solidFill>
                <a:effectLst/>
                <a:latin typeface="Söhne"/>
              </a:rPr>
              <a:t>K-Nearest Neighbors (KNN): </a:t>
            </a:r>
            <a:r>
              <a:rPr lang="en-US" sz="7200" b="0" i="0" dirty="0">
                <a:solidFill>
                  <a:srgbClr val="374151"/>
                </a:solidFill>
                <a:effectLst/>
                <a:latin typeface="Söhne"/>
              </a:rPr>
              <a:t>Utilizing instance-based learning for complex relationships.</a:t>
            </a:r>
          </a:p>
          <a:p>
            <a:pPr algn="l">
              <a:buFont typeface="Arial" panose="020B0604020202020204" pitchFamily="34" charset="0"/>
              <a:buChar char="•"/>
            </a:pPr>
            <a:r>
              <a:rPr lang="en-US" sz="7200" b="1" i="0" dirty="0">
                <a:solidFill>
                  <a:srgbClr val="374151"/>
                </a:solidFill>
                <a:effectLst/>
                <a:latin typeface="Söhne"/>
              </a:rPr>
              <a:t>Decision Tree Classifier: </a:t>
            </a:r>
            <a:r>
              <a:rPr lang="en-US" sz="7200" b="0" i="0" dirty="0">
                <a:solidFill>
                  <a:srgbClr val="374151"/>
                </a:solidFill>
                <a:effectLst/>
                <a:latin typeface="Söhne"/>
              </a:rPr>
              <a:t>Mapping hierarchies of factors affecting persistence.</a:t>
            </a:r>
          </a:p>
          <a:p>
            <a:pPr algn="l">
              <a:buFont typeface="Arial" panose="020B0604020202020204" pitchFamily="34" charset="0"/>
              <a:buChar char="•"/>
            </a:pPr>
            <a:r>
              <a:rPr lang="en-US" sz="7200" b="1" i="0" dirty="0">
                <a:solidFill>
                  <a:srgbClr val="374151"/>
                </a:solidFill>
                <a:effectLst/>
                <a:latin typeface="Söhne"/>
              </a:rPr>
              <a:t>Support Vector Classifier (SVC): </a:t>
            </a:r>
            <a:r>
              <a:rPr lang="en-US" sz="7200" b="0" i="0" dirty="0">
                <a:solidFill>
                  <a:srgbClr val="374151"/>
                </a:solidFill>
                <a:effectLst/>
                <a:latin typeface="Söhne"/>
              </a:rPr>
              <a:t>Creating optimal decision boundaries for binary classification.</a:t>
            </a:r>
          </a:p>
          <a:p>
            <a:pPr algn="l">
              <a:buFont typeface="Arial" panose="020B0604020202020204" pitchFamily="34" charset="0"/>
              <a:buChar char="•"/>
            </a:pPr>
            <a:r>
              <a:rPr lang="en-US" sz="7200" b="1" i="0" dirty="0">
                <a:solidFill>
                  <a:srgbClr val="374151"/>
                </a:solidFill>
                <a:effectLst/>
                <a:latin typeface="Söhne"/>
              </a:rPr>
              <a:t>Random Forest: </a:t>
            </a:r>
            <a:r>
              <a:rPr lang="en-US" sz="7200" b="0" i="0" dirty="0">
                <a:solidFill>
                  <a:srgbClr val="374151"/>
                </a:solidFill>
                <a:effectLst/>
                <a:latin typeface="Söhne"/>
              </a:rPr>
              <a:t>Embracing versatility for mixed data types.</a:t>
            </a:r>
          </a:p>
          <a:p>
            <a:pPr algn="l">
              <a:buFont typeface="Arial" panose="020B0604020202020204" pitchFamily="34" charset="0"/>
              <a:buChar char="•"/>
            </a:pPr>
            <a:r>
              <a:rPr lang="en-US" sz="7200" b="1" i="0" dirty="0">
                <a:solidFill>
                  <a:srgbClr val="374151"/>
                </a:solidFill>
                <a:effectLst/>
                <a:latin typeface="Söhne"/>
              </a:rPr>
              <a:t>Oversampling Techniques: </a:t>
            </a:r>
            <a:r>
              <a:rPr lang="en-US" sz="7200" b="0" i="0" dirty="0">
                <a:solidFill>
                  <a:srgbClr val="374151"/>
                </a:solidFill>
                <a:effectLst/>
                <a:latin typeface="Söhne"/>
              </a:rPr>
              <a:t>Addressing class imbalance using SMOTE, ADASYN, </a:t>
            </a:r>
            <a:r>
              <a:rPr lang="en-US" sz="7200" b="0" i="0" dirty="0" err="1">
                <a:solidFill>
                  <a:srgbClr val="374151"/>
                </a:solidFill>
                <a:effectLst/>
                <a:latin typeface="Söhne"/>
              </a:rPr>
              <a:t>SMOTETomek</a:t>
            </a:r>
            <a:r>
              <a:rPr lang="en-US" sz="7200" b="0" i="0" dirty="0">
                <a:solidFill>
                  <a:srgbClr val="374151"/>
                </a:solidFill>
                <a:effectLst/>
                <a:latin typeface="Söhne"/>
              </a:rPr>
              <a:t>, and SMOTEENN.</a:t>
            </a:r>
          </a:p>
          <a:p>
            <a:pPr algn="l">
              <a:buFont typeface="Arial" panose="020B0604020202020204" pitchFamily="34" charset="0"/>
              <a:buChar char="•"/>
            </a:pPr>
            <a:r>
              <a:rPr lang="en-US" sz="7200" b="1" i="0" dirty="0">
                <a:solidFill>
                  <a:srgbClr val="374151"/>
                </a:solidFill>
                <a:effectLst/>
                <a:latin typeface="Söhne"/>
              </a:rPr>
              <a:t>Evaluation Metrics: </a:t>
            </a:r>
            <a:r>
              <a:rPr lang="en-US" sz="7200" b="0" i="0" dirty="0">
                <a:solidFill>
                  <a:srgbClr val="374151"/>
                </a:solidFill>
                <a:effectLst/>
                <a:latin typeface="Söhne"/>
              </a:rPr>
              <a:t>We assessed model performance with precision, recall, F1-score, and ROC AUC.</a:t>
            </a:r>
          </a:p>
          <a:p>
            <a:pPr algn="l">
              <a:buFont typeface="Arial" panose="020B0604020202020204" pitchFamily="34" charset="0"/>
              <a:buChar char="•"/>
            </a:pPr>
            <a:r>
              <a:rPr lang="en-US" sz="7200" b="1" i="0" dirty="0">
                <a:solidFill>
                  <a:srgbClr val="374151"/>
                </a:solidFill>
                <a:effectLst/>
                <a:latin typeface="Söhne"/>
              </a:rPr>
              <a:t>Log Normalization: </a:t>
            </a:r>
            <a:r>
              <a:rPr lang="en-US" sz="7200" b="0" i="0" dirty="0">
                <a:solidFill>
                  <a:srgbClr val="374151"/>
                </a:solidFill>
                <a:effectLst/>
                <a:latin typeface="Söhne"/>
              </a:rPr>
              <a:t>A vital step for enhancing model accuracy.</a:t>
            </a:r>
          </a:p>
          <a:p>
            <a:pPr marL="0" indent="0" fontAlgn="base">
              <a:spcBef>
                <a:spcPts val="0"/>
              </a:spcBef>
              <a:buNone/>
            </a:pPr>
            <a:br>
              <a:rPr lang="en-US" sz="1800" b="1" dirty="0"/>
            </a:br>
            <a:endParaRPr lang="en-US" sz="1800" b="1"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Approaches Used</a:t>
            </a:r>
          </a:p>
        </p:txBody>
      </p:sp>
      <p:sp>
        <p:nvSpPr>
          <p:cNvPr id="7" name="TextBox 6">
            <a:extLst>
              <a:ext uri="{FF2B5EF4-FFF2-40B4-BE49-F238E27FC236}">
                <a16:creationId xmlns:a16="http://schemas.microsoft.com/office/drawing/2014/main" id="{1004701D-B504-61D4-EF6B-B00F3B1EE002}"/>
              </a:ext>
            </a:extLst>
          </p:cNvPr>
          <p:cNvSpPr txBox="1"/>
          <p:nvPr/>
        </p:nvSpPr>
        <p:spPr>
          <a:xfrm>
            <a:off x="6096000" y="4252506"/>
            <a:ext cx="3334871" cy="421341"/>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4761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93136" y="1693049"/>
            <a:ext cx="7784040" cy="5118914"/>
          </a:xfrm>
          <a:ln w="28575">
            <a:solidFill>
              <a:srgbClr val="3B3B3B"/>
            </a:solidFill>
          </a:ln>
        </p:spPr>
        <p:txBody>
          <a:bodyPr>
            <a:normAutofit lnSpcReduction="10000"/>
          </a:bodyPr>
          <a:lstStyle/>
          <a:p>
            <a:pPr marL="0" indent="0" algn="l">
              <a:buNone/>
            </a:pPr>
            <a:r>
              <a:rPr lang="en-US" sz="1800" b="0" i="0" dirty="0">
                <a:solidFill>
                  <a:srgbClr val="374151"/>
                </a:solidFill>
                <a:effectLst/>
                <a:latin typeface="Söhne"/>
              </a:rPr>
              <a:t>Our quest for the most effective model led us to the Support Vector Classifier (SVC).</a:t>
            </a:r>
          </a:p>
          <a:p>
            <a:pPr marL="0" indent="0" algn="l">
              <a:buNone/>
            </a:pPr>
            <a:endParaRPr lang="en-US" sz="1800" b="0" i="0" dirty="0">
              <a:solidFill>
                <a:srgbClr val="374151"/>
              </a:solidFill>
              <a:effectLst/>
              <a:latin typeface="Söhne"/>
            </a:endParaRPr>
          </a:p>
          <a:p>
            <a:pPr algn="l">
              <a:buFont typeface="Arial" panose="020B0604020202020204" pitchFamily="34" charset="0"/>
              <a:buChar char="•"/>
            </a:pPr>
            <a:r>
              <a:rPr lang="en-US" sz="1800" b="1" i="0" dirty="0">
                <a:solidFill>
                  <a:srgbClr val="374151"/>
                </a:solidFill>
                <a:effectLst/>
                <a:latin typeface="Söhne"/>
              </a:rPr>
              <a:t>A Binary Classification Champion: </a:t>
            </a:r>
            <a:r>
              <a:rPr lang="en-US" sz="1800" b="0" i="0" dirty="0">
                <a:solidFill>
                  <a:srgbClr val="374151"/>
                </a:solidFill>
                <a:effectLst/>
                <a:latin typeface="Söhne"/>
              </a:rPr>
              <a:t>SVC excelled at distinguishing persistent and non-persistent patients.</a:t>
            </a:r>
          </a:p>
          <a:p>
            <a:pPr algn="l">
              <a:buFont typeface="Arial" panose="020B0604020202020204" pitchFamily="34" charset="0"/>
              <a:buChar char="•"/>
            </a:pPr>
            <a:r>
              <a:rPr lang="en-US" sz="1800" b="1" i="0" dirty="0">
                <a:solidFill>
                  <a:srgbClr val="374151"/>
                </a:solidFill>
                <a:effectLst/>
                <a:latin typeface="Söhne"/>
              </a:rPr>
              <a:t>Evaluation Metrics: </a:t>
            </a:r>
            <a:r>
              <a:rPr lang="en-US" sz="1800" b="0" i="0" dirty="0">
                <a:solidFill>
                  <a:srgbClr val="374151"/>
                </a:solidFill>
                <a:effectLst/>
                <a:latin typeface="Söhne"/>
              </a:rPr>
              <a:t>SVC achieved impressive metrics, including an accuracy of </a:t>
            </a:r>
            <a:r>
              <a:rPr lang="en-US" sz="1800" b="1" i="0" dirty="0">
                <a:solidFill>
                  <a:srgbClr val="374151"/>
                </a:solidFill>
                <a:effectLst/>
                <a:latin typeface="Söhne"/>
              </a:rPr>
              <a:t>89.19%</a:t>
            </a:r>
            <a:r>
              <a:rPr lang="en-US" sz="1800" b="0" i="0" dirty="0">
                <a:solidFill>
                  <a:srgbClr val="374151"/>
                </a:solidFill>
                <a:effectLst/>
                <a:latin typeface="Söhne"/>
              </a:rPr>
              <a:t>.</a:t>
            </a:r>
          </a:p>
          <a:p>
            <a:pPr algn="l">
              <a:buFont typeface="Arial" panose="020B0604020202020204" pitchFamily="34" charset="0"/>
              <a:buChar char="•"/>
            </a:pPr>
            <a:r>
              <a:rPr lang="en-US" sz="1800" b="1" i="0" dirty="0">
                <a:solidFill>
                  <a:srgbClr val="374151"/>
                </a:solidFill>
                <a:effectLst/>
                <a:latin typeface="Söhne"/>
              </a:rPr>
              <a:t>Balanced Accuracy: </a:t>
            </a:r>
            <a:r>
              <a:rPr lang="en-US" sz="1800" b="0" i="0" dirty="0">
                <a:solidFill>
                  <a:srgbClr val="374151"/>
                </a:solidFill>
                <a:effectLst/>
                <a:latin typeface="Söhne"/>
              </a:rPr>
              <a:t>The balanced accuracy of </a:t>
            </a:r>
            <a:r>
              <a:rPr lang="en-US" sz="1800" b="1" i="0" dirty="0">
                <a:solidFill>
                  <a:srgbClr val="374151"/>
                </a:solidFill>
                <a:effectLst/>
                <a:latin typeface="Söhne"/>
              </a:rPr>
              <a:t>87.94% </a:t>
            </a:r>
            <a:r>
              <a:rPr lang="en-US" sz="1800" b="0" i="0" dirty="0">
                <a:solidFill>
                  <a:srgbClr val="374151"/>
                </a:solidFill>
                <a:effectLst/>
                <a:latin typeface="Söhne"/>
              </a:rPr>
              <a:t>offers a fair view of model performance.</a:t>
            </a:r>
          </a:p>
          <a:p>
            <a:pPr algn="l">
              <a:buFont typeface="Arial" panose="020B0604020202020204" pitchFamily="34" charset="0"/>
              <a:buChar char="•"/>
            </a:pPr>
            <a:r>
              <a:rPr lang="en-US" sz="1800" b="1" i="0" dirty="0">
                <a:solidFill>
                  <a:srgbClr val="374151"/>
                </a:solidFill>
                <a:effectLst/>
                <a:latin typeface="Söhne"/>
              </a:rPr>
              <a:t>Precision and Recall: </a:t>
            </a:r>
            <a:r>
              <a:rPr lang="en-US" sz="1800" b="0" i="0" dirty="0">
                <a:solidFill>
                  <a:srgbClr val="374151"/>
                </a:solidFill>
                <a:effectLst/>
                <a:latin typeface="Söhne"/>
              </a:rPr>
              <a:t>SVC effectively predicted both classes with precision and recall.</a:t>
            </a:r>
          </a:p>
          <a:p>
            <a:pPr algn="l">
              <a:buFont typeface="Arial" panose="020B0604020202020204" pitchFamily="34" charset="0"/>
              <a:buChar char="•"/>
            </a:pPr>
            <a:r>
              <a:rPr lang="en-US" sz="1800" b="1" i="0" dirty="0">
                <a:solidFill>
                  <a:srgbClr val="374151"/>
                </a:solidFill>
                <a:effectLst/>
                <a:latin typeface="Söhne"/>
              </a:rPr>
              <a:t>F1-Score: </a:t>
            </a:r>
            <a:r>
              <a:rPr lang="en-US" sz="1800" b="0" i="0" dirty="0">
                <a:solidFill>
                  <a:srgbClr val="374151"/>
                </a:solidFill>
                <a:effectLst/>
                <a:latin typeface="Söhne"/>
              </a:rPr>
              <a:t>Balancing precision and recall, achieving an F1-score of </a:t>
            </a:r>
            <a:r>
              <a:rPr lang="en-US" sz="1800" b="1" i="0" dirty="0">
                <a:solidFill>
                  <a:srgbClr val="374151"/>
                </a:solidFill>
                <a:effectLst/>
                <a:latin typeface="Söhne"/>
              </a:rPr>
              <a:t>88.30%.</a:t>
            </a:r>
          </a:p>
          <a:p>
            <a:pPr algn="l">
              <a:buFont typeface="Arial" panose="020B0604020202020204" pitchFamily="34" charset="0"/>
              <a:buChar char="•"/>
            </a:pPr>
            <a:r>
              <a:rPr lang="en-US" sz="1800" b="1" i="0" dirty="0">
                <a:solidFill>
                  <a:srgbClr val="374151"/>
                </a:solidFill>
                <a:effectLst/>
                <a:latin typeface="Söhne"/>
              </a:rPr>
              <a:t>ROC AUC: </a:t>
            </a:r>
            <a:r>
              <a:rPr lang="en-US" sz="1800" b="0" i="0" dirty="0">
                <a:solidFill>
                  <a:srgbClr val="374151"/>
                </a:solidFill>
                <a:effectLst/>
                <a:latin typeface="Söhne"/>
              </a:rPr>
              <a:t>Demonstrating the model's ability to distinguish between the two classes.</a:t>
            </a:r>
          </a:p>
          <a:p>
            <a:pPr marL="0" indent="0" algn="l">
              <a:buNone/>
            </a:pPr>
            <a:endParaRPr lang="en-US" sz="1600" b="0" i="0" dirty="0">
              <a:solidFill>
                <a:srgbClr val="374151"/>
              </a:solidFill>
              <a:effectLst/>
              <a:latin typeface="Söhne"/>
            </a:endParaRPr>
          </a:p>
          <a:p>
            <a:pPr marL="0" indent="0" fontAlgn="base">
              <a:spcBef>
                <a:spcPts val="0"/>
              </a:spcBef>
              <a:buNone/>
            </a:pPr>
            <a:br>
              <a:rPr lang="en-US" sz="1800" b="1" dirty="0"/>
            </a:br>
            <a:endParaRPr lang="en-US" sz="1800" b="1"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Best Solution: The Optimal Model for Predicting Medication Persistence</a:t>
            </a:r>
          </a:p>
        </p:txBody>
      </p:sp>
      <p:sp>
        <p:nvSpPr>
          <p:cNvPr id="7" name="TextBox 6">
            <a:extLst>
              <a:ext uri="{FF2B5EF4-FFF2-40B4-BE49-F238E27FC236}">
                <a16:creationId xmlns:a16="http://schemas.microsoft.com/office/drawing/2014/main" id="{1004701D-B504-61D4-EF6B-B00F3B1EE002}"/>
              </a:ext>
            </a:extLst>
          </p:cNvPr>
          <p:cNvSpPr txBox="1"/>
          <p:nvPr/>
        </p:nvSpPr>
        <p:spPr>
          <a:xfrm>
            <a:off x="6096000" y="4252506"/>
            <a:ext cx="3334871" cy="421341"/>
          </a:xfrm>
          <a:prstGeom prst="rect">
            <a:avLst/>
          </a:prstGeom>
          <a:noFill/>
        </p:spPr>
        <p:txBody>
          <a:bodyPr wrap="square" rtlCol="0">
            <a:spAutoFit/>
          </a:bodyPr>
          <a:lstStyle/>
          <a:p>
            <a:endParaRPr lang="en-US" dirty="0"/>
          </a:p>
        </p:txBody>
      </p:sp>
      <p:pic>
        <p:nvPicPr>
          <p:cNvPr id="1026" name="Picture 2">
            <a:extLst>
              <a:ext uri="{FF2B5EF4-FFF2-40B4-BE49-F238E27FC236}">
                <a16:creationId xmlns:a16="http://schemas.microsoft.com/office/drawing/2014/main" id="{D4815F85-7D08-FEBD-7D56-74960E1FA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576" y="3155006"/>
            <a:ext cx="3648938" cy="2616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65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93135" y="1693049"/>
            <a:ext cx="8060265" cy="3869551"/>
          </a:xfrm>
          <a:ln w="28575">
            <a:solidFill>
              <a:srgbClr val="3B3B3B"/>
            </a:solidFill>
          </a:ln>
        </p:spPr>
        <p:txBody>
          <a:bodyPr>
            <a:normAutofit lnSpcReduction="10000"/>
          </a:bodyPr>
          <a:lstStyle/>
          <a:p>
            <a:pPr marL="0" indent="0" algn="l">
              <a:buNone/>
            </a:pPr>
            <a:r>
              <a:rPr lang="en-US" sz="1800" b="0" i="0" dirty="0">
                <a:solidFill>
                  <a:srgbClr val="374151"/>
                </a:solidFill>
                <a:effectLst/>
                <a:latin typeface="Söhne"/>
              </a:rPr>
              <a:t>Beyond theoretical application, our model opens doors to innovative healthcare applications.</a:t>
            </a:r>
          </a:p>
          <a:p>
            <a:pPr algn="l">
              <a:buFont typeface="Arial" panose="020B0604020202020204" pitchFamily="34" charset="0"/>
              <a:buChar char="•"/>
            </a:pPr>
            <a:r>
              <a:rPr lang="en-US" sz="1800" b="1" i="0" dirty="0">
                <a:solidFill>
                  <a:srgbClr val="374151"/>
                </a:solidFill>
                <a:effectLst/>
                <a:latin typeface="Söhne"/>
              </a:rPr>
              <a:t>Medication Adherence Programs: </a:t>
            </a:r>
            <a:r>
              <a:rPr lang="en-US" sz="1800" b="0" i="0" dirty="0">
                <a:solidFill>
                  <a:srgbClr val="374151"/>
                </a:solidFill>
                <a:effectLst/>
                <a:latin typeface="Söhne"/>
              </a:rPr>
              <a:t>Create tailored interventions to improve patient compliance.</a:t>
            </a:r>
          </a:p>
          <a:p>
            <a:pPr algn="l">
              <a:buFont typeface="Arial" panose="020B0604020202020204" pitchFamily="34" charset="0"/>
              <a:buChar char="•"/>
            </a:pPr>
            <a:r>
              <a:rPr lang="en-US" sz="1800" b="1" i="0" dirty="0">
                <a:solidFill>
                  <a:srgbClr val="374151"/>
                </a:solidFill>
                <a:effectLst/>
                <a:latin typeface="Söhne"/>
              </a:rPr>
              <a:t>Early Intervention: </a:t>
            </a:r>
            <a:r>
              <a:rPr lang="en-US" sz="1800" b="0" i="0" dirty="0">
                <a:solidFill>
                  <a:srgbClr val="374151"/>
                </a:solidFill>
                <a:effectLst/>
                <a:latin typeface="Söhne"/>
              </a:rPr>
              <a:t>Identify non-persistent patients for proactive care and therapy adjustments.</a:t>
            </a:r>
          </a:p>
          <a:p>
            <a:pPr algn="l">
              <a:buFont typeface="Arial" panose="020B0604020202020204" pitchFamily="34" charset="0"/>
              <a:buChar char="•"/>
            </a:pPr>
            <a:r>
              <a:rPr lang="en-US" sz="1800" b="1" i="0" dirty="0">
                <a:solidFill>
                  <a:srgbClr val="374151"/>
                </a:solidFill>
                <a:effectLst/>
                <a:latin typeface="Söhne"/>
              </a:rPr>
              <a:t>Resource Allocation: </a:t>
            </a:r>
            <a:r>
              <a:rPr lang="en-US" sz="1800" b="0" i="0" dirty="0">
                <a:solidFill>
                  <a:srgbClr val="374151"/>
                </a:solidFill>
                <a:effectLst/>
                <a:latin typeface="Söhne"/>
              </a:rPr>
              <a:t>Optimize healthcare resources by targeting at-risk patient groups.</a:t>
            </a:r>
          </a:p>
          <a:p>
            <a:pPr algn="l">
              <a:buFont typeface="Arial" panose="020B0604020202020204" pitchFamily="34" charset="0"/>
              <a:buChar char="•"/>
            </a:pPr>
            <a:r>
              <a:rPr lang="en-US" sz="1800" b="1" i="0" dirty="0">
                <a:solidFill>
                  <a:srgbClr val="374151"/>
                </a:solidFill>
                <a:effectLst/>
                <a:latin typeface="Söhne"/>
              </a:rPr>
              <a:t>Personalized Medicine: </a:t>
            </a:r>
            <a:r>
              <a:rPr lang="en-US" sz="1800" b="0" i="0" dirty="0">
                <a:solidFill>
                  <a:srgbClr val="374151"/>
                </a:solidFill>
                <a:effectLst/>
                <a:latin typeface="Söhne"/>
              </a:rPr>
              <a:t>Tailor treatment regimens based on patient profiles and risk factors.</a:t>
            </a:r>
          </a:p>
          <a:p>
            <a:pPr algn="l">
              <a:buFont typeface="Arial" panose="020B0604020202020204" pitchFamily="34" charset="0"/>
              <a:buChar char="•"/>
            </a:pPr>
            <a:r>
              <a:rPr lang="en-US" sz="1800" b="1" i="0" dirty="0">
                <a:solidFill>
                  <a:srgbClr val="374151"/>
                </a:solidFill>
                <a:effectLst/>
                <a:latin typeface="Söhne"/>
              </a:rPr>
              <a:t>Clinical Trial Recruitment: </a:t>
            </a:r>
            <a:r>
              <a:rPr lang="en-US" sz="1800" b="0" i="0" dirty="0">
                <a:solidFill>
                  <a:srgbClr val="374151"/>
                </a:solidFill>
                <a:effectLst/>
                <a:latin typeface="Söhne"/>
              </a:rPr>
              <a:t>Enhance patient selection for drug trials by understanding persistence.</a:t>
            </a:r>
          </a:p>
          <a:p>
            <a:pPr marL="0" indent="0" fontAlgn="base">
              <a:spcBef>
                <a:spcPts val="0"/>
              </a:spcBef>
              <a:buNone/>
            </a:pPr>
            <a:br>
              <a:rPr lang="en-US" sz="1800" b="1" dirty="0"/>
            </a:br>
            <a:endParaRPr lang="en-US" sz="1800" b="1"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Potential Implementations: Innovating Healthcare</a:t>
            </a:r>
          </a:p>
        </p:txBody>
      </p:sp>
      <p:sp>
        <p:nvSpPr>
          <p:cNvPr id="7" name="TextBox 6">
            <a:extLst>
              <a:ext uri="{FF2B5EF4-FFF2-40B4-BE49-F238E27FC236}">
                <a16:creationId xmlns:a16="http://schemas.microsoft.com/office/drawing/2014/main" id="{1004701D-B504-61D4-EF6B-B00F3B1EE002}"/>
              </a:ext>
            </a:extLst>
          </p:cNvPr>
          <p:cNvSpPr txBox="1"/>
          <p:nvPr/>
        </p:nvSpPr>
        <p:spPr>
          <a:xfrm>
            <a:off x="6096000" y="4252506"/>
            <a:ext cx="3334871" cy="421341"/>
          </a:xfrm>
          <a:prstGeom prst="rect">
            <a:avLst/>
          </a:prstGeom>
          <a:noFill/>
        </p:spPr>
        <p:txBody>
          <a:bodyPr wrap="square" rtlCol="0">
            <a:spAutoFit/>
          </a:bodyPr>
          <a:lstStyle/>
          <a:p>
            <a:endParaRPr lang="en-US" dirty="0"/>
          </a:p>
        </p:txBody>
      </p:sp>
      <p:pic>
        <p:nvPicPr>
          <p:cNvPr id="2050" name="Picture 2" descr="white and black earbuds on white textile">
            <a:extLst>
              <a:ext uri="{FF2B5EF4-FFF2-40B4-BE49-F238E27FC236}">
                <a16:creationId xmlns:a16="http://schemas.microsoft.com/office/drawing/2014/main" id="{2144DE7C-18C9-51CC-C675-C0FCAD06ED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5800" y="4144451"/>
            <a:ext cx="3716865" cy="24791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rned on flat screen monitor">
            <a:extLst>
              <a:ext uri="{FF2B5EF4-FFF2-40B4-BE49-F238E27FC236}">
                <a16:creationId xmlns:a16="http://schemas.microsoft.com/office/drawing/2014/main" id="{973D37A5-41B4-6BAC-A984-D02D165D56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9175" y="1552188"/>
            <a:ext cx="3171825" cy="2378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92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650425-ACFC-0788-7513-7CCF6753E1AE}"/>
              </a:ext>
            </a:extLst>
          </p:cNvPr>
          <p:cNvSpPr>
            <a:spLocks noGrp="1"/>
          </p:cNvSpPr>
          <p:nvPr>
            <p:ph idx="1"/>
          </p:nvPr>
        </p:nvSpPr>
        <p:spPr>
          <a:xfrm>
            <a:off x="161925" y="2317730"/>
            <a:ext cx="8060265" cy="3869551"/>
          </a:xfrm>
          <a:ln w="28575">
            <a:solidFill>
              <a:srgbClr val="3B3B3B"/>
            </a:solidFill>
          </a:ln>
        </p:spPr>
        <p:txBody>
          <a:bodyPr>
            <a:normAutofit lnSpcReduction="10000"/>
          </a:bodyPr>
          <a:lstStyle/>
          <a:p>
            <a:pPr marL="0" indent="0" algn="l">
              <a:buNone/>
            </a:pPr>
            <a:r>
              <a:rPr lang="en-US" sz="2000" b="0" i="0" dirty="0">
                <a:solidFill>
                  <a:srgbClr val="374151"/>
                </a:solidFill>
                <a:effectLst/>
                <a:latin typeface="Söhne"/>
              </a:rPr>
              <a:t>Our model isn't just a tool, it's a strategic asset for healthcare providers and pharmaceutical companies.</a:t>
            </a:r>
          </a:p>
          <a:p>
            <a:pPr algn="l">
              <a:buFont typeface="Arial" panose="020B0604020202020204" pitchFamily="34" charset="0"/>
              <a:buChar char="•"/>
            </a:pPr>
            <a:r>
              <a:rPr lang="en-US" sz="2000" b="1" i="0" dirty="0">
                <a:solidFill>
                  <a:srgbClr val="374151"/>
                </a:solidFill>
                <a:effectLst/>
                <a:latin typeface="Söhne"/>
              </a:rPr>
              <a:t>Precision in Care: </a:t>
            </a:r>
            <a:r>
              <a:rPr lang="en-US" sz="2000" b="0" i="0" dirty="0">
                <a:solidFill>
                  <a:srgbClr val="374151"/>
                </a:solidFill>
                <a:effectLst/>
                <a:latin typeface="Söhne"/>
              </a:rPr>
              <a:t>Improve patient outcomes by targeting interventions effectively.</a:t>
            </a:r>
          </a:p>
          <a:p>
            <a:pPr algn="l">
              <a:buFont typeface="Arial" panose="020B0604020202020204" pitchFamily="34" charset="0"/>
              <a:buChar char="•"/>
            </a:pPr>
            <a:r>
              <a:rPr lang="en-US" sz="2000" b="1" i="0" dirty="0">
                <a:solidFill>
                  <a:srgbClr val="374151"/>
                </a:solidFill>
                <a:effectLst/>
                <a:latin typeface="Söhne"/>
              </a:rPr>
              <a:t>Cost-Efficiency: </a:t>
            </a:r>
            <a:r>
              <a:rPr lang="en-US" sz="2000" b="0" i="0" dirty="0">
                <a:solidFill>
                  <a:srgbClr val="374151"/>
                </a:solidFill>
                <a:effectLst/>
                <a:latin typeface="Söhne"/>
              </a:rPr>
              <a:t>Optimize resource allocation and reduce healthcare costs.</a:t>
            </a:r>
          </a:p>
          <a:p>
            <a:pPr algn="l">
              <a:buFont typeface="Arial" panose="020B0604020202020204" pitchFamily="34" charset="0"/>
              <a:buChar char="•"/>
            </a:pPr>
            <a:r>
              <a:rPr lang="en-US" sz="2000" b="1" i="0" dirty="0">
                <a:solidFill>
                  <a:srgbClr val="374151"/>
                </a:solidFill>
                <a:effectLst/>
                <a:latin typeface="Söhne"/>
              </a:rPr>
              <a:t>Market Insights: </a:t>
            </a:r>
            <a:r>
              <a:rPr lang="en-US" sz="2000" b="0" i="0" dirty="0">
                <a:solidFill>
                  <a:srgbClr val="374151"/>
                </a:solidFill>
                <a:effectLst/>
                <a:latin typeface="Söhne"/>
              </a:rPr>
              <a:t>Gain a competitive edge by understanding patient behavior.</a:t>
            </a:r>
          </a:p>
          <a:p>
            <a:pPr algn="l">
              <a:buFont typeface="Arial" panose="020B0604020202020204" pitchFamily="34" charset="0"/>
              <a:buChar char="•"/>
            </a:pPr>
            <a:r>
              <a:rPr lang="en-US" sz="2000" b="1" i="0" dirty="0">
                <a:solidFill>
                  <a:srgbClr val="374151"/>
                </a:solidFill>
                <a:effectLst/>
                <a:latin typeface="Söhne"/>
              </a:rPr>
              <a:t>Drug Development: </a:t>
            </a:r>
            <a:r>
              <a:rPr lang="en-US" sz="2000" b="0" i="0" dirty="0">
                <a:solidFill>
                  <a:srgbClr val="374151"/>
                </a:solidFill>
                <a:effectLst/>
                <a:latin typeface="Söhne"/>
              </a:rPr>
              <a:t>Accelerate clinical trials with well-defined patient groups.</a:t>
            </a:r>
          </a:p>
          <a:p>
            <a:pPr algn="l">
              <a:buFont typeface="Arial" panose="020B0604020202020204" pitchFamily="34" charset="0"/>
              <a:buChar char="•"/>
            </a:pPr>
            <a:r>
              <a:rPr lang="en-US" sz="2000" b="1" i="0" dirty="0">
                <a:solidFill>
                  <a:srgbClr val="374151"/>
                </a:solidFill>
                <a:effectLst/>
                <a:latin typeface="Söhne"/>
              </a:rPr>
              <a:t>Business Growth: </a:t>
            </a:r>
            <a:r>
              <a:rPr lang="en-US" sz="2000" b="0" i="0" dirty="0">
                <a:solidFill>
                  <a:srgbClr val="374151"/>
                </a:solidFill>
                <a:effectLst/>
                <a:latin typeface="Söhne"/>
              </a:rPr>
              <a:t>Unlock new opportunities by leveraging medication persistence data.</a:t>
            </a:r>
          </a:p>
          <a:p>
            <a:pPr marL="0" indent="0" fontAlgn="base">
              <a:spcBef>
                <a:spcPts val="0"/>
              </a:spcBef>
              <a:buNone/>
            </a:pPr>
            <a:br>
              <a:rPr lang="en-US" sz="1800" b="1" dirty="0"/>
            </a:br>
            <a:endParaRPr lang="en-US" sz="1800" b="1" i="0" u="none" strike="noStrike" dirty="0">
              <a:solidFill>
                <a:srgbClr val="000000"/>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0A8FED7D-17B9-BC99-086A-E23A40E04DB5}"/>
              </a:ext>
            </a:extLst>
          </p:cNvPr>
          <p:cNvSpPr/>
          <p:nvPr/>
        </p:nvSpPr>
        <p:spPr>
          <a:xfrm>
            <a:off x="0" y="0"/>
            <a:ext cx="12192000" cy="18288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EA96C5-DB73-6317-E1ED-F4974210A3B7}"/>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Business Implications &amp; Scope </a:t>
            </a:r>
          </a:p>
        </p:txBody>
      </p:sp>
      <p:sp>
        <p:nvSpPr>
          <p:cNvPr id="7" name="TextBox 6">
            <a:extLst>
              <a:ext uri="{FF2B5EF4-FFF2-40B4-BE49-F238E27FC236}">
                <a16:creationId xmlns:a16="http://schemas.microsoft.com/office/drawing/2014/main" id="{1004701D-B504-61D4-EF6B-B00F3B1EE002}"/>
              </a:ext>
            </a:extLst>
          </p:cNvPr>
          <p:cNvSpPr txBox="1"/>
          <p:nvPr/>
        </p:nvSpPr>
        <p:spPr>
          <a:xfrm>
            <a:off x="6096000" y="4252506"/>
            <a:ext cx="3334871" cy="421341"/>
          </a:xfrm>
          <a:prstGeom prst="rect">
            <a:avLst/>
          </a:prstGeom>
          <a:noFill/>
        </p:spPr>
        <p:txBody>
          <a:bodyPr wrap="square" rtlCol="0">
            <a:spAutoFit/>
          </a:bodyPr>
          <a:lstStyle/>
          <a:p>
            <a:endParaRPr lang="en-US" dirty="0"/>
          </a:p>
        </p:txBody>
      </p:sp>
      <p:pic>
        <p:nvPicPr>
          <p:cNvPr id="3074" name="Picture 2" descr="turned on monitoring screen">
            <a:extLst>
              <a:ext uri="{FF2B5EF4-FFF2-40B4-BE49-F238E27FC236}">
                <a16:creationId xmlns:a16="http://schemas.microsoft.com/office/drawing/2014/main" id="{026BD879-095F-7476-786D-1B7AFEBA6E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7887" y="3191588"/>
            <a:ext cx="3532188"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058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165</TotalTime>
  <Words>1024</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PowerPoint Presentation</vt:lpstr>
      <vt:lpstr>Internship Batch: LISUM24 Group: HealthData Collective Group Members:</vt:lpstr>
      <vt:lpstr>   Agenda</vt:lpstr>
      <vt:lpstr>Background – Pharmaceutical Industry</vt:lpstr>
      <vt:lpstr>Problem Statement &amp; Business Implications</vt:lpstr>
      <vt:lpstr>Approaches Used</vt:lpstr>
      <vt:lpstr>Best Solution: The Optimal Model for Predicting Medication Persistence</vt:lpstr>
      <vt:lpstr>Potential Implementations: Innovating Healthcare</vt:lpstr>
      <vt:lpstr>Business Implications &amp; Scope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Asim</dc:creator>
  <cp:lastModifiedBy>Anusha Asim</cp:lastModifiedBy>
  <cp:revision>3</cp:revision>
  <dcterms:created xsi:type="dcterms:W3CDTF">2023-10-22T19:38:31Z</dcterms:created>
  <dcterms:modified xsi:type="dcterms:W3CDTF">2023-11-07T22:01:54Z</dcterms:modified>
</cp:coreProperties>
</file>