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78" r:id="rId5"/>
    <p:sldId id="259" r:id="rId6"/>
    <p:sldId id="260" r:id="rId7"/>
    <p:sldId id="262"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1"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8" d="100"/>
          <a:sy n="68" d="100"/>
        </p:scale>
        <p:origin x="60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51A56-E1EA-4B8B-9F33-B65B0E38A807}" type="doc">
      <dgm:prSet loTypeId="urn:microsoft.com/office/officeart/2005/8/layout/hProcess9" loCatId="process" qsTypeId="urn:microsoft.com/office/officeart/2005/8/quickstyle/simple1" qsCatId="simple" csTypeId="urn:microsoft.com/office/officeart/2005/8/colors/accent1_2" csCatId="accent1" phldr="1"/>
      <dgm:spPr/>
    </dgm:pt>
    <dgm:pt modelId="{84F763C9-27C1-4CFB-B9A8-6FA786E938AD}">
      <dgm:prSet phldrT="[Text]" custT="1"/>
      <dgm:spPr/>
      <dgm:t>
        <a:bodyPr/>
        <a:lstStyle/>
        <a:p>
          <a:r>
            <a:rPr lang="en-US" sz="1400" dirty="0"/>
            <a:t>Data Collection</a:t>
          </a:r>
        </a:p>
      </dgm:t>
    </dgm:pt>
    <dgm:pt modelId="{1E444442-EEFC-4A60-BCA9-CECB49D9F682}" type="parTrans" cxnId="{5C988C9D-9D11-4E7A-87AC-689E12966253}">
      <dgm:prSet/>
      <dgm:spPr/>
      <dgm:t>
        <a:bodyPr/>
        <a:lstStyle/>
        <a:p>
          <a:endParaRPr lang="en-US"/>
        </a:p>
      </dgm:t>
    </dgm:pt>
    <dgm:pt modelId="{1945EE3E-3531-4256-B882-AF55C9144361}" type="sibTrans" cxnId="{5C988C9D-9D11-4E7A-87AC-689E12966253}">
      <dgm:prSet/>
      <dgm:spPr/>
      <dgm:t>
        <a:bodyPr/>
        <a:lstStyle/>
        <a:p>
          <a:endParaRPr lang="en-US"/>
        </a:p>
      </dgm:t>
    </dgm:pt>
    <dgm:pt modelId="{8504FCEE-5023-498C-9BF0-5A082DC048E2}">
      <dgm:prSet phldrT="[Text]" custT="1"/>
      <dgm:spPr/>
      <dgm:t>
        <a:bodyPr/>
        <a:lstStyle/>
        <a:p>
          <a:r>
            <a:rPr lang="en-US" sz="1400" dirty="0"/>
            <a:t>Data Wrangling</a:t>
          </a:r>
        </a:p>
      </dgm:t>
    </dgm:pt>
    <dgm:pt modelId="{CA733F25-C577-4F54-8254-AD3EC7EBE4CD}" type="parTrans" cxnId="{648175AA-AAE6-4BBE-BA24-B1769DC1686A}">
      <dgm:prSet/>
      <dgm:spPr/>
      <dgm:t>
        <a:bodyPr/>
        <a:lstStyle/>
        <a:p>
          <a:endParaRPr lang="en-US"/>
        </a:p>
      </dgm:t>
    </dgm:pt>
    <dgm:pt modelId="{7EBFA98D-AFB3-4F3E-876F-B7B14A05E5D2}" type="sibTrans" cxnId="{648175AA-AAE6-4BBE-BA24-B1769DC1686A}">
      <dgm:prSet/>
      <dgm:spPr/>
      <dgm:t>
        <a:bodyPr/>
        <a:lstStyle/>
        <a:p>
          <a:endParaRPr lang="en-US"/>
        </a:p>
      </dgm:t>
    </dgm:pt>
    <dgm:pt modelId="{DEE70099-151D-438E-B1CE-970A6E051C9D}">
      <dgm:prSet phldrT="[Text]" custT="1"/>
      <dgm:spPr/>
      <dgm:t>
        <a:bodyPr/>
        <a:lstStyle/>
        <a:p>
          <a:r>
            <a:rPr lang="en-US" sz="1400" dirty="0"/>
            <a:t>Feature Engineering</a:t>
          </a:r>
        </a:p>
      </dgm:t>
    </dgm:pt>
    <dgm:pt modelId="{7C365E29-4BDD-468D-80CB-8C77A9C2F495}" type="parTrans" cxnId="{EABA96FB-F52F-4C1B-95C8-971BFEB6E8FB}">
      <dgm:prSet/>
      <dgm:spPr/>
      <dgm:t>
        <a:bodyPr/>
        <a:lstStyle/>
        <a:p>
          <a:endParaRPr lang="en-US"/>
        </a:p>
      </dgm:t>
    </dgm:pt>
    <dgm:pt modelId="{6598000D-3CB6-453C-83F1-C614AD1D200B}" type="sibTrans" cxnId="{EABA96FB-F52F-4C1B-95C8-971BFEB6E8FB}">
      <dgm:prSet/>
      <dgm:spPr/>
      <dgm:t>
        <a:bodyPr/>
        <a:lstStyle/>
        <a:p>
          <a:endParaRPr lang="en-US"/>
        </a:p>
      </dgm:t>
    </dgm:pt>
    <dgm:pt modelId="{9600CC94-01E7-4EA3-AEB3-E9BF4794DE91}">
      <dgm:prSet phldrT="[Text]" custT="1"/>
      <dgm:spPr/>
      <dgm:t>
        <a:bodyPr/>
        <a:lstStyle/>
        <a:p>
          <a:r>
            <a:rPr lang="en-US" sz="1400" dirty="0"/>
            <a:t>Recommender Engines</a:t>
          </a:r>
        </a:p>
      </dgm:t>
    </dgm:pt>
    <dgm:pt modelId="{D048494F-2FB9-4E2E-A21D-A44F3F751C69}" type="parTrans" cxnId="{5008DA29-BB8B-43A8-9F07-95A9D157C001}">
      <dgm:prSet/>
      <dgm:spPr/>
      <dgm:t>
        <a:bodyPr/>
        <a:lstStyle/>
        <a:p>
          <a:endParaRPr lang="en-US"/>
        </a:p>
      </dgm:t>
    </dgm:pt>
    <dgm:pt modelId="{307E17BE-FC6C-48BB-A899-37867B872E83}" type="sibTrans" cxnId="{5008DA29-BB8B-43A8-9F07-95A9D157C001}">
      <dgm:prSet/>
      <dgm:spPr/>
      <dgm:t>
        <a:bodyPr/>
        <a:lstStyle/>
        <a:p>
          <a:endParaRPr lang="en-US"/>
        </a:p>
      </dgm:t>
    </dgm:pt>
    <dgm:pt modelId="{F56B691B-8C87-41F6-B2F6-A85256F241FB}">
      <dgm:prSet phldrT="[Text]" custT="1"/>
      <dgm:spPr/>
      <dgm:t>
        <a:bodyPr/>
        <a:lstStyle/>
        <a:p>
          <a:r>
            <a:rPr lang="en-US" sz="1400" dirty="0"/>
            <a:t>Evaluation</a:t>
          </a:r>
        </a:p>
      </dgm:t>
    </dgm:pt>
    <dgm:pt modelId="{01B34177-B587-4B06-BF91-0EE348576EFB}" type="parTrans" cxnId="{073719F4-7795-438C-8911-B44FA93463D4}">
      <dgm:prSet/>
      <dgm:spPr/>
      <dgm:t>
        <a:bodyPr/>
        <a:lstStyle/>
        <a:p>
          <a:endParaRPr lang="en-US"/>
        </a:p>
      </dgm:t>
    </dgm:pt>
    <dgm:pt modelId="{41FD6D62-A72C-4297-ACD3-43FA17F33BDC}" type="sibTrans" cxnId="{073719F4-7795-438C-8911-B44FA93463D4}">
      <dgm:prSet/>
      <dgm:spPr/>
      <dgm:t>
        <a:bodyPr/>
        <a:lstStyle/>
        <a:p>
          <a:endParaRPr lang="en-US"/>
        </a:p>
      </dgm:t>
    </dgm:pt>
    <dgm:pt modelId="{5FBB4AE4-C4DE-41CE-BCD8-FA6FB5728CB5}">
      <dgm:prSet phldrT="[Text]" custT="1"/>
      <dgm:spPr/>
      <dgm:t>
        <a:bodyPr/>
        <a:lstStyle/>
        <a:p>
          <a:r>
            <a:rPr lang="en-US" sz="1400" dirty="0"/>
            <a:t>EDA</a:t>
          </a:r>
        </a:p>
      </dgm:t>
    </dgm:pt>
    <dgm:pt modelId="{C9097815-0D73-4042-B352-E068C2AE338D}" type="parTrans" cxnId="{D12ED7BF-03C3-4522-AAB8-E2EC09548ECD}">
      <dgm:prSet/>
      <dgm:spPr/>
      <dgm:t>
        <a:bodyPr/>
        <a:lstStyle/>
        <a:p>
          <a:endParaRPr lang="en-US"/>
        </a:p>
      </dgm:t>
    </dgm:pt>
    <dgm:pt modelId="{8ADAFE01-3E3F-44B0-9709-ADF0BD7FAD73}" type="sibTrans" cxnId="{D12ED7BF-03C3-4522-AAB8-E2EC09548ECD}">
      <dgm:prSet/>
      <dgm:spPr/>
      <dgm:t>
        <a:bodyPr/>
        <a:lstStyle/>
        <a:p>
          <a:endParaRPr lang="en-US"/>
        </a:p>
      </dgm:t>
    </dgm:pt>
    <dgm:pt modelId="{0090561C-33D4-4FAD-93C1-53E4E5A862B2}" type="pres">
      <dgm:prSet presAssocID="{65A51A56-E1EA-4B8B-9F33-B65B0E38A807}" presName="CompostProcess" presStyleCnt="0">
        <dgm:presLayoutVars>
          <dgm:dir/>
          <dgm:resizeHandles val="exact"/>
        </dgm:presLayoutVars>
      </dgm:prSet>
      <dgm:spPr/>
    </dgm:pt>
    <dgm:pt modelId="{2649DCA0-551F-4BF1-9B38-65F516EEB989}" type="pres">
      <dgm:prSet presAssocID="{65A51A56-E1EA-4B8B-9F33-B65B0E38A807}" presName="arrow" presStyleLbl="bgShp" presStyleIdx="0" presStyleCnt="1"/>
      <dgm:spPr/>
    </dgm:pt>
    <dgm:pt modelId="{5144CC20-B7D3-4084-974E-B7551797A1DC}" type="pres">
      <dgm:prSet presAssocID="{65A51A56-E1EA-4B8B-9F33-B65B0E38A807}" presName="linearProcess" presStyleCnt="0"/>
      <dgm:spPr/>
    </dgm:pt>
    <dgm:pt modelId="{14EA0D2E-DDC6-4FC6-BFE8-B107B0245008}" type="pres">
      <dgm:prSet presAssocID="{84F763C9-27C1-4CFB-B9A8-6FA786E938AD}" presName="textNode" presStyleLbl="node1" presStyleIdx="0" presStyleCnt="6">
        <dgm:presLayoutVars>
          <dgm:bulletEnabled val="1"/>
        </dgm:presLayoutVars>
      </dgm:prSet>
      <dgm:spPr/>
    </dgm:pt>
    <dgm:pt modelId="{1133BF89-DC18-4610-9E8C-61AB39AC06C2}" type="pres">
      <dgm:prSet presAssocID="{1945EE3E-3531-4256-B882-AF55C9144361}" presName="sibTrans" presStyleCnt="0"/>
      <dgm:spPr/>
    </dgm:pt>
    <dgm:pt modelId="{F7D2F43A-D47E-477D-B9AD-926BD1C440F2}" type="pres">
      <dgm:prSet presAssocID="{8504FCEE-5023-498C-9BF0-5A082DC048E2}" presName="textNode" presStyleLbl="node1" presStyleIdx="1" presStyleCnt="6">
        <dgm:presLayoutVars>
          <dgm:bulletEnabled val="1"/>
        </dgm:presLayoutVars>
      </dgm:prSet>
      <dgm:spPr/>
    </dgm:pt>
    <dgm:pt modelId="{334C9728-7DC2-4E5C-AC05-A70C5A79EDDC}" type="pres">
      <dgm:prSet presAssocID="{7EBFA98D-AFB3-4F3E-876F-B7B14A05E5D2}" presName="sibTrans" presStyleCnt="0"/>
      <dgm:spPr/>
    </dgm:pt>
    <dgm:pt modelId="{A7321AE0-8224-4382-8406-2CF9F184196C}" type="pres">
      <dgm:prSet presAssocID="{DEE70099-151D-438E-B1CE-970A6E051C9D}" presName="textNode" presStyleLbl="node1" presStyleIdx="2" presStyleCnt="6">
        <dgm:presLayoutVars>
          <dgm:bulletEnabled val="1"/>
        </dgm:presLayoutVars>
      </dgm:prSet>
      <dgm:spPr/>
    </dgm:pt>
    <dgm:pt modelId="{8B5E2F2D-700A-4F5E-9E6F-B2BA8B4400AC}" type="pres">
      <dgm:prSet presAssocID="{6598000D-3CB6-453C-83F1-C614AD1D200B}" presName="sibTrans" presStyleCnt="0"/>
      <dgm:spPr/>
    </dgm:pt>
    <dgm:pt modelId="{462D3AB5-30A3-420C-B401-0A26DC0FB329}" type="pres">
      <dgm:prSet presAssocID="{5FBB4AE4-C4DE-41CE-BCD8-FA6FB5728CB5}" presName="textNode" presStyleLbl="node1" presStyleIdx="3" presStyleCnt="6">
        <dgm:presLayoutVars>
          <dgm:bulletEnabled val="1"/>
        </dgm:presLayoutVars>
      </dgm:prSet>
      <dgm:spPr/>
    </dgm:pt>
    <dgm:pt modelId="{D125B7FA-1B39-4789-9609-561CC0372DFE}" type="pres">
      <dgm:prSet presAssocID="{8ADAFE01-3E3F-44B0-9709-ADF0BD7FAD73}" presName="sibTrans" presStyleCnt="0"/>
      <dgm:spPr/>
    </dgm:pt>
    <dgm:pt modelId="{E3C8B7A7-1144-4538-AF24-56C176111FF9}" type="pres">
      <dgm:prSet presAssocID="{9600CC94-01E7-4EA3-AEB3-E9BF4794DE91}" presName="textNode" presStyleLbl="node1" presStyleIdx="4" presStyleCnt="6">
        <dgm:presLayoutVars>
          <dgm:bulletEnabled val="1"/>
        </dgm:presLayoutVars>
      </dgm:prSet>
      <dgm:spPr/>
    </dgm:pt>
    <dgm:pt modelId="{4194D924-91B7-4D80-85C4-C23D15BEC685}" type="pres">
      <dgm:prSet presAssocID="{307E17BE-FC6C-48BB-A899-37867B872E83}" presName="sibTrans" presStyleCnt="0"/>
      <dgm:spPr/>
    </dgm:pt>
    <dgm:pt modelId="{D9BD13DA-F7BE-4B4D-BA4E-1F2DEB985465}" type="pres">
      <dgm:prSet presAssocID="{F56B691B-8C87-41F6-B2F6-A85256F241FB}" presName="textNode" presStyleLbl="node1" presStyleIdx="5" presStyleCnt="6">
        <dgm:presLayoutVars>
          <dgm:bulletEnabled val="1"/>
        </dgm:presLayoutVars>
      </dgm:prSet>
      <dgm:spPr/>
    </dgm:pt>
  </dgm:ptLst>
  <dgm:cxnLst>
    <dgm:cxn modelId="{5008DA29-BB8B-43A8-9F07-95A9D157C001}" srcId="{65A51A56-E1EA-4B8B-9F33-B65B0E38A807}" destId="{9600CC94-01E7-4EA3-AEB3-E9BF4794DE91}" srcOrd="4" destOrd="0" parTransId="{D048494F-2FB9-4E2E-A21D-A44F3F751C69}" sibTransId="{307E17BE-FC6C-48BB-A899-37867B872E83}"/>
    <dgm:cxn modelId="{AC7FEF3C-4428-418F-B8A1-DCAC84A22F13}" type="presOf" srcId="{8504FCEE-5023-498C-9BF0-5A082DC048E2}" destId="{F7D2F43A-D47E-477D-B9AD-926BD1C440F2}" srcOrd="0" destOrd="0" presId="urn:microsoft.com/office/officeart/2005/8/layout/hProcess9"/>
    <dgm:cxn modelId="{73F1277E-3BAC-45A9-A2FE-E739191AB3E0}" type="presOf" srcId="{84F763C9-27C1-4CFB-B9A8-6FA786E938AD}" destId="{14EA0D2E-DDC6-4FC6-BFE8-B107B0245008}" srcOrd="0" destOrd="0" presId="urn:microsoft.com/office/officeart/2005/8/layout/hProcess9"/>
    <dgm:cxn modelId="{DA565586-EEF4-49CA-A973-4A981A7CD16F}" type="presOf" srcId="{9600CC94-01E7-4EA3-AEB3-E9BF4794DE91}" destId="{E3C8B7A7-1144-4538-AF24-56C176111FF9}" srcOrd="0" destOrd="0" presId="urn:microsoft.com/office/officeart/2005/8/layout/hProcess9"/>
    <dgm:cxn modelId="{72FAEE9B-A519-4331-83A9-EE1E94BB4A25}" type="presOf" srcId="{65A51A56-E1EA-4B8B-9F33-B65B0E38A807}" destId="{0090561C-33D4-4FAD-93C1-53E4E5A862B2}" srcOrd="0" destOrd="0" presId="urn:microsoft.com/office/officeart/2005/8/layout/hProcess9"/>
    <dgm:cxn modelId="{5C988C9D-9D11-4E7A-87AC-689E12966253}" srcId="{65A51A56-E1EA-4B8B-9F33-B65B0E38A807}" destId="{84F763C9-27C1-4CFB-B9A8-6FA786E938AD}" srcOrd="0" destOrd="0" parTransId="{1E444442-EEFC-4A60-BCA9-CECB49D9F682}" sibTransId="{1945EE3E-3531-4256-B882-AF55C9144361}"/>
    <dgm:cxn modelId="{758C20A8-2799-4E6F-A6B6-AFC642C52094}" type="presOf" srcId="{F56B691B-8C87-41F6-B2F6-A85256F241FB}" destId="{D9BD13DA-F7BE-4B4D-BA4E-1F2DEB985465}" srcOrd="0" destOrd="0" presId="urn:microsoft.com/office/officeart/2005/8/layout/hProcess9"/>
    <dgm:cxn modelId="{648175AA-AAE6-4BBE-BA24-B1769DC1686A}" srcId="{65A51A56-E1EA-4B8B-9F33-B65B0E38A807}" destId="{8504FCEE-5023-498C-9BF0-5A082DC048E2}" srcOrd="1" destOrd="0" parTransId="{CA733F25-C577-4F54-8254-AD3EC7EBE4CD}" sibTransId="{7EBFA98D-AFB3-4F3E-876F-B7B14A05E5D2}"/>
    <dgm:cxn modelId="{D12ED7BF-03C3-4522-AAB8-E2EC09548ECD}" srcId="{65A51A56-E1EA-4B8B-9F33-B65B0E38A807}" destId="{5FBB4AE4-C4DE-41CE-BCD8-FA6FB5728CB5}" srcOrd="3" destOrd="0" parTransId="{C9097815-0D73-4042-B352-E068C2AE338D}" sibTransId="{8ADAFE01-3E3F-44B0-9709-ADF0BD7FAD73}"/>
    <dgm:cxn modelId="{29D8E0EE-3DF5-4E08-BE05-5FDFAC3E5880}" type="presOf" srcId="{5FBB4AE4-C4DE-41CE-BCD8-FA6FB5728CB5}" destId="{462D3AB5-30A3-420C-B401-0A26DC0FB329}" srcOrd="0" destOrd="0" presId="urn:microsoft.com/office/officeart/2005/8/layout/hProcess9"/>
    <dgm:cxn modelId="{073719F4-7795-438C-8911-B44FA93463D4}" srcId="{65A51A56-E1EA-4B8B-9F33-B65B0E38A807}" destId="{F56B691B-8C87-41F6-B2F6-A85256F241FB}" srcOrd="5" destOrd="0" parTransId="{01B34177-B587-4B06-BF91-0EE348576EFB}" sibTransId="{41FD6D62-A72C-4297-ACD3-43FA17F33BDC}"/>
    <dgm:cxn modelId="{EABA96FB-F52F-4C1B-95C8-971BFEB6E8FB}" srcId="{65A51A56-E1EA-4B8B-9F33-B65B0E38A807}" destId="{DEE70099-151D-438E-B1CE-970A6E051C9D}" srcOrd="2" destOrd="0" parTransId="{7C365E29-4BDD-468D-80CB-8C77A9C2F495}" sibTransId="{6598000D-3CB6-453C-83F1-C614AD1D200B}"/>
    <dgm:cxn modelId="{41ECB9FE-35FB-4CE4-8E2A-FDE5D13D809A}" type="presOf" srcId="{DEE70099-151D-438E-B1CE-970A6E051C9D}" destId="{A7321AE0-8224-4382-8406-2CF9F184196C}" srcOrd="0" destOrd="0" presId="urn:microsoft.com/office/officeart/2005/8/layout/hProcess9"/>
    <dgm:cxn modelId="{6DE1BECD-088E-4773-B65F-6D9D1726063B}" type="presParOf" srcId="{0090561C-33D4-4FAD-93C1-53E4E5A862B2}" destId="{2649DCA0-551F-4BF1-9B38-65F516EEB989}" srcOrd="0" destOrd="0" presId="urn:microsoft.com/office/officeart/2005/8/layout/hProcess9"/>
    <dgm:cxn modelId="{E759E15B-F097-4354-8E6A-6569BD359C3B}" type="presParOf" srcId="{0090561C-33D4-4FAD-93C1-53E4E5A862B2}" destId="{5144CC20-B7D3-4084-974E-B7551797A1DC}" srcOrd="1" destOrd="0" presId="urn:microsoft.com/office/officeart/2005/8/layout/hProcess9"/>
    <dgm:cxn modelId="{73AA27C4-F254-4A88-AC46-2C8810AE011C}" type="presParOf" srcId="{5144CC20-B7D3-4084-974E-B7551797A1DC}" destId="{14EA0D2E-DDC6-4FC6-BFE8-B107B0245008}" srcOrd="0" destOrd="0" presId="urn:microsoft.com/office/officeart/2005/8/layout/hProcess9"/>
    <dgm:cxn modelId="{8D25E1A3-7BCA-4341-B2E2-7563315F9431}" type="presParOf" srcId="{5144CC20-B7D3-4084-974E-B7551797A1DC}" destId="{1133BF89-DC18-4610-9E8C-61AB39AC06C2}" srcOrd="1" destOrd="0" presId="urn:microsoft.com/office/officeart/2005/8/layout/hProcess9"/>
    <dgm:cxn modelId="{76EE2267-83A5-4E4C-A082-9C35EB99B290}" type="presParOf" srcId="{5144CC20-B7D3-4084-974E-B7551797A1DC}" destId="{F7D2F43A-D47E-477D-B9AD-926BD1C440F2}" srcOrd="2" destOrd="0" presId="urn:microsoft.com/office/officeart/2005/8/layout/hProcess9"/>
    <dgm:cxn modelId="{5EA30B73-B4FF-481A-A84B-BF7F0C9C1218}" type="presParOf" srcId="{5144CC20-B7D3-4084-974E-B7551797A1DC}" destId="{334C9728-7DC2-4E5C-AC05-A70C5A79EDDC}" srcOrd="3" destOrd="0" presId="urn:microsoft.com/office/officeart/2005/8/layout/hProcess9"/>
    <dgm:cxn modelId="{76E47544-54B0-422D-9E7A-2CF7244A8C0E}" type="presParOf" srcId="{5144CC20-B7D3-4084-974E-B7551797A1DC}" destId="{A7321AE0-8224-4382-8406-2CF9F184196C}" srcOrd="4" destOrd="0" presId="urn:microsoft.com/office/officeart/2005/8/layout/hProcess9"/>
    <dgm:cxn modelId="{CDE29DF4-7CA9-4F24-9616-9826B186DDF7}" type="presParOf" srcId="{5144CC20-B7D3-4084-974E-B7551797A1DC}" destId="{8B5E2F2D-700A-4F5E-9E6F-B2BA8B4400AC}" srcOrd="5" destOrd="0" presId="urn:microsoft.com/office/officeart/2005/8/layout/hProcess9"/>
    <dgm:cxn modelId="{226F7579-1B41-4E28-9758-B2400678DBC7}" type="presParOf" srcId="{5144CC20-B7D3-4084-974E-B7551797A1DC}" destId="{462D3AB5-30A3-420C-B401-0A26DC0FB329}" srcOrd="6" destOrd="0" presId="urn:microsoft.com/office/officeart/2005/8/layout/hProcess9"/>
    <dgm:cxn modelId="{872942A4-B81B-4974-B243-1AC490F32DF9}" type="presParOf" srcId="{5144CC20-B7D3-4084-974E-B7551797A1DC}" destId="{D125B7FA-1B39-4789-9609-561CC0372DFE}" srcOrd="7" destOrd="0" presId="urn:microsoft.com/office/officeart/2005/8/layout/hProcess9"/>
    <dgm:cxn modelId="{8B503F9F-94AE-4683-BCF8-CF79A9EB4E2B}" type="presParOf" srcId="{5144CC20-B7D3-4084-974E-B7551797A1DC}" destId="{E3C8B7A7-1144-4538-AF24-56C176111FF9}" srcOrd="8" destOrd="0" presId="urn:microsoft.com/office/officeart/2005/8/layout/hProcess9"/>
    <dgm:cxn modelId="{ED2FC9C6-65F8-40E0-8A4D-F0508DAC7C12}" type="presParOf" srcId="{5144CC20-B7D3-4084-974E-B7551797A1DC}" destId="{4194D924-91B7-4D80-85C4-C23D15BEC685}" srcOrd="9" destOrd="0" presId="urn:microsoft.com/office/officeart/2005/8/layout/hProcess9"/>
    <dgm:cxn modelId="{076CA51C-EF7A-448C-B832-B0FAA5A2743F}" type="presParOf" srcId="{5144CC20-B7D3-4084-974E-B7551797A1DC}" destId="{D9BD13DA-F7BE-4B4D-BA4E-1F2DEB985465}"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9DCA0-551F-4BF1-9B38-65F516EEB989}">
      <dsp:nvSpPr>
        <dsp:cNvPr id="0" name=""/>
        <dsp:cNvSpPr/>
      </dsp:nvSpPr>
      <dsp:spPr>
        <a:xfrm>
          <a:off x="740546" y="0"/>
          <a:ext cx="8392863" cy="50879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EA0D2E-DDC6-4FC6-BFE8-B107B0245008}">
      <dsp:nvSpPr>
        <dsp:cNvPr id="0" name=""/>
        <dsp:cNvSpPr/>
      </dsp:nvSpPr>
      <dsp:spPr>
        <a:xfrm>
          <a:off x="120"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a:t>
          </a:r>
        </a:p>
      </dsp:txBody>
      <dsp:txXfrm>
        <a:off x="70656" y="1596919"/>
        <a:ext cx="1303862" cy="1894106"/>
      </dsp:txXfrm>
    </dsp:sp>
    <dsp:sp modelId="{F7D2F43A-D47E-477D-B9AD-926BD1C440F2}">
      <dsp:nvSpPr>
        <dsp:cNvPr id="0" name=""/>
        <dsp:cNvSpPr/>
      </dsp:nvSpPr>
      <dsp:spPr>
        <a:xfrm>
          <a:off x="1685876"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Wrangling</a:t>
          </a:r>
        </a:p>
      </dsp:txBody>
      <dsp:txXfrm>
        <a:off x="1756412" y="1596919"/>
        <a:ext cx="1303862" cy="1894106"/>
      </dsp:txXfrm>
    </dsp:sp>
    <dsp:sp modelId="{A7321AE0-8224-4382-8406-2CF9F184196C}">
      <dsp:nvSpPr>
        <dsp:cNvPr id="0" name=""/>
        <dsp:cNvSpPr/>
      </dsp:nvSpPr>
      <dsp:spPr>
        <a:xfrm>
          <a:off x="3371633"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Feature Engineering</a:t>
          </a:r>
        </a:p>
      </dsp:txBody>
      <dsp:txXfrm>
        <a:off x="3442169" y="1596919"/>
        <a:ext cx="1303862" cy="1894106"/>
      </dsp:txXfrm>
    </dsp:sp>
    <dsp:sp modelId="{462D3AB5-30A3-420C-B401-0A26DC0FB329}">
      <dsp:nvSpPr>
        <dsp:cNvPr id="0" name=""/>
        <dsp:cNvSpPr/>
      </dsp:nvSpPr>
      <dsp:spPr>
        <a:xfrm>
          <a:off x="5057389"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EDA</a:t>
          </a:r>
        </a:p>
      </dsp:txBody>
      <dsp:txXfrm>
        <a:off x="5127925" y="1596919"/>
        <a:ext cx="1303862" cy="1894106"/>
      </dsp:txXfrm>
    </dsp:sp>
    <dsp:sp modelId="{E3C8B7A7-1144-4538-AF24-56C176111FF9}">
      <dsp:nvSpPr>
        <dsp:cNvPr id="0" name=""/>
        <dsp:cNvSpPr/>
      </dsp:nvSpPr>
      <dsp:spPr>
        <a:xfrm>
          <a:off x="6743146"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Recommender Engines</a:t>
          </a:r>
        </a:p>
      </dsp:txBody>
      <dsp:txXfrm>
        <a:off x="6813682" y="1596919"/>
        <a:ext cx="1303862" cy="1894106"/>
      </dsp:txXfrm>
    </dsp:sp>
    <dsp:sp modelId="{D9BD13DA-F7BE-4B4D-BA4E-1F2DEB985465}">
      <dsp:nvSpPr>
        <dsp:cNvPr id="0" name=""/>
        <dsp:cNvSpPr/>
      </dsp:nvSpPr>
      <dsp:spPr>
        <a:xfrm>
          <a:off x="8428902" y="1526383"/>
          <a:ext cx="1444934" cy="203517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Evaluation</a:t>
          </a:r>
        </a:p>
      </dsp:txBody>
      <dsp:txXfrm>
        <a:off x="8499438" y="1596919"/>
        <a:ext cx="1303862" cy="189410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96478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382127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998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167183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1396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21646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215716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752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177031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6CF98-2876-4A16-9F16-75F7BC4704F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242843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6CF98-2876-4A16-9F16-75F7BC4704F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4061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6CF98-2876-4A16-9F16-75F7BC4704F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58387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6CF98-2876-4A16-9F16-75F7BC4704FC}"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429375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6CF98-2876-4A16-9F16-75F7BC4704FC}"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336603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6CF98-2876-4A16-9F16-75F7BC4704F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DE951-CA44-4781-893A-2EB89CCDEAAE}" type="slidenum">
              <a:rPr lang="en-US" smtClean="0"/>
              <a:t>‹#›</a:t>
            </a:fld>
            <a:endParaRPr lang="en-US"/>
          </a:p>
        </p:txBody>
      </p:sp>
    </p:spTree>
    <p:extLst>
      <p:ext uri="{BB962C8B-B14F-4D97-AF65-F5344CB8AC3E}">
        <p14:creationId xmlns:p14="http://schemas.microsoft.com/office/powerpoint/2010/main" val="421209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DE951-CA44-4781-893A-2EB89CCDEAAE}" type="slidenum">
              <a:rPr lang="en-US" smtClean="0"/>
              <a:t>‹#›</a:t>
            </a:fld>
            <a:endParaRPr lang="en-US"/>
          </a:p>
        </p:txBody>
      </p:sp>
      <p:sp>
        <p:nvSpPr>
          <p:cNvPr id="5" name="Date Placeholder 4"/>
          <p:cNvSpPr>
            <a:spLocks noGrp="1"/>
          </p:cNvSpPr>
          <p:nvPr>
            <p:ph type="dt" sz="half" idx="10"/>
          </p:nvPr>
        </p:nvSpPr>
        <p:spPr/>
        <p:txBody>
          <a:bodyPr/>
          <a:lstStyle/>
          <a:p>
            <a:fld id="{A196CF98-2876-4A16-9F16-75F7BC4704FC}" type="datetimeFigureOut">
              <a:rPr lang="en-US" smtClean="0"/>
              <a:t>1/18/2020</a:t>
            </a:fld>
            <a:endParaRPr lang="en-US"/>
          </a:p>
        </p:txBody>
      </p:sp>
    </p:spTree>
    <p:extLst>
      <p:ext uri="{BB962C8B-B14F-4D97-AF65-F5344CB8AC3E}">
        <p14:creationId xmlns:p14="http://schemas.microsoft.com/office/powerpoint/2010/main" val="25192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6CF98-2876-4A16-9F16-75F7BC4704FC}" type="datetimeFigureOut">
              <a:rPr lang="en-US" smtClean="0"/>
              <a:t>1/18/2020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EDE951-CA44-4781-893A-2EB89CCDEAAE}" type="slidenum">
              <a:rPr lang="en-US" smtClean="0"/>
              <a:t>‹#›</a:t>
            </a:fld>
            <a:endParaRPr lang="en-US"/>
          </a:p>
        </p:txBody>
      </p:sp>
    </p:spTree>
    <p:extLst>
      <p:ext uri="{BB962C8B-B14F-4D97-AF65-F5344CB8AC3E}">
        <p14:creationId xmlns:p14="http://schemas.microsoft.com/office/powerpoint/2010/main" val="266899229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learning/machine-learning-and-ai-foundations-recommendations/wrap-up?u=36492188" TargetMode="External"/><Relationship Id="rId2" Type="http://schemas.openxmlformats.org/officeDocument/2006/relationships/hyperlink" Target="https://www.linkedin.com/learning/building-a-recommendation-system-with-python-machine-learning-ai/classification-based-collaborative-filtering?u=36492188"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venustrip/Amazon-Recommendation-Engine/blob/master/recommender_hybrid.ipynb" TargetMode="External"/><Relationship Id="rId3" Type="http://schemas.openxmlformats.org/officeDocument/2006/relationships/hyperlink" Target="https://github.com/venustrip/Amazon-Recommendation-Engine/blob/master/clean_meta.ipynb" TargetMode="External"/><Relationship Id="rId7" Type="http://schemas.openxmlformats.org/officeDocument/2006/relationships/hyperlink" Target="https://github.com/venustrip/Amazon-Recommendation-Engine/blob/master/recommender_collab.ipynb" TargetMode="External"/><Relationship Id="rId2" Type="http://schemas.openxmlformats.org/officeDocument/2006/relationships/hyperlink" Target="https://github.com/venustrip/Amazon-Recommendation-Engine/blob/master/final_report.ipynb" TargetMode="External"/><Relationship Id="rId1" Type="http://schemas.openxmlformats.org/officeDocument/2006/relationships/slideLayout" Target="../slideLayouts/slideLayout8.xml"/><Relationship Id="rId6" Type="http://schemas.openxmlformats.org/officeDocument/2006/relationships/hyperlink" Target="https://github.com/venustrip/Amazon-Recommendation-Engine/blob/master/recommender_content.ipynb" TargetMode="External"/><Relationship Id="rId5" Type="http://schemas.openxmlformats.org/officeDocument/2006/relationships/hyperlink" Target="https://github.com/venustrip/Amazon-Recommendation-Engine/blob/master/recommender_popular.ipynb" TargetMode="External"/><Relationship Id="rId4" Type="http://schemas.openxmlformats.org/officeDocument/2006/relationships/hyperlink" Target="https://github.com/venustrip/Amazon-Recommendation-Engine/blob/master/milestone_report.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jmcauley.ucsd.edu/data/amazon/links.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4CBD-0712-4732-A09F-92FB5426332A}"/>
              </a:ext>
            </a:extLst>
          </p:cNvPr>
          <p:cNvSpPr>
            <a:spLocks noGrp="1"/>
          </p:cNvSpPr>
          <p:nvPr>
            <p:ph type="ctrTitle"/>
          </p:nvPr>
        </p:nvSpPr>
        <p:spPr>
          <a:xfrm>
            <a:off x="1507067" y="1033670"/>
            <a:ext cx="7766936" cy="1773497"/>
          </a:xfrm>
        </p:spPr>
        <p:txBody>
          <a:bodyPr>
            <a:normAutofit/>
          </a:bodyPr>
          <a:lstStyle/>
          <a:p>
            <a:r>
              <a:rPr lang="en-US" dirty="0"/>
              <a:t>Amazon Beauty Products Recommendation Engine</a:t>
            </a:r>
          </a:p>
        </p:txBody>
      </p:sp>
      <p:sp>
        <p:nvSpPr>
          <p:cNvPr id="3" name="Subtitle 2">
            <a:extLst>
              <a:ext uri="{FF2B5EF4-FFF2-40B4-BE49-F238E27FC236}">
                <a16:creationId xmlns:a16="http://schemas.microsoft.com/office/drawing/2014/main" id="{CA00C6E7-78E6-4465-B44C-A8EB50DAC870}"/>
              </a:ext>
            </a:extLst>
          </p:cNvPr>
          <p:cNvSpPr>
            <a:spLocks noGrp="1"/>
          </p:cNvSpPr>
          <p:nvPr>
            <p:ph type="subTitle" idx="1"/>
          </p:nvPr>
        </p:nvSpPr>
        <p:spPr/>
        <p:txBody>
          <a:bodyPr>
            <a:noAutofit/>
          </a:bodyPr>
          <a:lstStyle/>
          <a:p>
            <a:pPr>
              <a:spcBef>
                <a:spcPts val="0"/>
              </a:spcBef>
            </a:pPr>
            <a:r>
              <a:rPr lang="en-US" sz="2000" dirty="0">
                <a:solidFill>
                  <a:srgbClr val="7030A0"/>
                </a:solidFill>
              </a:rPr>
              <a:t>Varsha Tripathi</a:t>
            </a:r>
          </a:p>
          <a:p>
            <a:pPr>
              <a:spcBef>
                <a:spcPts val="0"/>
              </a:spcBef>
            </a:pPr>
            <a:r>
              <a:rPr lang="en-US" sz="2000" dirty="0">
                <a:solidFill>
                  <a:srgbClr val="7030A0"/>
                </a:solidFill>
              </a:rPr>
              <a:t>Capstone Project</a:t>
            </a:r>
          </a:p>
          <a:p>
            <a:pPr>
              <a:spcBef>
                <a:spcPts val="0"/>
              </a:spcBef>
            </a:pPr>
            <a:r>
              <a:rPr lang="en-US" sz="2000" dirty="0">
                <a:solidFill>
                  <a:srgbClr val="7030A0"/>
                </a:solidFill>
              </a:rPr>
              <a:t>Springboard Data Science</a:t>
            </a:r>
          </a:p>
          <a:p>
            <a:pPr>
              <a:spcBef>
                <a:spcPts val="0"/>
              </a:spcBef>
            </a:pPr>
            <a:r>
              <a:rPr lang="en-US" sz="2000" dirty="0">
                <a:solidFill>
                  <a:srgbClr val="7030A0"/>
                </a:solidFill>
              </a:rPr>
              <a:t>Jan, 2020</a:t>
            </a:r>
          </a:p>
        </p:txBody>
      </p:sp>
    </p:spTree>
    <p:extLst>
      <p:ext uri="{BB962C8B-B14F-4D97-AF65-F5344CB8AC3E}">
        <p14:creationId xmlns:p14="http://schemas.microsoft.com/office/powerpoint/2010/main" val="675517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4"/>
            <a:ext cx="7770055" cy="928468"/>
          </a:xfrm>
        </p:spPr>
        <p:txBody>
          <a:bodyPr>
            <a:normAutofit/>
          </a:bodyPr>
          <a:lstStyle/>
          <a:p>
            <a:pPr marL="0" indent="0">
              <a:buNone/>
            </a:pPr>
            <a:r>
              <a:rPr lang="en-US" sz="3200" b="1" u="sng" dirty="0">
                <a:solidFill>
                  <a:srgbClr val="7030A0"/>
                </a:solidFill>
              </a:rPr>
              <a:t>EDA – Histogram of polarity</a:t>
            </a:r>
            <a:endParaRPr lang="en-US" dirty="0"/>
          </a:p>
          <a:p>
            <a:pPr lvl="1">
              <a:spcBef>
                <a:spcPts val="1800"/>
              </a:spcBef>
            </a:pPr>
            <a:endParaRPr lang="en-US" dirty="0"/>
          </a:p>
          <a:p>
            <a:pPr marL="0" indent="0">
              <a:spcBef>
                <a:spcPts val="1800"/>
              </a:spcBef>
              <a:buNone/>
            </a:pPr>
            <a:endParaRPr lang="en-US" sz="1800" dirty="0"/>
          </a:p>
        </p:txBody>
      </p:sp>
      <p:pic>
        <p:nvPicPr>
          <p:cNvPr id="2054" name="Picture 6">
            <a:extLst>
              <a:ext uri="{FF2B5EF4-FFF2-40B4-BE49-F238E27FC236}">
                <a16:creationId xmlns:a16="http://schemas.microsoft.com/office/drawing/2014/main" id="{BD505AED-083B-4844-A20D-95A9C4983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48" y="1618738"/>
            <a:ext cx="8539089" cy="428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46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4"/>
            <a:ext cx="7770055" cy="928468"/>
          </a:xfrm>
        </p:spPr>
        <p:txBody>
          <a:bodyPr>
            <a:normAutofit/>
          </a:bodyPr>
          <a:lstStyle/>
          <a:p>
            <a:pPr marL="0" indent="0">
              <a:buNone/>
            </a:pPr>
            <a:r>
              <a:rPr lang="en-US" sz="3200" b="1" u="sng" dirty="0">
                <a:solidFill>
                  <a:srgbClr val="7030A0"/>
                </a:solidFill>
              </a:rPr>
              <a:t>EDA – Polarity by overall score</a:t>
            </a:r>
            <a:endParaRPr lang="en-US" dirty="0"/>
          </a:p>
          <a:p>
            <a:pPr lvl="1">
              <a:spcBef>
                <a:spcPts val="1800"/>
              </a:spcBef>
            </a:pPr>
            <a:endParaRPr lang="en-US" dirty="0"/>
          </a:p>
          <a:p>
            <a:pPr marL="0" indent="0">
              <a:spcBef>
                <a:spcPts val="1800"/>
              </a:spcBef>
              <a:buNone/>
            </a:pPr>
            <a:endParaRPr lang="en-US" sz="1800" dirty="0"/>
          </a:p>
        </p:txBody>
      </p:sp>
      <p:pic>
        <p:nvPicPr>
          <p:cNvPr id="3074" name="Picture 2">
            <a:extLst>
              <a:ext uri="{FF2B5EF4-FFF2-40B4-BE49-F238E27FC236}">
                <a16:creationId xmlns:a16="http://schemas.microsoft.com/office/drawing/2014/main" id="{FDC33034-C13B-4284-A0EA-30CCE77BA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23" y="1694644"/>
            <a:ext cx="9045526" cy="422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90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4"/>
            <a:ext cx="7770055" cy="928468"/>
          </a:xfrm>
        </p:spPr>
        <p:txBody>
          <a:bodyPr>
            <a:normAutofit/>
          </a:bodyPr>
          <a:lstStyle/>
          <a:p>
            <a:pPr marL="0" indent="0">
              <a:buNone/>
            </a:pPr>
            <a:r>
              <a:rPr lang="en-US" sz="3200" b="1" u="sng" dirty="0">
                <a:solidFill>
                  <a:srgbClr val="7030A0"/>
                </a:solidFill>
              </a:rPr>
              <a:t>EDA – Top 10 reviewed products</a:t>
            </a:r>
            <a:endParaRPr lang="en-US" dirty="0"/>
          </a:p>
          <a:p>
            <a:pPr lvl="1">
              <a:spcBef>
                <a:spcPts val="1800"/>
              </a:spcBef>
            </a:pPr>
            <a:endParaRPr lang="en-US" dirty="0"/>
          </a:p>
          <a:p>
            <a:pPr marL="0" indent="0">
              <a:spcBef>
                <a:spcPts val="1800"/>
              </a:spcBef>
              <a:buNone/>
            </a:pPr>
            <a:endParaRPr lang="en-US" sz="1800" dirty="0"/>
          </a:p>
        </p:txBody>
      </p:sp>
      <p:pic>
        <p:nvPicPr>
          <p:cNvPr id="4100" name="Picture 4">
            <a:extLst>
              <a:ext uri="{FF2B5EF4-FFF2-40B4-BE49-F238E27FC236}">
                <a16:creationId xmlns:a16="http://schemas.microsoft.com/office/drawing/2014/main" id="{2887ADD7-09CB-40DB-B3BC-92EB027BA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91" y="1064456"/>
            <a:ext cx="8914227"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9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4"/>
            <a:ext cx="7770055" cy="928468"/>
          </a:xfrm>
        </p:spPr>
        <p:txBody>
          <a:bodyPr>
            <a:normAutofit/>
          </a:bodyPr>
          <a:lstStyle/>
          <a:p>
            <a:pPr marL="0" indent="0">
              <a:buNone/>
            </a:pPr>
            <a:r>
              <a:rPr lang="en-US" sz="3200" b="1" u="sng" dirty="0">
                <a:solidFill>
                  <a:srgbClr val="7030A0"/>
                </a:solidFill>
              </a:rPr>
              <a:t>EDA – Top 10 reviewers</a:t>
            </a:r>
            <a:endParaRPr lang="en-US" dirty="0"/>
          </a:p>
          <a:p>
            <a:pPr lvl="1">
              <a:spcBef>
                <a:spcPts val="1800"/>
              </a:spcBef>
            </a:pPr>
            <a:endParaRPr lang="en-US" dirty="0"/>
          </a:p>
          <a:p>
            <a:pPr marL="0" indent="0">
              <a:spcBef>
                <a:spcPts val="1800"/>
              </a:spcBef>
              <a:buNone/>
            </a:pPr>
            <a:endParaRPr lang="en-US" sz="1800" dirty="0"/>
          </a:p>
        </p:txBody>
      </p:sp>
      <p:pic>
        <p:nvPicPr>
          <p:cNvPr id="5122" name="Picture 2">
            <a:extLst>
              <a:ext uri="{FF2B5EF4-FFF2-40B4-BE49-F238E27FC236}">
                <a16:creationId xmlns:a16="http://schemas.microsoft.com/office/drawing/2014/main" id="{27875466-5230-4A1F-8598-DE41ABF52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54" y="1066799"/>
            <a:ext cx="7678835" cy="548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9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4"/>
            <a:ext cx="7770055" cy="928468"/>
          </a:xfrm>
        </p:spPr>
        <p:txBody>
          <a:bodyPr>
            <a:normAutofit/>
          </a:bodyPr>
          <a:lstStyle/>
          <a:p>
            <a:pPr marL="0" indent="0">
              <a:buNone/>
            </a:pPr>
            <a:r>
              <a:rPr lang="en-US" sz="3200" b="1" u="sng" dirty="0">
                <a:solidFill>
                  <a:srgbClr val="7030A0"/>
                </a:solidFill>
              </a:rPr>
              <a:t>EDA – Mean rating KDE distribution</a:t>
            </a:r>
            <a:endParaRPr lang="en-US" dirty="0"/>
          </a:p>
          <a:p>
            <a:pPr lvl="1">
              <a:spcBef>
                <a:spcPts val="1800"/>
              </a:spcBef>
            </a:pPr>
            <a:endParaRPr lang="en-US" dirty="0"/>
          </a:p>
          <a:p>
            <a:pPr marL="0" indent="0">
              <a:spcBef>
                <a:spcPts val="1800"/>
              </a:spcBef>
              <a:buNone/>
            </a:pPr>
            <a:endParaRPr lang="en-US" sz="1800" dirty="0"/>
          </a:p>
        </p:txBody>
      </p:sp>
      <p:pic>
        <p:nvPicPr>
          <p:cNvPr id="6148" name="Picture 4">
            <a:extLst>
              <a:ext uri="{FF2B5EF4-FFF2-40B4-BE49-F238E27FC236}">
                <a16:creationId xmlns:a16="http://schemas.microsoft.com/office/drawing/2014/main" id="{3A207D6E-420E-41ED-9A9D-5EBC3A8C7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4" y="1289172"/>
            <a:ext cx="8693834" cy="471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3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271975" y="225084"/>
            <a:ext cx="9036148" cy="928468"/>
          </a:xfrm>
        </p:spPr>
        <p:txBody>
          <a:bodyPr>
            <a:normAutofit fontScale="92500"/>
          </a:bodyPr>
          <a:lstStyle/>
          <a:p>
            <a:pPr marL="0" indent="0">
              <a:buNone/>
            </a:pPr>
            <a:r>
              <a:rPr lang="en-US" sz="3200" b="1" u="sng" dirty="0">
                <a:solidFill>
                  <a:srgbClr val="7030A0"/>
                </a:solidFill>
              </a:rPr>
              <a:t>EDA – No. of ratings per product KDE distribution</a:t>
            </a:r>
            <a:endParaRPr lang="en-US" dirty="0"/>
          </a:p>
          <a:p>
            <a:pPr lvl="1">
              <a:spcBef>
                <a:spcPts val="1800"/>
              </a:spcBef>
            </a:pPr>
            <a:endParaRPr lang="en-US" dirty="0"/>
          </a:p>
          <a:p>
            <a:pPr marL="0" indent="0">
              <a:spcBef>
                <a:spcPts val="1800"/>
              </a:spcBef>
              <a:buNone/>
            </a:pPr>
            <a:endParaRPr lang="en-US" sz="1800" dirty="0"/>
          </a:p>
        </p:txBody>
      </p:sp>
      <p:pic>
        <p:nvPicPr>
          <p:cNvPr id="7170" name="Picture 2">
            <a:extLst>
              <a:ext uri="{FF2B5EF4-FFF2-40B4-BE49-F238E27FC236}">
                <a16:creationId xmlns:a16="http://schemas.microsoft.com/office/drawing/2014/main" id="{E3CF7E47-E85F-445D-9042-D79D6C7FE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1" y="1195388"/>
            <a:ext cx="9537894" cy="481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27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2499360" y="225084"/>
            <a:ext cx="5101884" cy="928468"/>
          </a:xfrm>
        </p:spPr>
        <p:txBody>
          <a:bodyPr>
            <a:normAutofit/>
          </a:bodyPr>
          <a:lstStyle/>
          <a:p>
            <a:pPr marL="0" indent="0">
              <a:buNone/>
            </a:pPr>
            <a:r>
              <a:rPr lang="en-US" sz="3200" b="1" u="sng" dirty="0">
                <a:solidFill>
                  <a:srgbClr val="7030A0"/>
                </a:solidFill>
              </a:rPr>
              <a:t>EDA – Correlation Matrix</a:t>
            </a:r>
            <a:endParaRPr lang="en-US" dirty="0"/>
          </a:p>
          <a:p>
            <a:pPr lvl="1">
              <a:spcBef>
                <a:spcPts val="1800"/>
              </a:spcBef>
            </a:pPr>
            <a:endParaRPr lang="en-US" dirty="0"/>
          </a:p>
          <a:p>
            <a:pPr marL="0" indent="0">
              <a:spcBef>
                <a:spcPts val="1800"/>
              </a:spcBef>
              <a:buNone/>
            </a:pPr>
            <a:endParaRPr lang="en-US" sz="1800" dirty="0"/>
          </a:p>
        </p:txBody>
      </p:sp>
      <p:pic>
        <p:nvPicPr>
          <p:cNvPr id="8194" name="Picture 2">
            <a:extLst>
              <a:ext uri="{FF2B5EF4-FFF2-40B4-BE49-F238E27FC236}">
                <a16:creationId xmlns:a16="http://schemas.microsoft.com/office/drawing/2014/main" id="{A1E8F8B8-F87D-4C35-9AF6-4D4705A1F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4" y="1153552"/>
            <a:ext cx="9087729"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21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lnSpcReduction="10000"/>
          </a:bodyPr>
          <a:lstStyle/>
          <a:p>
            <a:pPr marL="0" indent="0">
              <a:buNone/>
            </a:pPr>
            <a:r>
              <a:rPr lang="en-US" sz="3200" b="1" u="sng" dirty="0">
                <a:solidFill>
                  <a:srgbClr val="7030A0"/>
                </a:solidFill>
              </a:rPr>
              <a:t>Recommender: Popularity-based</a:t>
            </a:r>
          </a:p>
          <a:p>
            <a:pPr>
              <a:spcBef>
                <a:spcPts val="2400"/>
              </a:spcBef>
            </a:pPr>
            <a:r>
              <a:rPr lang="en-US" sz="2000" b="1" dirty="0"/>
              <a:t>Non personalized and recommends the same top-N products to everyone</a:t>
            </a:r>
          </a:p>
          <a:p>
            <a:pPr>
              <a:spcBef>
                <a:spcPts val="2400"/>
              </a:spcBef>
            </a:pPr>
            <a:r>
              <a:rPr lang="en-US" sz="2000" b="1" dirty="0"/>
              <a:t>Simplest type of recommender, but not very useful or effective</a:t>
            </a:r>
          </a:p>
          <a:p>
            <a:pPr>
              <a:spcBef>
                <a:spcPts val="2400"/>
              </a:spcBef>
            </a:pPr>
            <a:r>
              <a:rPr lang="en-US" sz="2000" b="1" dirty="0"/>
              <a:t>Popularity can be determined by:</a:t>
            </a:r>
          </a:p>
          <a:p>
            <a:pPr lvl="1">
              <a:spcBef>
                <a:spcPts val="1200"/>
              </a:spcBef>
            </a:pPr>
            <a:r>
              <a:rPr lang="en-US" dirty="0"/>
              <a:t>Most rated item (based on rating count)</a:t>
            </a:r>
          </a:p>
          <a:p>
            <a:pPr lvl="1">
              <a:spcBef>
                <a:spcPts val="1200"/>
              </a:spcBef>
            </a:pPr>
            <a:r>
              <a:rPr lang="en-US" dirty="0"/>
              <a:t>Average overall rating</a:t>
            </a:r>
          </a:p>
          <a:p>
            <a:pPr marL="457200" lvl="1" indent="0">
              <a:spcBef>
                <a:spcPts val="1200"/>
              </a:spcBef>
              <a:buNone/>
            </a:pPr>
            <a:endParaRPr lang="en-US" dirty="0"/>
          </a:p>
          <a:p>
            <a:pPr lvl="1">
              <a:spcBef>
                <a:spcPts val="1200"/>
              </a:spcBef>
            </a:pPr>
            <a:r>
              <a:rPr lang="en-US" dirty="0"/>
              <a:t>Sales rank based on category</a:t>
            </a:r>
          </a:p>
          <a:p>
            <a:pPr lvl="1">
              <a:spcBef>
                <a:spcPts val="1800"/>
              </a:spcBef>
            </a:pPr>
            <a:r>
              <a:rPr lang="en-US" dirty="0"/>
              <a:t>Weighted average for each item’s </a:t>
            </a:r>
          </a:p>
          <a:p>
            <a:pPr marL="457200" lvl="1" indent="0">
              <a:spcBef>
                <a:spcPts val="1800"/>
              </a:spcBef>
              <a:buNone/>
            </a:pPr>
            <a:r>
              <a:rPr lang="en-US" dirty="0"/>
              <a:t>     average rating</a:t>
            </a:r>
          </a:p>
          <a:p>
            <a:pPr lvl="1">
              <a:spcBef>
                <a:spcPts val="1800"/>
              </a:spcBef>
            </a:pPr>
            <a:r>
              <a:rPr lang="en-US" dirty="0"/>
              <a:t>Combination of best rated and most </a:t>
            </a:r>
          </a:p>
          <a:p>
            <a:pPr marL="457200" lvl="1" indent="0">
              <a:spcBef>
                <a:spcPts val="1800"/>
              </a:spcBef>
              <a:buNone/>
            </a:pPr>
            <a:r>
              <a:rPr lang="en-US" dirty="0"/>
              <a:t>     popular items</a:t>
            </a:r>
          </a:p>
          <a:p>
            <a:pPr marL="457200" lvl="1" indent="0">
              <a:spcBef>
                <a:spcPts val="1800"/>
              </a:spcBef>
              <a:buNone/>
            </a:pPr>
            <a:endParaRPr lang="en-US" dirty="0"/>
          </a:p>
          <a:p>
            <a:pPr lvl="1">
              <a:spcBef>
                <a:spcPts val="1800"/>
              </a:spcBef>
            </a:pPr>
            <a:endParaRPr lang="en-US" dirty="0"/>
          </a:p>
          <a:p>
            <a:pPr>
              <a:spcBef>
                <a:spcPts val="1800"/>
              </a:spcBef>
            </a:pPr>
            <a:endParaRPr lang="en-US" sz="1800" dirty="0"/>
          </a:p>
        </p:txBody>
      </p:sp>
      <p:pic>
        <p:nvPicPr>
          <p:cNvPr id="1028" name="Picture 4">
            <a:extLst>
              <a:ext uri="{FF2B5EF4-FFF2-40B4-BE49-F238E27FC236}">
                <a16:creationId xmlns:a16="http://schemas.microsoft.com/office/drawing/2014/main" id="{EA59E6CB-96B6-44FD-852A-313DFC154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806" y="2364320"/>
            <a:ext cx="4657725" cy="19263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B2AABB-3C11-49BA-81B2-921C1CD64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158" y="4503568"/>
            <a:ext cx="4723373" cy="192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68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8801687" cy="6372665"/>
          </a:xfrm>
        </p:spPr>
        <p:txBody>
          <a:bodyPr>
            <a:normAutofit fontScale="92500" lnSpcReduction="20000"/>
          </a:bodyPr>
          <a:lstStyle/>
          <a:p>
            <a:pPr marL="0" indent="0">
              <a:buNone/>
            </a:pPr>
            <a:r>
              <a:rPr lang="en-US" sz="3200" b="1" u="sng" dirty="0">
                <a:solidFill>
                  <a:srgbClr val="7030A0"/>
                </a:solidFill>
              </a:rPr>
              <a:t>Recommender: Content-based</a:t>
            </a:r>
          </a:p>
          <a:p>
            <a:pPr>
              <a:spcBef>
                <a:spcPts val="2400"/>
              </a:spcBef>
            </a:pPr>
            <a:r>
              <a:rPr lang="en-US" sz="2000" b="1" dirty="0"/>
              <a:t>Compute item vectors using attributes from the meta dataset</a:t>
            </a:r>
          </a:p>
          <a:p>
            <a:pPr>
              <a:spcBef>
                <a:spcPts val="2400"/>
              </a:spcBef>
            </a:pPr>
            <a:r>
              <a:rPr lang="en-US" sz="2000" b="1" dirty="0"/>
              <a:t>Vectors created using </a:t>
            </a:r>
            <a:r>
              <a:rPr lang="en-US" sz="2000" b="1" dirty="0" err="1"/>
              <a:t>TfIdf</a:t>
            </a:r>
            <a:r>
              <a:rPr lang="en-US" sz="2000" b="1" dirty="0"/>
              <a:t> and </a:t>
            </a:r>
            <a:r>
              <a:rPr lang="en-US" sz="2000" b="1" dirty="0" err="1"/>
              <a:t>CountVectorizer</a:t>
            </a:r>
            <a:endParaRPr lang="en-US" sz="2000" b="1" dirty="0"/>
          </a:p>
          <a:p>
            <a:pPr>
              <a:spcBef>
                <a:spcPts val="2400"/>
              </a:spcBef>
            </a:pPr>
            <a:r>
              <a:rPr lang="en-US" sz="2000" b="1" dirty="0"/>
              <a:t>Recommends an item based on its features and how similar they are to features of other items in the data set</a:t>
            </a:r>
          </a:p>
          <a:p>
            <a:pPr>
              <a:spcBef>
                <a:spcPts val="2400"/>
              </a:spcBef>
            </a:pPr>
            <a:r>
              <a:rPr lang="en-US" sz="2000" b="1" dirty="0"/>
              <a:t>Similarity of item attributes can be determined using cosine similarity or Euclidean distance or nearest-neighbor algorithms</a:t>
            </a:r>
          </a:p>
          <a:p>
            <a:pPr>
              <a:spcBef>
                <a:spcPts val="2400"/>
              </a:spcBef>
            </a:pPr>
            <a:r>
              <a:rPr lang="en-US" sz="2000" b="1" dirty="0"/>
              <a:t>Independent of interaction history of other users and captures specific interests of a user</a:t>
            </a:r>
          </a:p>
          <a:p>
            <a:pPr>
              <a:spcBef>
                <a:spcPts val="2400"/>
              </a:spcBef>
            </a:pPr>
            <a:r>
              <a:rPr lang="en-US" sz="2000" b="1" dirty="0"/>
              <a:t>Tends to over-specialize and will recommend only items similar to those that the user has previously used and rated.</a:t>
            </a:r>
          </a:p>
          <a:p>
            <a:pPr>
              <a:spcBef>
                <a:spcPts val="2400"/>
              </a:spcBef>
            </a:pPr>
            <a:r>
              <a:rPr lang="en-US" sz="2000" b="1" dirty="0"/>
              <a:t>Evaluation metrics:</a:t>
            </a:r>
          </a:p>
          <a:p>
            <a:pPr lvl="1">
              <a:spcBef>
                <a:spcPts val="2400"/>
              </a:spcBef>
            </a:pPr>
            <a:r>
              <a:rPr lang="en-US" sz="1800" b="1" dirty="0"/>
              <a:t>RMSE</a:t>
            </a:r>
          </a:p>
          <a:p>
            <a:pPr lvl="1">
              <a:spcBef>
                <a:spcPts val="2400"/>
              </a:spcBef>
            </a:pPr>
            <a:r>
              <a:rPr lang="en-US" sz="1800" b="1" dirty="0"/>
              <a:t>R-squared</a:t>
            </a:r>
          </a:p>
          <a:p>
            <a:pPr lvl="1">
              <a:spcBef>
                <a:spcPts val="2400"/>
              </a:spcBef>
            </a:pPr>
            <a:endParaRPr lang="en-US" dirty="0"/>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170098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8801687" cy="6372665"/>
          </a:xfrm>
        </p:spPr>
        <p:txBody>
          <a:bodyPr>
            <a:normAutofit fontScale="92500" lnSpcReduction="20000"/>
          </a:bodyPr>
          <a:lstStyle/>
          <a:p>
            <a:pPr marL="0" indent="0">
              <a:buNone/>
            </a:pPr>
            <a:r>
              <a:rPr lang="en-US" sz="3200" b="1" u="sng" dirty="0">
                <a:solidFill>
                  <a:srgbClr val="7030A0"/>
                </a:solidFill>
              </a:rPr>
              <a:t>Recommender: Collaborative</a:t>
            </a:r>
          </a:p>
          <a:p>
            <a:pPr>
              <a:spcBef>
                <a:spcPts val="2400"/>
              </a:spcBef>
            </a:pPr>
            <a:r>
              <a:rPr lang="en-US" sz="2000" b="1" dirty="0"/>
              <a:t>Ignores user and item attributes and instead focuses on User-Item interactions</a:t>
            </a:r>
          </a:p>
          <a:p>
            <a:pPr>
              <a:spcBef>
                <a:spcPts val="2400"/>
              </a:spcBef>
            </a:pPr>
            <a:r>
              <a:rPr lang="en-US" sz="2000" b="1" dirty="0"/>
              <a:t>Determines similarities between 2 users or 2 items, using the historical ratings given to items by various users and makes recommendations on the basis of that</a:t>
            </a:r>
          </a:p>
          <a:p>
            <a:pPr>
              <a:spcBef>
                <a:spcPts val="2400"/>
              </a:spcBef>
            </a:pPr>
            <a:r>
              <a:rPr lang="en-US" sz="2000" b="1" dirty="0"/>
              <a:t>Sparse utility matrix is built using customer rating for items</a:t>
            </a:r>
          </a:p>
          <a:p>
            <a:pPr>
              <a:spcBef>
                <a:spcPts val="2400"/>
              </a:spcBef>
            </a:pPr>
            <a:r>
              <a:rPr lang="en-US" sz="2000" b="1" dirty="0"/>
              <a:t>Types:</a:t>
            </a:r>
          </a:p>
          <a:p>
            <a:pPr lvl="1">
              <a:spcBef>
                <a:spcPts val="2400"/>
              </a:spcBef>
            </a:pPr>
            <a:r>
              <a:rPr lang="en-US" sz="1800" b="1" dirty="0"/>
              <a:t>Memory-based</a:t>
            </a:r>
          </a:p>
          <a:p>
            <a:pPr lvl="2">
              <a:spcBef>
                <a:spcPts val="2400"/>
              </a:spcBef>
            </a:pPr>
            <a:r>
              <a:rPr lang="en-US" sz="1600" b="1" dirty="0"/>
              <a:t>User-user collaborative filtering</a:t>
            </a:r>
          </a:p>
          <a:p>
            <a:pPr lvl="2">
              <a:spcBef>
                <a:spcPts val="2400"/>
              </a:spcBef>
            </a:pPr>
            <a:r>
              <a:rPr lang="en-US" sz="1600" b="1" dirty="0"/>
              <a:t>Item-item collaborative filtering</a:t>
            </a:r>
          </a:p>
          <a:p>
            <a:pPr lvl="1">
              <a:spcBef>
                <a:spcPts val="2400"/>
              </a:spcBef>
            </a:pPr>
            <a:r>
              <a:rPr lang="en-US" sz="1800" b="1" dirty="0"/>
              <a:t>Model-based: Perform matrix factorization to compress the sparse matrix to improve accuracy and performance</a:t>
            </a:r>
            <a:endParaRPr lang="en-US" sz="2000" b="1" dirty="0"/>
          </a:p>
          <a:p>
            <a:pPr>
              <a:spcBef>
                <a:spcPts val="2400"/>
              </a:spcBef>
            </a:pPr>
            <a:r>
              <a:rPr lang="en-US" sz="2000" b="1" dirty="0"/>
              <a:t>Cold start problem: New items cannot be rated until they have been rated by someone</a:t>
            </a:r>
          </a:p>
          <a:p>
            <a:pPr lvl="1">
              <a:spcBef>
                <a:spcPts val="2400"/>
              </a:spcBef>
            </a:pPr>
            <a:endParaRPr lang="en-US" dirty="0"/>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320682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393895" y="514924"/>
            <a:ext cx="8880107" cy="5526437"/>
          </a:xfrm>
        </p:spPr>
        <p:txBody>
          <a:bodyPr>
            <a:normAutofit lnSpcReduction="10000"/>
          </a:bodyPr>
          <a:lstStyle/>
          <a:p>
            <a:pPr marL="0" indent="0">
              <a:buNone/>
            </a:pPr>
            <a:r>
              <a:rPr lang="en-US" sz="3200" b="1" u="sng" dirty="0">
                <a:solidFill>
                  <a:srgbClr val="7030A0"/>
                </a:solidFill>
              </a:rPr>
              <a:t>Recommender Systems</a:t>
            </a:r>
          </a:p>
          <a:p>
            <a:r>
              <a:rPr lang="en-US" sz="2200" dirty="0">
                <a:solidFill>
                  <a:schemeClr val="tx1"/>
                </a:solidFill>
              </a:rPr>
              <a:t>Very commonly used, especially in the digital domain and e-commerce world.</a:t>
            </a:r>
          </a:p>
          <a:p>
            <a:r>
              <a:rPr lang="en-US" sz="2200" dirty="0"/>
              <a:t>According to McKinsey, 35% of </a:t>
            </a:r>
            <a:r>
              <a:rPr lang="en-US" sz="2200" dirty="0" err="1"/>
              <a:t>Amazon.com's</a:t>
            </a:r>
            <a:r>
              <a:rPr lang="en-US" sz="2200" dirty="0"/>
              <a:t> revenue is generated by it's recommendation engine.</a:t>
            </a:r>
            <a:endParaRPr lang="en-US" sz="2200" dirty="0">
              <a:solidFill>
                <a:schemeClr val="tx1"/>
              </a:solidFill>
            </a:endParaRPr>
          </a:p>
          <a:p>
            <a:r>
              <a:rPr lang="en-US" sz="2200" dirty="0">
                <a:solidFill>
                  <a:schemeClr val="tx1"/>
                </a:solidFill>
              </a:rPr>
              <a:t>Provide relevant suggestions to online users to make better decisions about their purchases.</a:t>
            </a:r>
          </a:p>
          <a:p>
            <a:r>
              <a:rPr lang="en-US" sz="2200" dirty="0">
                <a:solidFill>
                  <a:schemeClr val="tx1"/>
                </a:solidFill>
              </a:rPr>
              <a:t>Amazon, Netflix, YouTube and Yelp use intelligent recommender systems to help customers take their brand experiences into their hands and make informed decisions about which products to buy or which movies to watch or which restaurants to eat at.</a:t>
            </a:r>
          </a:p>
          <a:p>
            <a:r>
              <a:rPr lang="en-US" sz="2200" dirty="0">
                <a:solidFill>
                  <a:schemeClr val="tx1"/>
                </a:solidFill>
              </a:rPr>
              <a:t>Strong and smart recommender systems can have positive effects on user experience. </a:t>
            </a:r>
          </a:p>
          <a:p>
            <a:r>
              <a:rPr lang="en-US" sz="2200" dirty="0">
                <a:solidFill>
                  <a:schemeClr val="tx1"/>
                </a:solidFill>
              </a:rPr>
              <a:t>Result into higher customer satisfaction and retention, and in turn boost revenues.</a:t>
            </a:r>
          </a:p>
          <a:p>
            <a:endParaRPr lang="en-US" dirty="0"/>
          </a:p>
        </p:txBody>
      </p:sp>
    </p:spTree>
    <p:extLst>
      <p:ext uri="{BB962C8B-B14F-4D97-AF65-F5344CB8AC3E}">
        <p14:creationId xmlns:p14="http://schemas.microsoft.com/office/powerpoint/2010/main" val="316988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8801687" cy="6372665"/>
          </a:xfrm>
        </p:spPr>
        <p:txBody>
          <a:bodyPr>
            <a:normAutofit fontScale="85000" lnSpcReduction="20000"/>
          </a:bodyPr>
          <a:lstStyle/>
          <a:p>
            <a:pPr marL="0" indent="0">
              <a:buNone/>
            </a:pPr>
            <a:r>
              <a:rPr lang="en-US" sz="3500" b="1" u="sng" dirty="0">
                <a:solidFill>
                  <a:srgbClr val="7030A0"/>
                </a:solidFill>
              </a:rPr>
              <a:t>Recommender: Hybrid</a:t>
            </a:r>
          </a:p>
          <a:p>
            <a:pPr>
              <a:spcBef>
                <a:spcPts val="2000"/>
              </a:spcBef>
            </a:pPr>
            <a:r>
              <a:rPr lang="en-US" sz="2400" b="1" dirty="0"/>
              <a:t>Combine the strengths of 2 or more filtering methods</a:t>
            </a:r>
          </a:p>
          <a:p>
            <a:pPr lvl="1">
              <a:spcBef>
                <a:spcPts val="2000"/>
              </a:spcBef>
            </a:pPr>
            <a:r>
              <a:rPr lang="en-US" dirty="0"/>
              <a:t>Incorporate content-based techniques into a collaborative approach</a:t>
            </a:r>
          </a:p>
          <a:p>
            <a:pPr lvl="1">
              <a:spcBef>
                <a:spcPts val="2000"/>
              </a:spcBef>
            </a:pPr>
            <a:r>
              <a:rPr lang="en-US" dirty="0"/>
              <a:t>Incorporate collaborative techniques into a content-based approach</a:t>
            </a:r>
            <a:endParaRPr lang="en-US" sz="1800" b="1" dirty="0"/>
          </a:p>
          <a:p>
            <a:pPr>
              <a:spcBef>
                <a:spcPts val="2000"/>
              </a:spcBef>
            </a:pPr>
            <a:r>
              <a:rPr lang="en-US" sz="2400" b="1" dirty="0"/>
              <a:t>Improves recommender performance and overcomes cold-start problems</a:t>
            </a:r>
          </a:p>
          <a:p>
            <a:pPr>
              <a:spcBef>
                <a:spcPts val="2000"/>
              </a:spcBef>
            </a:pPr>
            <a:r>
              <a:rPr lang="en-US" sz="2400" b="1" dirty="0"/>
              <a:t>7 ways to apply hybrid technique:</a:t>
            </a:r>
          </a:p>
          <a:p>
            <a:pPr lvl="1">
              <a:spcBef>
                <a:spcPts val="2000"/>
              </a:spcBef>
            </a:pPr>
            <a:r>
              <a:rPr lang="en-US" sz="1800" b="1" dirty="0"/>
              <a:t>Weighted</a:t>
            </a:r>
          </a:p>
          <a:p>
            <a:pPr lvl="1">
              <a:spcBef>
                <a:spcPts val="2000"/>
              </a:spcBef>
            </a:pPr>
            <a:r>
              <a:rPr lang="en-US" sz="1800" b="1" dirty="0"/>
              <a:t>Feature combination</a:t>
            </a:r>
          </a:p>
          <a:p>
            <a:pPr lvl="1">
              <a:spcBef>
                <a:spcPts val="2000"/>
              </a:spcBef>
            </a:pPr>
            <a:r>
              <a:rPr lang="en-US" sz="1800" b="1" dirty="0"/>
              <a:t>Switching method</a:t>
            </a:r>
          </a:p>
          <a:p>
            <a:pPr lvl="1">
              <a:spcBef>
                <a:spcPts val="2000"/>
              </a:spcBef>
            </a:pPr>
            <a:r>
              <a:rPr lang="en-US" sz="1800" b="1" dirty="0"/>
              <a:t>Mixed</a:t>
            </a:r>
          </a:p>
          <a:p>
            <a:pPr lvl="1">
              <a:spcBef>
                <a:spcPts val="2000"/>
              </a:spcBef>
            </a:pPr>
            <a:r>
              <a:rPr lang="en-US" sz="1800" b="1" dirty="0"/>
              <a:t>Feature Augmentation</a:t>
            </a:r>
          </a:p>
          <a:p>
            <a:pPr lvl="1">
              <a:spcBef>
                <a:spcPts val="2000"/>
              </a:spcBef>
            </a:pPr>
            <a:r>
              <a:rPr lang="en-US" sz="1800" b="1" dirty="0"/>
              <a:t>Cascade</a:t>
            </a:r>
          </a:p>
          <a:p>
            <a:pPr lvl="1">
              <a:spcBef>
                <a:spcPts val="2000"/>
              </a:spcBef>
            </a:pPr>
            <a:r>
              <a:rPr lang="en-US" sz="1800" b="1" dirty="0"/>
              <a:t>Meta-level</a:t>
            </a:r>
            <a:endParaRPr lang="en-US" dirty="0"/>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2205003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8801687" cy="6372665"/>
          </a:xfrm>
        </p:spPr>
        <p:txBody>
          <a:bodyPr>
            <a:normAutofit/>
          </a:bodyPr>
          <a:lstStyle/>
          <a:p>
            <a:pPr marL="0" indent="0">
              <a:buNone/>
            </a:pPr>
            <a:r>
              <a:rPr lang="en-US" sz="3200" b="1" u="sng" dirty="0">
                <a:solidFill>
                  <a:srgbClr val="7030A0"/>
                </a:solidFill>
              </a:rPr>
              <a:t>Potential Improvements</a:t>
            </a:r>
          </a:p>
          <a:p>
            <a:pPr>
              <a:spcBef>
                <a:spcPts val="2400"/>
              </a:spcBef>
            </a:pPr>
            <a:r>
              <a:rPr lang="en-US" sz="2000" b="1" dirty="0"/>
              <a:t>Use more features from the 2 datasets to build the personalized recommender </a:t>
            </a:r>
          </a:p>
          <a:p>
            <a:pPr>
              <a:spcBef>
                <a:spcPts val="2400"/>
              </a:spcBef>
            </a:pPr>
            <a:r>
              <a:rPr lang="en-US" sz="2000" b="1" dirty="0"/>
              <a:t>Apply NLP techniques on item description and review text for a richer and more accurate recommender</a:t>
            </a:r>
          </a:p>
          <a:p>
            <a:pPr>
              <a:spcBef>
                <a:spcPts val="2400"/>
              </a:spcBef>
            </a:pPr>
            <a:r>
              <a:rPr lang="en-US" sz="2000" b="1" dirty="0"/>
              <a:t>Improve computation using cloud distributed systems and Spark</a:t>
            </a:r>
          </a:p>
          <a:p>
            <a:pPr>
              <a:spcBef>
                <a:spcPts val="2400"/>
              </a:spcBef>
            </a:pPr>
            <a:r>
              <a:rPr lang="en-US" sz="2000" b="1" dirty="0"/>
              <a:t>Use the entire data set (without dropping any rows) </a:t>
            </a:r>
          </a:p>
          <a:p>
            <a:pPr>
              <a:spcBef>
                <a:spcPts val="2400"/>
              </a:spcBef>
            </a:pPr>
            <a:r>
              <a:rPr lang="en-US" sz="2000" b="1" dirty="0"/>
              <a:t>Build a user interface screen to input an item or a user, that will output a blend of top-N non-personalized and personalized recommendations on the same screen</a:t>
            </a:r>
          </a:p>
          <a:p>
            <a:pPr>
              <a:spcBef>
                <a:spcPts val="2400"/>
              </a:spcBef>
            </a:pPr>
            <a:r>
              <a:rPr lang="en-US" sz="2000" b="1" dirty="0"/>
              <a:t>Improve the rating metric by adjusting overall score using review time and age relevance of the rating</a:t>
            </a:r>
          </a:p>
          <a:p>
            <a:pPr>
              <a:spcBef>
                <a:spcPts val="2400"/>
              </a:spcBef>
            </a:pPr>
            <a:r>
              <a:rPr lang="en-US" sz="2000" b="1" dirty="0"/>
              <a:t>Improvise using Deep Learning methods</a:t>
            </a:r>
            <a:endParaRPr lang="en-US" dirty="0"/>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332588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a:bodyPr>
          <a:lstStyle/>
          <a:p>
            <a:pPr marL="0" indent="0">
              <a:buNone/>
            </a:pPr>
            <a:endParaRPr lang="en-US" sz="3200" b="1" u="sng" dirty="0">
              <a:solidFill>
                <a:srgbClr val="7030A0"/>
              </a:solidFill>
            </a:endParaRPr>
          </a:p>
          <a:p>
            <a:pPr marL="0" indent="0">
              <a:buNone/>
            </a:pPr>
            <a:r>
              <a:rPr lang="en-US" sz="3200" b="1" u="sng" dirty="0">
                <a:solidFill>
                  <a:srgbClr val="7030A0"/>
                </a:solidFill>
              </a:rPr>
              <a:t>Acknowledgement</a:t>
            </a:r>
          </a:p>
          <a:p>
            <a:pPr>
              <a:spcBef>
                <a:spcPts val="2400"/>
              </a:spcBef>
            </a:pPr>
            <a:r>
              <a:rPr lang="en-US" sz="2000" dirty="0"/>
              <a:t>Max Sop (mentorship)</a:t>
            </a:r>
          </a:p>
          <a:p>
            <a:pPr>
              <a:spcBef>
                <a:spcPts val="2400"/>
              </a:spcBef>
            </a:pPr>
            <a:r>
              <a:rPr lang="en-US" sz="2000" dirty="0"/>
              <a:t>Julian McAuley of UCSD (free dataset)</a:t>
            </a:r>
          </a:p>
          <a:p>
            <a:pPr>
              <a:spcBef>
                <a:spcPts val="2400"/>
              </a:spcBef>
            </a:pPr>
            <a:r>
              <a:rPr lang="en-US" sz="2000" dirty="0"/>
              <a:t>Springboard team (curriculum and administrative support)</a:t>
            </a:r>
          </a:p>
          <a:p>
            <a:pPr>
              <a:spcBef>
                <a:spcPts val="2400"/>
              </a:spcBef>
            </a:pPr>
            <a:r>
              <a:rPr lang="en-US" sz="2000" dirty="0"/>
              <a:t>Recommender Systems specialization course from Coursera </a:t>
            </a:r>
          </a:p>
          <a:p>
            <a:pPr>
              <a:spcBef>
                <a:spcPts val="2400"/>
              </a:spcBef>
            </a:pPr>
            <a:r>
              <a:rPr lang="en-US" sz="2000" b="1" dirty="0">
                <a:hlinkClick r:id="rId2"/>
              </a:rPr>
              <a:t>Building a Recommendation System with Python Machine Learning &amp; AI</a:t>
            </a:r>
            <a:endParaRPr lang="en-US" sz="2000" b="1" dirty="0"/>
          </a:p>
          <a:p>
            <a:pPr>
              <a:spcBef>
                <a:spcPts val="2400"/>
              </a:spcBef>
            </a:pPr>
            <a:r>
              <a:rPr lang="en-US" sz="2000" b="1" dirty="0">
                <a:hlinkClick r:id="rId3"/>
              </a:rPr>
              <a:t>Machine Learning and AI Foundations: Recommendations</a:t>
            </a:r>
            <a:r>
              <a:rPr lang="en-US" sz="2000" b="1" dirty="0"/>
              <a:t> </a:t>
            </a:r>
            <a:endParaRPr lang="en-US" sz="2000" dirty="0"/>
          </a:p>
        </p:txBody>
      </p:sp>
    </p:spTree>
    <p:extLst>
      <p:ext uri="{BB962C8B-B14F-4D97-AF65-F5344CB8AC3E}">
        <p14:creationId xmlns:p14="http://schemas.microsoft.com/office/powerpoint/2010/main" val="140669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356381" y="281354"/>
            <a:ext cx="8806376" cy="6372665"/>
          </a:xfrm>
        </p:spPr>
        <p:txBody>
          <a:bodyPr>
            <a:normAutofit fontScale="92500" lnSpcReduction="20000"/>
          </a:bodyPr>
          <a:lstStyle/>
          <a:p>
            <a:pPr marL="0" indent="0">
              <a:buNone/>
            </a:pPr>
            <a:r>
              <a:rPr lang="en-US" sz="3200" b="1" u="sng" dirty="0">
                <a:solidFill>
                  <a:srgbClr val="7030A0"/>
                </a:solidFill>
              </a:rPr>
              <a:t>Reference</a:t>
            </a:r>
          </a:p>
          <a:p>
            <a:pPr>
              <a:spcBef>
                <a:spcPts val="2400"/>
              </a:spcBef>
            </a:pPr>
            <a:r>
              <a:rPr lang="en-US" sz="2000" dirty="0"/>
              <a:t>Project Final Report: </a:t>
            </a:r>
            <a:r>
              <a:rPr lang="en-US" dirty="0">
                <a:hlinkClick r:id="rId2"/>
              </a:rPr>
              <a:t>https://github.com/venustrip/Amazon-Recommendation-Engine/blob/master/final_report.ipynb</a:t>
            </a:r>
            <a:endParaRPr lang="en-US" dirty="0"/>
          </a:p>
          <a:p>
            <a:pPr>
              <a:spcBef>
                <a:spcPts val="2400"/>
              </a:spcBef>
            </a:pPr>
            <a:r>
              <a:rPr lang="en-US" sz="2000" dirty="0"/>
              <a:t>Data Wrangling: </a:t>
            </a:r>
            <a:r>
              <a:rPr lang="en-US" u="sng" dirty="0">
                <a:hlinkClick r:id="rId3"/>
              </a:rPr>
              <a:t>https://github.com/venustrip/Amazon-Recommendation-Engine/blob/master/clean_meta.ipynb</a:t>
            </a:r>
            <a:endParaRPr lang="en-US" u="sng" dirty="0"/>
          </a:p>
          <a:p>
            <a:pPr>
              <a:spcBef>
                <a:spcPts val="2400"/>
              </a:spcBef>
            </a:pPr>
            <a:r>
              <a:rPr lang="en-US" sz="2000" dirty="0"/>
              <a:t>EDA: </a:t>
            </a:r>
            <a:r>
              <a:rPr lang="en-US" dirty="0">
                <a:hlinkClick r:id="rId4"/>
              </a:rPr>
              <a:t>https://github.com/venustrip/Amazon-Recommendation-Engine/blob/master/milestone_report.ipynb</a:t>
            </a:r>
            <a:endParaRPr lang="en-US" dirty="0"/>
          </a:p>
          <a:p>
            <a:pPr>
              <a:spcBef>
                <a:spcPts val="2400"/>
              </a:spcBef>
            </a:pPr>
            <a:r>
              <a:rPr lang="en-US" sz="2000" dirty="0"/>
              <a:t>Popularity-based recommender: </a:t>
            </a:r>
            <a:r>
              <a:rPr lang="en-US" dirty="0">
                <a:hlinkClick r:id="rId5"/>
              </a:rPr>
              <a:t>https://github.com/venustrip/Amazon-Recommendation-Engine/blob/master/recommender_popular.ipynb</a:t>
            </a:r>
            <a:endParaRPr lang="en-US" dirty="0"/>
          </a:p>
          <a:p>
            <a:pPr>
              <a:spcBef>
                <a:spcPts val="2400"/>
              </a:spcBef>
            </a:pPr>
            <a:r>
              <a:rPr lang="en-US" sz="2000" dirty="0"/>
              <a:t>Personalized content-based recommender: </a:t>
            </a:r>
            <a:r>
              <a:rPr lang="en-US" dirty="0">
                <a:hlinkClick r:id="rId6"/>
              </a:rPr>
              <a:t>https://github.com/venustrip/Amazon-Recommendation-Engine/blob/master/recommender_content.ipynb</a:t>
            </a:r>
            <a:endParaRPr lang="en-US" dirty="0"/>
          </a:p>
          <a:p>
            <a:pPr>
              <a:spcBef>
                <a:spcPts val="2400"/>
              </a:spcBef>
            </a:pPr>
            <a:r>
              <a:rPr lang="en-US" sz="2000" dirty="0"/>
              <a:t>Personalized collaborative recommender: </a:t>
            </a:r>
            <a:r>
              <a:rPr lang="en-US" dirty="0">
                <a:hlinkClick r:id="rId7"/>
              </a:rPr>
              <a:t>https://github.com/venustrip/Amazon-Recommendation-Engine/blob/master/recommender_collab.ipynb</a:t>
            </a:r>
            <a:endParaRPr lang="en-US" dirty="0"/>
          </a:p>
          <a:p>
            <a:pPr>
              <a:spcBef>
                <a:spcPts val="2400"/>
              </a:spcBef>
            </a:pPr>
            <a:r>
              <a:rPr lang="en-US" sz="2000" dirty="0"/>
              <a:t>Hybrid recommender: </a:t>
            </a:r>
            <a:r>
              <a:rPr lang="en-US" dirty="0">
                <a:hlinkClick r:id="rId8"/>
              </a:rPr>
              <a:t>https://github.com/venustrip/Amazon-Recommendation-Engine/blob/master/recommender_hybrid.ipynb</a:t>
            </a:r>
            <a:endParaRPr lang="en-US" dirty="0"/>
          </a:p>
        </p:txBody>
      </p:sp>
    </p:spTree>
    <p:extLst>
      <p:ext uri="{BB962C8B-B14F-4D97-AF65-F5344CB8AC3E}">
        <p14:creationId xmlns:p14="http://schemas.microsoft.com/office/powerpoint/2010/main" val="55907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393895" y="225083"/>
            <a:ext cx="8880107" cy="6475828"/>
          </a:xfrm>
        </p:spPr>
        <p:txBody>
          <a:bodyPr>
            <a:normAutofit fontScale="77500" lnSpcReduction="20000"/>
          </a:bodyPr>
          <a:lstStyle/>
          <a:p>
            <a:pPr marL="0" indent="0">
              <a:buNone/>
            </a:pPr>
            <a:r>
              <a:rPr lang="en-US" sz="3200" b="1" u="sng" dirty="0">
                <a:solidFill>
                  <a:srgbClr val="7030A0"/>
                </a:solidFill>
              </a:rPr>
              <a:t>The Approach</a:t>
            </a:r>
          </a:p>
          <a:p>
            <a:r>
              <a:rPr lang="en-US" sz="2800" dirty="0">
                <a:solidFill>
                  <a:srgbClr val="7030A0"/>
                </a:solidFill>
              </a:rPr>
              <a:t>Data collection</a:t>
            </a:r>
          </a:p>
          <a:p>
            <a:pPr marL="0" indent="0">
              <a:buNone/>
            </a:pPr>
            <a:r>
              <a:rPr lang="en-US" sz="2400" dirty="0">
                <a:solidFill>
                  <a:srgbClr val="7030A0"/>
                </a:solidFill>
              </a:rPr>
              <a:t>	</a:t>
            </a:r>
            <a:r>
              <a:rPr lang="en-US" sz="2000" dirty="0">
                <a:solidFill>
                  <a:srgbClr val="7030A0"/>
                </a:solidFill>
              </a:rPr>
              <a:t>json raw data files -&gt; pandas </a:t>
            </a:r>
            <a:r>
              <a:rPr lang="en-US" sz="2000" dirty="0" err="1">
                <a:solidFill>
                  <a:srgbClr val="7030A0"/>
                </a:solidFill>
              </a:rPr>
              <a:t>dataframe</a:t>
            </a:r>
            <a:r>
              <a:rPr lang="en-US" sz="2000" dirty="0">
                <a:solidFill>
                  <a:srgbClr val="7030A0"/>
                </a:solidFill>
              </a:rPr>
              <a:t> -&gt; csv files</a:t>
            </a:r>
          </a:p>
          <a:p>
            <a:r>
              <a:rPr lang="en-US" sz="2800" dirty="0">
                <a:solidFill>
                  <a:srgbClr val="7030A0"/>
                </a:solidFill>
              </a:rPr>
              <a:t>Data wrangling</a:t>
            </a:r>
          </a:p>
          <a:p>
            <a:pPr marL="0" indent="0">
              <a:buNone/>
            </a:pPr>
            <a:r>
              <a:rPr lang="en-US" sz="2100" dirty="0">
                <a:solidFill>
                  <a:srgbClr val="7030A0"/>
                </a:solidFill>
              </a:rPr>
              <a:t>	Clean the data</a:t>
            </a:r>
          </a:p>
          <a:p>
            <a:pPr marL="0" indent="0">
              <a:buNone/>
            </a:pPr>
            <a:r>
              <a:rPr lang="en-US" sz="2100" dirty="0">
                <a:solidFill>
                  <a:srgbClr val="7030A0"/>
                </a:solidFill>
              </a:rPr>
              <a:t>	Fix the missing values and duplicates</a:t>
            </a:r>
          </a:p>
          <a:p>
            <a:r>
              <a:rPr lang="en-US" sz="2800" dirty="0">
                <a:solidFill>
                  <a:srgbClr val="7030A0"/>
                </a:solidFill>
              </a:rPr>
              <a:t>Feature Engineering</a:t>
            </a:r>
          </a:p>
          <a:p>
            <a:pPr marL="0" indent="0">
              <a:buNone/>
            </a:pPr>
            <a:r>
              <a:rPr lang="en-US" sz="2100" dirty="0">
                <a:solidFill>
                  <a:srgbClr val="7030A0"/>
                </a:solidFill>
              </a:rPr>
              <a:t>	Extract related count</a:t>
            </a:r>
          </a:p>
          <a:p>
            <a:pPr marL="0" indent="0">
              <a:buNone/>
            </a:pPr>
            <a:r>
              <a:rPr lang="en-US" sz="2100" dirty="0">
                <a:solidFill>
                  <a:srgbClr val="7030A0"/>
                </a:solidFill>
              </a:rPr>
              <a:t>	Sentiment analysis of review texts</a:t>
            </a:r>
          </a:p>
          <a:p>
            <a:r>
              <a:rPr lang="en-US" sz="2800" dirty="0">
                <a:solidFill>
                  <a:srgbClr val="7030A0"/>
                </a:solidFill>
              </a:rPr>
              <a:t>EDA</a:t>
            </a:r>
          </a:p>
          <a:p>
            <a:pPr marL="0" indent="0">
              <a:buNone/>
            </a:pPr>
            <a:r>
              <a:rPr lang="en-US" sz="2100" dirty="0">
                <a:solidFill>
                  <a:srgbClr val="7030A0"/>
                </a:solidFill>
              </a:rPr>
              <a:t>	Plot and explore the data</a:t>
            </a:r>
          </a:p>
          <a:p>
            <a:pPr marL="0" indent="0">
              <a:buNone/>
            </a:pPr>
            <a:r>
              <a:rPr lang="en-US" sz="2100" dirty="0">
                <a:solidFill>
                  <a:srgbClr val="7030A0"/>
                </a:solidFill>
              </a:rPr>
              <a:t>	Check for imbalances and outliers</a:t>
            </a:r>
          </a:p>
          <a:p>
            <a:r>
              <a:rPr lang="en-US" sz="2800" dirty="0">
                <a:solidFill>
                  <a:srgbClr val="7030A0"/>
                </a:solidFill>
              </a:rPr>
              <a:t>Recommendation systems</a:t>
            </a:r>
          </a:p>
          <a:p>
            <a:pPr marL="0" indent="0">
              <a:buNone/>
            </a:pPr>
            <a:r>
              <a:rPr lang="en-US" sz="2000" dirty="0">
                <a:solidFill>
                  <a:srgbClr val="7030A0"/>
                </a:solidFill>
              </a:rPr>
              <a:t>	1. Popularity-based</a:t>
            </a:r>
          </a:p>
          <a:p>
            <a:pPr marL="0" indent="0">
              <a:buNone/>
            </a:pPr>
            <a:r>
              <a:rPr lang="en-US" sz="2000" dirty="0">
                <a:solidFill>
                  <a:srgbClr val="7030A0"/>
                </a:solidFill>
              </a:rPr>
              <a:t>	2. Content-based</a:t>
            </a:r>
          </a:p>
          <a:p>
            <a:pPr marL="0" indent="0">
              <a:buNone/>
            </a:pPr>
            <a:r>
              <a:rPr lang="en-US" sz="2000" dirty="0">
                <a:solidFill>
                  <a:srgbClr val="7030A0"/>
                </a:solidFill>
              </a:rPr>
              <a:t>	3. Collaborative filtering</a:t>
            </a:r>
          </a:p>
          <a:p>
            <a:pPr marL="0" indent="0">
              <a:buNone/>
            </a:pPr>
            <a:r>
              <a:rPr lang="en-US" sz="2000" dirty="0">
                <a:solidFill>
                  <a:srgbClr val="7030A0"/>
                </a:solidFill>
              </a:rPr>
              <a:t>	4. Hybrid methods</a:t>
            </a:r>
          </a:p>
          <a:p>
            <a:r>
              <a:rPr lang="en-US" sz="2800" dirty="0">
                <a:solidFill>
                  <a:srgbClr val="7030A0"/>
                </a:solidFill>
              </a:rPr>
              <a:t>Evaluation of Model Accuracy and Performance</a:t>
            </a:r>
          </a:p>
        </p:txBody>
      </p:sp>
    </p:spTree>
    <p:extLst>
      <p:ext uri="{BB962C8B-B14F-4D97-AF65-F5344CB8AC3E}">
        <p14:creationId xmlns:p14="http://schemas.microsoft.com/office/powerpoint/2010/main" val="197073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393895" y="225083"/>
            <a:ext cx="8880107" cy="6475828"/>
          </a:xfrm>
        </p:spPr>
        <p:txBody>
          <a:bodyPr>
            <a:normAutofit/>
          </a:bodyPr>
          <a:lstStyle/>
          <a:p>
            <a:pPr marL="0" indent="0">
              <a:buNone/>
            </a:pPr>
            <a:r>
              <a:rPr lang="en-US" sz="3200" b="1" u="sng" dirty="0">
                <a:solidFill>
                  <a:srgbClr val="7030A0"/>
                </a:solidFill>
              </a:rPr>
              <a:t>Process Flowchart</a:t>
            </a:r>
          </a:p>
          <a:p>
            <a:pPr marL="0" indent="0">
              <a:buNone/>
            </a:pPr>
            <a:r>
              <a:rPr lang="en-US" sz="2100" dirty="0">
                <a:solidFill>
                  <a:srgbClr val="7030A0"/>
                </a:solidFill>
              </a:rPr>
              <a:t>	</a:t>
            </a:r>
            <a:endParaRPr lang="en-US" sz="2800" dirty="0">
              <a:solidFill>
                <a:srgbClr val="7030A0"/>
              </a:solidFill>
            </a:endParaRPr>
          </a:p>
        </p:txBody>
      </p:sp>
      <p:graphicFrame>
        <p:nvGraphicFramePr>
          <p:cNvPr id="2" name="Diagram 1">
            <a:extLst>
              <a:ext uri="{FF2B5EF4-FFF2-40B4-BE49-F238E27FC236}">
                <a16:creationId xmlns:a16="http://schemas.microsoft.com/office/drawing/2014/main" id="{10563EA8-257A-44F7-8236-21A2833316E8}"/>
              </a:ext>
            </a:extLst>
          </p:cNvPr>
          <p:cNvGraphicFramePr/>
          <p:nvPr>
            <p:extLst>
              <p:ext uri="{D42A27DB-BD31-4B8C-83A1-F6EECF244321}">
                <p14:modId xmlns:p14="http://schemas.microsoft.com/office/powerpoint/2010/main" val="96157108"/>
              </p:ext>
            </p:extLst>
          </p:nvPr>
        </p:nvGraphicFramePr>
        <p:xfrm>
          <a:off x="292295" y="1336430"/>
          <a:ext cx="9873957" cy="5087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97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393895" y="225083"/>
            <a:ext cx="8880107" cy="6372665"/>
          </a:xfrm>
        </p:spPr>
        <p:txBody>
          <a:bodyPr>
            <a:normAutofit/>
          </a:bodyPr>
          <a:lstStyle/>
          <a:p>
            <a:pPr marL="0" indent="0">
              <a:buNone/>
            </a:pPr>
            <a:r>
              <a:rPr lang="en-US" sz="3200" b="1" u="sng" dirty="0">
                <a:solidFill>
                  <a:srgbClr val="7030A0"/>
                </a:solidFill>
              </a:rPr>
              <a:t>The Client</a:t>
            </a:r>
          </a:p>
          <a:p>
            <a:r>
              <a:rPr lang="en-US" sz="2000" dirty="0">
                <a:solidFill>
                  <a:schemeClr val="tx1"/>
                </a:solidFill>
              </a:rPr>
              <a:t>The recommendation system will be useful for Amazon.com as well as it’s customers.</a:t>
            </a:r>
          </a:p>
          <a:p>
            <a:pPr marL="0" indent="0">
              <a:buNone/>
            </a:pPr>
            <a:r>
              <a:rPr lang="en-US" sz="2000" dirty="0">
                <a:solidFill>
                  <a:schemeClr val="tx1"/>
                </a:solidFill>
              </a:rPr>
              <a:t>	</a:t>
            </a:r>
            <a:r>
              <a:rPr lang="en-US" sz="2000" b="1" dirty="0">
                <a:solidFill>
                  <a:schemeClr val="tx1"/>
                </a:solidFill>
              </a:rPr>
              <a:t>Amazon.com:</a:t>
            </a:r>
          </a:p>
          <a:p>
            <a:pPr marL="0" indent="0">
              <a:buNone/>
            </a:pPr>
            <a:r>
              <a:rPr lang="en-US" sz="2000" dirty="0">
                <a:solidFill>
                  <a:schemeClr val="tx1"/>
                </a:solidFill>
              </a:rPr>
              <a:t>	can use this to make personalized recommendations to it’s customers </a:t>
            </a:r>
          </a:p>
          <a:p>
            <a:pPr marL="0" indent="0">
              <a:buNone/>
            </a:pPr>
            <a:r>
              <a:rPr lang="en-US" sz="2000" dirty="0">
                <a:solidFill>
                  <a:schemeClr val="tx1"/>
                </a:solidFill>
              </a:rPr>
              <a:t>	using the product attributes and reviews from other customers</a:t>
            </a:r>
          </a:p>
          <a:p>
            <a:pPr marL="0" indent="0">
              <a:buNone/>
            </a:pPr>
            <a:r>
              <a:rPr lang="en-US" sz="2000" dirty="0">
                <a:solidFill>
                  <a:schemeClr val="tx1"/>
                </a:solidFill>
              </a:rPr>
              <a:t>	</a:t>
            </a:r>
            <a:r>
              <a:rPr lang="en-US" sz="2000" b="1" dirty="0">
                <a:solidFill>
                  <a:schemeClr val="tx1"/>
                </a:solidFill>
              </a:rPr>
              <a:t>Amazon.com customers:</a:t>
            </a:r>
          </a:p>
          <a:p>
            <a:pPr marL="0" indent="0">
              <a:buNone/>
            </a:pPr>
            <a:r>
              <a:rPr lang="en-US" sz="2000" dirty="0">
                <a:solidFill>
                  <a:schemeClr val="tx1"/>
                </a:solidFill>
              </a:rPr>
              <a:t>	will receive personalized recommendations</a:t>
            </a:r>
          </a:p>
          <a:p>
            <a:pPr marL="0" indent="0">
              <a:buNone/>
            </a:pPr>
            <a:r>
              <a:rPr lang="en-US" sz="2000" dirty="0">
                <a:solidFill>
                  <a:schemeClr val="tx1"/>
                </a:solidFill>
              </a:rPr>
              <a:t>	based on their ratings for products they have already used and</a:t>
            </a:r>
          </a:p>
          <a:p>
            <a:pPr marL="0" indent="0">
              <a:buNone/>
            </a:pPr>
            <a:r>
              <a:rPr lang="en-US" sz="2000" dirty="0">
                <a:solidFill>
                  <a:schemeClr val="tx1"/>
                </a:solidFill>
              </a:rPr>
              <a:t>	based on their similarity with other customers</a:t>
            </a:r>
          </a:p>
          <a:p>
            <a:pPr marL="0" indent="0">
              <a:buNone/>
            </a:pPr>
            <a:r>
              <a:rPr lang="en-US" sz="2000" dirty="0">
                <a:solidFill>
                  <a:schemeClr val="tx1"/>
                </a:solidFill>
              </a:rPr>
              <a:t>	smart recommendations will enrich their shopping experience</a:t>
            </a:r>
          </a:p>
          <a:p>
            <a:pPr>
              <a:spcBef>
                <a:spcPts val="1800"/>
              </a:spcBef>
            </a:pPr>
            <a:r>
              <a:rPr lang="en-US" sz="2000" dirty="0">
                <a:solidFill>
                  <a:schemeClr val="tx1"/>
                </a:solidFill>
              </a:rPr>
              <a:t>The models can be used by any businesses such as Yelp, LinkedIn, Netflix, YouTube, Pandora to create a delightful user experience while driving incremental revenue.</a:t>
            </a:r>
          </a:p>
        </p:txBody>
      </p:sp>
    </p:spTree>
    <p:extLst>
      <p:ext uri="{BB962C8B-B14F-4D97-AF65-F5344CB8AC3E}">
        <p14:creationId xmlns:p14="http://schemas.microsoft.com/office/powerpoint/2010/main" val="141970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a:bodyPr>
          <a:lstStyle/>
          <a:p>
            <a:pPr marL="0" indent="0">
              <a:buNone/>
            </a:pPr>
            <a:r>
              <a:rPr lang="en-US" sz="3200" b="1" u="sng" dirty="0">
                <a:solidFill>
                  <a:srgbClr val="7030A0"/>
                </a:solidFill>
              </a:rPr>
              <a:t>The Dataset</a:t>
            </a:r>
          </a:p>
          <a:p>
            <a:pPr>
              <a:spcBef>
                <a:spcPts val="1800"/>
              </a:spcBef>
            </a:pPr>
            <a:r>
              <a:rPr lang="en-US" sz="2000" dirty="0"/>
              <a:t>Publicly provided by Julian McAuley of UCSD</a:t>
            </a:r>
          </a:p>
          <a:p>
            <a:pPr>
              <a:spcBef>
                <a:spcPts val="1800"/>
              </a:spcBef>
            </a:pPr>
            <a:r>
              <a:rPr lang="en-US" sz="2000" dirty="0"/>
              <a:t>Link: </a:t>
            </a:r>
            <a:r>
              <a:rPr lang="en-US" sz="2000" u="sng" dirty="0">
                <a:hlinkClick r:id="rId2"/>
              </a:rPr>
              <a:t>http://jmcauley.ucsd.edu/data/amazon/links.html</a:t>
            </a:r>
            <a:endParaRPr lang="en-US" sz="2000" u="sng" dirty="0"/>
          </a:p>
          <a:p>
            <a:pPr>
              <a:spcBef>
                <a:spcPts val="1800"/>
              </a:spcBef>
            </a:pPr>
            <a:r>
              <a:rPr lang="en-US" sz="2000" dirty="0"/>
              <a:t>Reviews timeline: May 1996 – Jul 2014</a:t>
            </a:r>
          </a:p>
          <a:p>
            <a:pPr>
              <a:spcBef>
                <a:spcPts val="1800"/>
              </a:spcBef>
            </a:pPr>
            <a:r>
              <a:rPr lang="en-US" sz="2000" dirty="0"/>
              <a:t>Raw Data</a:t>
            </a:r>
          </a:p>
          <a:p>
            <a:pPr lvl="1">
              <a:spcBef>
                <a:spcPts val="1800"/>
              </a:spcBef>
            </a:pPr>
            <a:r>
              <a:rPr lang="en-US" sz="1800" dirty="0"/>
              <a:t>2 json files:</a:t>
            </a:r>
          </a:p>
          <a:p>
            <a:pPr marL="457200" lvl="1" indent="0">
              <a:spcBef>
                <a:spcPts val="1800"/>
              </a:spcBef>
              <a:buNone/>
            </a:pPr>
            <a:r>
              <a:rPr lang="en-US" sz="1800" dirty="0"/>
              <a:t>	</a:t>
            </a:r>
            <a:r>
              <a:rPr lang="en-US" sz="1800" dirty="0" err="1"/>
              <a:t>reviews.json</a:t>
            </a:r>
            <a:r>
              <a:rPr lang="en-US" sz="1800" dirty="0"/>
              <a:t> and </a:t>
            </a:r>
            <a:r>
              <a:rPr lang="en-US" sz="1800" dirty="0" err="1"/>
              <a:t>meta.json</a:t>
            </a:r>
            <a:endParaRPr lang="en-US" sz="1800" dirty="0"/>
          </a:p>
          <a:p>
            <a:pPr lvl="1">
              <a:spcBef>
                <a:spcPts val="1800"/>
              </a:spcBef>
            </a:pPr>
            <a:r>
              <a:rPr lang="en-US" sz="1800" dirty="0"/>
              <a:t>2,023,070 reviews</a:t>
            </a:r>
          </a:p>
          <a:p>
            <a:pPr lvl="1">
              <a:spcBef>
                <a:spcPts val="1800"/>
              </a:spcBef>
            </a:pPr>
            <a:r>
              <a:rPr lang="en-US" sz="1800" dirty="0"/>
              <a:t>259,204 products</a:t>
            </a:r>
          </a:p>
          <a:p>
            <a:pPr lvl="1">
              <a:spcBef>
                <a:spcPts val="1800"/>
              </a:spcBef>
            </a:pPr>
            <a:r>
              <a:rPr lang="en-US" sz="1800" dirty="0"/>
              <a:t>File size</a:t>
            </a:r>
          </a:p>
          <a:p>
            <a:pPr lvl="2">
              <a:spcBef>
                <a:spcPts val="1200"/>
              </a:spcBef>
            </a:pPr>
            <a:r>
              <a:rPr lang="en-US" sz="1800" dirty="0"/>
              <a:t>Reviews file	1111 MB</a:t>
            </a:r>
          </a:p>
          <a:p>
            <a:pPr lvl="2">
              <a:spcBef>
                <a:spcPts val="1200"/>
              </a:spcBef>
            </a:pPr>
            <a:r>
              <a:rPr lang="en-US" sz="1800" dirty="0"/>
              <a:t>Meta file		320 MB</a:t>
            </a:r>
          </a:p>
        </p:txBody>
      </p:sp>
    </p:spTree>
    <p:extLst>
      <p:ext uri="{BB962C8B-B14F-4D97-AF65-F5344CB8AC3E}">
        <p14:creationId xmlns:p14="http://schemas.microsoft.com/office/powerpoint/2010/main" val="145501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a:bodyPr>
          <a:lstStyle/>
          <a:p>
            <a:pPr marL="0" indent="0">
              <a:buNone/>
            </a:pPr>
            <a:endParaRPr lang="en-US" sz="3200" b="1" u="sng" dirty="0">
              <a:solidFill>
                <a:srgbClr val="7030A0"/>
              </a:solidFill>
            </a:endParaRPr>
          </a:p>
          <a:p>
            <a:pPr marL="0" indent="0">
              <a:buNone/>
            </a:pPr>
            <a:r>
              <a:rPr lang="en-US" sz="3200" b="1" u="sng" dirty="0">
                <a:solidFill>
                  <a:srgbClr val="7030A0"/>
                </a:solidFill>
              </a:rPr>
              <a:t>Data Wrangling</a:t>
            </a:r>
          </a:p>
          <a:p>
            <a:pPr>
              <a:spcBef>
                <a:spcPts val="1800"/>
              </a:spcBef>
            </a:pPr>
            <a:r>
              <a:rPr lang="en-US" dirty="0"/>
              <a:t>Loaded the 2 raw json compressed files into pandas </a:t>
            </a:r>
            <a:r>
              <a:rPr lang="en-US" dirty="0" err="1"/>
              <a:t>dataframes</a:t>
            </a:r>
            <a:endParaRPr lang="en-US" dirty="0"/>
          </a:p>
          <a:p>
            <a:pPr>
              <a:spcBef>
                <a:spcPts val="1800"/>
              </a:spcBef>
            </a:pPr>
            <a:r>
              <a:rPr lang="en-US" sz="1800" dirty="0"/>
              <a:t>Loaded the data </a:t>
            </a:r>
            <a:r>
              <a:rPr lang="en-US" dirty="0"/>
              <a:t>from pandas </a:t>
            </a:r>
            <a:r>
              <a:rPr lang="en-US" dirty="0" err="1"/>
              <a:t>dataframes</a:t>
            </a:r>
            <a:r>
              <a:rPr lang="en-US" dirty="0"/>
              <a:t> to csv files</a:t>
            </a:r>
            <a:endParaRPr lang="en-US" sz="1800" dirty="0"/>
          </a:p>
          <a:p>
            <a:pPr marL="0" indent="0">
              <a:buNone/>
            </a:pPr>
            <a:endParaRPr lang="en-US" sz="3200" b="1" u="sng" dirty="0">
              <a:solidFill>
                <a:srgbClr val="7030A0"/>
              </a:solidFill>
            </a:endParaRPr>
          </a:p>
          <a:p>
            <a:pPr marL="0" indent="0">
              <a:buNone/>
            </a:pPr>
            <a:r>
              <a:rPr lang="en-US" sz="3200" b="1" u="sng" dirty="0">
                <a:solidFill>
                  <a:srgbClr val="7030A0"/>
                </a:solidFill>
              </a:rPr>
              <a:t>Data Cleaning</a:t>
            </a:r>
          </a:p>
          <a:p>
            <a:pPr>
              <a:spcBef>
                <a:spcPts val="1800"/>
              </a:spcBef>
            </a:pPr>
            <a:r>
              <a:rPr lang="en-US" dirty="0"/>
              <a:t>No duplicates were found in meta file</a:t>
            </a:r>
          </a:p>
          <a:p>
            <a:pPr>
              <a:spcBef>
                <a:spcPts val="1800"/>
              </a:spcBef>
            </a:pPr>
            <a:r>
              <a:rPr lang="en-US" dirty="0"/>
              <a:t>Dropped </a:t>
            </a:r>
            <a:r>
              <a:rPr lang="en-US" dirty="0" err="1"/>
              <a:t>imUrl</a:t>
            </a:r>
            <a:r>
              <a:rPr lang="en-US" dirty="0"/>
              <a:t> from meta file</a:t>
            </a:r>
          </a:p>
          <a:p>
            <a:pPr>
              <a:spcBef>
                <a:spcPts val="1800"/>
              </a:spcBef>
            </a:pPr>
            <a:r>
              <a:rPr lang="en-US" dirty="0"/>
              <a:t>Dropped </a:t>
            </a:r>
            <a:r>
              <a:rPr lang="en-US" dirty="0" err="1"/>
              <a:t>reviewerName</a:t>
            </a:r>
            <a:r>
              <a:rPr lang="en-US" dirty="0"/>
              <a:t> from reviews file</a:t>
            </a:r>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205450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lnSpcReduction="10000"/>
          </a:bodyPr>
          <a:lstStyle/>
          <a:p>
            <a:pPr marL="0" indent="0">
              <a:buNone/>
            </a:pPr>
            <a:r>
              <a:rPr lang="en-US" sz="3200" b="1" u="sng" dirty="0">
                <a:solidFill>
                  <a:srgbClr val="7030A0"/>
                </a:solidFill>
              </a:rPr>
              <a:t>Feature Engineering</a:t>
            </a:r>
          </a:p>
          <a:p>
            <a:pPr>
              <a:spcBef>
                <a:spcPts val="1200"/>
              </a:spcBef>
            </a:pPr>
            <a:r>
              <a:rPr lang="en-US" sz="2000" b="1" dirty="0"/>
              <a:t>Meta file:</a:t>
            </a:r>
          </a:p>
          <a:p>
            <a:pPr lvl="1">
              <a:spcBef>
                <a:spcPts val="1200"/>
              </a:spcBef>
            </a:pPr>
            <a:r>
              <a:rPr lang="en-US" dirty="0"/>
              <a:t>More than 50% products missing brand information. Merged “brand” and “title” into “</a:t>
            </a:r>
            <a:r>
              <a:rPr lang="en-US" dirty="0" err="1"/>
              <a:t>brand_title</a:t>
            </a:r>
            <a:r>
              <a:rPr lang="en-US" dirty="0"/>
              <a:t>”</a:t>
            </a:r>
          </a:p>
          <a:p>
            <a:pPr lvl="1">
              <a:spcBef>
                <a:spcPts val="1200"/>
              </a:spcBef>
            </a:pPr>
            <a:r>
              <a:rPr lang="en-US" dirty="0"/>
              <a:t>Extracted “beauty” and “</a:t>
            </a:r>
            <a:r>
              <a:rPr lang="en-US" dirty="0" err="1"/>
              <a:t>health_personal_care</a:t>
            </a:r>
            <a:r>
              <a:rPr lang="en-US" dirty="0"/>
              <a:t>” columns from “</a:t>
            </a:r>
            <a:r>
              <a:rPr lang="en-US" dirty="0" err="1"/>
              <a:t>salesRank</a:t>
            </a:r>
            <a:r>
              <a:rPr lang="en-US" dirty="0"/>
              <a:t>” column (nested dictionary)</a:t>
            </a:r>
          </a:p>
          <a:p>
            <a:pPr lvl="1">
              <a:spcBef>
                <a:spcPts val="1200"/>
              </a:spcBef>
            </a:pPr>
            <a:r>
              <a:rPr lang="en-US" dirty="0"/>
              <a:t>Extracted “</a:t>
            </a:r>
            <a:r>
              <a:rPr lang="en-US" dirty="0" err="1"/>
              <a:t>related_count</a:t>
            </a:r>
            <a:r>
              <a:rPr lang="en-US" dirty="0"/>
              <a:t>” from “related” column (nested dictionary)</a:t>
            </a:r>
          </a:p>
          <a:p>
            <a:pPr>
              <a:spcBef>
                <a:spcPts val="1200"/>
              </a:spcBef>
            </a:pPr>
            <a:r>
              <a:rPr lang="en-US" sz="2000" b="1" dirty="0"/>
              <a:t>Reviews file:</a:t>
            </a:r>
          </a:p>
          <a:p>
            <a:pPr lvl="1">
              <a:spcBef>
                <a:spcPts val="1200"/>
              </a:spcBef>
            </a:pPr>
            <a:r>
              <a:rPr lang="en-US" dirty="0"/>
              <a:t>More than 50% products missing brand information. Merged “brand” and “title” into “</a:t>
            </a:r>
            <a:r>
              <a:rPr lang="en-US" dirty="0" err="1"/>
              <a:t>brand_title</a:t>
            </a:r>
            <a:r>
              <a:rPr lang="en-US" dirty="0"/>
              <a:t>”</a:t>
            </a:r>
          </a:p>
          <a:p>
            <a:pPr lvl="1">
              <a:spcBef>
                <a:spcPts val="1200"/>
              </a:spcBef>
            </a:pPr>
            <a:r>
              <a:rPr lang="en-US" dirty="0"/>
              <a:t>Extracted “beauty” and “</a:t>
            </a:r>
            <a:r>
              <a:rPr lang="en-US" dirty="0" err="1"/>
              <a:t>health_personal_care</a:t>
            </a:r>
            <a:r>
              <a:rPr lang="en-US" dirty="0"/>
              <a:t>” columns from “</a:t>
            </a:r>
            <a:r>
              <a:rPr lang="en-US" dirty="0" err="1"/>
              <a:t>salesRank</a:t>
            </a:r>
            <a:r>
              <a:rPr lang="en-US" dirty="0"/>
              <a:t>” column (nested dictionary)</a:t>
            </a:r>
          </a:p>
          <a:p>
            <a:pPr lvl="1">
              <a:spcBef>
                <a:spcPts val="1200"/>
              </a:spcBef>
            </a:pPr>
            <a:r>
              <a:rPr lang="en-US" dirty="0"/>
              <a:t>Combined “</a:t>
            </a:r>
            <a:r>
              <a:rPr lang="en-US" dirty="0" err="1"/>
              <a:t>reviewText</a:t>
            </a:r>
            <a:r>
              <a:rPr lang="en-US" dirty="0"/>
              <a:t>” and “summary” into “review” column</a:t>
            </a:r>
          </a:p>
          <a:p>
            <a:pPr lvl="1">
              <a:spcBef>
                <a:spcPts val="1200"/>
              </a:spcBef>
            </a:pPr>
            <a:r>
              <a:rPr lang="en-US" dirty="0"/>
              <a:t>Extracted “</a:t>
            </a:r>
            <a:r>
              <a:rPr lang="en-US" dirty="0" err="1"/>
              <a:t>related_count</a:t>
            </a:r>
            <a:r>
              <a:rPr lang="en-US" dirty="0"/>
              <a:t>” from “related” column (nested dictionary)</a:t>
            </a:r>
          </a:p>
          <a:p>
            <a:pPr lvl="1">
              <a:spcBef>
                <a:spcPts val="1200"/>
              </a:spcBef>
            </a:pPr>
            <a:r>
              <a:rPr lang="en-US" dirty="0"/>
              <a:t>Extracted “upvotes” and “downvotes” from “helpful” column (list)</a:t>
            </a:r>
          </a:p>
          <a:p>
            <a:pPr lvl="1">
              <a:spcBef>
                <a:spcPts val="1200"/>
              </a:spcBef>
            </a:pPr>
            <a:r>
              <a:rPr lang="en-US" dirty="0"/>
              <a:t>Performed sentiment analysis on “review” column and created new feature called “polarity”</a:t>
            </a:r>
          </a:p>
          <a:p>
            <a:pPr lvl="1">
              <a:spcBef>
                <a:spcPts val="1200"/>
              </a:spcBef>
            </a:pPr>
            <a:r>
              <a:rPr lang="en-US" dirty="0"/>
              <a:t>Extracted “</a:t>
            </a:r>
            <a:r>
              <a:rPr lang="en-US" dirty="0" err="1"/>
              <a:t>main_cat</a:t>
            </a:r>
            <a:r>
              <a:rPr lang="en-US" dirty="0"/>
              <a:t>” and “</a:t>
            </a:r>
            <a:r>
              <a:rPr lang="en-US" dirty="0" err="1"/>
              <a:t>sub_cat</a:t>
            </a:r>
            <a:r>
              <a:rPr lang="en-US" dirty="0"/>
              <a:t>” columns from “categories” (list)</a:t>
            </a:r>
          </a:p>
          <a:p>
            <a:pPr lvl="1">
              <a:spcBef>
                <a:spcPts val="1800"/>
              </a:spcBef>
            </a:pPr>
            <a:endParaRPr lang="en-US" dirty="0"/>
          </a:p>
          <a:p>
            <a:pPr lvl="1">
              <a:spcBef>
                <a:spcPts val="1800"/>
              </a:spcBef>
            </a:pPr>
            <a:endParaRPr lang="en-US" dirty="0"/>
          </a:p>
          <a:p>
            <a:pPr>
              <a:spcBef>
                <a:spcPts val="1800"/>
              </a:spcBef>
            </a:pPr>
            <a:endParaRPr lang="en-US" sz="1800" dirty="0"/>
          </a:p>
        </p:txBody>
      </p:sp>
    </p:spTree>
    <p:extLst>
      <p:ext uri="{BB962C8B-B14F-4D97-AF65-F5344CB8AC3E}">
        <p14:creationId xmlns:p14="http://schemas.microsoft.com/office/powerpoint/2010/main" val="360312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EBBCF43-7041-434D-8C37-192D83E95A27}"/>
              </a:ext>
            </a:extLst>
          </p:cNvPr>
          <p:cNvSpPr>
            <a:spLocks noGrp="1"/>
          </p:cNvSpPr>
          <p:nvPr>
            <p:ph idx="1"/>
          </p:nvPr>
        </p:nvSpPr>
        <p:spPr>
          <a:xfrm>
            <a:off x="806547" y="225083"/>
            <a:ext cx="7770055" cy="6372665"/>
          </a:xfrm>
        </p:spPr>
        <p:txBody>
          <a:bodyPr>
            <a:normAutofit/>
          </a:bodyPr>
          <a:lstStyle/>
          <a:p>
            <a:pPr marL="0" indent="0">
              <a:buNone/>
            </a:pPr>
            <a:r>
              <a:rPr lang="en-US" sz="3200" b="1" u="sng" dirty="0">
                <a:solidFill>
                  <a:srgbClr val="7030A0"/>
                </a:solidFill>
              </a:rPr>
              <a:t>EDA - % of different overall values</a:t>
            </a:r>
            <a:endParaRPr lang="en-US" dirty="0"/>
          </a:p>
          <a:p>
            <a:pPr lvl="1">
              <a:spcBef>
                <a:spcPts val="1800"/>
              </a:spcBef>
            </a:pPr>
            <a:endParaRPr lang="en-US" dirty="0"/>
          </a:p>
          <a:p>
            <a:pPr>
              <a:spcBef>
                <a:spcPts val="1800"/>
              </a:spcBef>
            </a:pPr>
            <a:endParaRPr lang="en-US" sz="1800" dirty="0"/>
          </a:p>
        </p:txBody>
      </p:sp>
      <p:pic>
        <p:nvPicPr>
          <p:cNvPr id="1026" name="Picture 2">
            <a:extLst>
              <a:ext uri="{FF2B5EF4-FFF2-40B4-BE49-F238E27FC236}">
                <a16:creationId xmlns:a16="http://schemas.microsoft.com/office/drawing/2014/main" id="{805C44C1-C2B7-4630-82E5-3E3E5F5E9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065" y="1444869"/>
            <a:ext cx="5337663" cy="501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7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661</TotalTime>
  <Words>1283</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Amazon Beauty Products Recommendation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Beauty Products Recommendation Engine</dc:title>
  <dc:creator>V Tripathi</dc:creator>
  <cp:lastModifiedBy>V Tripathi</cp:lastModifiedBy>
  <cp:revision>41</cp:revision>
  <dcterms:created xsi:type="dcterms:W3CDTF">2020-01-14T21:25:29Z</dcterms:created>
  <dcterms:modified xsi:type="dcterms:W3CDTF">2020-01-19T03:51:52Z</dcterms:modified>
</cp:coreProperties>
</file>