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9.xml" ContentType="application/vnd.openxmlformats-officedocument.presentationml.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Default Extension="sldx" ContentType="application/vnd.openxmlformats-officedocument.presentationml.slide"/>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Default Extension="bin" ContentType="application/vnd.openxmlformats-officedocument.oleObject"/>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Layouts/slideLayout3.xml" ContentType="application/vnd.openxmlformats-officedocument.presentationml.slideLayout+xml"/>
  <Default Extension="emf" ContentType="image/x-emf"/>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Default Extension="wav" ContentType="audio/wav"/>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Default Extension="wmf" ContentType="image/x-wmf"/>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6" r:id="rId1"/>
  </p:sldMasterIdLst>
  <p:notesMasterIdLst>
    <p:notesMasterId r:id="rId82"/>
  </p:notesMasterIdLst>
  <p:sldIdLst>
    <p:sldId id="591" r:id="rId2"/>
    <p:sldId id="780" r:id="rId3"/>
    <p:sldId id="440" r:id="rId4"/>
    <p:sldId id="781" r:id="rId5"/>
    <p:sldId id="782" r:id="rId6"/>
    <p:sldId id="783" r:id="rId7"/>
    <p:sldId id="784" r:id="rId8"/>
    <p:sldId id="785" r:id="rId9"/>
    <p:sldId id="786" r:id="rId10"/>
    <p:sldId id="861" r:id="rId11"/>
    <p:sldId id="787" r:id="rId12"/>
    <p:sldId id="788" r:id="rId13"/>
    <p:sldId id="789" r:id="rId14"/>
    <p:sldId id="790" r:id="rId15"/>
    <p:sldId id="791" r:id="rId16"/>
    <p:sldId id="792" r:id="rId17"/>
    <p:sldId id="793" r:id="rId18"/>
    <p:sldId id="794" r:id="rId19"/>
    <p:sldId id="796" r:id="rId20"/>
    <p:sldId id="795" r:id="rId21"/>
    <p:sldId id="862" r:id="rId22"/>
    <p:sldId id="797" r:id="rId23"/>
    <p:sldId id="799" r:id="rId24"/>
    <p:sldId id="798" r:id="rId25"/>
    <p:sldId id="800" r:id="rId26"/>
    <p:sldId id="801" r:id="rId27"/>
    <p:sldId id="802" r:id="rId28"/>
    <p:sldId id="803" r:id="rId29"/>
    <p:sldId id="804" r:id="rId30"/>
    <p:sldId id="805" r:id="rId31"/>
    <p:sldId id="806" r:id="rId32"/>
    <p:sldId id="807" r:id="rId33"/>
    <p:sldId id="808" r:id="rId34"/>
    <p:sldId id="809" r:id="rId35"/>
    <p:sldId id="811" r:id="rId36"/>
    <p:sldId id="810" r:id="rId37"/>
    <p:sldId id="813" r:id="rId38"/>
    <p:sldId id="812" r:id="rId39"/>
    <p:sldId id="814" r:id="rId40"/>
    <p:sldId id="815" r:id="rId41"/>
    <p:sldId id="817" r:id="rId42"/>
    <p:sldId id="816" r:id="rId43"/>
    <p:sldId id="819" r:id="rId44"/>
    <p:sldId id="820" r:id="rId45"/>
    <p:sldId id="821" r:id="rId46"/>
    <p:sldId id="822" r:id="rId47"/>
    <p:sldId id="823" r:id="rId48"/>
    <p:sldId id="824" r:id="rId49"/>
    <p:sldId id="826" r:id="rId50"/>
    <p:sldId id="827" r:id="rId51"/>
    <p:sldId id="829" r:id="rId52"/>
    <p:sldId id="828" r:id="rId53"/>
    <p:sldId id="832" r:id="rId54"/>
    <p:sldId id="834" r:id="rId55"/>
    <p:sldId id="835" r:id="rId56"/>
    <p:sldId id="836" r:id="rId57"/>
    <p:sldId id="837" r:id="rId58"/>
    <p:sldId id="838" r:id="rId59"/>
    <p:sldId id="839" r:id="rId60"/>
    <p:sldId id="840" r:id="rId61"/>
    <p:sldId id="841" r:id="rId62"/>
    <p:sldId id="842" r:id="rId63"/>
    <p:sldId id="843" r:id="rId64"/>
    <p:sldId id="844" r:id="rId65"/>
    <p:sldId id="845" r:id="rId66"/>
    <p:sldId id="846" r:id="rId67"/>
    <p:sldId id="847" r:id="rId68"/>
    <p:sldId id="848" r:id="rId69"/>
    <p:sldId id="849" r:id="rId70"/>
    <p:sldId id="850" r:id="rId71"/>
    <p:sldId id="851" r:id="rId72"/>
    <p:sldId id="852" r:id="rId73"/>
    <p:sldId id="853" r:id="rId74"/>
    <p:sldId id="854" r:id="rId75"/>
    <p:sldId id="855" r:id="rId76"/>
    <p:sldId id="856" r:id="rId77"/>
    <p:sldId id="857" r:id="rId78"/>
    <p:sldId id="858" r:id="rId79"/>
    <p:sldId id="859" r:id="rId80"/>
    <p:sldId id="860" r:id="rId81"/>
  </p:sldIdLst>
  <p:sldSz cx="9144000" cy="5143500" type="screen16x9"/>
  <p:notesSz cx="6858000" cy="9144000"/>
  <p:defaultTextStyle>
    <a:defPPr>
      <a:defRPr lang="zh-CN"/>
    </a:defPPr>
    <a:lvl1pPr algn="l" rtl="0" fontAlgn="base">
      <a:spcBef>
        <a:spcPct val="0"/>
      </a:spcBef>
      <a:spcAft>
        <a:spcPct val="0"/>
      </a:spcAft>
      <a:defRPr b="1" kern="1200">
        <a:solidFill>
          <a:schemeClr val="tx1"/>
        </a:solidFill>
        <a:latin typeface="Arial Narrow" pitchFamily="34" charset="0"/>
        <a:ea typeface="宋体" pitchFamily="2" charset="-122"/>
        <a:cs typeface="+mn-cs"/>
      </a:defRPr>
    </a:lvl1pPr>
    <a:lvl2pPr marL="457200" algn="l" rtl="0" fontAlgn="base">
      <a:spcBef>
        <a:spcPct val="0"/>
      </a:spcBef>
      <a:spcAft>
        <a:spcPct val="0"/>
      </a:spcAft>
      <a:defRPr b="1" kern="1200">
        <a:solidFill>
          <a:schemeClr val="tx1"/>
        </a:solidFill>
        <a:latin typeface="Arial Narrow" pitchFamily="34" charset="0"/>
        <a:ea typeface="宋体" pitchFamily="2" charset="-122"/>
        <a:cs typeface="+mn-cs"/>
      </a:defRPr>
    </a:lvl2pPr>
    <a:lvl3pPr marL="914400" algn="l" rtl="0" fontAlgn="base">
      <a:spcBef>
        <a:spcPct val="0"/>
      </a:spcBef>
      <a:spcAft>
        <a:spcPct val="0"/>
      </a:spcAft>
      <a:defRPr b="1" kern="1200">
        <a:solidFill>
          <a:schemeClr val="tx1"/>
        </a:solidFill>
        <a:latin typeface="Arial Narrow" pitchFamily="34" charset="0"/>
        <a:ea typeface="宋体" pitchFamily="2" charset="-122"/>
        <a:cs typeface="+mn-cs"/>
      </a:defRPr>
    </a:lvl3pPr>
    <a:lvl4pPr marL="1371600" algn="l" rtl="0" fontAlgn="base">
      <a:spcBef>
        <a:spcPct val="0"/>
      </a:spcBef>
      <a:spcAft>
        <a:spcPct val="0"/>
      </a:spcAft>
      <a:defRPr b="1" kern="1200">
        <a:solidFill>
          <a:schemeClr val="tx1"/>
        </a:solidFill>
        <a:latin typeface="Arial Narrow" pitchFamily="34" charset="0"/>
        <a:ea typeface="宋体" pitchFamily="2" charset="-122"/>
        <a:cs typeface="+mn-cs"/>
      </a:defRPr>
    </a:lvl4pPr>
    <a:lvl5pPr marL="1828800" algn="l" rtl="0" fontAlgn="base">
      <a:spcBef>
        <a:spcPct val="0"/>
      </a:spcBef>
      <a:spcAft>
        <a:spcPct val="0"/>
      </a:spcAft>
      <a:defRPr b="1" kern="1200">
        <a:solidFill>
          <a:schemeClr val="tx1"/>
        </a:solidFill>
        <a:latin typeface="Arial Narrow" pitchFamily="34" charset="0"/>
        <a:ea typeface="宋体" pitchFamily="2" charset="-122"/>
        <a:cs typeface="+mn-cs"/>
      </a:defRPr>
    </a:lvl5pPr>
    <a:lvl6pPr marL="2286000" algn="l" defTabSz="914400" rtl="0" eaLnBrk="1" latinLnBrk="0" hangingPunct="1">
      <a:defRPr b="1" kern="1200">
        <a:solidFill>
          <a:schemeClr val="tx1"/>
        </a:solidFill>
        <a:latin typeface="Arial Narrow" pitchFamily="34" charset="0"/>
        <a:ea typeface="宋体" pitchFamily="2" charset="-122"/>
        <a:cs typeface="+mn-cs"/>
      </a:defRPr>
    </a:lvl6pPr>
    <a:lvl7pPr marL="2743200" algn="l" defTabSz="914400" rtl="0" eaLnBrk="1" latinLnBrk="0" hangingPunct="1">
      <a:defRPr b="1" kern="1200">
        <a:solidFill>
          <a:schemeClr val="tx1"/>
        </a:solidFill>
        <a:latin typeface="Arial Narrow" pitchFamily="34" charset="0"/>
        <a:ea typeface="宋体" pitchFamily="2" charset="-122"/>
        <a:cs typeface="+mn-cs"/>
      </a:defRPr>
    </a:lvl7pPr>
    <a:lvl8pPr marL="3200400" algn="l" defTabSz="914400" rtl="0" eaLnBrk="1" latinLnBrk="0" hangingPunct="1">
      <a:defRPr b="1" kern="1200">
        <a:solidFill>
          <a:schemeClr val="tx1"/>
        </a:solidFill>
        <a:latin typeface="Arial Narrow" pitchFamily="34" charset="0"/>
        <a:ea typeface="宋体" pitchFamily="2" charset="-122"/>
        <a:cs typeface="+mn-cs"/>
      </a:defRPr>
    </a:lvl8pPr>
    <a:lvl9pPr marL="3657600" algn="l" defTabSz="914400" rtl="0" eaLnBrk="1" latinLnBrk="0" hangingPunct="1">
      <a:defRPr b="1" kern="1200">
        <a:solidFill>
          <a:schemeClr val="tx1"/>
        </a:solidFill>
        <a:latin typeface="Arial Narrow" pitchFamily="34"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a:srgbClr val="FFFF66"/>
    <a:srgbClr val="006600"/>
    <a:srgbClr val="000066"/>
    <a:srgbClr val="0000FF"/>
    <a:srgbClr val="FF00FF"/>
    <a:srgbClr val="FF0000"/>
    <a:srgbClr val="339933"/>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558" autoAdjust="0"/>
    <p:restoredTop sz="92620" autoAdjust="0"/>
  </p:normalViewPr>
  <p:slideViewPr>
    <p:cSldViewPr>
      <p:cViewPr varScale="1">
        <p:scale>
          <a:sx n="103" d="100"/>
          <a:sy n="103" d="100"/>
        </p:scale>
        <p:origin x="-876" y="-96"/>
      </p:cViewPr>
      <p:guideLst>
        <p:guide orient="horz" pos="1620"/>
        <p:guide pos="2880"/>
      </p:guideLst>
    </p:cSldViewPr>
  </p:slideViewPr>
  <p:outlineViewPr>
    <p:cViewPr>
      <p:scale>
        <a:sx n="25" d="100"/>
        <a:sy n="25" d="100"/>
      </p:scale>
      <p:origin x="0" y="0"/>
    </p:cViewPr>
  </p:outlineViewPr>
  <p:notesTextViewPr>
    <p:cViewPr>
      <p:scale>
        <a:sx n="100" d="100"/>
        <a:sy n="100" d="100"/>
      </p:scale>
      <p:origin x="0" y="0"/>
    </p:cViewPr>
  </p:notesTextViewPr>
  <p:sorterViewPr>
    <p:cViewPr>
      <p:scale>
        <a:sx n="66" d="100"/>
        <a:sy n="66" d="100"/>
      </p:scale>
      <p:origin x="0" y="0"/>
    </p:cViewPr>
  </p:sorterViewPr>
  <p:gridSpacing cx="73737788" cy="7373778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notesMaster" Target="notesMasters/notesMaster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44.wmf"/><Relationship Id="rId2" Type="http://schemas.openxmlformats.org/officeDocument/2006/relationships/image" Target="../media/image43.wmf"/><Relationship Id="rId1" Type="http://schemas.openxmlformats.org/officeDocument/2006/relationships/image" Target="../media/image42.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48.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55.wmf"/><Relationship Id="rId2" Type="http://schemas.openxmlformats.org/officeDocument/2006/relationships/image" Target="../media/image54.wmf"/><Relationship Id="rId1" Type="http://schemas.openxmlformats.org/officeDocument/2006/relationships/image" Target="../media/image53.w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61.wmf"/><Relationship Id="rId1" Type="http://schemas.openxmlformats.org/officeDocument/2006/relationships/image" Target="../media/image60.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67.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69.wmf"/></Relationships>
</file>

<file path=ppt/drawings/_rels/vmlDrawing16.vml.rels><?xml version="1.0" encoding="UTF-8" standalone="yes"?>
<Relationships xmlns="http://schemas.openxmlformats.org/package/2006/relationships"><Relationship Id="rId2" Type="http://schemas.openxmlformats.org/officeDocument/2006/relationships/image" Target="../media/image72.wmf"/><Relationship Id="rId1" Type="http://schemas.openxmlformats.org/officeDocument/2006/relationships/image" Target="../media/image71.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75.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80.wmf"/><Relationship Id="rId2" Type="http://schemas.openxmlformats.org/officeDocument/2006/relationships/image" Target="../media/image79.wmf"/><Relationship Id="rId1" Type="http://schemas.openxmlformats.org/officeDocument/2006/relationships/image" Target="../media/image78.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8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20.vml.rels><?xml version="1.0" encoding="UTF-8" standalone="yes"?>
<Relationships xmlns="http://schemas.openxmlformats.org/package/2006/relationships"><Relationship Id="rId2" Type="http://schemas.openxmlformats.org/officeDocument/2006/relationships/image" Target="../media/image90.wmf"/><Relationship Id="rId1" Type="http://schemas.openxmlformats.org/officeDocument/2006/relationships/image" Target="../media/image89.w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91.wmf"/></Relationships>
</file>

<file path=ppt/drawings/_rels/vmlDrawing22.vml.rels><?xml version="1.0" encoding="UTF-8" standalone="yes"?>
<Relationships xmlns="http://schemas.openxmlformats.org/package/2006/relationships"><Relationship Id="rId3" Type="http://schemas.openxmlformats.org/officeDocument/2006/relationships/image" Target="../media/image102.emf"/><Relationship Id="rId2" Type="http://schemas.openxmlformats.org/officeDocument/2006/relationships/image" Target="../media/image101.emf"/><Relationship Id="rId1" Type="http://schemas.openxmlformats.org/officeDocument/2006/relationships/image" Target="../media/image100.emf"/><Relationship Id="rId4" Type="http://schemas.openxmlformats.org/officeDocument/2006/relationships/image" Target="../media/image103.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112.w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115.wmf"/></Relationships>
</file>

<file path=ppt/drawings/_rels/vmlDrawing25.vml.rels><?xml version="1.0" encoding="UTF-8" standalone="yes"?>
<Relationships xmlns="http://schemas.openxmlformats.org/package/2006/relationships"><Relationship Id="rId2" Type="http://schemas.openxmlformats.org/officeDocument/2006/relationships/image" Target="../media/image118.wmf"/><Relationship Id="rId1" Type="http://schemas.openxmlformats.org/officeDocument/2006/relationships/image" Target="../media/image112.wmf"/></Relationships>
</file>

<file path=ppt/drawings/_rels/vmlDrawing26.vml.rels><?xml version="1.0" encoding="UTF-8" standalone="yes"?>
<Relationships xmlns="http://schemas.openxmlformats.org/package/2006/relationships"><Relationship Id="rId2" Type="http://schemas.openxmlformats.org/officeDocument/2006/relationships/image" Target="../media/image121.wmf"/><Relationship Id="rId1" Type="http://schemas.openxmlformats.org/officeDocument/2006/relationships/image" Target="../media/image112.w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112.w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112.w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112.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image" Target="../media/image20.wmf"/><Relationship Id="rId1" Type="http://schemas.openxmlformats.org/officeDocument/2006/relationships/image" Target="../media/image19.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5.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30.wmf"/><Relationship Id="rId1" Type="http://schemas.openxmlformats.org/officeDocument/2006/relationships/image" Target="../media/image29.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33.wmf"/><Relationship Id="rId1" Type="http://schemas.openxmlformats.org/officeDocument/2006/relationships/image" Target="../media/image32.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40.wmf"/><Relationship Id="rId1" Type="http://schemas.openxmlformats.org/officeDocument/2006/relationships/image" Target="../media/image39.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22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b="0">
                <a:latin typeface="Verdana" pitchFamily="34" charset="0"/>
                <a:ea typeface="宋体" pitchFamily="2" charset="-122"/>
              </a:defRPr>
            </a:lvl1pPr>
          </a:lstStyle>
          <a:p>
            <a:pPr>
              <a:defRPr/>
            </a:pPr>
            <a:endParaRPr lang="en-US" altLang="zh-CN"/>
          </a:p>
        </p:txBody>
      </p:sp>
      <p:sp>
        <p:nvSpPr>
          <p:cNvPr id="182275"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0">
                <a:latin typeface="Verdana" pitchFamily="34" charset="0"/>
                <a:ea typeface="宋体" pitchFamily="2" charset="-122"/>
              </a:defRPr>
            </a:lvl1pPr>
          </a:lstStyle>
          <a:p>
            <a:pPr>
              <a:defRPr/>
            </a:pPr>
            <a:endParaRPr lang="en-US" altLang="zh-CN"/>
          </a:p>
        </p:txBody>
      </p:sp>
      <p:sp>
        <p:nvSpPr>
          <p:cNvPr id="82948"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p:spPr>
      </p:sp>
      <p:sp>
        <p:nvSpPr>
          <p:cNvPr id="182277"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182278"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b="0">
                <a:latin typeface="Verdana" pitchFamily="34" charset="0"/>
                <a:ea typeface="宋体" pitchFamily="2" charset="-122"/>
              </a:defRPr>
            </a:lvl1pPr>
          </a:lstStyle>
          <a:p>
            <a:pPr>
              <a:defRPr/>
            </a:pPr>
            <a:endParaRPr lang="en-US" altLang="zh-CN"/>
          </a:p>
        </p:txBody>
      </p:sp>
      <p:sp>
        <p:nvSpPr>
          <p:cNvPr id="182279"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0">
                <a:latin typeface="Verdana" pitchFamily="34" charset="0"/>
                <a:ea typeface="宋体" pitchFamily="2" charset="-122"/>
              </a:defRPr>
            </a:lvl1pPr>
          </a:lstStyle>
          <a:p>
            <a:pPr>
              <a:defRPr/>
            </a:pPr>
            <a:fld id="{DFB84650-0668-4B61-86CB-EF1B211293AD}"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p:spPr>
        <p:txBody>
          <a:bodyPr/>
          <a:lstStyle/>
          <a:p>
            <a:fld id="{2AF75C37-6933-4142-B24C-A9890A3C11EC}" type="slidenum">
              <a:rPr lang="en-US" altLang="zh-CN" smtClean="0"/>
              <a:pPr/>
              <a:t>3</a:t>
            </a:fld>
            <a:endParaRPr lang="en-US" altLang="zh-CN" smtClean="0"/>
          </a:p>
        </p:txBody>
      </p:sp>
      <p:sp>
        <p:nvSpPr>
          <p:cNvPr id="83971" name="Rectangle 2"/>
          <p:cNvSpPr>
            <a:spLocks noGrp="1" noRot="1" noChangeAspect="1" noChangeArrowheads="1" noTextEdit="1"/>
          </p:cNvSpPr>
          <p:nvPr>
            <p:ph type="sldImg"/>
          </p:nvPr>
        </p:nvSpPr>
        <p:spPr>
          <a:xfrm>
            <a:off x="381000" y="685800"/>
            <a:ext cx="6096000" cy="3429000"/>
          </a:xfrm>
          <a:ln/>
        </p:spPr>
      </p:sp>
      <p:sp>
        <p:nvSpPr>
          <p:cNvPr id="83972" name="Rectangle 3"/>
          <p:cNvSpPr>
            <a:spLocks noGrp="1" noChangeArrowheads="1"/>
          </p:cNvSpPr>
          <p:nvPr>
            <p:ph type="body" idx="1"/>
          </p:nvPr>
        </p:nvSpPr>
        <p:spPr>
          <a:noFill/>
          <a:ln/>
        </p:spPr>
        <p:txBody>
          <a:bodyPr/>
          <a:lstStyle/>
          <a:p>
            <a:pPr eaLnBrk="1" hangingPunct="1"/>
            <a:r>
              <a:rPr lang="zh-CN" altLang="en-US" smtClean="0"/>
              <a:t>图中看出，谐波次数越高，幅值分量越小，对原波形的贡献越小，所以在一定条件下可忽略高次谐波。</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DFB84650-0668-4B61-86CB-EF1B211293AD}" type="slidenum">
              <a:rPr lang="en-US" altLang="zh-CN" smtClean="0"/>
              <a:pPr>
                <a:defRPr/>
              </a:pPr>
              <a:t>18</a:t>
            </a:fld>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幻灯片图像占位符 1"/>
          <p:cNvSpPr>
            <a:spLocks noGrp="1" noRot="1" noChangeAspect="1" noTextEdit="1"/>
          </p:cNvSpPr>
          <p:nvPr>
            <p:ph type="sldImg"/>
          </p:nvPr>
        </p:nvSpPr>
        <p:spPr>
          <a:xfrm>
            <a:off x="381000" y="685800"/>
            <a:ext cx="6096000" cy="3429000"/>
          </a:xfrm>
          <a:ln/>
        </p:spPr>
      </p:sp>
      <p:sp>
        <p:nvSpPr>
          <p:cNvPr id="84995" name="备注占位符 2"/>
          <p:cNvSpPr>
            <a:spLocks noGrp="1"/>
          </p:cNvSpPr>
          <p:nvPr>
            <p:ph type="body" idx="1"/>
          </p:nvPr>
        </p:nvSpPr>
        <p:spPr>
          <a:noFill/>
          <a:ln/>
        </p:spPr>
        <p:txBody>
          <a:bodyPr/>
          <a:lstStyle/>
          <a:p>
            <a:endParaRPr lang="zh-CN" altLang="en-US" dirty="0" smtClean="0"/>
          </a:p>
        </p:txBody>
      </p:sp>
      <p:sp>
        <p:nvSpPr>
          <p:cNvPr id="84996" name="灯片编号占位符 3"/>
          <p:cNvSpPr>
            <a:spLocks noGrp="1"/>
          </p:cNvSpPr>
          <p:nvPr>
            <p:ph type="sldNum" sz="quarter" idx="5"/>
          </p:nvPr>
        </p:nvSpPr>
        <p:spPr>
          <a:noFill/>
        </p:spPr>
        <p:txBody>
          <a:bodyPr/>
          <a:lstStyle/>
          <a:p>
            <a:fld id="{10DBF00C-1156-4FAF-BDA2-F87C0E66868A}" type="slidenum">
              <a:rPr lang="en-US" altLang="zh-CN" smtClean="0"/>
              <a:pPr/>
              <a:t>20</a:t>
            </a:fld>
            <a:endParaRPr lang="en-US" altLang="zh-CN"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DFB84650-0668-4B61-86CB-EF1B211293AD}" type="slidenum">
              <a:rPr lang="en-US" altLang="zh-CN" smtClean="0"/>
              <a:pPr>
                <a:defRPr/>
              </a:pPr>
              <a:t>22</a:t>
            </a:fld>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DFB84650-0668-4B61-86CB-EF1B211293AD}" type="slidenum">
              <a:rPr lang="en-US" altLang="zh-CN" smtClean="0"/>
              <a:pPr>
                <a:defRPr/>
              </a:pPr>
              <a:t>28</a:t>
            </a:fld>
            <a:endParaRPr lang="en-US"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幻灯片图像占位符 1"/>
          <p:cNvSpPr>
            <a:spLocks noGrp="1" noRot="1" noChangeAspect="1" noTextEdit="1"/>
          </p:cNvSpPr>
          <p:nvPr>
            <p:ph type="sldImg"/>
          </p:nvPr>
        </p:nvSpPr>
        <p:spPr>
          <a:xfrm>
            <a:off x="381000" y="685800"/>
            <a:ext cx="6096000" cy="3429000"/>
          </a:xfrm>
          <a:ln/>
        </p:spPr>
      </p:sp>
      <p:sp>
        <p:nvSpPr>
          <p:cNvPr id="86019" name="备注占位符 2"/>
          <p:cNvSpPr>
            <a:spLocks noGrp="1"/>
          </p:cNvSpPr>
          <p:nvPr>
            <p:ph type="body" idx="1"/>
          </p:nvPr>
        </p:nvSpPr>
        <p:spPr>
          <a:noFill/>
          <a:ln/>
        </p:spPr>
        <p:txBody>
          <a:bodyPr/>
          <a:lstStyle/>
          <a:p>
            <a:endParaRPr lang="zh-CN" altLang="en-US" smtClean="0"/>
          </a:p>
        </p:txBody>
      </p:sp>
      <p:sp>
        <p:nvSpPr>
          <p:cNvPr id="86020" name="灯片编号占位符 3"/>
          <p:cNvSpPr>
            <a:spLocks noGrp="1"/>
          </p:cNvSpPr>
          <p:nvPr>
            <p:ph type="sldNum" sz="quarter" idx="5"/>
          </p:nvPr>
        </p:nvSpPr>
        <p:spPr>
          <a:noFill/>
        </p:spPr>
        <p:txBody>
          <a:bodyPr/>
          <a:lstStyle/>
          <a:p>
            <a:fld id="{6659B363-654E-4884-A156-8270E3328E28}" type="slidenum">
              <a:rPr lang="en-US" altLang="zh-CN" smtClean="0"/>
              <a:pPr/>
              <a:t>29</a:t>
            </a:fld>
            <a:endParaRPr lang="en-US" altLang="zh-CN" smtClean="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AutoShape 7"/>
          <p:cNvSpPr>
            <a:spLocks noChangeArrowheads="1"/>
          </p:cNvSpPr>
          <p:nvPr/>
        </p:nvSpPr>
        <p:spPr bwMode="auto">
          <a:xfrm>
            <a:off x="685800" y="1600200"/>
            <a:ext cx="7772400" cy="82154"/>
          </a:xfrm>
          <a:custGeom>
            <a:avLst/>
            <a:gdLst>
              <a:gd name="G0" fmla="+- 618 0 0"/>
            </a:gdLst>
            <a:ahLst/>
            <a:cxnLst>
              <a:cxn ang="0">
                <a:pos x="0" y="0"/>
              </a:cxn>
              <a:cxn ang="0">
                <a:pos x="618" y="0"/>
              </a:cxn>
              <a:cxn ang="0">
                <a:pos x="618" y="1000"/>
              </a:cxn>
              <a:cxn ang="0">
                <a:pos x="0" y="1000"/>
              </a:cxn>
              <a:cxn ang="0">
                <a:pos x="0" y="0"/>
              </a:cxn>
              <a:cxn ang="0">
                <a:pos x="1000" y="0"/>
              </a:cxn>
            </a:cxnLst>
            <a:rect l="0" t="0" r="r" b="b"/>
            <a:pathLst>
              <a:path w="1000" h="1000" stroke="0">
                <a:moveTo>
                  <a:pt x="0" y="0"/>
                </a:moveTo>
                <a:lnTo>
                  <a:pt x="618" y="0"/>
                </a:lnTo>
                <a:lnTo>
                  <a:pt x="618" y="1000"/>
                </a:lnTo>
                <a:lnTo>
                  <a:pt x="0" y="1000"/>
                </a:lnTo>
                <a:close/>
              </a:path>
              <a:path w="1000" h="1000">
                <a:moveTo>
                  <a:pt x="0" y="0"/>
                </a:moveTo>
                <a:lnTo>
                  <a:pt x="1000" y="0"/>
                </a:lnTo>
              </a:path>
            </a:pathLst>
          </a:custGeom>
          <a:solidFill>
            <a:schemeClr val="accent2"/>
          </a:solidFill>
          <a:ln w="9525">
            <a:solidFill>
              <a:schemeClr val="accent2"/>
            </a:solidFill>
            <a:round/>
            <a:headEnd/>
            <a:tailEnd/>
          </a:ln>
        </p:spPr>
        <p:txBody>
          <a:bodyPr/>
          <a:lstStyle/>
          <a:p>
            <a:pPr>
              <a:defRPr/>
            </a:pPr>
            <a:endParaRPr lang="zh-CN" altLang="zh-CN" sz="2400" b="0">
              <a:latin typeface="Times New Roman" pitchFamily="18" charset="0"/>
            </a:endParaRPr>
          </a:p>
        </p:txBody>
      </p:sp>
      <p:pic>
        <p:nvPicPr>
          <p:cNvPr id="5" name="Picture 8" descr="前进">
            <a:hlinkClick r:id="" action="ppaction://hlinkshowjump?jump=nextslide"/>
          </p:cNvPr>
          <p:cNvPicPr>
            <a:picLocks noChangeAspect="1" noChangeArrowheads="1"/>
          </p:cNvPicPr>
          <p:nvPr userDrawn="1"/>
        </p:nvPicPr>
        <p:blipFill>
          <a:blip r:embed="rId2" cstate="print"/>
          <a:srcRect/>
          <a:stretch>
            <a:fillRect/>
          </a:stretch>
        </p:blipFill>
        <p:spPr bwMode="auto">
          <a:xfrm>
            <a:off x="7702551" y="4945856"/>
            <a:ext cx="619125" cy="128588"/>
          </a:xfrm>
          <a:prstGeom prst="rect">
            <a:avLst/>
          </a:prstGeom>
          <a:noFill/>
          <a:ln w="9525">
            <a:noFill/>
            <a:miter lim="800000"/>
            <a:headEnd/>
            <a:tailEnd/>
          </a:ln>
        </p:spPr>
      </p:pic>
      <p:pic>
        <p:nvPicPr>
          <p:cNvPr id="6" name="Picture 9" descr="播放">
            <a:hlinkClick r:id="" action="ppaction://hlinkshowjump?jump=endshow"/>
          </p:cNvPr>
          <p:cNvPicPr>
            <a:picLocks noChangeAspect="1" noChangeArrowheads="1"/>
          </p:cNvPicPr>
          <p:nvPr userDrawn="1"/>
        </p:nvPicPr>
        <p:blipFill>
          <a:blip r:embed="rId3" cstate="print"/>
          <a:srcRect/>
          <a:stretch>
            <a:fillRect/>
          </a:stretch>
        </p:blipFill>
        <p:spPr bwMode="auto">
          <a:xfrm>
            <a:off x="8386764" y="4945856"/>
            <a:ext cx="619125" cy="128588"/>
          </a:xfrm>
          <a:prstGeom prst="rect">
            <a:avLst/>
          </a:prstGeom>
          <a:noFill/>
          <a:ln w="9525">
            <a:noFill/>
            <a:miter lim="800000"/>
            <a:headEnd/>
            <a:tailEnd/>
          </a:ln>
        </p:spPr>
      </p:pic>
      <p:pic>
        <p:nvPicPr>
          <p:cNvPr id="7" name="Picture 10" descr="后退">
            <a:hlinkClick r:id="" action="ppaction://hlinkshowjump?jump=previousslide"/>
          </p:cNvPr>
          <p:cNvPicPr>
            <a:picLocks noChangeAspect="1" noChangeArrowheads="1"/>
          </p:cNvPicPr>
          <p:nvPr userDrawn="1"/>
        </p:nvPicPr>
        <p:blipFill>
          <a:blip r:embed="rId4" cstate="print"/>
          <a:srcRect/>
          <a:stretch>
            <a:fillRect/>
          </a:stretch>
        </p:blipFill>
        <p:spPr bwMode="auto">
          <a:xfrm>
            <a:off x="7018339" y="4945856"/>
            <a:ext cx="619125" cy="128588"/>
          </a:xfrm>
          <a:prstGeom prst="rect">
            <a:avLst/>
          </a:prstGeom>
          <a:noFill/>
          <a:ln w="9525">
            <a:noFill/>
            <a:miter lim="800000"/>
            <a:headEnd/>
            <a:tailEnd/>
          </a:ln>
        </p:spPr>
      </p:pic>
      <p:sp>
        <p:nvSpPr>
          <p:cNvPr id="93186" name="Rectangle 2"/>
          <p:cNvSpPr>
            <a:spLocks noGrp="1" noChangeArrowheads="1"/>
          </p:cNvSpPr>
          <p:nvPr>
            <p:ph type="ctrTitle"/>
          </p:nvPr>
        </p:nvSpPr>
        <p:spPr>
          <a:xfrm>
            <a:off x="685800" y="742950"/>
            <a:ext cx="7772400" cy="1028700"/>
          </a:xfrm>
        </p:spPr>
        <p:txBody>
          <a:bodyPr/>
          <a:lstStyle>
            <a:lvl1pPr>
              <a:defRPr sz="4000">
                <a:ea typeface="隶书" pitchFamily="49" charset="-122"/>
              </a:defRPr>
            </a:lvl1pPr>
          </a:lstStyle>
          <a:p>
            <a:r>
              <a:rPr lang="en-US" altLang="zh-CN"/>
              <a:t>abcd</a:t>
            </a:r>
          </a:p>
        </p:txBody>
      </p:sp>
      <p:sp>
        <p:nvSpPr>
          <p:cNvPr id="93187" name="Rectangle 3"/>
          <p:cNvSpPr>
            <a:spLocks noGrp="1" noChangeArrowheads="1"/>
          </p:cNvSpPr>
          <p:nvPr>
            <p:ph type="subTitle" idx="1"/>
          </p:nvPr>
        </p:nvSpPr>
        <p:spPr>
          <a:xfrm>
            <a:off x="684213" y="2356247"/>
            <a:ext cx="7010400" cy="1200150"/>
          </a:xfrm>
        </p:spPr>
        <p:txBody>
          <a:bodyPr/>
          <a:lstStyle>
            <a:lvl1pPr marL="0" indent="0">
              <a:buFont typeface="Wingdings" pitchFamily="2" charset="2"/>
              <a:buNone/>
              <a:defRPr sz="2800"/>
            </a:lvl1pPr>
          </a:lstStyle>
          <a:p>
            <a:r>
              <a:rPr lang="en-US" altLang="zh-CN"/>
              <a:t>abcdefg</a:t>
            </a:r>
          </a:p>
        </p:txBody>
      </p:sp>
      <p:sp>
        <p:nvSpPr>
          <p:cNvPr id="8" name="Rectangle 4"/>
          <p:cNvSpPr>
            <a:spLocks noGrp="1" noChangeArrowheads="1"/>
          </p:cNvSpPr>
          <p:nvPr>
            <p:ph type="dt" sz="half" idx="10"/>
          </p:nvPr>
        </p:nvSpPr>
        <p:spPr>
          <a:xfrm>
            <a:off x="685800" y="4686300"/>
            <a:ext cx="1905000" cy="342900"/>
          </a:xfrm>
        </p:spPr>
        <p:txBody>
          <a:bodyPr/>
          <a:lstStyle>
            <a:lvl1pPr>
              <a:defRPr/>
            </a:lvl1pPr>
          </a:lstStyle>
          <a:p>
            <a:pPr>
              <a:defRPr/>
            </a:pPr>
            <a:endParaRPr lang="en-US" altLang="zh-CN"/>
          </a:p>
        </p:txBody>
      </p:sp>
      <p:sp>
        <p:nvSpPr>
          <p:cNvPr id="9" name="Rectangle 5"/>
          <p:cNvSpPr>
            <a:spLocks noGrp="1" noChangeArrowheads="1"/>
          </p:cNvSpPr>
          <p:nvPr>
            <p:ph type="ftr" sz="quarter" idx="11"/>
          </p:nvPr>
        </p:nvSpPr>
        <p:spPr bwMode="auto">
          <a:xfrm>
            <a:off x="3124200" y="4686300"/>
            <a:ext cx="2895600" cy="3429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ctr">
              <a:defRPr sz="1200" b="0">
                <a:latin typeface="Verdana" pitchFamily="34" charset="0"/>
                <a:ea typeface="宋体" pitchFamily="2" charset="-122"/>
              </a:defRPr>
            </a:lvl1pPr>
          </a:lstStyle>
          <a:p>
            <a:pPr>
              <a:defRPr/>
            </a:pPr>
            <a:endParaRPr lang="en-US" altLang="zh-CN"/>
          </a:p>
        </p:txBody>
      </p:sp>
      <p:sp>
        <p:nvSpPr>
          <p:cNvPr id="10" name="Rectangle 6"/>
          <p:cNvSpPr>
            <a:spLocks noGrp="1" noChangeArrowheads="1"/>
          </p:cNvSpPr>
          <p:nvPr>
            <p:ph type="sldNum" sz="quarter" idx="12"/>
          </p:nvPr>
        </p:nvSpPr>
        <p:spPr>
          <a:xfrm>
            <a:off x="6553200" y="4686300"/>
            <a:ext cx="1905000" cy="342900"/>
          </a:xfrm>
        </p:spPr>
        <p:txBody>
          <a:bodyPr/>
          <a:lstStyle>
            <a:lvl1pPr>
              <a:defRPr/>
            </a:lvl1pPr>
          </a:lstStyle>
          <a:p>
            <a:pPr>
              <a:defRPr/>
            </a:pPr>
            <a:fld id="{283E6B90-C97D-445C-BE68-B4DD1AB7FC83}" type="slidenum">
              <a:rPr lang="en-US" altLang="zh-CN"/>
              <a:pPr>
                <a:defRPr/>
              </a:pPr>
              <a:t>‹#›</a:t>
            </a:fld>
            <a:endParaRPr lang="en-US" altLang="zh-CN"/>
          </a:p>
        </p:txBody>
      </p:sp>
    </p:spTree>
  </p:cSld>
  <p:clrMapOvr>
    <a:masterClrMapping/>
  </p:clrMapOvr>
  <p:transition>
    <p:random/>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8"/>
          <p:cNvSpPr>
            <a:spLocks noGrp="1" noChangeArrowheads="1"/>
          </p:cNvSpPr>
          <p:nvPr>
            <p:ph type="sldNum" sz="quarter" idx="11"/>
          </p:nvPr>
        </p:nvSpPr>
        <p:spPr>
          <a:ln/>
        </p:spPr>
        <p:txBody>
          <a:bodyPr/>
          <a:lstStyle>
            <a:lvl1pPr>
              <a:defRPr/>
            </a:lvl1pPr>
          </a:lstStyle>
          <a:p>
            <a:pPr>
              <a:defRPr/>
            </a:pPr>
            <a:fld id="{1FF96AC2-DCC4-4566-B43A-F13AE8940223}" type="slidenum">
              <a:rPr lang="en-US" altLang="zh-CN"/>
              <a:pPr>
                <a:defRPr/>
              </a:pPr>
              <a:t>‹#›</a:t>
            </a:fld>
            <a:endParaRPr lang="en-US" altLang="zh-CN"/>
          </a:p>
        </p:txBody>
      </p:sp>
    </p:spTree>
  </p:cSld>
  <p:clrMapOvr>
    <a:masterClrMapping/>
  </p:clrMapOvr>
  <p:transition>
    <p:rand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04000" y="195263"/>
            <a:ext cx="2008188" cy="4226719"/>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574676" y="195263"/>
            <a:ext cx="5876925" cy="4226719"/>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8"/>
          <p:cNvSpPr>
            <a:spLocks noGrp="1" noChangeArrowheads="1"/>
          </p:cNvSpPr>
          <p:nvPr>
            <p:ph type="sldNum" sz="quarter" idx="11"/>
          </p:nvPr>
        </p:nvSpPr>
        <p:spPr>
          <a:ln/>
        </p:spPr>
        <p:txBody>
          <a:bodyPr/>
          <a:lstStyle>
            <a:lvl1pPr>
              <a:defRPr/>
            </a:lvl1pPr>
          </a:lstStyle>
          <a:p>
            <a:pPr>
              <a:defRPr/>
            </a:pPr>
            <a:fld id="{FD3FC2CD-2556-4C04-8324-27979FF84F53}" type="slidenum">
              <a:rPr lang="en-US" altLang="zh-CN"/>
              <a:pPr>
                <a:defRPr/>
              </a:pPr>
              <a:t>‹#›</a:t>
            </a:fld>
            <a:endParaRPr lang="en-US" altLang="zh-CN"/>
          </a:p>
        </p:txBody>
      </p:sp>
    </p:spTree>
  </p:cSld>
  <p:clrMapOvr>
    <a:masterClrMapping/>
  </p:clrMapOvr>
  <p:transition>
    <p:random/>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574676" y="195263"/>
            <a:ext cx="8037513" cy="4226719"/>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8"/>
          <p:cNvSpPr>
            <a:spLocks noGrp="1" noChangeArrowheads="1"/>
          </p:cNvSpPr>
          <p:nvPr>
            <p:ph type="sldNum" sz="quarter" idx="11"/>
          </p:nvPr>
        </p:nvSpPr>
        <p:spPr>
          <a:ln/>
        </p:spPr>
        <p:txBody>
          <a:bodyPr/>
          <a:lstStyle>
            <a:lvl1pPr>
              <a:defRPr/>
            </a:lvl1pPr>
          </a:lstStyle>
          <a:p>
            <a:pPr>
              <a:defRPr/>
            </a:pPr>
            <a:fld id="{932ADE2D-D299-4155-B9E8-A5A3F1D5E7D0}" type="slidenum">
              <a:rPr lang="en-US" altLang="zh-CN"/>
              <a:pPr>
                <a:defRPr/>
              </a:pPr>
              <a:t>‹#›</a:t>
            </a:fld>
            <a:endParaRPr lang="en-US" altLang="zh-CN"/>
          </a:p>
        </p:txBody>
      </p:sp>
    </p:spTree>
  </p:cSld>
  <p:clrMapOvr>
    <a:masterClrMapping/>
  </p:clrMapOvr>
  <p:transition>
    <p:rand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8"/>
          <p:cNvSpPr>
            <a:spLocks noGrp="1" noChangeArrowheads="1"/>
          </p:cNvSpPr>
          <p:nvPr>
            <p:ph type="sldNum" sz="quarter" idx="11"/>
          </p:nvPr>
        </p:nvSpPr>
        <p:spPr>
          <a:ln/>
        </p:spPr>
        <p:txBody>
          <a:bodyPr/>
          <a:lstStyle>
            <a:lvl1pPr>
              <a:defRPr/>
            </a:lvl1pPr>
          </a:lstStyle>
          <a:p>
            <a:pPr>
              <a:defRPr/>
            </a:pPr>
            <a:fld id="{928A3368-9338-4DDB-BCE4-C3DB43A4E7D6}" type="slidenum">
              <a:rPr lang="en-US" altLang="zh-CN"/>
              <a:pPr>
                <a:defRPr/>
              </a:pPr>
              <a:t>‹#›</a:t>
            </a:fld>
            <a:endParaRPr lang="en-US" altLang="zh-CN"/>
          </a:p>
        </p:txBody>
      </p:sp>
    </p:spTree>
  </p:cSld>
  <p:clrMapOvr>
    <a:masterClrMapping/>
  </p:clrMapOvr>
  <p:transition>
    <p:rand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8"/>
          <p:cNvSpPr>
            <a:spLocks noGrp="1" noChangeArrowheads="1"/>
          </p:cNvSpPr>
          <p:nvPr>
            <p:ph type="sldNum" sz="quarter" idx="11"/>
          </p:nvPr>
        </p:nvSpPr>
        <p:spPr>
          <a:ln/>
        </p:spPr>
        <p:txBody>
          <a:bodyPr/>
          <a:lstStyle>
            <a:lvl1pPr>
              <a:defRPr/>
            </a:lvl1pPr>
          </a:lstStyle>
          <a:p>
            <a:pPr>
              <a:defRPr/>
            </a:pPr>
            <a:fld id="{A875227E-FE29-4FA9-9DD8-82FCE9DBB7D2}" type="slidenum">
              <a:rPr lang="en-US" altLang="zh-CN"/>
              <a:pPr>
                <a:defRPr/>
              </a:pPr>
              <a:t>‹#›</a:t>
            </a:fld>
            <a:endParaRPr lang="en-US" altLang="zh-CN"/>
          </a:p>
        </p:txBody>
      </p:sp>
    </p:spTree>
  </p:cSld>
  <p:clrMapOvr>
    <a:masterClrMapping/>
  </p:clrMapOvr>
  <p:transition>
    <p:rand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11188" y="1221581"/>
            <a:ext cx="3924300" cy="3200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87888" y="1221581"/>
            <a:ext cx="3924300" cy="3200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8"/>
          <p:cNvSpPr>
            <a:spLocks noGrp="1" noChangeArrowheads="1"/>
          </p:cNvSpPr>
          <p:nvPr>
            <p:ph type="sldNum" sz="quarter" idx="11"/>
          </p:nvPr>
        </p:nvSpPr>
        <p:spPr>
          <a:ln/>
        </p:spPr>
        <p:txBody>
          <a:bodyPr/>
          <a:lstStyle>
            <a:lvl1pPr>
              <a:defRPr/>
            </a:lvl1pPr>
          </a:lstStyle>
          <a:p>
            <a:pPr>
              <a:defRPr/>
            </a:pPr>
            <a:fld id="{31F39EF5-3F2B-49A9-AE0D-F3D7DCEC9BE9}" type="slidenum">
              <a:rPr lang="en-US" altLang="zh-CN"/>
              <a:pPr>
                <a:defRPr/>
              </a:pPr>
              <a:t>‹#›</a:t>
            </a:fld>
            <a:endParaRPr lang="en-US" altLang="zh-CN"/>
          </a:p>
        </p:txBody>
      </p:sp>
    </p:spTree>
  </p:cSld>
  <p:clrMapOvr>
    <a:masterClrMapping/>
  </p:clrMapOvr>
  <p:transition>
    <p:rand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8"/>
          <p:cNvSpPr>
            <a:spLocks noGrp="1" noChangeArrowheads="1"/>
          </p:cNvSpPr>
          <p:nvPr>
            <p:ph type="sldNum" sz="quarter" idx="11"/>
          </p:nvPr>
        </p:nvSpPr>
        <p:spPr>
          <a:ln/>
        </p:spPr>
        <p:txBody>
          <a:bodyPr/>
          <a:lstStyle>
            <a:lvl1pPr>
              <a:defRPr/>
            </a:lvl1pPr>
          </a:lstStyle>
          <a:p>
            <a:pPr>
              <a:defRPr/>
            </a:pPr>
            <a:fld id="{ACF2A4F8-F821-47AB-9FE8-66E35F0E60F0}" type="slidenum">
              <a:rPr lang="en-US" altLang="zh-CN"/>
              <a:pPr>
                <a:defRPr/>
              </a:pPr>
              <a:t>‹#›</a:t>
            </a:fld>
            <a:endParaRPr lang="en-US" altLang="zh-CN"/>
          </a:p>
        </p:txBody>
      </p:sp>
    </p:spTree>
  </p:cSld>
  <p:clrMapOvr>
    <a:masterClrMapping/>
  </p:clrMapOvr>
  <p:transition>
    <p:rand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8"/>
          <p:cNvSpPr>
            <a:spLocks noGrp="1" noChangeArrowheads="1"/>
          </p:cNvSpPr>
          <p:nvPr>
            <p:ph type="sldNum" sz="quarter" idx="11"/>
          </p:nvPr>
        </p:nvSpPr>
        <p:spPr>
          <a:ln/>
        </p:spPr>
        <p:txBody>
          <a:bodyPr/>
          <a:lstStyle>
            <a:lvl1pPr>
              <a:defRPr/>
            </a:lvl1pPr>
          </a:lstStyle>
          <a:p>
            <a:pPr>
              <a:defRPr/>
            </a:pPr>
            <a:fld id="{65CF99E8-6C75-4CFC-B151-84845B92F2B7}" type="slidenum">
              <a:rPr lang="en-US" altLang="zh-CN"/>
              <a:pPr>
                <a:defRPr/>
              </a:pPr>
              <a:t>‹#›</a:t>
            </a:fld>
            <a:endParaRPr lang="en-US" altLang="zh-CN"/>
          </a:p>
        </p:txBody>
      </p:sp>
    </p:spTree>
  </p:cSld>
  <p:clrMapOvr>
    <a:masterClrMapping/>
  </p:clrMapOvr>
  <p:transition>
    <p:rand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8"/>
          <p:cNvSpPr>
            <a:spLocks noGrp="1" noChangeArrowheads="1"/>
          </p:cNvSpPr>
          <p:nvPr>
            <p:ph type="sldNum" sz="quarter" idx="11"/>
          </p:nvPr>
        </p:nvSpPr>
        <p:spPr>
          <a:ln/>
        </p:spPr>
        <p:txBody>
          <a:bodyPr/>
          <a:lstStyle>
            <a:lvl1pPr>
              <a:defRPr/>
            </a:lvl1pPr>
          </a:lstStyle>
          <a:p>
            <a:pPr>
              <a:defRPr/>
            </a:pPr>
            <a:fld id="{3B4F8E81-A0D1-4187-AFBA-E6153FD3CEBD}" type="slidenum">
              <a:rPr lang="en-US" altLang="zh-CN"/>
              <a:pPr>
                <a:defRPr/>
              </a:pPr>
              <a:t>‹#›</a:t>
            </a:fld>
            <a:endParaRPr lang="en-US" altLang="zh-CN"/>
          </a:p>
        </p:txBody>
      </p:sp>
    </p:spTree>
  </p:cSld>
  <p:clrMapOvr>
    <a:masterClrMapping/>
  </p:clrMapOvr>
  <p:transition>
    <p:rand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8"/>
          <p:cNvSpPr>
            <a:spLocks noGrp="1" noChangeArrowheads="1"/>
          </p:cNvSpPr>
          <p:nvPr>
            <p:ph type="sldNum" sz="quarter" idx="11"/>
          </p:nvPr>
        </p:nvSpPr>
        <p:spPr>
          <a:ln/>
        </p:spPr>
        <p:txBody>
          <a:bodyPr/>
          <a:lstStyle>
            <a:lvl1pPr>
              <a:defRPr/>
            </a:lvl1pPr>
          </a:lstStyle>
          <a:p>
            <a:pPr>
              <a:defRPr/>
            </a:pPr>
            <a:fld id="{DA2FAA3E-67C8-478C-84DC-C28A7CE51E19}" type="slidenum">
              <a:rPr lang="en-US" altLang="zh-CN"/>
              <a:pPr>
                <a:defRPr/>
              </a:pPr>
              <a:t>‹#›</a:t>
            </a:fld>
            <a:endParaRPr lang="en-US" altLang="zh-CN"/>
          </a:p>
        </p:txBody>
      </p:sp>
    </p:spTree>
  </p:cSld>
  <p:clrMapOvr>
    <a:masterClrMapping/>
  </p:clrMapOvr>
  <p:transition>
    <p:rand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8"/>
          <p:cNvSpPr>
            <a:spLocks noGrp="1" noChangeArrowheads="1"/>
          </p:cNvSpPr>
          <p:nvPr>
            <p:ph type="sldNum" sz="quarter" idx="11"/>
          </p:nvPr>
        </p:nvSpPr>
        <p:spPr>
          <a:ln/>
        </p:spPr>
        <p:txBody>
          <a:bodyPr/>
          <a:lstStyle>
            <a:lvl1pPr>
              <a:defRPr/>
            </a:lvl1pPr>
          </a:lstStyle>
          <a:p>
            <a:pPr>
              <a:defRPr/>
            </a:pPr>
            <a:fld id="{140DF0ED-C5FB-478F-AF4B-9F7B6F2D864E}" type="slidenum">
              <a:rPr lang="en-US" altLang="zh-CN"/>
              <a:pPr>
                <a:defRPr/>
              </a:pPr>
              <a:t>‹#›</a:t>
            </a:fld>
            <a:endParaRPr lang="en-US" altLang="zh-CN"/>
          </a:p>
        </p:txBody>
      </p:sp>
    </p:spTree>
  </p:cSld>
  <p:clrMapOvr>
    <a:masterClrMapping/>
  </p:clrMapOvr>
  <p:transition>
    <p:random/>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ltHorz">
          <a:fgClr>
            <a:srgbClr val="E0E0E0"/>
          </a:fgClr>
          <a:bgClr>
            <a:schemeClr val="bg1"/>
          </a:bgClr>
        </a:pattFill>
        <a:effectLst/>
      </p:bgPr>
    </p:bg>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bwMode="auto">
          <a:xfrm>
            <a:off x="574675" y="195262"/>
            <a:ext cx="8001000" cy="566738"/>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r>
              <a:rPr lang="en-US" altLang="zh-CN" smtClean="0"/>
              <a:t>abcd</a:t>
            </a:r>
          </a:p>
        </p:txBody>
      </p:sp>
      <p:sp>
        <p:nvSpPr>
          <p:cNvPr id="30723" name="Rectangle 3"/>
          <p:cNvSpPr>
            <a:spLocks noGrp="1" noChangeArrowheads="1"/>
          </p:cNvSpPr>
          <p:nvPr>
            <p:ph type="body" idx="1"/>
          </p:nvPr>
        </p:nvSpPr>
        <p:spPr bwMode="auto">
          <a:xfrm>
            <a:off x="611188" y="1221581"/>
            <a:ext cx="8001000" cy="3200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r>
              <a:rPr lang="en-US" altLang="zh-CN" smtClean="0"/>
              <a:t>abvd</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92164" name="AutoShape 4"/>
          <p:cNvSpPr>
            <a:spLocks noChangeArrowheads="1"/>
          </p:cNvSpPr>
          <p:nvPr/>
        </p:nvSpPr>
        <p:spPr bwMode="auto">
          <a:xfrm>
            <a:off x="609600" y="789385"/>
            <a:ext cx="7958138" cy="82153"/>
          </a:xfrm>
          <a:custGeom>
            <a:avLst/>
            <a:gdLst>
              <a:gd name="G0" fmla="+- 585 0 0"/>
            </a:gdLst>
            <a:ahLst/>
            <a:cxnLst>
              <a:cxn ang="0">
                <a:pos x="0" y="0"/>
              </a:cxn>
              <a:cxn ang="0">
                <a:pos x="585" y="0"/>
              </a:cxn>
              <a:cxn ang="0">
                <a:pos x="585" y="1000"/>
              </a:cxn>
              <a:cxn ang="0">
                <a:pos x="0" y="1000"/>
              </a:cxn>
              <a:cxn ang="0">
                <a:pos x="0" y="0"/>
              </a:cxn>
              <a:cxn ang="0">
                <a:pos x="1000" y="0"/>
              </a:cxn>
            </a:cxnLst>
            <a:rect l="0" t="0" r="r" b="b"/>
            <a:pathLst>
              <a:path w="1000" h="1000" stroke="0">
                <a:moveTo>
                  <a:pt x="0" y="0"/>
                </a:moveTo>
                <a:lnTo>
                  <a:pt x="585" y="0"/>
                </a:lnTo>
                <a:lnTo>
                  <a:pt x="585" y="1000"/>
                </a:lnTo>
                <a:lnTo>
                  <a:pt x="0" y="1000"/>
                </a:lnTo>
                <a:close/>
              </a:path>
              <a:path w="1000" h="1000">
                <a:moveTo>
                  <a:pt x="0" y="0"/>
                </a:moveTo>
                <a:lnTo>
                  <a:pt x="1000" y="0"/>
                </a:lnTo>
              </a:path>
            </a:pathLst>
          </a:custGeom>
          <a:solidFill>
            <a:schemeClr val="accent2"/>
          </a:solidFill>
          <a:ln w="9525">
            <a:solidFill>
              <a:schemeClr val="accent2"/>
            </a:solidFill>
            <a:round/>
            <a:headEnd/>
            <a:tailEnd/>
          </a:ln>
        </p:spPr>
        <p:txBody>
          <a:bodyPr/>
          <a:lstStyle/>
          <a:p>
            <a:pPr>
              <a:defRPr/>
            </a:pPr>
            <a:endParaRPr lang="zh-CN" altLang="zh-CN" sz="2400" b="0">
              <a:latin typeface="Times New Roman" pitchFamily="18" charset="0"/>
            </a:endParaRPr>
          </a:p>
        </p:txBody>
      </p:sp>
      <p:sp>
        <p:nvSpPr>
          <p:cNvPr id="92165" name="Line 5"/>
          <p:cNvSpPr>
            <a:spLocks noChangeShapeType="1"/>
          </p:cNvSpPr>
          <p:nvPr/>
        </p:nvSpPr>
        <p:spPr bwMode="auto">
          <a:xfrm flipV="1">
            <a:off x="609600" y="4731544"/>
            <a:ext cx="7924800" cy="0"/>
          </a:xfrm>
          <a:prstGeom prst="line">
            <a:avLst/>
          </a:prstGeom>
          <a:noFill/>
          <a:ln w="3175">
            <a:solidFill>
              <a:schemeClr val="accent2"/>
            </a:solidFill>
            <a:round/>
            <a:headEnd/>
            <a:tailEnd/>
          </a:ln>
          <a:effectLst/>
        </p:spPr>
        <p:txBody>
          <a:bodyPr/>
          <a:lstStyle/>
          <a:p>
            <a:pPr algn="ctr">
              <a:defRPr/>
            </a:pPr>
            <a:endParaRPr lang="zh-CN" altLang="en-US"/>
          </a:p>
        </p:txBody>
      </p:sp>
      <p:sp>
        <p:nvSpPr>
          <p:cNvPr id="92166" name="Rectangle 6"/>
          <p:cNvSpPr>
            <a:spLocks noGrp="1" noChangeArrowheads="1"/>
          </p:cNvSpPr>
          <p:nvPr>
            <p:ph type="dt" sz="half" idx="2"/>
          </p:nvPr>
        </p:nvSpPr>
        <p:spPr bwMode="auto">
          <a:xfrm>
            <a:off x="609600" y="4683919"/>
            <a:ext cx="1981200" cy="3571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b="0">
                <a:latin typeface="Verdana" pitchFamily="34" charset="0"/>
                <a:ea typeface="宋体" pitchFamily="2" charset="-122"/>
              </a:defRPr>
            </a:lvl1pPr>
          </a:lstStyle>
          <a:p>
            <a:pPr>
              <a:defRPr/>
            </a:pPr>
            <a:endParaRPr lang="en-US" altLang="zh-CN"/>
          </a:p>
        </p:txBody>
      </p:sp>
      <p:sp>
        <p:nvSpPr>
          <p:cNvPr id="92168" name="Rectangle 8"/>
          <p:cNvSpPr>
            <a:spLocks noGrp="1" noChangeArrowheads="1"/>
          </p:cNvSpPr>
          <p:nvPr>
            <p:ph type="sldNum" sz="quarter" idx="4"/>
          </p:nvPr>
        </p:nvSpPr>
        <p:spPr bwMode="auto">
          <a:xfrm>
            <a:off x="6553200" y="4683919"/>
            <a:ext cx="1981200" cy="3571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0">
                <a:latin typeface="Verdana" pitchFamily="34" charset="0"/>
                <a:ea typeface="宋体" pitchFamily="2" charset="-122"/>
              </a:defRPr>
            </a:lvl1pPr>
          </a:lstStyle>
          <a:p>
            <a:pPr>
              <a:defRPr/>
            </a:pPr>
            <a:fld id="{A2DE9F8D-2693-42B1-954E-7FB6C1F0CC7C}" type="slidenum">
              <a:rPr lang="en-US" altLang="zh-CN"/>
              <a:pPr>
                <a:defRPr/>
              </a:pPr>
              <a:t>‹#›</a:t>
            </a:fld>
            <a:endParaRPr lang="en-US" altLang="zh-CN"/>
          </a:p>
        </p:txBody>
      </p:sp>
      <p:pic>
        <p:nvPicPr>
          <p:cNvPr id="30728" name="Picture 12" descr="前进">
            <a:hlinkClick r:id="" action="ppaction://hlinkshowjump?jump=nextslide"/>
          </p:cNvPr>
          <p:cNvPicPr>
            <a:picLocks noChangeAspect="1" noChangeArrowheads="1"/>
          </p:cNvPicPr>
          <p:nvPr/>
        </p:nvPicPr>
        <p:blipFill>
          <a:blip r:embed="rId14" cstate="print"/>
          <a:srcRect/>
          <a:stretch>
            <a:fillRect/>
          </a:stretch>
        </p:blipFill>
        <p:spPr bwMode="auto">
          <a:xfrm>
            <a:off x="7702551" y="4945856"/>
            <a:ext cx="619125" cy="128588"/>
          </a:xfrm>
          <a:prstGeom prst="rect">
            <a:avLst/>
          </a:prstGeom>
          <a:noFill/>
          <a:ln w="9525">
            <a:noFill/>
            <a:miter lim="800000"/>
            <a:headEnd/>
            <a:tailEnd/>
          </a:ln>
        </p:spPr>
      </p:pic>
      <p:pic>
        <p:nvPicPr>
          <p:cNvPr id="30729" name="Picture 13" descr="播放">
            <a:hlinkClick r:id="" action="ppaction://hlinkshowjump?jump=endshow"/>
          </p:cNvPr>
          <p:cNvPicPr>
            <a:picLocks noChangeAspect="1" noChangeArrowheads="1"/>
          </p:cNvPicPr>
          <p:nvPr/>
        </p:nvPicPr>
        <p:blipFill>
          <a:blip r:embed="rId15" cstate="print"/>
          <a:srcRect/>
          <a:stretch>
            <a:fillRect/>
          </a:stretch>
        </p:blipFill>
        <p:spPr bwMode="auto">
          <a:xfrm>
            <a:off x="8386764" y="4945856"/>
            <a:ext cx="619125" cy="128588"/>
          </a:xfrm>
          <a:prstGeom prst="rect">
            <a:avLst/>
          </a:prstGeom>
          <a:noFill/>
          <a:ln w="9525">
            <a:noFill/>
            <a:miter lim="800000"/>
            <a:headEnd/>
            <a:tailEnd/>
          </a:ln>
        </p:spPr>
      </p:pic>
      <p:pic>
        <p:nvPicPr>
          <p:cNvPr id="30730" name="Picture 14" descr="后退">
            <a:hlinkClick r:id="" action="ppaction://hlinkshowjump?jump=previousslide"/>
          </p:cNvPr>
          <p:cNvPicPr>
            <a:picLocks noChangeAspect="1" noChangeArrowheads="1"/>
          </p:cNvPicPr>
          <p:nvPr/>
        </p:nvPicPr>
        <p:blipFill>
          <a:blip r:embed="rId16" cstate="print"/>
          <a:srcRect/>
          <a:stretch>
            <a:fillRect/>
          </a:stretch>
        </p:blipFill>
        <p:spPr bwMode="auto">
          <a:xfrm>
            <a:off x="7018339" y="4945856"/>
            <a:ext cx="619125" cy="128588"/>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968" r:id="rId1"/>
    <p:sldLayoutId id="2147483957" r:id="rId2"/>
    <p:sldLayoutId id="2147483958" r:id="rId3"/>
    <p:sldLayoutId id="2147483959" r:id="rId4"/>
    <p:sldLayoutId id="2147483960" r:id="rId5"/>
    <p:sldLayoutId id="2147483961" r:id="rId6"/>
    <p:sldLayoutId id="2147483962" r:id="rId7"/>
    <p:sldLayoutId id="2147483963" r:id="rId8"/>
    <p:sldLayoutId id="2147483964" r:id="rId9"/>
    <p:sldLayoutId id="2147483965" r:id="rId10"/>
    <p:sldLayoutId id="2147483966" r:id="rId11"/>
    <p:sldLayoutId id="2147483967" r:id="rId12"/>
  </p:sldLayoutIdLst>
  <p:transition>
    <p:random/>
  </p:transition>
  <p:timing>
    <p:tnLst>
      <p:par>
        <p:cTn id="1" dur="indefinite" restart="never" nodeType="tmRoot"/>
      </p:par>
    </p:tnLst>
  </p:timing>
  <p:txStyles>
    <p:titleStyle>
      <a:lvl1pPr algn="l" rtl="0" eaLnBrk="0" fontAlgn="base" hangingPunct="0">
        <a:spcBef>
          <a:spcPct val="0"/>
        </a:spcBef>
        <a:spcAft>
          <a:spcPct val="0"/>
        </a:spcAft>
        <a:defRPr sz="3800" b="1">
          <a:solidFill>
            <a:schemeClr val="tx2"/>
          </a:solidFill>
          <a:latin typeface="+mj-lt"/>
          <a:ea typeface="+mj-ea"/>
          <a:cs typeface="+mj-cs"/>
        </a:defRPr>
      </a:lvl1pPr>
      <a:lvl2pPr algn="l" rtl="0" eaLnBrk="0" fontAlgn="base" hangingPunct="0">
        <a:spcBef>
          <a:spcPct val="0"/>
        </a:spcBef>
        <a:spcAft>
          <a:spcPct val="0"/>
        </a:spcAft>
        <a:defRPr sz="3800" b="1">
          <a:solidFill>
            <a:schemeClr val="tx2"/>
          </a:solidFill>
          <a:latin typeface="Arial Narrow" pitchFamily="34" charset="0"/>
          <a:ea typeface="楷体_GB2312" pitchFamily="49" charset="-122"/>
        </a:defRPr>
      </a:lvl2pPr>
      <a:lvl3pPr algn="l" rtl="0" eaLnBrk="0" fontAlgn="base" hangingPunct="0">
        <a:spcBef>
          <a:spcPct val="0"/>
        </a:spcBef>
        <a:spcAft>
          <a:spcPct val="0"/>
        </a:spcAft>
        <a:defRPr sz="3800" b="1">
          <a:solidFill>
            <a:schemeClr val="tx2"/>
          </a:solidFill>
          <a:latin typeface="Arial Narrow" pitchFamily="34" charset="0"/>
          <a:ea typeface="楷体_GB2312" pitchFamily="49" charset="-122"/>
        </a:defRPr>
      </a:lvl3pPr>
      <a:lvl4pPr algn="l" rtl="0" eaLnBrk="0" fontAlgn="base" hangingPunct="0">
        <a:spcBef>
          <a:spcPct val="0"/>
        </a:spcBef>
        <a:spcAft>
          <a:spcPct val="0"/>
        </a:spcAft>
        <a:defRPr sz="3800" b="1">
          <a:solidFill>
            <a:schemeClr val="tx2"/>
          </a:solidFill>
          <a:latin typeface="Arial Narrow" pitchFamily="34" charset="0"/>
          <a:ea typeface="楷体_GB2312" pitchFamily="49" charset="-122"/>
        </a:defRPr>
      </a:lvl4pPr>
      <a:lvl5pPr algn="l" rtl="0" eaLnBrk="0" fontAlgn="base" hangingPunct="0">
        <a:spcBef>
          <a:spcPct val="0"/>
        </a:spcBef>
        <a:spcAft>
          <a:spcPct val="0"/>
        </a:spcAft>
        <a:defRPr sz="3800" b="1">
          <a:solidFill>
            <a:schemeClr val="tx2"/>
          </a:solidFill>
          <a:latin typeface="Arial Narrow" pitchFamily="34" charset="0"/>
          <a:ea typeface="楷体_GB2312" pitchFamily="49" charset="-122"/>
        </a:defRPr>
      </a:lvl5pPr>
      <a:lvl6pPr marL="457200" algn="l" rtl="0" fontAlgn="base">
        <a:spcBef>
          <a:spcPct val="0"/>
        </a:spcBef>
        <a:spcAft>
          <a:spcPct val="0"/>
        </a:spcAft>
        <a:defRPr sz="3800" b="1">
          <a:solidFill>
            <a:schemeClr val="tx2"/>
          </a:solidFill>
          <a:latin typeface="Arial Narrow" pitchFamily="34" charset="0"/>
          <a:ea typeface="楷体_GB2312" pitchFamily="49" charset="-122"/>
        </a:defRPr>
      </a:lvl6pPr>
      <a:lvl7pPr marL="914400" algn="l" rtl="0" fontAlgn="base">
        <a:spcBef>
          <a:spcPct val="0"/>
        </a:spcBef>
        <a:spcAft>
          <a:spcPct val="0"/>
        </a:spcAft>
        <a:defRPr sz="3800" b="1">
          <a:solidFill>
            <a:schemeClr val="tx2"/>
          </a:solidFill>
          <a:latin typeface="Arial Narrow" pitchFamily="34" charset="0"/>
          <a:ea typeface="楷体_GB2312" pitchFamily="49" charset="-122"/>
        </a:defRPr>
      </a:lvl7pPr>
      <a:lvl8pPr marL="1371600" algn="l" rtl="0" fontAlgn="base">
        <a:spcBef>
          <a:spcPct val="0"/>
        </a:spcBef>
        <a:spcAft>
          <a:spcPct val="0"/>
        </a:spcAft>
        <a:defRPr sz="3800" b="1">
          <a:solidFill>
            <a:schemeClr val="tx2"/>
          </a:solidFill>
          <a:latin typeface="Arial Narrow" pitchFamily="34" charset="0"/>
          <a:ea typeface="楷体_GB2312" pitchFamily="49" charset="-122"/>
        </a:defRPr>
      </a:lvl8pPr>
      <a:lvl9pPr marL="1828800" algn="l" rtl="0" fontAlgn="base">
        <a:spcBef>
          <a:spcPct val="0"/>
        </a:spcBef>
        <a:spcAft>
          <a:spcPct val="0"/>
        </a:spcAft>
        <a:defRPr sz="3800" b="1">
          <a:solidFill>
            <a:schemeClr val="tx2"/>
          </a:solidFill>
          <a:latin typeface="Arial Narrow" pitchFamily="34" charset="0"/>
          <a:ea typeface="楷体_GB2312" pitchFamily="49" charset="-122"/>
        </a:defRPr>
      </a:lvl9pPr>
    </p:titleStyle>
    <p:bodyStyle>
      <a:lvl1pPr marL="469900" indent="-469900" algn="l" rtl="0" eaLnBrk="0" fontAlgn="base" hangingPunct="0">
        <a:spcBef>
          <a:spcPct val="20000"/>
        </a:spcBef>
        <a:spcAft>
          <a:spcPct val="0"/>
        </a:spcAft>
        <a:buClr>
          <a:schemeClr val="accent2"/>
        </a:buClr>
        <a:buFont typeface="Wingdings" pitchFamily="2" charset="2"/>
        <a:buChar char="o"/>
        <a:defRPr sz="3000" b="1">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itchFamily="2" charset="2"/>
        <a:buChar char="n"/>
        <a:defRPr sz="3000" b="1">
          <a:solidFill>
            <a:schemeClr val="tx1"/>
          </a:solidFill>
          <a:latin typeface="+mn-lt"/>
          <a:ea typeface="+mn-ea"/>
        </a:defRPr>
      </a:lvl2pPr>
      <a:lvl3pPr marL="1304925" indent="-395288" algn="l" rtl="0" eaLnBrk="0" fontAlgn="base" hangingPunct="0">
        <a:spcBef>
          <a:spcPct val="20000"/>
        </a:spcBef>
        <a:spcAft>
          <a:spcPct val="0"/>
        </a:spcAft>
        <a:buClr>
          <a:schemeClr val="accent2"/>
        </a:buClr>
        <a:buFont typeface="Wingdings" pitchFamily="2" charset="2"/>
        <a:buChar char="o"/>
        <a:defRPr sz="2800" b="1">
          <a:solidFill>
            <a:schemeClr val="tx1"/>
          </a:solidFill>
          <a:latin typeface="+mn-lt"/>
          <a:ea typeface="+mn-ea"/>
        </a:defRPr>
      </a:lvl3pPr>
      <a:lvl4pPr marL="1693863" indent="-387350" algn="l" rtl="0" eaLnBrk="0" fontAlgn="base" hangingPunct="0">
        <a:spcBef>
          <a:spcPct val="20000"/>
        </a:spcBef>
        <a:spcAft>
          <a:spcPct val="0"/>
        </a:spcAft>
        <a:buClr>
          <a:schemeClr val="accent2"/>
        </a:buClr>
        <a:buFont typeface="Wingdings" pitchFamily="2" charset="2"/>
        <a:buChar char="n"/>
        <a:defRPr sz="2400" b="1">
          <a:solidFill>
            <a:schemeClr val="tx1"/>
          </a:solidFill>
          <a:latin typeface="+mn-lt"/>
          <a:ea typeface="+mn-ea"/>
        </a:defRPr>
      </a:lvl4pPr>
      <a:lvl5pPr marL="2093913" indent="-398463" algn="l" rtl="0" eaLnBrk="0" fontAlgn="base" hangingPunct="0">
        <a:spcBef>
          <a:spcPct val="25000"/>
        </a:spcBef>
        <a:spcAft>
          <a:spcPct val="0"/>
        </a:spcAft>
        <a:buClr>
          <a:schemeClr val="accent2"/>
        </a:buClr>
        <a:buFont typeface="Wingdings" pitchFamily="2" charset="2"/>
        <a:buChar char="§"/>
        <a:defRPr sz="2400" b="1">
          <a:solidFill>
            <a:schemeClr val="tx1"/>
          </a:solidFill>
          <a:latin typeface="+mn-lt"/>
          <a:ea typeface="+mn-ea"/>
        </a:defRPr>
      </a:lvl5pPr>
      <a:lvl6pPr marL="2551113" indent="-398463" algn="l" rtl="0" fontAlgn="base">
        <a:spcBef>
          <a:spcPct val="25000"/>
        </a:spcBef>
        <a:spcAft>
          <a:spcPct val="0"/>
        </a:spcAft>
        <a:buClr>
          <a:schemeClr val="accent2"/>
        </a:buClr>
        <a:buFont typeface="Wingdings" pitchFamily="2" charset="2"/>
        <a:buChar char="§"/>
        <a:defRPr sz="2400" b="1">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400" b="1">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400" b="1">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4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package" Target="../embeddings/Microsoft_Office_PowerPoint____1.sldx"/><Relationship Id="rId2" Type="http://schemas.openxmlformats.org/officeDocument/2006/relationships/slideLayout" Target="../slideLayouts/slideLayout7.xml"/><Relationship Id="rId1" Type="http://schemas.openxmlformats.org/officeDocument/2006/relationships/vmlDrawing" Target="../drawings/vmlDrawing1.vml"/></Relationships>
</file>

<file path=ppt/slides/_rels/slide1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slide" Target="slide2.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slide" Target="slide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slideLayout" Target="../slideLayouts/slideLayout7.xml"/><Relationship Id="rId1" Type="http://schemas.openxmlformats.org/officeDocument/2006/relationships/vmlDrawing" Target="../drawings/vmlDrawing2.vml"/><Relationship Id="rId4" Type="http://schemas.openxmlformats.org/officeDocument/2006/relationships/oleObject" Target="../embeddings/oleObject1.bin"/></Relationships>
</file>

<file path=ppt/slides/_rels/slide17.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slide" Target="slide2.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3.xml"/><Relationship Id="rId1" Type="http://schemas.openxmlformats.org/officeDocument/2006/relationships/slideLayout" Target="../slideLayouts/slideLayout7.xml"/><Relationship Id="rId5" Type="http://schemas.openxmlformats.org/officeDocument/2006/relationships/image" Target="../media/image17.png"/><Relationship Id="rId4" Type="http://schemas.openxmlformats.org/officeDocument/2006/relationships/image" Target="../media/image16.png"/></Relationships>
</file>

<file path=ppt/slides/_rels/slide21.xml.rels><?xml version="1.0" encoding="UTF-8" standalone="yes"?>
<Relationships xmlns="http://schemas.openxmlformats.org/package/2006/relationships"><Relationship Id="rId3" Type="http://schemas.openxmlformats.org/officeDocument/2006/relationships/package" Target="../embeddings/Microsoft_Office_PowerPoint____2.sldx"/><Relationship Id="rId2" Type="http://schemas.openxmlformats.org/officeDocument/2006/relationships/slideLayout" Target="../slideLayouts/slideLayout7.xml"/><Relationship Id="rId1" Type="http://schemas.openxmlformats.org/officeDocument/2006/relationships/vmlDrawing" Target="../drawings/vmlDrawing3.v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4.xml"/><Relationship Id="rId7" Type="http://schemas.openxmlformats.org/officeDocument/2006/relationships/oleObject" Target="../embeddings/oleObject4.bin"/><Relationship Id="rId2" Type="http://schemas.openxmlformats.org/officeDocument/2006/relationships/slideLayout" Target="../slideLayouts/slideLayout7.xml"/><Relationship Id="rId1" Type="http://schemas.openxmlformats.org/officeDocument/2006/relationships/vmlDrawing" Target="../drawings/vmlDrawing4.vml"/><Relationship Id="rId6" Type="http://schemas.openxmlformats.org/officeDocument/2006/relationships/oleObject" Target="../embeddings/oleObject3.bin"/><Relationship Id="rId5" Type="http://schemas.openxmlformats.org/officeDocument/2006/relationships/oleObject" Target="../embeddings/oleObject2.bin"/><Relationship Id="rId4" Type="http://schemas.openxmlformats.org/officeDocument/2006/relationships/image" Target="../media/image22.png"/></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7.xml"/><Relationship Id="rId1" Type="http://schemas.openxmlformats.org/officeDocument/2006/relationships/vmlDrawing" Target="../drawings/vmlDrawing5.vml"/><Relationship Id="rId4" Type="http://schemas.openxmlformats.org/officeDocument/2006/relationships/image" Target="../media/image24.png"/></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7.xml"/><Relationship Id="rId1" Type="http://schemas.openxmlformats.org/officeDocument/2006/relationships/vmlDrawing" Target="../drawings/vmlDrawing6.vml"/><Relationship Id="rId5" Type="http://schemas.openxmlformats.org/officeDocument/2006/relationships/image" Target="../media/image27.png"/><Relationship Id="rId4" Type="http://schemas.openxmlformats.org/officeDocument/2006/relationships/image" Target="../media/image26.png"/></Relationships>
</file>

<file path=ppt/slides/_rels/slide2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7.xml"/><Relationship Id="rId1" Type="http://schemas.openxmlformats.org/officeDocument/2006/relationships/vmlDrawing" Target="../drawings/vmlDrawing7.vml"/><Relationship Id="rId5" Type="http://schemas.openxmlformats.org/officeDocument/2006/relationships/image" Target="../media/image28.png"/><Relationship Id="rId4" Type="http://schemas.openxmlformats.org/officeDocument/2006/relationships/oleObject" Target="../embeddings/oleObject8.bin"/></Relationships>
</file>

<file path=ppt/slides/_rels/slide2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7.xml"/><Relationship Id="rId1" Type="http://schemas.openxmlformats.org/officeDocument/2006/relationships/vmlDrawing" Target="../drawings/vmlDrawing8.vml"/><Relationship Id="rId6" Type="http://schemas.openxmlformats.org/officeDocument/2006/relationships/oleObject" Target="../embeddings/oleObject10.bin"/><Relationship Id="rId5" Type="http://schemas.openxmlformats.org/officeDocument/2006/relationships/oleObject" Target="../embeddings/oleObject9.bin"/><Relationship Id="rId4" Type="http://schemas.openxmlformats.org/officeDocument/2006/relationships/image" Target="../media/image34.png"/></Relationships>
</file>

<file path=ppt/slides/_rels/slide29.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notesSlide" Target="../notesSlides/notesSlide6.xml"/><Relationship Id="rId1" Type="http://schemas.openxmlformats.org/officeDocument/2006/relationships/slideLayout" Target="../slideLayouts/slideLayout7.xml"/><Relationship Id="rId5" Type="http://schemas.openxmlformats.org/officeDocument/2006/relationships/image" Target="../media/image36.png"/><Relationship Id="rId4" Type="http://schemas.openxmlformats.org/officeDocument/2006/relationships/image" Target="../media/image35.png"/></Relationships>
</file>

<file path=ppt/slides/_rels/slide3.xml.rels><?xml version="1.0" encoding="UTF-8" standalone="yes"?>
<Relationships xmlns="http://schemas.openxmlformats.org/package/2006/relationships"><Relationship Id="rId8" Type="http://schemas.openxmlformats.org/officeDocument/2006/relationships/slide" Target="slide55.xml"/><Relationship Id="rId3" Type="http://schemas.openxmlformats.org/officeDocument/2006/relationships/audio" Target="../media/audio1.wav"/><Relationship Id="rId7" Type="http://schemas.openxmlformats.org/officeDocument/2006/relationships/slide" Target="slide46.xml"/><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slide" Target="slide22.xml"/><Relationship Id="rId11" Type="http://schemas.openxmlformats.org/officeDocument/2006/relationships/slide" Target="slide78.xml"/><Relationship Id="rId5" Type="http://schemas.openxmlformats.org/officeDocument/2006/relationships/slide" Target="slide12.xml"/><Relationship Id="rId10" Type="http://schemas.openxmlformats.org/officeDocument/2006/relationships/slide" Target="slide71.xml"/><Relationship Id="rId4" Type="http://schemas.openxmlformats.org/officeDocument/2006/relationships/slide" Target="slide4.xml"/><Relationship Id="rId9" Type="http://schemas.openxmlformats.org/officeDocument/2006/relationships/slide" Target="slide62.xml"/></Relationships>
</file>

<file path=ppt/slides/_rels/slide3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audio" Target="../media/audio2.wav"/><Relationship Id="rId1" Type="http://schemas.openxmlformats.org/officeDocument/2006/relationships/slideLayout" Target="../slideLayouts/slideLayout7.xml"/><Relationship Id="rId4" Type="http://schemas.openxmlformats.org/officeDocument/2006/relationships/image" Target="../media/image38.png"/></Relationships>
</file>

<file path=ppt/slides/_rels/slide31.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slideLayout" Target="../slideLayouts/slideLayout7.xml"/><Relationship Id="rId1" Type="http://schemas.openxmlformats.org/officeDocument/2006/relationships/vmlDrawing" Target="../drawings/vmlDrawing9.vml"/><Relationship Id="rId6" Type="http://schemas.openxmlformats.org/officeDocument/2006/relationships/oleObject" Target="../embeddings/oleObject12.bin"/><Relationship Id="rId5" Type="http://schemas.openxmlformats.org/officeDocument/2006/relationships/oleObject" Target="../embeddings/oleObject11.bin"/><Relationship Id="rId4" Type="http://schemas.openxmlformats.org/officeDocument/2006/relationships/image" Target="../media/image41.png"/></Relationships>
</file>

<file path=ppt/slides/_rels/slide32.xml.rels><?xml version="1.0" encoding="UTF-8" standalone="yes"?>
<Relationships xmlns="http://schemas.openxmlformats.org/package/2006/relationships"><Relationship Id="rId3" Type="http://schemas.openxmlformats.org/officeDocument/2006/relationships/audio" Target="../media/audio2.wav"/><Relationship Id="rId7" Type="http://schemas.openxmlformats.org/officeDocument/2006/relationships/oleObject" Target="../embeddings/oleObject15.bin"/><Relationship Id="rId2" Type="http://schemas.openxmlformats.org/officeDocument/2006/relationships/slideLayout" Target="../slideLayouts/slideLayout7.xml"/><Relationship Id="rId1" Type="http://schemas.openxmlformats.org/officeDocument/2006/relationships/vmlDrawing" Target="../drawings/vmlDrawing10.vml"/><Relationship Id="rId6" Type="http://schemas.openxmlformats.org/officeDocument/2006/relationships/oleObject" Target="../embeddings/oleObject14.bin"/><Relationship Id="rId5" Type="http://schemas.openxmlformats.org/officeDocument/2006/relationships/oleObject" Target="../embeddings/oleObject13.bin"/><Relationship Id="rId4" Type="http://schemas.openxmlformats.org/officeDocument/2006/relationships/image" Target="../media/image45.png"/></Relationships>
</file>

<file path=ppt/slides/_rels/slide33.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audio" Target="../media/audio2.wav"/><Relationship Id="rId1" Type="http://schemas.openxmlformats.org/officeDocument/2006/relationships/slideLayout" Target="../slideLayouts/slideLayout7.xml"/><Relationship Id="rId4" Type="http://schemas.openxmlformats.org/officeDocument/2006/relationships/image" Target="../media/image47.png"/></Relationships>
</file>

<file path=ppt/slides/_rels/slide34.xml.rels><?xml version="1.0" encoding="UTF-8" standalone="yes"?>
<Relationships xmlns="http://schemas.openxmlformats.org/package/2006/relationships"><Relationship Id="rId3" Type="http://schemas.openxmlformats.org/officeDocument/2006/relationships/image" Target="../media/image49.png"/><Relationship Id="rId7" Type="http://schemas.openxmlformats.org/officeDocument/2006/relationships/image" Target="../media/image52.png"/><Relationship Id="rId2" Type="http://schemas.openxmlformats.org/officeDocument/2006/relationships/slideLayout" Target="../slideLayouts/slideLayout7.xml"/><Relationship Id="rId1" Type="http://schemas.openxmlformats.org/officeDocument/2006/relationships/vmlDrawing" Target="../drawings/vmlDrawing11.vml"/><Relationship Id="rId6" Type="http://schemas.openxmlformats.org/officeDocument/2006/relationships/image" Target="../media/image51.png"/><Relationship Id="rId5" Type="http://schemas.openxmlformats.org/officeDocument/2006/relationships/image" Target="../media/image50.png"/><Relationship Id="rId4" Type="http://schemas.openxmlformats.org/officeDocument/2006/relationships/oleObject" Target="../embeddings/oleObject16.bin"/></Relationships>
</file>

<file path=ppt/slides/_rels/slide35.xml.rels><?xml version="1.0" encoding="UTF-8" standalone="yes"?>
<Relationships xmlns="http://schemas.openxmlformats.org/package/2006/relationships"><Relationship Id="rId3" Type="http://schemas.openxmlformats.org/officeDocument/2006/relationships/image" Target="../media/image56.png"/><Relationship Id="rId7" Type="http://schemas.openxmlformats.org/officeDocument/2006/relationships/oleObject" Target="../embeddings/oleObject19.bin"/><Relationship Id="rId2" Type="http://schemas.openxmlformats.org/officeDocument/2006/relationships/slideLayout" Target="../slideLayouts/slideLayout7.xml"/><Relationship Id="rId1" Type="http://schemas.openxmlformats.org/officeDocument/2006/relationships/vmlDrawing" Target="../drawings/vmlDrawing12.vml"/><Relationship Id="rId6" Type="http://schemas.openxmlformats.org/officeDocument/2006/relationships/image" Target="../media/image57.png"/><Relationship Id="rId5" Type="http://schemas.openxmlformats.org/officeDocument/2006/relationships/oleObject" Target="../embeddings/oleObject18.bin"/><Relationship Id="rId4" Type="http://schemas.openxmlformats.org/officeDocument/2006/relationships/oleObject" Target="../embeddings/oleObject17.bin"/></Relationships>
</file>

<file path=ppt/slides/_rels/slide36.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slideLayout" Target="../slideLayouts/slideLayout7.xml"/><Relationship Id="rId1" Type="http://schemas.openxmlformats.org/officeDocument/2006/relationships/vmlDrawing" Target="../drawings/vmlDrawing13.vml"/><Relationship Id="rId5" Type="http://schemas.openxmlformats.org/officeDocument/2006/relationships/oleObject" Target="../embeddings/oleObject21.bin"/><Relationship Id="rId4" Type="http://schemas.openxmlformats.org/officeDocument/2006/relationships/oleObject" Target="../embeddings/oleObject20.bin"/></Relationships>
</file>

<file path=ppt/slides/_rels/slide38.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slideLayout" Target="../slideLayouts/slideLayout7.xml"/><Relationship Id="rId1" Type="http://schemas.openxmlformats.org/officeDocument/2006/relationships/vmlDrawing" Target="../drawings/vmlDrawing14.vml"/><Relationship Id="rId5" Type="http://schemas.openxmlformats.org/officeDocument/2006/relationships/oleObject" Target="../embeddings/oleObject22.bin"/><Relationship Id="rId4" Type="http://schemas.openxmlformats.org/officeDocument/2006/relationships/image" Target="../media/image68.png"/></Relationships>
</file>

<file path=ppt/slides/_rels/slide42.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slideLayout" Target="../slideLayouts/slideLayout7.xml"/><Relationship Id="rId1" Type="http://schemas.openxmlformats.org/officeDocument/2006/relationships/vmlDrawing" Target="../drawings/vmlDrawing15.vml"/><Relationship Id="rId4" Type="http://schemas.openxmlformats.org/officeDocument/2006/relationships/oleObject" Target="../embeddings/oleObject23.bin"/></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slideLayout" Target="../slideLayouts/slideLayout7.xml"/><Relationship Id="rId1" Type="http://schemas.openxmlformats.org/officeDocument/2006/relationships/vmlDrawing" Target="../drawings/vmlDrawing16.vml"/><Relationship Id="rId6" Type="http://schemas.openxmlformats.org/officeDocument/2006/relationships/image" Target="../media/image74.png"/><Relationship Id="rId5" Type="http://schemas.openxmlformats.org/officeDocument/2006/relationships/oleObject" Target="../embeddings/oleObject25.bin"/><Relationship Id="rId4" Type="http://schemas.openxmlformats.org/officeDocument/2006/relationships/oleObject" Target="../embeddings/oleObject24.bin"/></Relationships>
</file>

<file path=ppt/slides/_rels/slide45.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slideLayout" Target="../slideLayouts/slideLayout7.xml"/><Relationship Id="rId1" Type="http://schemas.openxmlformats.org/officeDocument/2006/relationships/vmlDrawing" Target="../drawings/vmlDrawing17.vml"/><Relationship Id="rId4" Type="http://schemas.openxmlformats.org/officeDocument/2006/relationships/oleObject" Target="../embeddings/oleObject26.bin"/></Relationships>
</file>

<file path=ppt/slides/_rels/slide46.xml.rels><?xml version="1.0" encoding="UTF-8" standalone="yes"?>
<Relationships xmlns="http://schemas.openxmlformats.org/package/2006/relationships"><Relationship Id="rId2" Type="http://schemas.openxmlformats.org/officeDocument/2006/relationships/image" Target="../media/image77.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81.jpeg"/><Relationship Id="rId7" Type="http://schemas.openxmlformats.org/officeDocument/2006/relationships/oleObject" Target="../embeddings/oleObject29.bin"/><Relationship Id="rId2" Type="http://schemas.openxmlformats.org/officeDocument/2006/relationships/slideLayout" Target="../slideLayouts/slideLayout7.xml"/><Relationship Id="rId1" Type="http://schemas.openxmlformats.org/officeDocument/2006/relationships/vmlDrawing" Target="../drawings/vmlDrawing18.vml"/><Relationship Id="rId6" Type="http://schemas.openxmlformats.org/officeDocument/2006/relationships/oleObject" Target="../embeddings/oleObject28.bin"/><Relationship Id="rId5" Type="http://schemas.openxmlformats.org/officeDocument/2006/relationships/image" Target="../media/image82.png"/><Relationship Id="rId4" Type="http://schemas.openxmlformats.org/officeDocument/2006/relationships/oleObject" Target="../embeddings/oleObject27.bin"/></Relationships>
</file>

<file path=ppt/slides/_rels/slide48.xml.rels><?xml version="1.0" encoding="UTF-8" standalone="yes"?>
<Relationships xmlns="http://schemas.openxmlformats.org/package/2006/relationships"><Relationship Id="rId3" Type="http://schemas.openxmlformats.org/officeDocument/2006/relationships/image" Target="../media/image81.jpeg"/><Relationship Id="rId2" Type="http://schemas.openxmlformats.org/officeDocument/2006/relationships/slideLayout" Target="../slideLayouts/slideLayout7.xml"/><Relationship Id="rId1" Type="http://schemas.openxmlformats.org/officeDocument/2006/relationships/vmlDrawing" Target="../drawings/vmlDrawing19.vml"/><Relationship Id="rId6" Type="http://schemas.openxmlformats.org/officeDocument/2006/relationships/oleObject" Target="../embeddings/oleObject30.bin"/><Relationship Id="rId5" Type="http://schemas.openxmlformats.org/officeDocument/2006/relationships/image" Target="../media/image85.png"/><Relationship Id="rId4" Type="http://schemas.openxmlformats.org/officeDocument/2006/relationships/image" Target="../media/image84.png"/></Relationships>
</file>

<file path=ppt/slides/_rels/slide49.xml.rels><?xml version="1.0" encoding="UTF-8" standalone="yes"?>
<Relationships xmlns="http://schemas.openxmlformats.org/package/2006/relationships"><Relationship Id="rId2" Type="http://schemas.openxmlformats.org/officeDocument/2006/relationships/image" Target="../media/image86.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image" Target="../media/image87.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88.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slideLayout" Target="../slideLayouts/slideLayout7.xml"/><Relationship Id="rId1" Type="http://schemas.openxmlformats.org/officeDocument/2006/relationships/vmlDrawing" Target="../drawings/vmlDrawing20.vml"/><Relationship Id="rId5" Type="http://schemas.openxmlformats.org/officeDocument/2006/relationships/oleObject" Target="../embeddings/oleObject32.bin"/><Relationship Id="rId4" Type="http://schemas.openxmlformats.org/officeDocument/2006/relationships/oleObject" Target="../embeddings/oleObject31.bin"/></Relationships>
</file>

<file path=ppt/slides/_rels/slide53.xml.rels><?xml version="1.0" encoding="UTF-8" standalone="yes"?>
<Relationships xmlns="http://schemas.openxmlformats.org/package/2006/relationships"><Relationship Id="rId3" Type="http://schemas.openxmlformats.org/officeDocument/2006/relationships/image" Target="../media/image92.png"/><Relationship Id="rId2" Type="http://schemas.openxmlformats.org/officeDocument/2006/relationships/slideLayout" Target="../slideLayouts/slideLayout7.xml"/><Relationship Id="rId1" Type="http://schemas.openxmlformats.org/officeDocument/2006/relationships/vmlDrawing" Target="../drawings/vmlDrawing21.vml"/><Relationship Id="rId4" Type="http://schemas.openxmlformats.org/officeDocument/2006/relationships/oleObject" Target="../embeddings/oleObject33.bin"/></Relationships>
</file>

<file path=ppt/slides/_rels/slide54.xml.rels><?xml version="1.0" encoding="UTF-8" standalone="yes"?>
<Relationships xmlns="http://schemas.openxmlformats.org/package/2006/relationships"><Relationship Id="rId2" Type="http://schemas.openxmlformats.org/officeDocument/2006/relationships/image" Target="../media/image93.pn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audio" Target="../media/audio2.wav"/><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image" Target="../media/image94.pn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image" Target="../media/image95.pn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image" Target="../media/image96.png"/><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image" Target="../media/image97.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image" Target="../media/image98.png"/><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image" Target="../media/image99.png"/><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3" Type="http://schemas.openxmlformats.org/officeDocument/2006/relationships/slide" Target="slide2.xml"/><Relationship Id="rId7" Type="http://schemas.openxmlformats.org/officeDocument/2006/relationships/oleObject" Target="../embeddings/oleObject37.bin"/><Relationship Id="rId2" Type="http://schemas.openxmlformats.org/officeDocument/2006/relationships/slideLayout" Target="../slideLayouts/slideLayout7.xml"/><Relationship Id="rId1" Type="http://schemas.openxmlformats.org/officeDocument/2006/relationships/vmlDrawing" Target="../drawings/vmlDrawing22.vml"/><Relationship Id="rId6" Type="http://schemas.openxmlformats.org/officeDocument/2006/relationships/oleObject" Target="../embeddings/oleObject36.bin"/><Relationship Id="rId5" Type="http://schemas.openxmlformats.org/officeDocument/2006/relationships/oleObject" Target="../embeddings/oleObject35.bin"/><Relationship Id="rId4" Type="http://schemas.openxmlformats.org/officeDocument/2006/relationships/oleObject" Target="../embeddings/oleObject34.bin"/></Relationships>
</file>

<file path=ppt/slides/_rels/slide63.xml.rels><?xml version="1.0" encoding="UTF-8" standalone="yes"?>
<Relationships xmlns="http://schemas.openxmlformats.org/package/2006/relationships"><Relationship Id="rId3" Type="http://schemas.openxmlformats.org/officeDocument/2006/relationships/image" Target="../media/image104.png"/><Relationship Id="rId2" Type="http://schemas.openxmlformats.org/officeDocument/2006/relationships/slide" Target="slide2.xml"/><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3" Type="http://schemas.openxmlformats.org/officeDocument/2006/relationships/image" Target="../media/image105.png"/><Relationship Id="rId2" Type="http://schemas.openxmlformats.org/officeDocument/2006/relationships/slide" Target="slide2.xml"/><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3" Type="http://schemas.openxmlformats.org/officeDocument/2006/relationships/image" Target="../media/image106.png"/><Relationship Id="rId2" Type="http://schemas.openxmlformats.org/officeDocument/2006/relationships/slide" Target="slide2.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3" Type="http://schemas.openxmlformats.org/officeDocument/2006/relationships/image" Target="../media/image107.png"/><Relationship Id="rId2" Type="http://schemas.openxmlformats.org/officeDocument/2006/relationships/slide" Target="slide2.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3" Type="http://schemas.openxmlformats.org/officeDocument/2006/relationships/image" Target="../media/image108.png"/><Relationship Id="rId2" Type="http://schemas.openxmlformats.org/officeDocument/2006/relationships/slide" Target="slide2.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3" Type="http://schemas.openxmlformats.org/officeDocument/2006/relationships/image" Target="../media/image109.png"/><Relationship Id="rId2" Type="http://schemas.openxmlformats.org/officeDocument/2006/relationships/slide" Target="slide2.xml"/><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slide" Target="slide2.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3" Type="http://schemas.openxmlformats.org/officeDocument/2006/relationships/image" Target="../media/image111.png"/><Relationship Id="rId2" Type="http://schemas.openxmlformats.org/officeDocument/2006/relationships/slide" Target="slide2.xml"/><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slideLayout" Target="../slideLayouts/slideLayout7.xml"/><Relationship Id="rId1" Type="http://schemas.openxmlformats.org/officeDocument/2006/relationships/vmlDrawing" Target="../drawings/vmlDrawing23.vml"/><Relationship Id="rId6" Type="http://schemas.openxmlformats.org/officeDocument/2006/relationships/oleObject" Target="../embeddings/oleObject38.bin"/><Relationship Id="rId5" Type="http://schemas.openxmlformats.org/officeDocument/2006/relationships/image" Target="../media/image114.png"/><Relationship Id="rId4" Type="http://schemas.openxmlformats.org/officeDocument/2006/relationships/image" Target="../media/image113.png"/></Relationships>
</file>

<file path=ppt/slides/_rels/slide73.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slideLayout" Target="../slideLayouts/slideLayout7.xml"/><Relationship Id="rId1" Type="http://schemas.openxmlformats.org/officeDocument/2006/relationships/vmlDrawing" Target="../drawings/vmlDrawing24.vml"/><Relationship Id="rId5" Type="http://schemas.openxmlformats.org/officeDocument/2006/relationships/oleObject" Target="../embeddings/oleObject39.bin"/><Relationship Id="rId4" Type="http://schemas.openxmlformats.org/officeDocument/2006/relationships/image" Target="../media/image116.png"/></Relationships>
</file>

<file path=ppt/slides/_rels/slide74.xml.rels><?xml version="1.0" encoding="UTF-8" standalone="yes"?>
<Relationships xmlns="http://schemas.openxmlformats.org/package/2006/relationships"><Relationship Id="rId3" Type="http://schemas.openxmlformats.org/officeDocument/2006/relationships/image" Target="../media/image117.png"/><Relationship Id="rId2" Type="http://schemas.openxmlformats.org/officeDocument/2006/relationships/slide" Target="slide2.xml"/><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slideLayout" Target="../slideLayouts/slideLayout7.xml"/><Relationship Id="rId1" Type="http://schemas.openxmlformats.org/officeDocument/2006/relationships/vmlDrawing" Target="../drawings/vmlDrawing25.vml"/><Relationship Id="rId6" Type="http://schemas.openxmlformats.org/officeDocument/2006/relationships/oleObject" Target="../embeddings/oleObject41.bin"/><Relationship Id="rId5" Type="http://schemas.openxmlformats.org/officeDocument/2006/relationships/image" Target="../media/image119.png"/><Relationship Id="rId4" Type="http://schemas.openxmlformats.org/officeDocument/2006/relationships/oleObject" Target="../embeddings/oleObject40.bin"/></Relationships>
</file>

<file path=ppt/slides/_rels/slide76.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slide" Target="slide2.xml"/><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3" Type="http://schemas.openxmlformats.org/officeDocument/2006/relationships/oleObject" Target="../embeddings/oleObject42.bin"/><Relationship Id="rId2" Type="http://schemas.openxmlformats.org/officeDocument/2006/relationships/slideLayout" Target="../slideLayouts/slideLayout7.xml"/><Relationship Id="rId1" Type="http://schemas.openxmlformats.org/officeDocument/2006/relationships/vmlDrawing" Target="../drawings/vmlDrawing26.vml"/><Relationship Id="rId6" Type="http://schemas.openxmlformats.org/officeDocument/2006/relationships/oleObject" Target="../embeddings/oleObject43.bin"/><Relationship Id="rId5" Type="http://schemas.openxmlformats.org/officeDocument/2006/relationships/image" Target="../media/image122.png"/><Relationship Id="rId4" Type="http://schemas.openxmlformats.org/officeDocument/2006/relationships/slide" Target="slide2.xml"/></Relationships>
</file>

<file path=ppt/slides/_rels/slide78.xml.rels><?xml version="1.0" encoding="UTF-8" standalone="yes"?>
<Relationships xmlns="http://schemas.openxmlformats.org/package/2006/relationships"><Relationship Id="rId3" Type="http://schemas.openxmlformats.org/officeDocument/2006/relationships/oleObject" Target="../embeddings/oleObject44.bin"/><Relationship Id="rId2" Type="http://schemas.openxmlformats.org/officeDocument/2006/relationships/slideLayout" Target="../slideLayouts/slideLayout7.xml"/><Relationship Id="rId1" Type="http://schemas.openxmlformats.org/officeDocument/2006/relationships/vmlDrawing" Target="../drawings/vmlDrawing27.vml"/><Relationship Id="rId5" Type="http://schemas.openxmlformats.org/officeDocument/2006/relationships/image" Target="../media/image123.png"/><Relationship Id="rId4" Type="http://schemas.openxmlformats.org/officeDocument/2006/relationships/slide" Target="slide2.xml"/></Relationships>
</file>

<file path=ppt/slides/_rels/slide79.xml.rels><?xml version="1.0" encoding="UTF-8" standalone="yes"?>
<Relationships xmlns="http://schemas.openxmlformats.org/package/2006/relationships"><Relationship Id="rId3" Type="http://schemas.openxmlformats.org/officeDocument/2006/relationships/oleObject" Target="../embeddings/oleObject45.bin"/><Relationship Id="rId2" Type="http://schemas.openxmlformats.org/officeDocument/2006/relationships/slideLayout" Target="../slideLayouts/slideLayout7.xml"/><Relationship Id="rId1" Type="http://schemas.openxmlformats.org/officeDocument/2006/relationships/vmlDrawing" Target="../drawings/vmlDrawing28.vml"/><Relationship Id="rId4" Type="http://schemas.openxmlformats.org/officeDocument/2006/relationships/image" Target="../media/image12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3" Type="http://schemas.openxmlformats.org/officeDocument/2006/relationships/oleObject" Target="../embeddings/oleObject46.bin"/><Relationship Id="rId2" Type="http://schemas.openxmlformats.org/officeDocument/2006/relationships/slideLayout" Target="../slideLayouts/slideLayout7.xml"/><Relationship Id="rId1" Type="http://schemas.openxmlformats.org/officeDocument/2006/relationships/vmlDrawing" Target="../drawings/vmlDrawing29.vml"/><Relationship Id="rId4" Type="http://schemas.openxmlformats.org/officeDocument/2006/relationships/image" Target="../media/image12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矩形 3"/>
          <p:cNvSpPr>
            <a:spLocks noChangeArrowheads="1"/>
          </p:cNvSpPr>
          <p:nvPr/>
        </p:nvSpPr>
        <p:spPr bwMode="auto">
          <a:xfrm>
            <a:off x="1000125" y="428625"/>
            <a:ext cx="6929438" cy="1446550"/>
          </a:xfrm>
          <a:prstGeom prst="rect">
            <a:avLst/>
          </a:prstGeom>
          <a:noFill/>
          <a:ln w="9525">
            <a:noFill/>
            <a:miter lim="800000"/>
            <a:headEnd/>
            <a:tailEnd/>
          </a:ln>
        </p:spPr>
        <p:txBody>
          <a:bodyPr>
            <a:spAutoFit/>
          </a:bodyPr>
          <a:lstStyle/>
          <a:p>
            <a:pPr algn="ctr"/>
            <a:r>
              <a:rPr lang="en-US" altLang="zh-CN" sz="4400"/>
              <a:t>《</a:t>
            </a:r>
            <a:r>
              <a:rPr lang="zh-CN" altLang="en-US" sz="4400"/>
              <a:t>硬件电路设计与电子工艺</a:t>
            </a:r>
            <a:r>
              <a:rPr lang="en-US" altLang="zh-CN" sz="4400"/>
              <a:t/>
            </a:r>
            <a:br>
              <a:rPr lang="en-US" altLang="zh-CN" sz="4400"/>
            </a:br>
            <a:r>
              <a:rPr lang="zh-CN" altLang="en-US" sz="4400"/>
              <a:t>基础</a:t>
            </a:r>
            <a:r>
              <a:rPr lang="en-US" altLang="zh-CN" sz="4400"/>
              <a:t>》</a:t>
            </a:r>
            <a:endParaRPr lang="zh-CN" altLang="en-US" sz="4400"/>
          </a:p>
        </p:txBody>
      </p:sp>
      <p:sp>
        <p:nvSpPr>
          <p:cNvPr id="32771" name="TextBox 4"/>
          <p:cNvSpPr txBox="1">
            <a:spLocks noChangeArrowheads="1"/>
          </p:cNvSpPr>
          <p:nvPr/>
        </p:nvSpPr>
        <p:spPr bwMode="auto">
          <a:xfrm>
            <a:off x="1428750" y="2893219"/>
            <a:ext cx="6572250" cy="584775"/>
          </a:xfrm>
          <a:prstGeom prst="rect">
            <a:avLst/>
          </a:prstGeom>
          <a:noFill/>
          <a:ln w="9525">
            <a:noFill/>
            <a:miter lim="800000"/>
            <a:headEnd/>
            <a:tailEnd/>
          </a:ln>
        </p:spPr>
        <p:txBody>
          <a:bodyPr>
            <a:spAutoFit/>
          </a:bodyPr>
          <a:lstStyle/>
          <a:p>
            <a:pPr algn="ctr"/>
            <a:r>
              <a:rPr lang="zh-CN" altLang="en-US" sz="3200">
                <a:latin typeface="华文楷体" pitchFamily="2" charset="-122"/>
                <a:ea typeface="华文楷体" pitchFamily="2" charset="-122"/>
              </a:rPr>
              <a:t>西南科技大学：曹文 ，刘春梅</a:t>
            </a:r>
          </a:p>
        </p:txBody>
      </p:sp>
    </p:spTree>
  </p:cSld>
  <p:clrMapOvr>
    <a:masterClrMapping/>
  </p:clrMapOvr>
  <p:transition>
    <p:random/>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26" name="Object 2"/>
          <p:cNvGraphicFramePr>
            <a:graphicFrameLocks noChangeAspect="1"/>
          </p:cNvGraphicFramePr>
          <p:nvPr/>
        </p:nvGraphicFramePr>
        <p:xfrm>
          <a:off x="0" y="0"/>
          <a:ext cx="9145588" cy="5143500"/>
        </p:xfrm>
        <a:graphic>
          <a:graphicData uri="http://schemas.openxmlformats.org/presentationml/2006/ole">
            <p:oleObj spid="_x0000_s99330" name="幻灯片" r:id="rId3" imgW="4113000" imgH="2313000" progId="PowerPoint.Slide.12">
              <p:embed/>
            </p:oleObj>
          </a:graphicData>
        </a:graphic>
      </p:graphicFrame>
    </p:spTree>
  </p:cSld>
  <p:clrMapOvr>
    <a:masterClrMapping/>
  </p:clrMapOvr>
  <p:transition>
    <p:random/>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矩形 2"/>
          <p:cNvSpPr>
            <a:spLocks noChangeArrowheads="1"/>
          </p:cNvSpPr>
          <p:nvPr/>
        </p:nvSpPr>
        <p:spPr bwMode="auto">
          <a:xfrm>
            <a:off x="571472" y="321469"/>
            <a:ext cx="3254417" cy="523220"/>
          </a:xfrm>
          <a:prstGeom prst="rect">
            <a:avLst/>
          </a:prstGeom>
          <a:noFill/>
          <a:ln w="9525">
            <a:noFill/>
            <a:miter lim="800000"/>
            <a:headEnd/>
            <a:tailEnd/>
          </a:ln>
        </p:spPr>
        <p:txBody>
          <a:bodyPr wrap="none">
            <a:spAutoFit/>
          </a:bodyPr>
          <a:lstStyle/>
          <a:p>
            <a:r>
              <a:rPr lang="en-US" altLang="zh-CN" sz="2800" kern="0" dirty="0">
                <a:solidFill>
                  <a:srgbClr val="FF0000"/>
                </a:solidFill>
                <a:latin typeface="+mj-ea"/>
                <a:ea typeface="+mj-ea"/>
              </a:rPr>
              <a:t>3.2  </a:t>
            </a:r>
            <a:r>
              <a:rPr lang="zh-CN" altLang="en-US" sz="2800" kern="0" dirty="0">
                <a:solidFill>
                  <a:srgbClr val="FF0000"/>
                </a:solidFill>
                <a:latin typeface="+mj-ea"/>
                <a:ea typeface="+mj-ea"/>
              </a:rPr>
              <a:t>集成运放基础</a:t>
            </a:r>
          </a:p>
        </p:txBody>
      </p:sp>
      <p:sp>
        <p:nvSpPr>
          <p:cNvPr id="43011" name="矩形 5"/>
          <p:cNvSpPr>
            <a:spLocks noChangeArrowheads="1"/>
          </p:cNvSpPr>
          <p:nvPr/>
        </p:nvSpPr>
        <p:spPr bwMode="auto">
          <a:xfrm>
            <a:off x="500063" y="857238"/>
            <a:ext cx="8001000" cy="1200329"/>
          </a:xfrm>
          <a:prstGeom prst="rect">
            <a:avLst/>
          </a:prstGeom>
          <a:noFill/>
          <a:ln w="9525">
            <a:noFill/>
            <a:miter lim="800000"/>
            <a:headEnd/>
            <a:tailEnd/>
          </a:ln>
        </p:spPr>
        <p:txBody>
          <a:bodyPr>
            <a:spAutoFit/>
          </a:bodyPr>
          <a:lstStyle/>
          <a:p>
            <a:pPr>
              <a:defRPr/>
            </a:pPr>
            <a:r>
              <a:rPr lang="zh-CN" altLang="en-US" sz="2400" dirty="0" smtClean="0">
                <a:solidFill>
                  <a:srgbClr val="0000CC"/>
                </a:solidFill>
                <a:latin typeface="+mn-ea"/>
                <a:ea typeface="+mn-ea"/>
              </a:rPr>
              <a:t>    集成</a:t>
            </a:r>
            <a:r>
              <a:rPr lang="zh-CN" altLang="en-US" sz="2400" dirty="0">
                <a:solidFill>
                  <a:srgbClr val="0000CC"/>
                </a:solidFill>
                <a:latin typeface="+mn-ea"/>
                <a:ea typeface="+mn-ea"/>
              </a:rPr>
              <a:t>运放是一种具有很高电压放大倍数（增益）的线性集成器件，内部采用多级直接耦合的电路结构，具有集成度高、使用方便等优点，但</a:t>
            </a:r>
            <a:r>
              <a:rPr lang="zh-CN" altLang="en-US" sz="2400" dirty="0" smtClean="0">
                <a:solidFill>
                  <a:srgbClr val="0000CC"/>
                </a:solidFill>
                <a:latin typeface="+mn-ea"/>
                <a:ea typeface="+mn-ea"/>
              </a:rPr>
              <a:t>存在输出</a:t>
            </a:r>
            <a:r>
              <a:rPr lang="zh-CN" altLang="en-US" sz="2400" dirty="0">
                <a:solidFill>
                  <a:srgbClr val="0000CC"/>
                </a:solidFill>
                <a:latin typeface="+mn-ea"/>
                <a:ea typeface="+mn-ea"/>
              </a:rPr>
              <a:t>漂移（零漂</a:t>
            </a:r>
            <a:r>
              <a:rPr lang="en-US" altLang="zh-CN" sz="2400" dirty="0">
                <a:solidFill>
                  <a:srgbClr val="0000CC"/>
                </a:solidFill>
                <a:latin typeface="+mn-ea"/>
                <a:ea typeface="+mn-ea"/>
              </a:rPr>
              <a:t>/</a:t>
            </a:r>
            <a:r>
              <a:rPr lang="zh-CN" altLang="en-US" sz="2400" dirty="0">
                <a:solidFill>
                  <a:srgbClr val="0000CC"/>
                </a:solidFill>
                <a:latin typeface="+mn-ea"/>
                <a:ea typeface="+mn-ea"/>
              </a:rPr>
              <a:t>温漂）。</a:t>
            </a:r>
          </a:p>
        </p:txBody>
      </p:sp>
      <p:sp>
        <p:nvSpPr>
          <p:cNvPr id="43012" name="Rectangle 70">
            <a:hlinkClick r:id="rId2" action="ppaction://hlinksldjump"/>
          </p:cNvPr>
          <p:cNvSpPr>
            <a:spLocks noChangeArrowheads="1"/>
          </p:cNvSpPr>
          <p:nvPr/>
        </p:nvSpPr>
        <p:spPr bwMode="auto">
          <a:xfrm>
            <a:off x="500063" y="2038647"/>
            <a:ext cx="7391400" cy="461665"/>
          </a:xfrm>
          <a:prstGeom prst="rect">
            <a:avLst/>
          </a:prstGeom>
          <a:noFill/>
          <a:ln w="9525">
            <a:noFill/>
            <a:miter lim="800000"/>
            <a:headEnd/>
            <a:tailEnd/>
          </a:ln>
        </p:spPr>
        <p:txBody>
          <a:bodyPr>
            <a:spAutoFit/>
          </a:bodyPr>
          <a:lstStyle/>
          <a:p>
            <a:r>
              <a:rPr lang="zh-CN" altLang="en-US" sz="2400" dirty="0" smtClean="0">
                <a:ea typeface="黑体" pitchFamily="2" charset="-122"/>
              </a:rPr>
              <a:t>        集成电路</a:t>
            </a:r>
            <a:r>
              <a:rPr lang="zh-CN" altLang="en-US" sz="2400" dirty="0">
                <a:ea typeface="黑体" pitchFamily="2" charset="-122"/>
              </a:rPr>
              <a:t>运算放大器的内部组成单元</a:t>
            </a:r>
          </a:p>
        </p:txBody>
      </p:sp>
      <p:pic>
        <p:nvPicPr>
          <p:cNvPr id="43013" name="Picture 78" descr="未标题-1 拷贝"/>
          <p:cNvPicPr>
            <a:picLocks noChangeAspect="1" noChangeArrowheads="1"/>
          </p:cNvPicPr>
          <p:nvPr/>
        </p:nvPicPr>
        <p:blipFill>
          <a:blip r:embed="rId3" cstate="print"/>
          <a:srcRect/>
          <a:stretch>
            <a:fillRect/>
          </a:stretch>
        </p:blipFill>
        <p:spPr bwMode="auto">
          <a:xfrm>
            <a:off x="357188" y="2558668"/>
            <a:ext cx="8697912" cy="2156222"/>
          </a:xfrm>
          <a:prstGeom prst="rect">
            <a:avLst/>
          </a:prstGeom>
          <a:noFill/>
          <a:ln w="9525">
            <a:noFill/>
            <a:miter lim="800000"/>
            <a:headEnd/>
            <a:tailEnd/>
          </a:ln>
        </p:spPr>
      </p:pic>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3011"/>
                                        </p:tgtEl>
                                        <p:attrNameLst>
                                          <p:attrName>style.visibility</p:attrName>
                                        </p:attrNameLst>
                                      </p:cBhvr>
                                      <p:to>
                                        <p:strVal val="visible"/>
                                      </p:to>
                                    </p:set>
                                    <p:animEffect transition="in" filter="wipe(down)">
                                      <p:cBhvr>
                                        <p:cTn id="7" dur="500"/>
                                        <p:tgtEl>
                                          <p:spTgt spid="4301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43012"/>
                                        </p:tgtEl>
                                        <p:attrNameLst>
                                          <p:attrName>style.visibility</p:attrName>
                                        </p:attrNameLst>
                                      </p:cBhvr>
                                      <p:to>
                                        <p:strVal val="visible"/>
                                      </p:to>
                                    </p:set>
                                    <p:animEffect transition="in" filter="wipe(down)">
                                      <p:cBhvr>
                                        <p:cTn id="12" dur="500"/>
                                        <p:tgtEl>
                                          <p:spTgt spid="43012"/>
                                        </p:tgtEl>
                                      </p:cBhvr>
                                    </p:animEffect>
                                  </p:childTnLst>
                                </p:cTn>
                              </p:par>
                            </p:childTnLst>
                          </p:cTn>
                        </p:par>
                        <p:par>
                          <p:cTn id="13" fill="hold">
                            <p:stCondLst>
                              <p:cond delay="500"/>
                            </p:stCondLst>
                            <p:childTnLst>
                              <p:par>
                                <p:cTn id="14" presetID="22" presetClass="entr" presetSubtype="4" fill="hold" nodeType="afterEffect">
                                  <p:stCondLst>
                                    <p:cond delay="0"/>
                                  </p:stCondLst>
                                  <p:childTnLst>
                                    <p:set>
                                      <p:cBhvr>
                                        <p:cTn id="15" dur="1" fill="hold">
                                          <p:stCondLst>
                                            <p:cond delay="0"/>
                                          </p:stCondLst>
                                        </p:cTn>
                                        <p:tgtEl>
                                          <p:spTgt spid="43013"/>
                                        </p:tgtEl>
                                        <p:attrNameLst>
                                          <p:attrName>style.visibility</p:attrName>
                                        </p:attrNameLst>
                                      </p:cBhvr>
                                      <p:to>
                                        <p:strVal val="visible"/>
                                      </p:to>
                                    </p:set>
                                    <p:animEffect transition="in" filter="wipe(down)">
                                      <p:cBhvr>
                                        <p:cTn id="16" dur="500"/>
                                        <p:tgtEl>
                                          <p:spTgt spid="430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1" grpId="0"/>
      <p:bldP spid="4301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9572" name="Picture 4"/>
          <p:cNvPicPr>
            <a:picLocks noChangeAspect="1" noChangeArrowheads="1"/>
          </p:cNvPicPr>
          <p:nvPr/>
        </p:nvPicPr>
        <p:blipFill>
          <a:blip r:embed="rId2" cstate="print"/>
          <a:srcRect/>
          <a:stretch>
            <a:fillRect/>
          </a:stretch>
        </p:blipFill>
        <p:spPr bwMode="auto">
          <a:xfrm>
            <a:off x="5072064" y="1071563"/>
            <a:ext cx="2428875" cy="1745456"/>
          </a:xfrm>
          <a:prstGeom prst="rect">
            <a:avLst/>
          </a:prstGeom>
          <a:noFill/>
          <a:ln w="9525">
            <a:noFill/>
            <a:miter lim="800000"/>
            <a:headEnd/>
            <a:tailEnd/>
          </a:ln>
        </p:spPr>
      </p:pic>
      <p:pic>
        <p:nvPicPr>
          <p:cNvPr id="109573" name="Picture 5"/>
          <p:cNvPicPr>
            <a:picLocks noChangeAspect="1" noChangeArrowheads="1"/>
          </p:cNvPicPr>
          <p:nvPr/>
        </p:nvPicPr>
        <p:blipFill>
          <a:blip r:embed="rId3" cstate="print"/>
          <a:srcRect t="11151" b="13629"/>
          <a:stretch>
            <a:fillRect/>
          </a:stretch>
        </p:blipFill>
        <p:spPr bwMode="auto">
          <a:xfrm>
            <a:off x="4572000" y="3144762"/>
            <a:ext cx="3500438" cy="1335288"/>
          </a:xfrm>
          <a:prstGeom prst="rect">
            <a:avLst/>
          </a:prstGeom>
          <a:noFill/>
          <a:ln w="9525">
            <a:noFill/>
            <a:miter lim="800000"/>
            <a:headEnd/>
            <a:tailEnd/>
          </a:ln>
        </p:spPr>
      </p:pic>
      <p:pic>
        <p:nvPicPr>
          <p:cNvPr id="109575" name="Picture 7"/>
          <p:cNvPicPr>
            <a:picLocks noChangeAspect="1" noChangeArrowheads="1"/>
          </p:cNvPicPr>
          <p:nvPr/>
        </p:nvPicPr>
        <p:blipFill>
          <a:blip r:embed="rId4" cstate="print"/>
          <a:srcRect l="3732" t="7744" r="3732" b="4646"/>
          <a:stretch>
            <a:fillRect/>
          </a:stretch>
        </p:blipFill>
        <p:spPr bwMode="auto">
          <a:xfrm>
            <a:off x="509205" y="3035666"/>
            <a:ext cx="3767905" cy="1611613"/>
          </a:xfrm>
          <a:prstGeom prst="rect">
            <a:avLst/>
          </a:prstGeom>
          <a:noFill/>
          <a:ln w="9525">
            <a:noFill/>
            <a:miter lim="800000"/>
            <a:headEnd/>
            <a:tailEnd/>
          </a:ln>
        </p:spPr>
      </p:pic>
      <p:pic>
        <p:nvPicPr>
          <p:cNvPr id="109576" name="Picture 8"/>
          <p:cNvPicPr>
            <a:picLocks noChangeAspect="1" noChangeArrowheads="1"/>
          </p:cNvPicPr>
          <p:nvPr/>
        </p:nvPicPr>
        <p:blipFill>
          <a:blip r:embed="rId5" cstate="print"/>
          <a:srcRect l="13099"/>
          <a:stretch>
            <a:fillRect/>
          </a:stretch>
        </p:blipFill>
        <p:spPr bwMode="auto">
          <a:xfrm>
            <a:off x="1142976" y="1125141"/>
            <a:ext cx="2674930" cy="1571625"/>
          </a:xfrm>
          <a:prstGeom prst="rect">
            <a:avLst/>
          </a:prstGeom>
          <a:noFill/>
          <a:ln w="9525">
            <a:noFill/>
            <a:miter lim="800000"/>
            <a:headEnd/>
            <a:tailEnd/>
          </a:ln>
        </p:spPr>
      </p:pic>
      <p:sp>
        <p:nvSpPr>
          <p:cNvPr id="41990" name="矩形 5"/>
          <p:cNvSpPr>
            <a:spLocks noChangeArrowheads="1"/>
          </p:cNvSpPr>
          <p:nvPr/>
        </p:nvSpPr>
        <p:spPr bwMode="auto">
          <a:xfrm>
            <a:off x="642938" y="321469"/>
            <a:ext cx="3254417" cy="523220"/>
          </a:xfrm>
          <a:prstGeom prst="rect">
            <a:avLst/>
          </a:prstGeom>
          <a:noFill/>
          <a:ln w="9525">
            <a:noFill/>
            <a:miter lim="800000"/>
            <a:headEnd/>
            <a:tailEnd/>
          </a:ln>
        </p:spPr>
        <p:txBody>
          <a:bodyPr wrap="none">
            <a:spAutoFit/>
          </a:bodyPr>
          <a:lstStyle/>
          <a:p>
            <a:r>
              <a:rPr lang="en-US" altLang="zh-CN" sz="2800" kern="0" dirty="0">
                <a:solidFill>
                  <a:srgbClr val="FF0000"/>
                </a:solidFill>
                <a:latin typeface="+mj-ea"/>
                <a:ea typeface="+mj-ea"/>
              </a:rPr>
              <a:t>3.2  </a:t>
            </a:r>
            <a:r>
              <a:rPr lang="zh-CN" altLang="en-US" sz="2800" kern="0" dirty="0">
                <a:solidFill>
                  <a:srgbClr val="FF0000"/>
                </a:solidFill>
                <a:latin typeface="+mj-ea"/>
                <a:ea typeface="+mj-ea"/>
              </a:rPr>
              <a:t>集成运放基础</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09576"/>
                                        </p:tgtEl>
                                        <p:attrNameLst>
                                          <p:attrName>style.visibility</p:attrName>
                                        </p:attrNameLst>
                                      </p:cBhvr>
                                      <p:to>
                                        <p:strVal val="visible"/>
                                      </p:to>
                                    </p:set>
                                    <p:animEffect transition="in" filter="box(in)">
                                      <p:cBhvr>
                                        <p:cTn id="7" dur="500"/>
                                        <p:tgtEl>
                                          <p:spTgt spid="109576"/>
                                        </p:tgtEl>
                                      </p:cBhvr>
                                    </p:animEffect>
                                  </p:childTnLst>
                                </p:cTn>
                              </p:par>
                              <p:par>
                                <p:cTn id="8" presetID="4" presetClass="entr" presetSubtype="16" fill="hold" nodeType="withEffect">
                                  <p:stCondLst>
                                    <p:cond delay="0"/>
                                  </p:stCondLst>
                                  <p:childTnLst>
                                    <p:set>
                                      <p:cBhvr>
                                        <p:cTn id="9" dur="1" fill="hold">
                                          <p:stCondLst>
                                            <p:cond delay="0"/>
                                          </p:stCondLst>
                                        </p:cTn>
                                        <p:tgtEl>
                                          <p:spTgt spid="109575"/>
                                        </p:tgtEl>
                                        <p:attrNameLst>
                                          <p:attrName>style.visibility</p:attrName>
                                        </p:attrNameLst>
                                      </p:cBhvr>
                                      <p:to>
                                        <p:strVal val="visible"/>
                                      </p:to>
                                    </p:set>
                                    <p:animEffect transition="in" filter="box(in)">
                                      <p:cBhvr>
                                        <p:cTn id="10" dur="500"/>
                                        <p:tgtEl>
                                          <p:spTgt spid="109575"/>
                                        </p:tgtEl>
                                      </p:cBhvr>
                                    </p:animEffect>
                                  </p:childTnLst>
                                </p:cTn>
                              </p:par>
                            </p:childTnLst>
                          </p:cTn>
                        </p:par>
                      </p:childTnLst>
                    </p:cTn>
                  </p:par>
                  <p:par>
                    <p:cTn id="11" fill="hold">
                      <p:stCondLst>
                        <p:cond delay="indefinite"/>
                      </p:stCondLst>
                      <p:childTnLst>
                        <p:par>
                          <p:cTn id="12" fill="hold">
                            <p:stCondLst>
                              <p:cond delay="0"/>
                            </p:stCondLst>
                            <p:childTnLst>
                              <p:par>
                                <p:cTn id="13" presetID="4" presetClass="entr" presetSubtype="16" fill="hold" nodeType="clickEffect">
                                  <p:stCondLst>
                                    <p:cond delay="0"/>
                                  </p:stCondLst>
                                  <p:childTnLst>
                                    <p:set>
                                      <p:cBhvr>
                                        <p:cTn id="14" dur="1" fill="hold">
                                          <p:stCondLst>
                                            <p:cond delay="0"/>
                                          </p:stCondLst>
                                        </p:cTn>
                                        <p:tgtEl>
                                          <p:spTgt spid="109572"/>
                                        </p:tgtEl>
                                        <p:attrNameLst>
                                          <p:attrName>style.visibility</p:attrName>
                                        </p:attrNameLst>
                                      </p:cBhvr>
                                      <p:to>
                                        <p:strVal val="visible"/>
                                      </p:to>
                                    </p:set>
                                    <p:animEffect transition="in" filter="box(in)">
                                      <p:cBhvr>
                                        <p:cTn id="15" dur="500"/>
                                        <p:tgtEl>
                                          <p:spTgt spid="109572"/>
                                        </p:tgtEl>
                                      </p:cBhvr>
                                    </p:animEffect>
                                  </p:childTnLst>
                                </p:cTn>
                              </p:par>
                              <p:par>
                                <p:cTn id="16" presetID="4" presetClass="entr" presetSubtype="16" fill="hold" nodeType="withEffect">
                                  <p:stCondLst>
                                    <p:cond delay="0"/>
                                  </p:stCondLst>
                                  <p:childTnLst>
                                    <p:set>
                                      <p:cBhvr>
                                        <p:cTn id="17" dur="1" fill="hold">
                                          <p:stCondLst>
                                            <p:cond delay="0"/>
                                          </p:stCondLst>
                                        </p:cTn>
                                        <p:tgtEl>
                                          <p:spTgt spid="109573"/>
                                        </p:tgtEl>
                                        <p:attrNameLst>
                                          <p:attrName>style.visibility</p:attrName>
                                        </p:attrNameLst>
                                      </p:cBhvr>
                                      <p:to>
                                        <p:strVal val="visible"/>
                                      </p:to>
                                    </p:set>
                                    <p:animEffect transition="in" filter="box(in)">
                                      <p:cBhvr>
                                        <p:cTn id="18" dur="500"/>
                                        <p:tgtEl>
                                          <p:spTgt spid="1095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矩形 2"/>
          <p:cNvSpPr>
            <a:spLocks noChangeArrowheads="1"/>
          </p:cNvSpPr>
          <p:nvPr/>
        </p:nvSpPr>
        <p:spPr bwMode="auto">
          <a:xfrm>
            <a:off x="642938" y="321469"/>
            <a:ext cx="3254417" cy="523220"/>
          </a:xfrm>
          <a:prstGeom prst="rect">
            <a:avLst/>
          </a:prstGeom>
          <a:noFill/>
          <a:ln w="9525">
            <a:noFill/>
            <a:miter lim="800000"/>
            <a:headEnd/>
            <a:tailEnd/>
          </a:ln>
        </p:spPr>
        <p:txBody>
          <a:bodyPr wrap="none">
            <a:spAutoFit/>
          </a:bodyPr>
          <a:lstStyle/>
          <a:p>
            <a:r>
              <a:rPr lang="en-US" altLang="zh-CN" sz="2800" kern="0" dirty="0">
                <a:solidFill>
                  <a:srgbClr val="FF0000"/>
                </a:solidFill>
                <a:latin typeface="+mj-ea"/>
                <a:ea typeface="+mj-ea"/>
              </a:rPr>
              <a:t>3.2  </a:t>
            </a:r>
            <a:r>
              <a:rPr lang="zh-CN" altLang="en-US" sz="2800" kern="0" dirty="0">
                <a:solidFill>
                  <a:srgbClr val="FF0000"/>
                </a:solidFill>
                <a:latin typeface="+mj-ea"/>
                <a:ea typeface="+mj-ea"/>
              </a:rPr>
              <a:t>集成运放基础</a:t>
            </a:r>
          </a:p>
        </p:txBody>
      </p:sp>
      <p:sp>
        <p:nvSpPr>
          <p:cNvPr id="44035" name="Rectangle 5">
            <a:hlinkClick r:id="rId2" action="ppaction://hlinksldjump"/>
          </p:cNvPr>
          <p:cNvSpPr>
            <a:spLocks noChangeArrowheads="1"/>
          </p:cNvSpPr>
          <p:nvPr/>
        </p:nvSpPr>
        <p:spPr bwMode="auto">
          <a:xfrm>
            <a:off x="685800" y="1085851"/>
            <a:ext cx="7391400" cy="461665"/>
          </a:xfrm>
          <a:prstGeom prst="rect">
            <a:avLst/>
          </a:prstGeom>
          <a:noFill/>
          <a:ln w="9525">
            <a:noFill/>
            <a:miter lim="800000"/>
            <a:headEnd/>
            <a:tailEnd/>
          </a:ln>
        </p:spPr>
        <p:txBody>
          <a:bodyPr>
            <a:spAutoFit/>
          </a:bodyPr>
          <a:lstStyle/>
          <a:p>
            <a:r>
              <a:rPr lang="zh-CN" altLang="en-US" sz="2400" dirty="0">
                <a:ea typeface="黑体" pitchFamily="2" charset="-122"/>
              </a:rPr>
              <a:t>集成电路运算放大器的逻辑符号</a:t>
            </a:r>
          </a:p>
        </p:txBody>
      </p:sp>
      <p:sp>
        <p:nvSpPr>
          <p:cNvPr id="44036" name="Rectangle 9"/>
          <p:cNvSpPr>
            <a:spLocks noChangeArrowheads="1"/>
          </p:cNvSpPr>
          <p:nvPr/>
        </p:nvSpPr>
        <p:spPr bwMode="auto">
          <a:xfrm>
            <a:off x="857224" y="3504010"/>
            <a:ext cx="7077078" cy="400110"/>
          </a:xfrm>
          <a:prstGeom prst="rect">
            <a:avLst/>
          </a:prstGeom>
          <a:noFill/>
          <a:ln w="12700" cap="sq">
            <a:noFill/>
            <a:miter lim="800000"/>
            <a:headEnd type="none" w="sm" len="sm"/>
            <a:tailEnd type="none" w="sm" len="sm"/>
          </a:ln>
        </p:spPr>
        <p:txBody>
          <a:bodyPr wrap="square">
            <a:spAutoFit/>
          </a:bodyPr>
          <a:lstStyle/>
          <a:p>
            <a:pPr>
              <a:spcBef>
                <a:spcPct val="20000"/>
              </a:spcBef>
              <a:buClr>
                <a:srgbClr val="0000FF"/>
              </a:buClr>
              <a:buSzPct val="85000"/>
              <a:buFont typeface="Monotype Sorts"/>
              <a:buNone/>
            </a:pPr>
            <a:r>
              <a:rPr lang="zh-CN" altLang="en-US" sz="2000" dirty="0">
                <a:solidFill>
                  <a:srgbClr val="000000"/>
                </a:solidFill>
              </a:rPr>
              <a:t>（</a:t>
            </a:r>
            <a:r>
              <a:rPr lang="en-US" altLang="zh-CN" sz="2000" dirty="0">
                <a:solidFill>
                  <a:srgbClr val="000000"/>
                </a:solidFill>
              </a:rPr>
              <a:t>a</a:t>
            </a:r>
            <a:r>
              <a:rPr lang="zh-CN" altLang="en-US" sz="2000" dirty="0" smtClean="0">
                <a:solidFill>
                  <a:srgbClr val="000000"/>
                </a:solidFill>
              </a:rPr>
              <a:t>）</a:t>
            </a:r>
            <a:r>
              <a:rPr lang="en-US" altLang="zh-CN" sz="2000" dirty="0" smtClean="0">
                <a:solidFill>
                  <a:srgbClr val="000000"/>
                </a:solidFill>
              </a:rPr>
              <a:t>GB</a:t>
            </a:r>
            <a:r>
              <a:rPr lang="zh-CN" altLang="en-US" sz="2000" dirty="0" smtClean="0">
                <a:solidFill>
                  <a:srgbClr val="000000"/>
                </a:solidFill>
              </a:rPr>
              <a:t>国标规定的运放符号        （</a:t>
            </a:r>
            <a:r>
              <a:rPr lang="en-US" altLang="zh-CN" sz="2000" dirty="0">
                <a:solidFill>
                  <a:srgbClr val="000000"/>
                </a:solidFill>
              </a:rPr>
              <a:t>b</a:t>
            </a:r>
            <a:r>
              <a:rPr lang="zh-CN" altLang="en-US" sz="2000" dirty="0">
                <a:solidFill>
                  <a:srgbClr val="000000"/>
                </a:solidFill>
              </a:rPr>
              <a:t>）国内外</a:t>
            </a:r>
            <a:r>
              <a:rPr lang="zh-CN" altLang="en-US" sz="2000" dirty="0" smtClean="0">
                <a:solidFill>
                  <a:srgbClr val="000000"/>
                </a:solidFill>
              </a:rPr>
              <a:t>常用的运放符号</a:t>
            </a:r>
            <a:endParaRPr lang="zh-CN" altLang="en-US" sz="2000" dirty="0">
              <a:solidFill>
                <a:srgbClr val="000000"/>
              </a:solidFill>
            </a:endParaRPr>
          </a:p>
        </p:txBody>
      </p:sp>
      <p:pic>
        <p:nvPicPr>
          <p:cNvPr id="44037" name="Picture 12" descr="未标题-2 拷贝"/>
          <p:cNvPicPr>
            <a:picLocks noChangeAspect="1" noChangeArrowheads="1"/>
          </p:cNvPicPr>
          <p:nvPr/>
        </p:nvPicPr>
        <p:blipFill>
          <a:blip r:embed="rId3" cstate="print"/>
          <a:srcRect/>
          <a:stretch>
            <a:fillRect/>
          </a:stretch>
        </p:blipFill>
        <p:spPr bwMode="auto">
          <a:xfrm>
            <a:off x="1357314" y="1768078"/>
            <a:ext cx="6276975" cy="1528763"/>
          </a:xfrm>
          <a:prstGeom prst="rect">
            <a:avLst/>
          </a:prstGeom>
          <a:noFill/>
          <a:ln w="9525">
            <a:noFill/>
            <a:miter lim="800000"/>
            <a:headEnd/>
            <a:tailEnd/>
          </a:ln>
        </p:spPr>
      </p:pic>
    </p:spTree>
  </p:cSld>
  <p:clrMapOvr>
    <a:masterClrMapping/>
  </p:clrMapOvr>
  <p:transition>
    <p:random/>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矩形 2"/>
          <p:cNvSpPr>
            <a:spLocks noChangeArrowheads="1"/>
          </p:cNvSpPr>
          <p:nvPr/>
        </p:nvSpPr>
        <p:spPr bwMode="auto">
          <a:xfrm>
            <a:off x="571472" y="321469"/>
            <a:ext cx="7223452" cy="523220"/>
          </a:xfrm>
          <a:prstGeom prst="rect">
            <a:avLst/>
          </a:prstGeom>
          <a:noFill/>
          <a:ln w="9525">
            <a:noFill/>
            <a:miter lim="800000"/>
            <a:headEnd/>
            <a:tailEnd/>
          </a:ln>
        </p:spPr>
        <p:txBody>
          <a:bodyPr wrap="none">
            <a:spAutoFit/>
          </a:bodyPr>
          <a:lstStyle/>
          <a:p>
            <a:r>
              <a:rPr lang="en-US" altLang="zh-CN" sz="2800" kern="0" dirty="0">
                <a:solidFill>
                  <a:srgbClr val="FF0000"/>
                </a:solidFill>
                <a:latin typeface="+mj-ea"/>
                <a:ea typeface="+mj-ea"/>
              </a:rPr>
              <a:t>3.2.1  </a:t>
            </a:r>
            <a:r>
              <a:rPr lang="zh-CN" altLang="en-US" sz="2800" kern="0" dirty="0">
                <a:solidFill>
                  <a:srgbClr val="FF0000"/>
                </a:solidFill>
                <a:latin typeface="+mj-ea"/>
                <a:ea typeface="+mj-ea"/>
              </a:rPr>
              <a:t>集成运放电路的实用分析方法及步骤</a:t>
            </a:r>
          </a:p>
        </p:txBody>
      </p:sp>
      <p:sp>
        <p:nvSpPr>
          <p:cNvPr id="45059" name="Rectangle 5">
            <a:hlinkClick r:id="rId2" action="ppaction://hlinksldjump"/>
          </p:cNvPr>
          <p:cNvSpPr>
            <a:spLocks noChangeArrowheads="1"/>
          </p:cNvSpPr>
          <p:nvPr/>
        </p:nvSpPr>
        <p:spPr bwMode="auto">
          <a:xfrm>
            <a:off x="571500" y="1017985"/>
            <a:ext cx="7391400" cy="461665"/>
          </a:xfrm>
          <a:prstGeom prst="rect">
            <a:avLst/>
          </a:prstGeom>
          <a:noFill/>
          <a:ln w="9525">
            <a:noFill/>
            <a:miter lim="800000"/>
            <a:headEnd/>
            <a:tailEnd/>
          </a:ln>
        </p:spPr>
        <p:txBody>
          <a:bodyPr>
            <a:spAutoFit/>
          </a:bodyPr>
          <a:lstStyle/>
          <a:p>
            <a:r>
              <a:rPr lang="en-US" altLang="zh-CN" sz="2400" dirty="0"/>
              <a:t>1</a:t>
            </a:r>
            <a:r>
              <a:rPr lang="zh-CN" altLang="en-US" sz="2400" dirty="0"/>
              <a:t>．将集成运放视为理想运放，满足以下特征：</a:t>
            </a:r>
          </a:p>
        </p:txBody>
      </p:sp>
      <p:sp>
        <p:nvSpPr>
          <p:cNvPr id="10" name="Rectangle 11"/>
          <p:cNvSpPr>
            <a:spLocks noChangeArrowheads="1"/>
          </p:cNvSpPr>
          <p:nvPr/>
        </p:nvSpPr>
        <p:spPr bwMode="auto">
          <a:xfrm>
            <a:off x="714375" y="1446610"/>
            <a:ext cx="6357938" cy="584775"/>
          </a:xfrm>
          <a:prstGeom prst="rect">
            <a:avLst/>
          </a:prstGeom>
          <a:noFill/>
          <a:ln w="12700" cap="sq">
            <a:noFill/>
            <a:miter lim="800000"/>
            <a:headEnd type="none" w="sm" len="sm"/>
            <a:tailEnd type="none" w="sm" len="sm"/>
          </a:ln>
        </p:spPr>
        <p:txBody>
          <a:bodyPr>
            <a:spAutoFit/>
          </a:bodyPr>
          <a:lstStyle/>
          <a:p>
            <a:pPr>
              <a:spcBef>
                <a:spcPct val="20000"/>
              </a:spcBef>
              <a:buClr>
                <a:srgbClr val="0000FF"/>
              </a:buClr>
              <a:buSzPct val="85000"/>
            </a:pPr>
            <a:r>
              <a:rPr lang="zh-CN" altLang="en-US" sz="2400" dirty="0">
                <a:solidFill>
                  <a:srgbClr val="000000"/>
                </a:solidFill>
              </a:rPr>
              <a:t>▲</a:t>
            </a:r>
            <a:r>
              <a:rPr lang="zh-CN" altLang="en-US" sz="2400" dirty="0">
                <a:solidFill>
                  <a:srgbClr val="000000"/>
                </a:solidFill>
                <a:latin typeface="+mn-ea"/>
                <a:ea typeface="+mn-ea"/>
              </a:rPr>
              <a:t>开环电压增益</a:t>
            </a:r>
            <a:r>
              <a:rPr lang="en-US" sz="3200" dirty="0">
                <a:solidFill>
                  <a:srgbClr val="FF0000"/>
                </a:solidFill>
                <a:latin typeface="+mn-ea"/>
                <a:ea typeface="+mn-ea"/>
              </a:rPr>
              <a:t>→∞</a:t>
            </a:r>
            <a:r>
              <a:rPr lang="zh-CN" altLang="en-US" sz="2400" dirty="0">
                <a:solidFill>
                  <a:srgbClr val="FF0000"/>
                </a:solidFill>
                <a:latin typeface="+mn-ea"/>
                <a:ea typeface="+mn-ea"/>
              </a:rPr>
              <a:t>（很高）</a:t>
            </a:r>
          </a:p>
        </p:txBody>
      </p:sp>
      <p:sp>
        <p:nvSpPr>
          <p:cNvPr id="11" name="Rectangle 12"/>
          <p:cNvSpPr>
            <a:spLocks noChangeArrowheads="1"/>
          </p:cNvSpPr>
          <p:nvPr/>
        </p:nvSpPr>
        <p:spPr bwMode="auto">
          <a:xfrm>
            <a:off x="714348" y="1928809"/>
            <a:ext cx="8429652" cy="584775"/>
          </a:xfrm>
          <a:prstGeom prst="rect">
            <a:avLst/>
          </a:prstGeom>
          <a:noFill/>
          <a:ln w="12700" cap="sq">
            <a:noFill/>
            <a:miter lim="800000"/>
            <a:headEnd type="none" w="sm" len="sm"/>
            <a:tailEnd type="none" w="sm" len="sm"/>
          </a:ln>
        </p:spPr>
        <p:txBody>
          <a:bodyPr>
            <a:spAutoFit/>
          </a:bodyPr>
          <a:lstStyle/>
          <a:p>
            <a:pPr marL="0" lvl="8">
              <a:spcBef>
                <a:spcPct val="20000"/>
              </a:spcBef>
              <a:buClr>
                <a:srgbClr val="FF0000"/>
              </a:buClr>
              <a:buSzPct val="85000"/>
              <a:defRPr/>
            </a:pPr>
            <a:r>
              <a:rPr lang="zh-CN" altLang="en-US" sz="2400" dirty="0">
                <a:solidFill>
                  <a:srgbClr val="000000"/>
                </a:solidFill>
              </a:rPr>
              <a:t>▲</a:t>
            </a:r>
            <a:r>
              <a:rPr lang="zh-CN" altLang="en-US" sz="2400" dirty="0">
                <a:latin typeface="+mn-ea"/>
                <a:ea typeface="+mn-ea"/>
              </a:rPr>
              <a:t>输入阻抗</a:t>
            </a:r>
            <a:r>
              <a:rPr lang="en-US" sz="2400" dirty="0">
                <a:latin typeface="+mn-ea"/>
                <a:ea typeface="+mn-ea"/>
              </a:rPr>
              <a:t> </a:t>
            </a:r>
            <a:r>
              <a:rPr lang="en-US" sz="3200" dirty="0">
                <a:solidFill>
                  <a:srgbClr val="FF0000"/>
                </a:solidFill>
                <a:latin typeface="+mn-ea"/>
                <a:ea typeface="+mn-ea"/>
              </a:rPr>
              <a:t>→∞</a:t>
            </a:r>
            <a:r>
              <a:rPr lang="zh-CN" altLang="en-US" sz="2400" dirty="0">
                <a:solidFill>
                  <a:srgbClr val="FF0000"/>
                </a:solidFill>
                <a:latin typeface="+mn-ea"/>
                <a:ea typeface="+mn-ea"/>
              </a:rPr>
              <a:t> （很大） </a:t>
            </a:r>
            <a:r>
              <a:rPr lang="zh-CN" altLang="en-US" sz="2400" dirty="0" smtClean="0">
                <a:latin typeface="+mn-ea"/>
                <a:ea typeface="+mn-ea"/>
              </a:rPr>
              <a:t>，输入电流</a:t>
            </a:r>
            <a:r>
              <a:rPr lang="en-US" sz="2400" dirty="0" smtClean="0">
                <a:latin typeface="+mn-ea"/>
                <a:ea typeface="+mn-ea"/>
              </a:rPr>
              <a:t> </a:t>
            </a:r>
            <a:r>
              <a:rPr lang="en-US" sz="2400" dirty="0">
                <a:solidFill>
                  <a:srgbClr val="FF0000"/>
                </a:solidFill>
                <a:latin typeface="+mn-ea"/>
                <a:ea typeface="+mn-ea"/>
              </a:rPr>
              <a:t>→0</a:t>
            </a:r>
            <a:r>
              <a:rPr lang="zh-CN" altLang="en-US" sz="2400" dirty="0">
                <a:solidFill>
                  <a:srgbClr val="FF0000"/>
                </a:solidFill>
                <a:latin typeface="+mn-ea"/>
                <a:ea typeface="+mn-ea"/>
              </a:rPr>
              <a:t>（虚断）</a:t>
            </a:r>
          </a:p>
        </p:txBody>
      </p:sp>
      <p:sp>
        <p:nvSpPr>
          <p:cNvPr id="12" name="Rectangle 13"/>
          <p:cNvSpPr>
            <a:spLocks noChangeArrowheads="1"/>
          </p:cNvSpPr>
          <p:nvPr/>
        </p:nvSpPr>
        <p:spPr bwMode="auto">
          <a:xfrm>
            <a:off x="714376" y="2518172"/>
            <a:ext cx="5000625" cy="461665"/>
          </a:xfrm>
          <a:prstGeom prst="rect">
            <a:avLst/>
          </a:prstGeom>
          <a:noFill/>
          <a:ln w="12700" cap="sq">
            <a:noFill/>
            <a:miter lim="800000"/>
            <a:headEnd type="none" w="sm" len="sm"/>
            <a:tailEnd type="none" w="sm" len="sm"/>
          </a:ln>
        </p:spPr>
        <p:txBody>
          <a:bodyPr>
            <a:spAutoFit/>
          </a:bodyPr>
          <a:lstStyle/>
          <a:p>
            <a:pPr>
              <a:spcBef>
                <a:spcPct val="20000"/>
              </a:spcBef>
              <a:buClr>
                <a:srgbClr val="FF0000"/>
              </a:buClr>
              <a:buSzPct val="85000"/>
            </a:pPr>
            <a:r>
              <a:rPr lang="zh-CN" altLang="en-US" sz="2400" dirty="0">
                <a:solidFill>
                  <a:srgbClr val="000000"/>
                </a:solidFill>
              </a:rPr>
              <a:t>▲</a:t>
            </a:r>
            <a:r>
              <a:rPr lang="zh-CN" altLang="en-US" sz="2400" dirty="0">
                <a:solidFill>
                  <a:srgbClr val="000000"/>
                </a:solidFill>
                <a:latin typeface="+mn-ea"/>
                <a:ea typeface="+mn-ea"/>
              </a:rPr>
              <a:t>输出电阻</a:t>
            </a:r>
            <a:r>
              <a:rPr lang="en-US" sz="2400" dirty="0">
                <a:solidFill>
                  <a:srgbClr val="FF0000"/>
                </a:solidFill>
                <a:latin typeface="+mn-ea"/>
                <a:ea typeface="+mn-ea"/>
              </a:rPr>
              <a:t>→</a:t>
            </a:r>
            <a:r>
              <a:rPr lang="en-US" altLang="zh-CN" sz="2400" dirty="0">
                <a:solidFill>
                  <a:srgbClr val="FF0000"/>
                </a:solidFill>
                <a:latin typeface="+mn-ea"/>
                <a:ea typeface="+mn-ea"/>
              </a:rPr>
              <a:t>0</a:t>
            </a:r>
            <a:r>
              <a:rPr lang="zh-CN" altLang="en-US" sz="2400" dirty="0">
                <a:solidFill>
                  <a:srgbClr val="000000"/>
                </a:solidFill>
                <a:latin typeface="+mn-ea"/>
                <a:ea typeface="+mn-ea"/>
              </a:rPr>
              <a:t>    </a:t>
            </a:r>
            <a:r>
              <a:rPr lang="en-US" altLang="zh-CN" sz="2400" dirty="0">
                <a:solidFill>
                  <a:srgbClr val="000000"/>
                </a:solidFill>
                <a:latin typeface="+mn-ea"/>
                <a:ea typeface="+mn-ea"/>
              </a:rPr>
              <a:t> </a:t>
            </a:r>
            <a:r>
              <a:rPr lang="zh-CN" altLang="en-US" sz="2400" dirty="0">
                <a:solidFill>
                  <a:srgbClr val="FF0000"/>
                </a:solidFill>
                <a:latin typeface="+mn-ea"/>
                <a:ea typeface="+mn-ea"/>
              </a:rPr>
              <a:t>（很小） </a:t>
            </a:r>
          </a:p>
        </p:txBody>
      </p:sp>
      <p:sp>
        <p:nvSpPr>
          <p:cNvPr id="14" name="Rectangle 13"/>
          <p:cNvSpPr>
            <a:spLocks noChangeArrowheads="1"/>
          </p:cNvSpPr>
          <p:nvPr/>
        </p:nvSpPr>
        <p:spPr bwMode="auto">
          <a:xfrm>
            <a:off x="714376" y="2946797"/>
            <a:ext cx="5000625" cy="584775"/>
          </a:xfrm>
          <a:prstGeom prst="rect">
            <a:avLst/>
          </a:prstGeom>
          <a:noFill/>
          <a:ln w="12700" cap="sq">
            <a:noFill/>
            <a:miter lim="800000"/>
            <a:headEnd type="none" w="sm" len="sm"/>
            <a:tailEnd type="none" w="sm" len="sm"/>
          </a:ln>
        </p:spPr>
        <p:txBody>
          <a:bodyPr>
            <a:spAutoFit/>
          </a:bodyPr>
          <a:lstStyle/>
          <a:p>
            <a:pPr>
              <a:spcBef>
                <a:spcPct val="20000"/>
              </a:spcBef>
              <a:buClr>
                <a:srgbClr val="FF0000"/>
              </a:buClr>
              <a:buSzPct val="85000"/>
            </a:pPr>
            <a:r>
              <a:rPr lang="zh-CN" altLang="en-US" sz="2400" dirty="0">
                <a:solidFill>
                  <a:srgbClr val="000000"/>
                </a:solidFill>
              </a:rPr>
              <a:t>▲</a:t>
            </a:r>
            <a:r>
              <a:rPr lang="zh-CN" altLang="en-US" sz="2400" dirty="0">
                <a:latin typeface="+mn-ea"/>
                <a:ea typeface="+mn-ea"/>
              </a:rPr>
              <a:t>运放的带宽</a:t>
            </a:r>
            <a:r>
              <a:rPr lang="en-US" sz="2400" dirty="0">
                <a:latin typeface="+mn-ea"/>
                <a:ea typeface="+mn-ea"/>
              </a:rPr>
              <a:t> </a:t>
            </a:r>
            <a:r>
              <a:rPr lang="en-US" sz="3200" dirty="0">
                <a:solidFill>
                  <a:srgbClr val="FF0000"/>
                </a:solidFill>
                <a:latin typeface="+mn-ea"/>
                <a:ea typeface="+mn-ea"/>
              </a:rPr>
              <a:t>→∞</a:t>
            </a:r>
            <a:r>
              <a:rPr lang="zh-CN" altLang="en-US" sz="3200" dirty="0">
                <a:solidFill>
                  <a:srgbClr val="FF0000"/>
                </a:solidFill>
                <a:latin typeface="+mn-ea"/>
                <a:ea typeface="+mn-ea"/>
              </a:rPr>
              <a:t> </a:t>
            </a:r>
            <a:r>
              <a:rPr lang="zh-CN" altLang="en-US" sz="2400" dirty="0">
                <a:solidFill>
                  <a:srgbClr val="FF0000"/>
                </a:solidFill>
                <a:latin typeface="+mn-ea"/>
                <a:ea typeface="+mn-ea"/>
              </a:rPr>
              <a:t>（很大） </a:t>
            </a:r>
          </a:p>
        </p:txBody>
      </p:sp>
      <p:sp>
        <p:nvSpPr>
          <p:cNvPr id="15" name="Rectangle 13"/>
          <p:cNvSpPr>
            <a:spLocks noChangeArrowheads="1"/>
          </p:cNvSpPr>
          <p:nvPr/>
        </p:nvSpPr>
        <p:spPr bwMode="auto">
          <a:xfrm>
            <a:off x="714376" y="3575448"/>
            <a:ext cx="7286625" cy="461665"/>
          </a:xfrm>
          <a:prstGeom prst="rect">
            <a:avLst/>
          </a:prstGeom>
          <a:noFill/>
          <a:ln w="12700" cap="sq">
            <a:noFill/>
            <a:miter lim="800000"/>
            <a:headEnd type="none" w="sm" len="sm"/>
            <a:tailEnd type="none" w="sm" len="sm"/>
          </a:ln>
        </p:spPr>
        <p:txBody>
          <a:bodyPr>
            <a:spAutoFit/>
          </a:bodyPr>
          <a:lstStyle/>
          <a:p>
            <a:pPr>
              <a:spcBef>
                <a:spcPct val="20000"/>
              </a:spcBef>
              <a:buClr>
                <a:srgbClr val="FF0000"/>
              </a:buClr>
              <a:buSzPct val="85000"/>
            </a:pPr>
            <a:r>
              <a:rPr lang="zh-CN" altLang="en-US" sz="2400" dirty="0">
                <a:solidFill>
                  <a:srgbClr val="000000"/>
                </a:solidFill>
              </a:rPr>
              <a:t>▲</a:t>
            </a:r>
            <a:r>
              <a:rPr lang="zh-CN" altLang="en-US" sz="2400" dirty="0">
                <a:latin typeface="+mn-ea"/>
                <a:ea typeface="+mn-ea"/>
              </a:rPr>
              <a:t>失调电压、失调电流、零点漂移、噪声</a:t>
            </a:r>
            <a:r>
              <a:rPr lang="en-US" sz="2400" dirty="0">
                <a:solidFill>
                  <a:srgbClr val="FF0000"/>
                </a:solidFill>
                <a:latin typeface="+mn-ea"/>
                <a:ea typeface="+mn-ea"/>
              </a:rPr>
              <a:t>→</a:t>
            </a:r>
            <a:r>
              <a:rPr lang="en-US" altLang="zh-CN" sz="2400" dirty="0">
                <a:solidFill>
                  <a:srgbClr val="FF0000"/>
                </a:solidFill>
                <a:latin typeface="+mn-ea"/>
                <a:ea typeface="+mn-ea"/>
              </a:rPr>
              <a:t>0</a:t>
            </a:r>
            <a:r>
              <a:rPr lang="zh-CN" altLang="en-US" sz="2400" dirty="0">
                <a:solidFill>
                  <a:srgbClr val="FF0000"/>
                </a:solidFill>
                <a:latin typeface="+mn-ea"/>
                <a:ea typeface="+mn-ea"/>
              </a:rPr>
              <a:t> （很小）</a:t>
            </a:r>
            <a:endParaRPr lang="zh-CN" altLang="en-US" sz="2400" dirty="0">
              <a:solidFill>
                <a:srgbClr val="000000"/>
              </a:solidFill>
              <a:latin typeface="+mn-ea"/>
              <a:ea typeface="+mn-ea"/>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strips(downRight)">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strips(downRight)">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strips(downRight)">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strips(downRight)">
                                      <p:cBhvr>
                                        <p:cTn id="22" dur="500"/>
                                        <p:tgtEl>
                                          <p:spTgt spid="14"/>
                                        </p:tgtEl>
                                      </p:cBhvr>
                                    </p:animEffect>
                                  </p:childTnLst>
                                </p:cTn>
                              </p:par>
                            </p:childTnLst>
                          </p:cTn>
                        </p:par>
                      </p:childTnLst>
                    </p:cTn>
                  </p:par>
                  <p:par>
                    <p:cTn id="23" fill="hold">
                      <p:stCondLst>
                        <p:cond delay="indefinite"/>
                      </p:stCondLst>
                      <p:childTnLst>
                        <p:par>
                          <p:cTn id="24" fill="hold">
                            <p:stCondLst>
                              <p:cond delay="0"/>
                            </p:stCondLst>
                            <p:childTnLst>
                              <p:par>
                                <p:cTn id="25" presetID="18" presetClass="entr" presetSubtype="6"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strips(downRight)">
                                      <p:cBhvr>
                                        <p:cTn id="2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utoUpdateAnimBg="0"/>
      <p:bldP spid="12" grpId="0" autoUpdateAnimBg="0"/>
      <p:bldP spid="14" grpId="0" autoUpdateAnimBg="0"/>
      <p:bldP spid="15" grpId="0"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矩形 2"/>
          <p:cNvSpPr>
            <a:spLocks noChangeArrowheads="1"/>
          </p:cNvSpPr>
          <p:nvPr/>
        </p:nvSpPr>
        <p:spPr bwMode="auto">
          <a:xfrm>
            <a:off x="642939" y="321469"/>
            <a:ext cx="7223452" cy="523220"/>
          </a:xfrm>
          <a:prstGeom prst="rect">
            <a:avLst/>
          </a:prstGeom>
          <a:noFill/>
          <a:ln w="9525">
            <a:noFill/>
            <a:miter lim="800000"/>
            <a:headEnd/>
            <a:tailEnd/>
          </a:ln>
        </p:spPr>
        <p:txBody>
          <a:bodyPr wrap="none">
            <a:spAutoFit/>
          </a:bodyPr>
          <a:lstStyle/>
          <a:p>
            <a:r>
              <a:rPr lang="en-US" altLang="zh-CN" sz="2800" kern="0" dirty="0">
                <a:solidFill>
                  <a:srgbClr val="FF0000"/>
                </a:solidFill>
                <a:latin typeface="+mj-ea"/>
                <a:ea typeface="+mj-ea"/>
              </a:rPr>
              <a:t>3.2.1  </a:t>
            </a:r>
            <a:r>
              <a:rPr lang="zh-CN" altLang="en-US" sz="2800" kern="0" dirty="0">
                <a:solidFill>
                  <a:srgbClr val="FF0000"/>
                </a:solidFill>
                <a:latin typeface="+mj-ea"/>
                <a:ea typeface="+mj-ea"/>
              </a:rPr>
              <a:t>集成运放电路的实用分析方法及步骤</a:t>
            </a:r>
          </a:p>
        </p:txBody>
      </p:sp>
      <p:sp>
        <p:nvSpPr>
          <p:cNvPr id="46083" name="Rectangle 5">
            <a:hlinkClick r:id="rId2" action="ppaction://hlinksldjump"/>
          </p:cNvPr>
          <p:cNvSpPr>
            <a:spLocks noChangeArrowheads="1"/>
          </p:cNvSpPr>
          <p:nvPr/>
        </p:nvSpPr>
        <p:spPr bwMode="auto">
          <a:xfrm>
            <a:off x="571500" y="857238"/>
            <a:ext cx="7391400" cy="461665"/>
          </a:xfrm>
          <a:prstGeom prst="rect">
            <a:avLst/>
          </a:prstGeom>
          <a:noFill/>
          <a:ln w="9525">
            <a:noFill/>
            <a:miter lim="800000"/>
            <a:headEnd/>
            <a:tailEnd/>
          </a:ln>
        </p:spPr>
        <p:txBody>
          <a:bodyPr>
            <a:spAutoFit/>
          </a:bodyPr>
          <a:lstStyle/>
          <a:p>
            <a:r>
              <a:rPr lang="en-US" altLang="zh-CN" sz="2400" dirty="0"/>
              <a:t>2</a:t>
            </a:r>
            <a:r>
              <a:rPr lang="zh-CN" altLang="en-US" sz="2400" dirty="0"/>
              <a:t>．根据反馈极性选择不同的分析方法</a:t>
            </a:r>
          </a:p>
        </p:txBody>
      </p:sp>
      <p:sp>
        <p:nvSpPr>
          <p:cNvPr id="10" name="Rectangle 11"/>
          <p:cNvSpPr>
            <a:spLocks noChangeArrowheads="1"/>
          </p:cNvSpPr>
          <p:nvPr/>
        </p:nvSpPr>
        <p:spPr bwMode="auto">
          <a:xfrm>
            <a:off x="714375" y="1285866"/>
            <a:ext cx="6929438" cy="461665"/>
          </a:xfrm>
          <a:prstGeom prst="rect">
            <a:avLst/>
          </a:prstGeom>
          <a:noFill/>
          <a:ln w="12700" cap="sq">
            <a:noFill/>
            <a:miter lim="800000"/>
            <a:headEnd type="none" w="sm" len="sm"/>
            <a:tailEnd type="none" w="sm" len="sm"/>
          </a:ln>
        </p:spPr>
        <p:txBody>
          <a:bodyPr>
            <a:spAutoFit/>
          </a:bodyPr>
          <a:lstStyle/>
          <a:p>
            <a:r>
              <a:rPr lang="en-US" altLang="zh-CN" sz="2400" dirty="0">
                <a:solidFill>
                  <a:srgbClr val="0000CC"/>
                </a:solidFill>
                <a:latin typeface="+mn-ea"/>
                <a:ea typeface="+mn-ea"/>
                <a:sym typeface="Wingdings" pitchFamily="2" charset="2"/>
              </a:rPr>
              <a:t></a:t>
            </a:r>
            <a:r>
              <a:rPr lang="en-US" altLang="zh-CN" sz="2400" baseline="-25000" dirty="0">
                <a:solidFill>
                  <a:srgbClr val="0000CC"/>
                </a:solidFill>
                <a:latin typeface="+mn-ea"/>
                <a:ea typeface="+mn-ea"/>
              </a:rPr>
              <a:t>  </a:t>
            </a:r>
            <a:r>
              <a:rPr lang="zh-CN" altLang="en-US" sz="2400" dirty="0">
                <a:solidFill>
                  <a:srgbClr val="0000CC"/>
                </a:solidFill>
                <a:latin typeface="+mn-ea"/>
                <a:ea typeface="+mn-ea"/>
              </a:rPr>
              <a:t>当反馈极性为负反馈时，运放工作在线性</a:t>
            </a:r>
            <a:r>
              <a:rPr lang="zh-CN" altLang="en-US" sz="2400" dirty="0" smtClean="0">
                <a:solidFill>
                  <a:srgbClr val="0000CC"/>
                </a:solidFill>
                <a:latin typeface="+mn-ea"/>
                <a:ea typeface="+mn-ea"/>
              </a:rPr>
              <a:t>状态；</a:t>
            </a:r>
            <a:endParaRPr lang="zh-CN" altLang="en-US" sz="2400" dirty="0">
              <a:solidFill>
                <a:srgbClr val="0000CC"/>
              </a:solidFill>
              <a:latin typeface="+mn-ea"/>
              <a:ea typeface="+mn-ea"/>
            </a:endParaRPr>
          </a:p>
        </p:txBody>
      </p:sp>
      <p:sp>
        <p:nvSpPr>
          <p:cNvPr id="11" name="Rectangle 12"/>
          <p:cNvSpPr>
            <a:spLocks noChangeArrowheads="1"/>
          </p:cNvSpPr>
          <p:nvPr/>
        </p:nvSpPr>
        <p:spPr bwMode="auto">
          <a:xfrm>
            <a:off x="714348" y="1669315"/>
            <a:ext cx="7358114" cy="830997"/>
          </a:xfrm>
          <a:prstGeom prst="rect">
            <a:avLst/>
          </a:prstGeom>
          <a:noFill/>
          <a:ln w="12700" cap="sq">
            <a:noFill/>
            <a:miter lim="800000"/>
            <a:headEnd type="none" w="sm" len="sm"/>
            <a:tailEnd type="none" w="sm" len="sm"/>
          </a:ln>
        </p:spPr>
        <p:txBody>
          <a:bodyPr>
            <a:spAutoFit/>
          </a:bodyPr>
          <a:lstStyle/>
          <a:p>
            <a:pPr marL="0" lvl="8">
              <a:spcBef>
                <a:spcPct val="20000"/>
              </a:spcBef>
              <a:buClr>
                <a:srgbClr val="FF0000"/>
              </a:buClr>
              <a:buSzPct val="85000"/>
              <a:defRPr/>
            </a:pPr>
            <a:r>
              <a:rPr lang="zh-CN" altLang="en-US" sz="2400" dirty="0" smtClean="0"/>
              <a:t>        </a:t>
            </a:r>
            <a:r>
              <a:rPr lang="zh-CN" altLang="en-US" sz="2400" dirty="0" smtClean="0">
                <a:latin typeface="+mn-ea"/>
                <a:ea typeface="+mn-ea"/>
              </a:rPr>
              <a:t>根据</a:t>
            </a:r>
            <a:r>
              <a:rPr lang="zh-CN" altLang="en-US" sz="2400" u="sng" dirty="0" smtClean="0">
                <a:solidFill>
                  <a:srgbClr val="000066"/>
                </a:solidFill>
                <a:latin typeface="+mn-ea"/>
                <a:ea typeface="+mn-ea"/>
              </a:rPr>
              <a:t>“虚短”</a:t>
            </a:r>
            <a:r>
              <a:rPr lang="zh-CN" altLang="en-US" sz="2400" dirty="0" smtClean="0">
                <a:latin typeface="+mn-ea"/>
                <a:ea typeface="+mn-ea"/>
              </a:rPr>
              <a:t> 可知，</a:t>
            </a:r>
            <a:r>
              <a:rPr lang="zh-CN" altLang="en-US" sz="2400" dirty="0">
                <a:latin typeface="+mn-ea"/>
                <a:ea typeface="+mn-ea"/>
              </a:rPr>
              <a:t>同相输入端“</a:t>
            </a:r>
            <a:r>
              <a:rPr lang="en-US" altLang="zh-CN" sz="2400" dirty="0">
                <a:latin typeface="+mn-ea"/>
                <a:ea typeface="+mn-ea"/>
              </a:rPr>
              <a:t>p</a:t>
            </a:r>
            <a:r>
              <a:rPr lang="zh-CN" altLang="en-US" sz="2400" dirty="0">
                <a:latin typeface="+mn-ea"/>
                <a:ea typeface="+mn-ea"/>
              </a:rPr>
              <a:t>”与反相输入端“</a:t>
            </a:r>
            <a:r>
              <a:rPr lang="en-US" altLang="zh-CN" sz="2400" dirty="0">
                <a:latin typeface="+mn-ea"/>
                <a:ea typeface="+mn-ea"/>
              </a:rPr>
              <a:t>n</a:t>
            </a:r>
            <a:r>
              <a:rPr lang="zh-CN" altLang="en-US" sz="2400" dirty="0">
                <a:latin typeface="+mn-ea"/>
                <a:ea typeface="+mn-ea"/>
              </a:rPr>
              <a:t>”的电位相等：</a:t>
            </a:r>
            <a:endParaRPr lang="zh-CN" altLang="en-US" sz="2400" dirty="0">
              <a:solidFill>
                <a:srgbClr val="FF0000"/>
              </a:solidFill>
              <a:latin typeface="+mn-ea"/>
              <a:ea typeface="+mn-ea"/>
            </a:endParaRPr>
          </a:p>
        </p:txBody>
      </p:sp>
      <p:sp>
        <p:nvSpPr>
          <p:cNvPr id="14" name="Rectangle 13"/>
          <p:cNvSpPr>
            <a:spLocks noChangeArrowheads="1"/>
          </p:cNvSpPr>
          <p:nvPr/>
        </p:nvSpPr>
        <p:spPr bwMode="auto">
          <a:xfrm>
            <a:off x="714348" y="2571750"/>
            <a:ext cx="6786563" cy="461665"/>
          </a:xfrm>
          <a:prstGeom prst="rect">
            <a:avLst/>
          </a:prstGeom>
          <a:noFill/>
          <a:ln w="12700" cap="sq">
            <a:noFill/>
            <a:miter lim="800000"/>
            <a:headEnd type="none" w="sm" len="sm"/>
            <a:tailEnd type="none" w="sm" len="sm"/>
          </a:ln>
        </p:spPr>
        <p:txBody>
          <a:bodyPr>
            <a:spAutoFit/>
          </a:bodyPr>
          <a:lstStyle/>
          <a:p>
            <a:pPr>
              <a:spcBef>
                <a:spcPct val="20000"/>
              </a:spcBef>
              <a:buClr>
                <a:srgbClr val="FF0000"/>
              </a:buClr>
              <a:buSzPct val="85000"/>
            </a:pPr>
            <a:r>
              <a:rPr lang="zh-CN" altLang="en-US" sz="2400" dirty="0" smtClean="0"/>
              <a:t>        </a:t>
            </a:r>
            <a:r>
              <a:rPr lang="zh-CN" altLang="en-US" sz="2400" dirty="0" smtClean="0">
                <a:latin typeface="+mn-ea"/>
                <a:ea typeface="+mn-ea"/>
              </a:rPr>
              <a:t>根据</a:t>
            </a:r>
            <a:r>
              <a:rPr lang="zh-CN" altLang="en-US" sz="2400" u="sng" dirty="0" smtClean="0">
                <a:solidFill>
                  <a:srgbClr val="000066"/>
                </a:solidFill>
                <a:latin typeface="+mn-ea"/>
                <a:ea typeface="+mn-ea"/>
              </a:rPr>
              <a:t>“虚断”</a:t>
            </a:r>
            <a:r>
              <a:rPr lang="zh-CN" altLang="en-US" sz="2400" dirty="0">
                <a:latin typeface="+mn-ea"/>
                <a:ea typeface="+mn-ea"/>
              </a:rPr>
              <a:t>可知</a:t>
            </a:r>
            <a:r>
              <a:rPr lang="zh-CN" altLang="en-US" sz="2400" dirty="0" smtClean="0">
                <a:latin typeface="+mn-ea"/>
                <a:ea typeface="+mn-ea"/>
              </a:rPr>
              <a:t>，流入运</a:t>
            </a:r>
            <a:r>
              <a:rPr lang="zh-CN" altLang="en-US" sz="2400" dirty="0">
                <a:latin typeface="+mn-ea"/>
                <a:ea typeface="+mn-ea"/>
              </a:rPr>
              <a:t>放</a:t>
            </a:r>
            <a:r>
              <a:rPr lang="zh-CN" altLang="en-US" sz="2400" dirty="0" smtClean="0">
                <a:latin typeface="+mn-ea"/>
                <a:ea typeface="+mn-ea"/>
              </a:rPr>
              <a:t>的电流为</a:t>
            </a:r>
            <a:r>
              <a:rPr lang="en-US" altLang="zh-CN" sz="2400" dirty="0">
                <a:latin typeface="+mn-ea"/>
                <a:ea typeface="+mn-ea"/>
              </a:rPr>
              <a:t>0</a:t>
            </a:r>
            <a:r>
              <a:rPr lang="zh-CN" altLang="en-US" sz="2400" dirty="0">
                <a:latin typeface="+mn-ea"/>
                <a:ea typeface="+mn-ea"/>
              </a:rPr>
              <a:t>：</a:t>
            </a:r>
            <a:endParaRPr lang="zh-CN" altLang="en-US" sz="2400" dirty="0">
              <a:solidFill>
                <a:srgbClr val="FF0000"/>
              </a:solidFill>
              <a:latin typeface="+mn-ea"/>
              <a:ea typeface="+mn-ea"/>
            </a:endParaRPr>
          </a:p>
        </p:txBody>
      </p:sp>
      <p:sp>
        <p:nvSpPr>
          <p:cNvPr id="15" name="Rectangle 13"/>
          <p:cNvSpPr>
            <a:spLocks noChangeArrowheads="1"/>
          </p:cNvSpPr>
          <p:nvPr/>
        </p:nvSpPr>
        <p:spPr bwMode="auto">
          <a:xfrm>
            <a:off x="714375" y="3500444"/>
            <a:ext cx="7786688" cy="830997"/>
          </a:xfrm>
          <a:prstGeom prst="rect">
            <a:avLst/>
          </a:prstGeom>
          <a:noFill/>
          <a:ln w="12700" cap="sq">
            <a:noFill/>
            <a:miter lim="800000"/>
            <a:headEnd type="none" w="sm" len="sm"/>
            <a:tailEnd type="none" w="sm" len="sm"/>
          </a:ln>
        </p:spPr>
        <p:txBody>
          <a:bodyPr>
            <a:spAutoFit/>
          </a:bodyPr>
          <a:lstStyle/>
          <a:p>
            <a:r>
              <a:rPr lang="en-US" altLang="en-US" sz="2400" dirty="0">
                <a:solidFill>
                  <a:srgbClr val="0000CC"/>
                </a:solidFill>
                <a:latin typeface="+mn-ea"/>
                <a:ea typeface="+mn-ea"/>
                <a:sym typeface="Wingdings" pitchFamily="2" charset="2"/>
              </a:rPr>
              <a:t></a:t>
            </a:r>
            <a:r>
              <a:rPr lang="en-US" altLang="en-US" sz="2400" dirty="0">
                <a:solidFill>
                  <a:srgbClr val="0000CC"/>
                </a:solidFill>
                <a:latin typeface="+mn-ea"/>
                <a:ea typeface="+mn-ea"/>
              </a:rPr>
              <a:t>  </a:t>
            </a:r>
            <a:r>
              <a:rPr lang="zh-CN" altLang="en-US" sz="2400" dirty="0">
                <a:solidFill>
                  <a:srgbClr val="0000CC"/>
                </a:solidFill>
                <a:latin typeface="+mn-ea"/>
                <a:ea typeface="+mn-ea"/>
              </a:rPr>
              <a:t>当没有反馈通路、反馈极性为正反馈时，运放工作在非线性</a:t>
            </a:r>
            <a:r>
              <a:rPr lang="zh-CN" altLang="en-US" sz="2400" dirty="0" smtClean="0">
                <a:solidFill>
                  <a:srgbClr val="0000CC"/>
                </a:solidFill>
                <a:latin typeface="+mn-ea"/>
                <a:ea typeface="+mn-ea"/>
              </a:rPr>
              <a:t>状态，输出只有</a:t>
            </a:r>
            <a:r>
              <a:rPr lang="en-US" altLang="zh-CN" sz="2400" dirty="0" smtClean="0">
                <a:solidFill>
                  <a:srgbClr val="0000CC"/>
                </a:solidFill>
                <a:latin typeface="+mn-ea"/>
                <a:ea typeface="+mn-ea"/>
              </a:rPr>
              <a:t>+</a:t>
            </a:r>
            <a:r>
              <a:rPr lang="zh-CN" altLang="en-US" sz="2400" dirty="0" smtClean="0">
                <a:solidFill>
                  <a:srgbClr val="0000CC"/>
                </a:solidFill>
                <a:latin typeface="+mn-ea"/>
                <a:ea typeface="+mn-ea"/>
              </a:rPr>
              <a:t>饱和、</a:t>
            </a:r>
            <a:r>
              <a:rPr lang="en-US" altLang="zh-CN" sz="2400" dirty="0" smtClean="0">
                <a:solidFill>
                  <a:srgbClr val="0000CC"/>
                </a:solidFill>
                <a:latin typeface="+mn-ea"/>
                <a:ea typeface="+mn-ea"/>
              </a:rPr>
              <a:t>-</a:t>
            </a:r>
            <a:r>
              <a:rPr lang="zh-CN" altLang="en-US" sz="2400" dirty="0" smtClean="0">
                <a:solidFill>
                  <a:srgbClr val="0000CC"/>
                </a:solidFill>
                <a:latin typeface="+mn-ea"/>
                <a:ea typeface="+mn-ea"/>
              </a:rPr>
              <a:t>饱和两种电压值；</a:t>
            </a:r>
            <a:endParaRPr lang="zh-CN" altLang="en-US" sz="2400" dirty="0">
              <a:solidFill>
                <a:srgbClr val="0000CC"/>
              </a:solidFill>
              <a:latin typeface="+mn-ea"/>
              <a:ea typeface="+mn-ea"/>
            </a:endParaRPr>
          </a:p>
        </p:txBody>
      </p:sp>
      <p:sp>
        <p:nvSpPr>
          <p:cNvPr id="46088" name="Rectangle 2"/>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46089" name="Rectangle 4"/>
          <p:cNvSpPr>
            <a:spLocks noChangeArrowheads="1"/>
          </p:cNvSpPr>
          <p:nvPr/>
        </p:nvSpPr>
        <p:spPr bwMode="auto">
          <a:xfrm>
            <a:off x="0" y="-13216"/>
            <a:ext cx="184731" cy="369332"/>
          </a:xfrm>
          <a:prstGeom prst="rect">
            <a:avLst/>
          </a:prstGeom>
          <a:noFill/>
          <a:ln w="9525">
            <a:noFill/>
            <a:miter lim="800000"/>
            <a:headEnd/>
            <a:tailEnd/>
          </a:ln>
        </p:spPr>
        <p:txBody>
          <a:bodyPr wrap="none" anchor="ctr">
            <a:spAutoFit/>
          </a:bodyPr>
          <a:lstStyle/>
          <a:p>
            <a:endParaRPr lang="zh-CN" altLang="en-US"/>
          </a:p>
        </p:txBody>
      </p:sp>
      <p:sp>
        <p:nvSpPr>
          <p:cNvPr id="46090" name="Rectangle 6"/>
          <p:cNvSpPr>
            <a:spLocks noChangeArrowheads="1"/>
          </p:cNvSpPr>
          <p:nvPr/>
        </p:nvSpPr>
        <p:spPr bwMode="auto">
          <a:xfrm>
            <a:off x="0" y="-13216"/>
            <a:ext cx="184731" cy="369332"/>
          </a:xfrm>
          <a:prstGeom prst="rect">
            <a:avLst/>
          </a:prstGeom>
          <a:noFill/>
          <a:ln w="9525">
            <a:noFill/>
            <a:miter lim="800000"/>
            <a:headEnd/>
            <a:tailEnd/>
          </a:ln>
        </p:spPr>
        <p:txBody>
          <a:bodyPr wrap="none" anchor="ctr">
            <a:spAutoFit/>
          </a:bodyPr>
          <a:lstStyle/>
          <a:p>
            <a:endParaRPr lang="zh-CN" altLang="en-US"/>
          </a:p>
        </p:txBody>
      </p:sp>
      <p:sp>
        <p:nvSpPr>
          <p:cNvPr id="46091" name="Rectangle 7"/>
          <p:cNvSpPr>
            <a:spLocks noChangeArrowheads="1"/>
          </p:cNvSpPr>
          <p:nvPr/>
        </p:nvSpPr>
        <p:spPr bwMode="auto">
          <a:xfrm>
            <a:off x="0" y="458272"/>
            <a:ext cx="184731" cy="369332"/>
          </a:xfrm>
          <a:prstGeom prst="rect">
            <a:avLst/>
          </a:prstGeom>
          <a:noFill/>
          <a:ln w="9525">
            <a:noFill/>
            <a:miter lim="800000"/>
            <a:headEnd/>
            <a:tailEnd/>
          </a:ln>
        </p:spPr>
        <p:txBody>
          <a:bodyPr wrap="none" anchor="ctr">
            <a:spAutoFit/>
          </a:bodyPr>
          <a:lstStyle/>
          <a:p>
            <a:pPr eaLnBrk="0" hangingPunct="0"/>
            <a:endParaRPr lang="zh-CN" altLang="zh-CN"/>
          </a:p>
        </p:txBody>
      </p:sp>
      <p:sp>
        <p:nvSpPr>
          <p:cNvPr id="46092" name="矩形 16"/>
          <p:cNvSpPr>
            <a:spLocks noChangeArrowheads="1"/>
          </p:cNvSpPr>
          <p:nvPr/>
        </p:nvSpPr>
        <p:spPr bwMode="auto">
          <a:xfrm>
            <a:off x="4186251" y="1861436"/>
            <a:ext cx="2314575" cy="636777"/>
          </a:xfrm>
          <a:prstGeom prst="rect">
            <a:avLst/>
          </a:prstGeom>
          <a:noFill/>
          <a:ln w="9525">
            <a:noFill/>
            <a:miter lim="800000"/>
            <a:headEnd/>
            <a:tailEnd/>
          </a:ln>
        </p:spPr>
        <p:txBody>
          <a:bodyPr>
            <a:spAutoFit/>
          </a:bodyPr>
          <a:lstStyle/>
          <a:p>
            <a:pPr>
              <a:lnSpc>
                <a:spcPct val="140000"/>
              </a:lnSpc>
              <a:buClr>
                <a:srgbClr val="FF0000"/>
              </a:buClr>
              <a:buSzPct val="85000"/>
            </a:pPr>
            <a:r>
              <a:rPr lang="en-US" altLang="zh-CN" sz="2800" i="1" dirty="0" err="1">
                <a:solidFill>
                  <a:srgbClr val="FF0000"/>
                </a:solidFill>
                <a:latin typeface="Book Antiqua" pitchFamily="18" charset="0"/>
                <a:ea typeface="华康简宋"/>
                <a:cs typeface="华康简宋"/>
              </a:rPr>
              <a:t>v</a:t>
            </a:r>
            <a:r>
              <a:rPr lang="en-US" altLang="zh-CN" sz="2800" baseline="-30000" dirty="0" err="1">
                <a:solidFill>
                  <a:srgbClr val="FF0000"/>
                </a:solidFill>
                <a:ea typeface="华康简宋"/>
                <a:cs typeface="华康简宋"/>
              </a:rPr>
              <a:t>p</a:t>
            </a:r>
            <a:r>
              <a:rPr lang="en-US" altLang="zh-CN" sz="2800" dirty="0" err="1">
                <a:solidFill>
                  <a:srgbClr val="FF0000"/>
                </a:solidFill>
                <a:latin typeface="宋体" pitchFamily="2" charset="-122"/>
              </a:rPr>
              <a:t>≈</a:t>
            </a:r>
            <a:r>
              <a:rPr lang="en-US" altLang="zh-CN" sz="2800" i="1" dirty="0" err="1">
                <a:solidFill>
                  <a:srgbClr val="FF0000"/>
                </a:solidFill>
                <a:latin typeface="Book Antiqua" pitchFamily="18" charset="0"/>
                <a:ea typeface="华康简宋"/>
                <a:cs typeface="华康简宋"/>
              </a:rPr>
              <a:t>v</a:t>
            </a:r>
            <a:r>
              <a:rPr lang="en-US" altLang="zh-CN" sz="2800" baseline="-30000" dirty="0" err="1">
                <a:solidFill>
                  <a:srgbClr val="FF0000"/>
                </a:solidFill>
                <a:ea typeface="华康简宋"/>
                <a:cs typeface="华康简宋"/>
              </a:rPr>
              <a:t>n</a:t>
            </a:r>
            <a:endParaRPr lang="en-US" altLang="zh-CN" sz="2800" dirty="0">
              <a:solidFill>
                <a:srgbClr val="FF0000"/>
              </a:solidFill>
              <a:ea typeface="华康简宋"/>
              <a:cs typeface="华康简宋"/>
            </a:endParaRPr>
          </a:p>
        </p:txBody>
      </p:sp>
      <p:sp>
        <p:nvSpPr>
          <p:cNvPr id="46093" name="矩形 17"/>
          <p:cNvSpPr>
            <a:spLocks noChangeArrowheads="1"/>
          </p:cNvSpPr>
          <p:nvPr/>
        </p:nvSpPr>
        <p:spPr bwMode="auto">
          <a:xfrm>
            <a:off x="3507632" y="2804476"/>
            <a:ext cx="1850186" cy="624530"/>
          </a:xfrm>
          <a:prstGeom prst="rect">
            <a:avLst/>
          </a:prstGeom>
          <a:noFill/>
          <a:ln w="9525">
            <a:noFill/>
            <a:miter lim="800000"/>
            <a:headEnd/>
            <a:tailEnd/>
          </a:ln>
        </p:spPr>
        <p:txBody>
          <a:bodyPr wrap="none">
            <a:spAutoFit/>
          </a:bodyPr>
          <a:lstStyle/>
          <a:p>
            <a:pPr>
              <a:lnSpc>
                <a:spcPct val="140000"/>
              </a:lnSpc>
              <a:buClr>
                <a:srgbClr val="FF0000"/>
              </a:buClr>
              <a:buSzPct val="85000"/>
            </a:pPr>
            <a:r>
              <a:rPr lang="zh-CN" altLang="en-US" sz="2800" dirty="0">
                <a:solidFill>
                  <a:srgbClr val="000000"/>
                </a:solidFill>
                <a:latin typeface="Times New Roman" pitchFamily="18" charset="0"/>
                <a:ea typeface="华康简宋"/>
                <a:cs typeface="Times New Roman" pitchFamily="18" charset="0"/>
              </a:rPr>
              <a:t>  </a:t>
            </a:r>
            <a:r>
              <a:rPr lang="en-US" altLang="zh-CN" sz="2800" i="1" dirty="0" err="1">
                <a:solidFill>
                  <a:srgbClr val="FF0000"/>
                </a:solidFill>
                <a:latin typeface="Times New Roman" pitchFamily="18" charset="0"/>
                <a:ea typeface="华康简宋"/>
                <a:cs typeface="Times New Roman" pitchFamily="18" charset="0"/>
              </a:rPr>
              <a:t>i</a:t>
            </a:r>
            <a:r>
              <a:rPr lang="en-US" altLang="zh-CN" sz="2800" baseline="-30000" dirty="0" err="1">
                <a:solidFill>
                  <a:srgbClr val="FF0000"/>
                </a:solidFill>
                <a:latin typeface="Times New Roman" pitchFamily="18" charset="0"/>
                <a:ea typeface="华康简宋"/>
                <a:cs typeface="Times New Roman" pitchFamily="18" charset="0"/>
              </a:rPr>
              <a:t>p</a:t>
            </a:r>
            <a:r>
              <a:rPr lang="zh-CN" altLang="en-US" sz="2800" dirty="0">
                <a:solidFill>
                  <a:srgbClr val="FF0000"/>
                </a:solidFill>
                <a:latin typeface="Times New Roman" pitchFamily="18" charset="0"/>
                <a:ea typeface="华康简宋"/>
                <a:cs typeface="Times New Roman" pitchFamily="18" charset="0"/>
              </a:rPr>
              <a:t>＝</a:t>
            </a:r>
            <a:r>
              <a:rPr lang="en-US" altLang="zh-CN" sz="2800" dirty="0">
                <a:solidFill>
                  <a:srgbClr val="FF0000"/>
                </a:solidFill>
                <a:latin typeface="Times New Roman" pitchFamily="18" charset="0"/>
                <a:ea typeface="华康简宋"/>
                <a:cs typeface="Times New Roman" pitchFamily="18" charset="0"/>
              </a:rPr>
              <a:t>-</a:t>
            </a:r>
            <a:r>
              <a:rPr lang="en-US" altLang="zh-CN" sz="2800" i="1" dirty="0">
                <a:solidFill>
                  <a:srgbClr val="FF0000"/>
                </a:solidFill>
                <a:latin typeface="Times New Roman" pitchFamily="18" charset="0"/>
                <a:ea typeface="华康简宋"/>
                <a:cs typeface="Times New Roman" pitchFamily="18" charset="0"/>
              </a:rPr>
              <a:t>i</a:t>
            </a:r>
            <a:r>
              <a:rPr lang="en-US" altLang="zh-CN" sz="2800" baseline="-30000" dirty="0">
                <a:solidFill>
                  <a:srgbClr val="FF0000"/>
                </a:solidFill>
                <a:latin typeface="Times New Roman" pitchFamily="18" charset="0"/>
                <a:ea typeface="华康简宋"/>
                <a:cs typeface="Times New Roman" pitchFamily="18" charset="0"/>
              </a:rPr>
              <a:t>n</a:t>
            </a:r>
            <a:r>
              <a:rPr lang="zh-CN" altLang="en-US" sz="2800" dirty="0">
                <a:solidFill>
                  <a:srgbClr val="FF0000"/>
                </a:solidFill>
                <a:latin typeface="Times New Roman" pitchFamily="18" charset="0"/>
                <a:ea typeface="华康简宋"/>
                <a:cs typeface="Times New Roman" pitchFamily="18" charset="0"/>
              </a:rPr>
              <a:t>＝</a:t>
            </a:r>
            <a:r>
              <a:rPr lang="en-US" altLang="zh-CN" sz="2800" dirty="0">
                <a:solidFill>
                  <a:srgbClr val="FF0000"/>
                </a:solidFill>
                <a:latin typeface="Times New Roman" pitchFamily="18" charset="0"/>
                <a:ea typeface="华康简宋"/>
                <a:cs typeface="Times New Roman" pitchFamily="18" charset="0"/>
              </a:rPr>
              <a:t>0</a:t>
            </a:r>
          </a:p>
        </p:txBody>
      </p:sp>
      <p:sp>
        <p:nvSpPr>
          <p:cNvPr id="19" name="Rectangle 13"/>
          <p:cNvSpPr>
            <a:spLocks noChangeArrowheads="1"/>
          </p:cNvSpPr>
          <p:nvPr/>
        </p:nvSpPr>
        <p:spPr bwMode="auto">
          <a:xfrm>
            <a:off x="714375" y="4284003"/>
            <a:ext cx="7786688" cy="430887"/>
          </a:xfrm>
          <a:prstGeom prst="rect">
            <a:avLst/>
          </a:prstGeom>
          <a:noFill/>
          <a:ln w="12700" cap="sq">
            <a:noFill/>
            <a:miter lim="800000"/>
            <a:headEnd type="none" w="sm" len="sm"/>
            <a:tailEnd type="none" w="sm" len="sm"/>
          </a:ln>
        </p:spPr>
        <p:txBody>
          <a:bodyPr>
            <a:spAutoFit/>
          </a:bodyPr>
          <a:lstStyle/>
          <a:p>
            <a:pPr>
              <a:defRPr/>
            </a:pPr>
            <a:r>
              <a:rPr lang="en-US" sz="2200" u="sng" dirty="0">
                <a:latin typeface="+mn-ea"/>
                <a:ea typeface="+mn-ea"/>
                <a:sym typeface="Wingdings"/>
              </a:rPr>
              <a:t></a:t>
            </a:r>
            <a:r>
              <a:rPr lang="zh-CN" altLang="en-US" sz="2200" u="sng" dirty="0">
                <a:latin typeface="+mn-ea"/>
                <a:ea typeface="+mn-ea"/>
              </a:rPr>
              <a:t>提示：无论工作在线性或非线性状态</a:t>
            </a:r>
            <a:r>
              <a:rPr lang="zh-CN" altLang="en-US" sz="2200" u="sng" dirty="0" smtClean="0">
                <a:latin typeface="+mn-ea"/>
                <a:ea typeface="+mn-ea"/>
              </a:rPr>
              <a:t>，运放输入端电流≡</a:t>
            </a:r>
            <a:r>
              <a:rPr lang="en-US" sz="2200" u="sng" dirty="0" smtClean="0">
                <a:latin typeface="+mn-ea"/>
                <a:ea typeface="+mn-ea"/>
              </a:rPr>
              <a:t>0</a:t>
            </a:r>
            <a:r>
              <a:rPr lang="zh-CN" altLang="en-US" sz="2200" u="sng" dirty="0">
                <a:latin typeface="+mn-ea"/>
                <a:ea typeface="+mn-ea"/>
              </a:rPr>
              <a:t>。</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left)">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6092"/>
                                        </p:tgtEl>
                                        <p:attrNameLst>
                                          <p:attrName>style.visibility</p:attrName>
                                        </p:attrNameLst>
                                      </p:cBhvr>
                                      <p:to>
                                        <p:strVal val="visible"/>
                                      </p:to>
                                    </p:set>
                                    <p:animEffect transition="in" filter="wipe(left)">
                                      <p:cBhvr>
                                        <p:cTn id="17" dur="500"/>
                                        <p:tgtEl>
                                          <p:spTgt spid="4609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wipe(left)">
                                      <p:cBhvr>
                                        <p:cTn id="22" dur="500"/>
                                        <p:tgtEl>
                                          <p:spTgt spid="1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46093"/>
                                        </p:tgtEl>
                                        <p:attrNameLst>
                                          <p:attrName>style.visibility</p:attrName>
                                        </p:attrNameLst>
                                      </p:cBhvr>
                                      <p:to>
                                        <p:strVal val="visible"/>
                                      </p:to>
                                    </p:set>
                                    <p:animEffect transition="in" filter="wipe(left)">
                                      <p:cBhvr>
                                        <p:cTn id="27" dur="500"/>
                                        <p:tgtEl>
                                          <p:spTgt spid="46093"/>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wipe(left)">
                                      <p:cBhvr>
                                        <p:cTn id="32" dur="500"/>
                                        <p:tgtEl>
                                          <p:spTgt spid="15"/>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9"/>
                                        </p:tgtEl>
                                        <p:attrNameLst>
                                          <p:attrName>style.visibility</p:attrName>
                                        </p:attrNameLst>
                                      </p:cBhvr>
                                      <p:to>
                                        <p:strVal val="visible"/>
                                      </p:to>
                                    </p:set>
                                    <p:animEffect transition="in" filter="wipe(left)">
                                      <p:cBhvr>
                                        <p:cTn id="3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4" grpId="0"/>
      <p:bldP spid="15" grpId="0"/>
      <p:bldP spid="46092" grpId="0"/>
      <p:bldP spid="46093" grpId="0"/>
      <p:bldP spid="1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矩形 2"/>
          <p:cNvSpPr>
            <a:spLocks noChangeArrowheads="1"/>
          </p:cNvSpPr>
          <p:nvPr/>
        </p:nvSpPr>
        <p:spPr bwMode="auto">
          <a:xfrm>
            <a:off x="642939" y="321469"/>
            <a:ext cx="7223452" cy="523220"/>
          </a:xfrm>
          <a:prstGeom prst="rect">
            <a:avLst/>
          </a:prstGeom>
          <a:noFill/>
          <a:ln w="9525">
            <a:noFill/>
            <a:miter lim="800000"/>
            <a:headEnd/>
            <a:tailEnd/>
          </a:ln>
        </p:spPr>
        <p:txBody>
          <a:bodyPr wrap="none">
            <a:spAutoFit/>
          </a:bodyPr>
          <a:lstStyle/>
          <a:p>
            <a:r>
              <a:rPr lang="en-US" altLang="zh-CN" sz="2800" kern="0" dirty="0">
                <a:solidFill>
                  <a:srgbClr val="FF0000"/>
                </a:solidFill>
                <a:latin typeface="+mj-ea"/>
                <a:ea typeface="+mj-ea"/>
              </a:rPr>
              <a:t>3.2.1  </a:t>
            </a:r>
            <a:r>
              <a:rPr lang="zh-CN" altLang="en-US" sz="2800" kern="0" dirty="0">
                <a:solidFill>
                  <a:srgbClr val="FF0000"/>
                </a:solidFill>
                <a:latin typeface="+mj-ea"/>
                <a:ea typeface="+mj-ea"/>
              </a:rPr>
              <a:t>集成运放电路的实用分析方法及步骤</a:t>
            </a:r>
          </a:p>
        </p:txBody>
      </p:sp>
      <p:sp>
        <p:nvSpPr>
          <p:cNvPr id="1028" name="Rectangle 5">
            <a:hlinkClick r:id="rId3" action="ppaction://hlinksldjump"/>
          </p:cNvPr>
          <p:cNvSpPr>
            <a:spLocks noChangeArrowheads="1"/>
          </p:cNvSpPr>
          <p:nvPr/>
        </p:nvSpPr>
        <p:spPr bwMode="auto">
          <a:xfrm>
            <a:off x="571500" y="857238"/>
            <a:ext cx="7391400" cy="461665"/>
          </a:xfrm>
          <a:prstGeom prst="rect">
            <a:avLst/>
          </a:prstGeom>
          <a:noFill/>
          <a:ln w="9525">
            <a:noFill/>
            <a:miter lim="800000"/>
            <a:headEnd/>
            <a:tailEnd/>
          </a:ln>
        </p:spPr>
        <p:txBody>
          <a:bodyPr>
            <a:spAutoFit/>
          </a:bodyPr>
          <a:lstStyle/>
          <a:p>
            <a:r>
              <a:rPr lang="en-US" altLang="zh-CN" sz="2400" dirty="0"/>
              <a:t>3</a:t>
            </a:r>
            <a:r>
              <a:rPr lang="zh-CN" altLang="en-US" sz="2400" dirty="0"/>
              <a:t>．实际运放在使用</a:t>
            </a:r>
            <a:r>
              <a:rPr lang="zh-CN" altLang="en-US" sz="2400" dirty="0" smtClean="0"/>
              <a:t>时具备的主要特征：</a:t>
            </a:r>
            <a:endParaRPr lang="zh-CN" altLang="en-US" sz="2400" dirty="0"/>
          </a:p>
        </p:txBody>
      </p:sp>
      <p:sp>
        <p:nvSpPr>
          <p:cNvPr id="11" name="Rectangle 12"/>
          <p:cNvSpPr>
            <a:spLocks noChangeArrowheads="1"/>
          </p:cNvSpPr>
          <p:nvPr/>
        </p:nvSpPr>
        <p:spPr bwMode="auto">
          <a:xfrm>
            <a:off x="642910" y="2071684"/>
            <a:ext cx="8001056" cy="830997"/>
          </a:xfrm>
          <a:prstGeom prst="rect">
            <a:avLst/>
          </a:prstGeom>
          <a:noFill/>
          <a:ln w="12700" cap="sq">
            <a:noFill/>
            <a:miter lim="800000"/>
            <a:headEnd type="none" w="sm" len="sm"/>
            <a:tailEnd type="none" w="sm" len="sm"/>
          </a:ln>
        </p:spPr>
        <p:txBody>
          <a:bodyPr>
            <a:spAutoFit/>
          </a:bodyPr>
          <a:lstStyle/>
          <a:p>
            <a:pPr marL="0" lvl="8">
              <a:spcBef>
                <a:spcPct val="20000"/>
              </a:spcBef>
              <a:buClr>
                <a:srgbClr val="FF0000"/>
              </a:buClr>
              <a:buSzPct val="85000"/>
              <a:defRPr/>
            </a:pPr>
            <a:r>
              <a:rPr lang="zh-CN" altLang="en-US" sz="2400" dirty="0"/>
              <a:t>（</a:t>
            </a:r>
            <a:r>
              <a:rPr lang="en-US" sz="2400" dirty="0"/>
              <a:t>2</a:t>
            </a:r>
            <a:r>
              <a:rPr lang="zh-CN" altLang="en-US" sz="2400" dirty="0"/>
              <a:t>）</a:t>
            </a:r>
            <a:r>
              <a:rPr lang="zh-CN" altLang="en-US" sz="2400" dirty="0">
                <a:latin typeface="+mn-ea"/>
                <a:ea typeface="+mn-ea"/>
              </a:rPr>
              <a:t>输出阻抗在</a:t>
            </a:r>
            <a:r>
              <a:rPr lang="zh-CN" altLang="en-US" sz="2400" dirty="0" smtClean="0">
                <a:latin typeface="+mn-ea"/>
                <a:ea typeface="+mn-ea"/>
              </a:rPr>
              <a:t>几十至几百</a:t>
            </a:r>
            <a:r>
              <a:rPr lang="en-US" altLang="zh-CN" sz="2400" dirty="0" smtClean="0">
                <a:latin typeface="+mn-ea"/>
                <a:ea typeface="+mn-ea"/>
              </a:rPr>
              <a:t>Ω</a:t>
            </a:r>
            <a:r>
              <a:rPr lang="zh-CN" altLang="en-US" sz="2400" dirty="0" smtClean="0">
                <a:latin typeface="+mn-ea"/>
                <a:ea typeface="+mn-ea"/>
              </a:rPr>
              <a:t>之间</a:t>
            </a:r>
            <a:r>
              <a:rPr lang="zh-CN" altLang="en-US" sz="2400" dirty="0">
                <a:latin typeface="+mn-ea"/>
                <a:ea typeface="+mn-ea"/>
              </a:rPr>
              <a:t>，</a:t>
            </a:r>
            <a:r>
              <a:rPr lang="zh-CN" altLang="en-US" sz="2400" dirty="0">
                <a:solidFill>
                  <a:srgbClr val="C00000"/>
                </a:solidFill>
                <a:latin typeface="+mn-ea"/>
                <a:ea typeface="+mn-ea"/>
              </a:rPr>
              <a:t>不建议直接用于驱动</a:t>
            </a:r>
            <a:r>
              <a:rPr lang="zh-CN" altLang="en-US" sz="2400" dirty="0" smtClean="0">
                <a:solidFill>
                  <a:srgbClr val="C00000"/>
                </a:solidFill>
                <a:latin typeface="+mn-ea"/>
                <a:ea typeface="+mn-ea"/>
              </a:rPr>
              <a:t>负载元器件</a:t>
            </a:r>
            <a:r>
              <a:rPr lang="zh-CN" altLang="en-US" sz="2400" dirty="0" smtClean="0">
                <a:latin typeface="+mn-ea"/>
                <a:ea typeface="+mn-ea"/>
              </a:rPr>
              <a:t>。</a:t>
            </a:r>
            <a:endParaRPr lang="zh-CN" altLang="en-US" sz="2400" dirty="0">
              <a:solidFill>
                <a:srgbClr val="FF0000"/>
              </a:solidFill>
              <a:latin typeface="+mn-ea"/>
              <a:ea typeface="+mn-ea"/>
            </a:endParaRPr>
          </a:p>
        </p:txBody>
      </p:sp>
      <p:sp>
        <p:nvSpPr>
          <p:cNvPr id="14" name="Rectangle 13"/>
          <p:cNvSpPr>
            <a:spLocks noChangeArrowheads="1"/>
          </p:cNvSpPr>
          <p:nvPr/>
        </p:nvSpPr>
        <p:spPr bwMode="auto">
          <a:xfrm>
            <a:off x="642939" y="2800181"/>
            <a:ext cx="8143875" cy="1200329"/>
          </a:xfrm>
          <a:prstGeom prst="rect">
            <a:avLst/>
          </a:prstGeom>
          <a:noFill/>
          <a:ln w="12700" cap="sq">
            <a:noFill/>
            <a:miter lim="800000"/>
            <a:headEnd type="none" w="sm" len="sm"/>
            <a:tailEnd type="none" w="sm" len="sm"/>
          </a:ln>
        </p:spPr>
        <p:txBody>
          <a:bodyPr>
            <a:spAutoFit/>
          </a:bodyPr>
          <a:lstStyle/>
          <a:p>
            <a:r>
              <a:rPr lang="zh-CN" altLang="en-US" sz="2400" dirty="0"/>
              <a:t>（</a:t>
            </a:r>
            <a:r>
              <a:rPr lang="en-US" altLang="zh-CN" sz="2400" dirty="0"/>
              <a:t>3</a:t>
            </a:r>
            <a:r>
              <a:rPr lang="zh-CN" altLang="en-US" sz="2400" dirty="0"/>
              <a:t>）</a:t>
            </a:r>
            <a:r>
              <a:rPr lang="zh-CN" altLang="en-US" sz="2400" dirty="0">
                <a:latin typeface="+mn-ea"/>
                <a:ea typeface="+mn-ea"/>
              </a:rPr>
              <a:t>即使输入信号为</a:t>
            </a:r>
            <a:r>
              <a:rPr lang="en-US" altLang="zh-CN" sz="2400" dirty="0">
                <a:latin typeface="+mn-ea"/>
                <a:ea typeface="+mn-ea"/>
              </a:rPr>
              <a:t>0</a:t>
            </a:r>
            <a:r>
              <a:rPr lang="zh-CN" altLang="en-US" sz="2400" dirty="0">
                <a:latin typeface="+mn-ea"/>
                <a:ea typeface="+mn-ea"/>
              </a:rPr>
              <a:t>（如直接接地），集成运放通电工作时，其输出端也会产生无规律的输出，因此当集成运放被用于较高精度的直流放大时，</a:t>
            </a:r>
            <a:r>
              <a:rPr lang="zh-CN" altLang="en-US" sz="2400" dirty="0">
                <a:solidFill>
                  <a:srgbClr val="C00000"/>
                </a:solidFill>
                <a:latin typeface="+mn-ea"/>
                <a:ea typeface="+mn-ea"/>
              </a:rPr>
              <a:t>原则上需要</a:t>
            </a:r>
            <a:r>
              <a:rPr lang="zh-CN" altLang="en-US" sz="2400" dirty="0" smtClean="0">
                <a:solidFill>
                  <a:srgbClr val="C00000"/>
                </a:solidFill>
                <a:latin typeface="+mn-ea"/>
                <a:ea typeface="+mn-ea"/>
              </a:rPr>
              <a:t>调</a:t>
            </a:r>
            <a:r>
              <a:rPr lang="zh-CN" altLang="en-US" sz="2400" dirty="0">
                <a:solidFill>
                  <a:srgbClr val="C00000"/>
                </a:solidFill>
                <a:latin typeface="+mn-ea"/>
                <a:ea typeface="+mn-ea"/>
              </a:rPr>
              <a:t>零</a:t>
            </a:r>
            <a:r>
              <a:rPr lang="zh-CN" altLang="en-US" sz="2400" dirty="0">
                <a:latin typeface="+mn-ea"/>
                <a:ea typeface="+mn-ea"/>
              </a:rPr>
              <a:t>。</a:t>
            </a:r>
          </a:p>
        </p:txBody>
      </p:sp>
      <p:sp>
        <p:nvSpPr>
          <p:cNvPr id="15" name="Rectangle 13"/>
          <p:cNvSpPr>
            <a:spLocks noChangeArrowheads="1"/>
          </p:cNvSpPr>
          <p:nvPr/>
        </p:nvSpPr>
        <p:spPr bwMode="auto">
          <a:xfrm>
            <a:off x="642939" y="3929072"/>
            <a:ext cx="8143875" cy="830997"/>
          </a:xfrm>
          <a:prstGeom prst="rect">
            <a:avLst/>
          </a:prstGeom>
          <a:noFill/>
          <a:ln w="12700" cap="sq">
            <a:noFill/>
            <a:miter lim="800000"/>
            <a:headEnd type="none" w="sm" len="sm"/>
            <a:tailEnd type="none" w="sm" len="sm"/>
          </a:ln>
        </p:spPr>
        <p:txBody>
          <a:bodyPr>
            <a:spAutoFit/>
          </a:bodyPr>
          <a:lstStyle/>
          <a:p>
            <a:r>
              <a:rPr lang="zh-CN" altLang="en-US" sz="2400" dirty="0"/>
              <a:t>（</a:t>
            </a:r>
            <a:r>
              <a:rPr lang="en-US" altLang="zh-CN" sz="2400" dirty="0"/>
              <a:t>4</a:t>
            </a:r>
            <a:r>
              <a:rPr lang="zh-CN" altLang="en-US" sz="2400" dirty="0"/>
              <a:t>）</a:t>
            </a:r>
            <a:r>
              <a:rPr lang="zh-CN" altLang="en-US" sz="2400" dirty="0">
                <a:latin typeface="+mn-ea"/>
                <a:ea typeface="+mn-ea"/>
              </a:rPr>
              <a:t>集成运放</a:t>
            </a:r>
            <a:r>
              <a:rPr lang="zh-CN" altLang="en-US" sz="2400" dirty="0">
                <a:solidFill>
                  <a:srgbClr val="C00000"/>
                </a:solidFill>
                <a:latin typeface="+mn-ea"/>
                <a:ea typeface="+mn-ea"/>
              </a:rPr>
              <a:t>在精度、带宽、速度、价格等实际指标</a:t>
            </a:r>
            <a:r>
              <a:rPr lang="zh-CN" altLang="en-US" sz="2400" dirty="0">
                <a:latin typeface="+mn-ea"/>
                <a:ea typeface="+mn-ea"/>
              </a:rPr>
              <a:t>之间往往很难取得一致。</a:t>
            </a:r>
          </a:p>
        </p:txBody>
      </p:sp>
      <p:sp>
        <p:nvSpPr>
          <p:cNvPr id="1033" name="Rectangle 2"/>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1034" name="Rectangle 4"/>
          <p:cNvSpPr>
            <a:spLocks noChangeArrowheads="1"/>
          </p:cNvSpPr>
          <p:nvPr/>
        </p:nvSpPr>
        <p:spPr bwMode="auto">
          <a:xfrm>
            <a:off x="0" y="-13216"/>
            <a:ext cx="184731" cy="369332"/>
          </a:xfrm>
          <a:prstGeom prst="rect">
            <a:avLst/>
          </a:prstGeom>
          <a:noFill/>
          <a:ln w="9525">
            <a:noFill/>
            <a:miter lim="800000"/>
            <a:headEnd/>
            <a:tailEnd/>
          </a:ln>
        </p:spPr>
        <p:txBody>
          <a:bodyPr wrap="none" anchor="ctr">
            <a:spAutoFit/>
          </a:bodyPr>
          <a:lstStyle/>
          <a:p>
            <a:endParaRPr lang="zh-CN" altLang="en-US"/>
          </a:p>
        </p:txBody>
      </p:sp>
      <p:sp>
        <p:nvSpPr>
          <p:cNvPr id="1035" name="Rectangle 6"/>
          <p:cNvSpPr>
            <a:spLocks noChangeArrowheads="1"/>
          </p:cNvSpPr>
          <p:nvPr/>
        </p:nvSpPr>
        <p:spPr bwMode="auto">
          <a:xfrm>
            <a:off x="0" y="-13216"/>
            <a:ext cx="184731" cy="369332"/>
          </a:xfrm>
          <a:prstGeom prst="rect">
            <a:avLst/>
          </a:prstGeom>
          <a:noFill/>
          <a:ln w="9525">
            <a:noFill/>
            <a:miter lim="800000"/>
            <a:headEnd/>
            <a:tailEnd/>
          </a:ln>
        </p:spPr>
        <p:txBody>
          <a:bodyPr wrap="none" anchor="ctr">
            <a:spAutoFit/>
          </a:bodyPr>
          <a:lstStyle/>
          <a:p>
            <a:endParaRPr lang="zh-CN" altLang="en-US"/>
          </a:p>
        </p:txBody>
      </p:sp>
      <p:sp>
        <p:nvSpPr>
          <p:cNvPr id="1036" name="Rectangle 7"/>
          <p:cNvSpPr>
            <a:spLocks noChangeArrowheads="1"/>
          </p:cNvSpPr>
          <p:nvPr/>
        </p:nvSpPr>
        <p:spPr bwMode="auto">
          <a:xfrm>
            <a:off x="0" y="458272"/>
            <a:ext cx="184731" cy="369332"/>
          </a:xfrm>
          <a:prstGeom prst="rect">
            <a:avLst/>
          </a:prstGeom>
          <a:noFill/>
          <a:ln w="9525">
            <a:noFill/>
            <a:miter lim="800000"/>
            <a:headEnd/>
            <a:tailEnd/>
          </a:ln>
        </p:spPr>
        <p:txBody>
          <a:bodyPr wrap="none" anchor="ctr">
            <a:spAutoFit/>
          </a:bodyPr>
          <a:lstStyle/>
          <a:p>
            <a:pPr eaLnBrk="0" hangingPunct="0"/>
            <a:endParaRPr lang="zh-CN" altLang="zh-CN"/>
          </a:p>
        </p:txBody>
      </p:sp>
      <p:sp>
        <p:nvSpPr>
          <p:cNvPr id="1037" name="Rectangle 2"/>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grpSp>
        <p:nvGrpSpPr>
          <p:cNvPr id="16" name="组合 15"/>
          <p:cNvGrpSpPr/>
          <p:nvPr/>
        </p:nvGrpSpPr>
        <p:grpSpPr>
          <a:xfrm>
            <a:off x="642938" y="1285866"/>
            <a:ext cx="8001000" cy="830997"/>
            <a:chOff x="642938" y="1285866"/>
            <a:chExt cx="8001000" cy="830997"/>
          </a:xfrm>
        </p:grpSpPr>
        <p:sp>
          <p:nvSpPr>
            <p:cNvPr id="10" name="Rectangle 11"/>
            <p:cNvSpPr>
              <a:spLocks noChangeArrowheads="1"/>
            </p:cNvSpPr>
            <p:nvPr/>
          </p:nvSpPr>
          <p:spPr bwMode="auto">
            <a:xfrm>
              <a:off x="642938" y="1285866"/>
              <a:ext cx="8001000" cy="830997"/>
            </a:xfrm>
            <a:prstGeom prst="rect">
              <a:avLst/>
            </a:prstGeom>
            <a:noFill/>
            <a:ln w="12700" cap="sq">
              <a:noFill/>
              <a:miter lim="800000"/>
              <a:headEnd type="none" w="sm" len="sm"/>
              <a:tailEnd type="none" w="sm" len="sm"/>
            </a:ln>
          </p:spPr>
          <p:txBody>
            <a:bodyPr>
              <a:spAutoFit/>
            </a:bodyPr>
            <a:lstStyle/>
            <a:p>
              <a:r>
                <a:rPr lang="zh-CN" altLang="en-US" sz="2400" dirty="0">
                  <a:latin typeface="+mn-ea"/>
                  <a:ea typeface="+mn-ea"/>
                </a:rPr>
                <a:t>（</a:t>
              </a:r>
              <a:r>
                <a:rPr lang="en-US" altLang="zh-CN" sz="2400" dirty="0">
                  <a:latin typeface="+mn-ea"/>
                  <a:ea typeface="+mn-ea"/>
                </a:rPr>
                <a:t>1</a:t>
              </a:r>
              <a:r>
                <a:rPr lang="zh-CN" altLang="en-US" sz="2400" dirty="0">
                  <a:latin typeface="+mn-ea"/>
                  <a:ea typeface="+mn-ea"/>
                </a:rPr>
                <a:t>）输入阻抗在</a:t>
              </a:r>
              <a:r>
                <a:rPr lang="en-US" sz="2400" dirty="0">
                  <a:latin typeface="+mn-ea"/>
                  <a:ea typeface="+mn-ea"/>
                </a:rPr>
                <a:t>    </a:t>
              </a:r>
              <a:r>
                <a:rPr lang="en-US" altLang="zh-CN" sz="2400" dirty="0" smtClean="0">
                  <a:latin typeface="+mn-ea"/>
                  <a:ea typeface="+mn-ea"/>
                </a:rPr>
                <a:t>Ω</a:t>
              </a:r>
              <a:r>
                <a:rPr lang="zh-CN" altLang="en-US" sz="2400" dirty="0">
                  <a:latin typeface="+mn-ea"/>
                  <a:ea typeface="+mn-ea"/>
                </a:rPr>
                <a:t>以上，</a:t>
              </a:r>
              <a:r>
                <a:rPr lang="zh-CN" altLang="en-US" sz="2400" dirty="0">
                  <a:latin typeface="+mn-ea"/>
                  <a:ea typeface="+mn-ea"/>
                </a:rPr>
                <a:t>对输入信号或多或少具有一定的</a:t>
              </a:r>
              <a:r>
                <a:rPr lang="zh-CN" altLang="en-US" sz="2400" dirty="0">
                  <a:solidFill>
                    <a:srgbClr val="C00000"/>
                  </a:solidFill>
                  <a:latin typeface="+mn-ea"/>
                  <a:ea typeface="+mn-ea"/>
                </a:rPr>
                <a:t>衰减或消耗。</a:t>
              </a:r>
            </a:p>
          </p:txBody>
        </p:sp>
        <p:graphicFrame>
          <p:nvGraphicFramePr>
            <p:cNvPr id="1026" name="Object 1"/>
            <p:cNvGraphicFramePr>
              <a:graphicFrameLocks noChangeAspect="1"/>
            </p:cNvGraphicFramePr>
            <p:nvPr/>
          </p:nvGraphicFramePr>
          <p:xfrm>
            <a:off x="3071812" y="1305563"/>
            <a:ext cx="571493" cy="408931"/>
          </p:xfrm>
          <a:graphic>
            <a:graphicData uri="http://schemas.openxmlformats.org/presentationml/2006/ole">
              <p:oleObj spid="_x0000_s1026" r:id="rId4" imgW="203112" imgH="190417" progId="Equation.DSMT4">
                <p:embed/>
              </p:oleObj>
            </a:graphicData>
          </a:graphic>
        </p:graphicFrame>
      </p:gr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left)">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wipe(left)">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wipe(left)">
                                      <p:cBhvr>
                                        <p:cTn id="2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4" grpId="0"/>
      <p:bldP spid="1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8"/>
          <p:cNvGrpSpPr>
            <a:grpSpLocks/>
          </p:cNvGrpSpPr>
          <p:nvPr/>
        </p:nvGrpSpPr>
        <p:grpSpPr bwMode="auto">
          <a:xfrm>
            <a:off x="5786465" y="1410891"/>
            <a:ext cx="2357435" cy="1660925"/>
            <a:chOff x="5286380" y="1785926"/>
            <a:chExt cx="2714644" cy="2571768"/>
          </a:xfrm>
        </p:grpSpPr>
        <p:sp>
          <p:nvSpPr>
            <p:cNvPr id="47118" name="矩形 17"/>
            <p:cNvSpPr>
              <a:spLocks noChangeArrowheads="1"/>
            </p:cNvSpPr>
            <p:nvPr/>
          </p:nvSpPr>
          <p:spPr bwMode="auto">
            <a:xfrm>
              <a:off x="5286380" y="1785926"/>
              <a:ext cx="2714644" cy="2571768"/>
            </a:xfrm>
            <a:prstGeom prst="rect">
              <a:avLst/>
            </a:prstGeom>
            <a:solidFill>
              <a:schemeClr val="bg1"/>
            </a:solidFill>
            <a:ln w="9525" algn="ctr">
              <a:solidFill>
                <a:schemeClr val="tx1"/>
              </a:solidFill>
              <a:round/>
              <a:headEnd/>
              <a:tailEnd/>
            </a:ln>
          </p:spPr>
          <p:txBody>
            <a:bodyPr wrap="none"/>
            <a:lstStyle/>
            <a:p>
              <a:pPr algn="ctr"/>
              <a:endParaRPr lang="zh-CN" altLang="en-US"/>
            </a:p>
          </p:txBody>
        </p:sp>
        <p:pic>
          <p:nvPicPr>
            <p:cNvPr id="47119" name="Picture 3" descr="3T2T1"/>
            <p:cNvPicPr>
              <a:picLocks noChangeAspect="1" noChangeArrowheads="1"/>
            </p:cNvPicPr>
            <p:nvPr/>
          </p:nvPicPr>
          <p:blipFill>
            <a:blip r:embed="rId2" cstate="print"/>
            <a:srcRect/>
            <a:stretch>
              <a:fillRect/>
            </a:stretch>
          </p:blipFill>
          <p:spPr bwMode="auto">
            <a:xfrm>
              <a:off x="5429250" y="1857375"/>
              <a:ext cx="2357438" cy="2459038"/>
            </a:xfrm>
            <a:prstGeom prst="rect">
              <a:avLst/>
            </a:prstGeom>
            <a:noFill/>
            <a:ln w="9525">
              <a:noFill/>
              <a:miter lim="800000"/>
              <a:headEnd/>
              <a:tailEnd/>
            </a:ln>
          </p:spPr>
        </p:pic>
      </p:grpSp>
      <p:sp>
        <p:nvSpPr>
          <p:cNvPr id="47106" name="矩形 2"/>
          <p:cNvSpPr>
            <a:spLocks noChangeArrowheads="1"/>
          </p:cNvSpPr>
          <p:nvPr/>
        </p:nvSpPr>
        <p:spPr bwMode="auto">
          <a:xfrm>
            <a:off x="642938" y="321469"/>
            <a:ext cx="4698722" cy="523220"/>
          </a:xfrm>
          <a:prstGeom prst="rect">
            <a:avLst/>
          </a:prstGeom>
          <a:noFill/>
          <a:ln w="9525">
            <a:noFill/>
            <a:miter lim="800000"/>
            <a:headEnd/>
            <a:tailEnd/>
          </a:ln>
        </p:spPr>
        <p:txBody>
          <a:bodyPr wrap="none">
            <a:spAutoFit/>
          </a:bodyPr>
          <a:lstStyle/>
          <a:p>
            <a:r>
              <a:rPr lang="en-US" altLang="zh-CN" sz="2800" kern="0" dirty="0">
                <a:solidFill>
                  <a:srgbClr val="FF0000"/>
                </a:solidFill>
                <a:latin typeface="+mj-ea"/>
                <a:ea typeface="+mj-ea"/>
              </a:rPr>
              <a:t>3.2.2  </a:t>
            </a:r>
            <a:r>
              <a:rPr lang="zh-CN" altLang="en-US" sz="2800" kern="0" dirty="0">
                <a:solidFill>
                  <a:srgbClr val="FF0000"/>
                </a:solidFill>
                <a:latin typeface="+mj-ea"/>
                <a:ea typeface="+mj-ea"/>
              </a:rPr>
              <a:t>集成运放的电源供电</a:t>
            </a:r>
          </a:p>
        </p:txBody>
      </p:sp>
      <p:sp>
        <p:nvSpPr>
          <p:cNvPr id="47107" name="Rectangle 5">
            <a:hlinkClick r:id="rId3" action="ppaction://hlinksldjump"/>
          </p:cNvPr>
          <p:cNvSpPr>
            <a:spLocks noChangeArrowheads="1"/>
          </p:cNvSpPr>
          <p:nvPr/>
        </p:nvSpPr>
        <p:spPr bwMode="auto">
          <a:xfrm>
            <a:off x="214282" y="812059"/>
            <a:ext cx="8072438" cy="830997"/>
          </a:xfrm>
          <a:prstGeom prst="rect">
            <a:avLst/>
          </a:prstGeom>
          <a:noFill/>
          <a:ln w="9525">
            <a:noFill/>
            <a:miter lim="800000"/>
            <a:headEnd/>
            <a:tailEnd/>
          </a:ln>
        </p:spPr>
        <p:txBody>
          <a:bodyPr>
            <a:spAutoFit/>
          </a:bodyPr>
          <a:lstStyle/>
          <a:p>
            <a:pPr>
              <a:defRPr/>
            </a:pPr>
            <a:r>
              <a:rPr lang="zh-CN" altLang="en-US" sz="2400" dirty="0" smtClean="0">
                <a:solidFill>
                  <a:srgbClr val="0000CC"/>
                </a:solidFill>
                <a:latin typeface="+mn-ea"/>
                <a:ea typeface="+mn-ea"/>
              </a:rPr>
              <a:t>    集成</a:t>
            </a:r>
            <a:r>
              <a:rPr lang="zh-CN" altLang="en-US" sz="2400" dirty="0">
                <a:solidFill>
                  <a:srgbClr val="0000CC"/>
                </a:solidFill>
                <a:latin typeface="+mn-ea"/>
                <a:ea typeface="+mn-ea"/>
              </a:rPr>
              <a:t>运</a:t>
            </a:r>
            <a:r>
              <a:rPr lang="zh-CN" altLang="en-US" sz="2400" dirty="0" smtClean="0">
                <a:solidFill>
                  <a:srgbClr val="0000CC"/>
                </a:solidFill>
                <a:latin typeface="+mn-ea"/>
                <a:ea typeface="+mn-ea"/>
              </a:rPr>
              <a:t>放常用的供电电压包括</a:t>
            </a:r>
            <a:r>
              <a:rPr lang="en-US" altLang="zh-CN" sz="2400" dirty="0">
                <a:solidFill>
                  <a:srgbClr val="0000CC"/>
                </a:solidFill>
                <a:latin typeface="+mn-ea"/>
                <a:ea typeface="+mn-ea"/>
              </a:rPr>
              <a:t>±18V</a:t>
            </a:r>
            <a:r>
              <a:rPr lang="zh-CN" altLang="en-US" sz="2400" dirty="0">
                <a:solidFill>
                  <a:srgbClr val="0000CC"/>
                </a:solidFill>
                <a:latin typeface="+mn-ea"/>
                <a:ea typeface="+mn-ea"/>
              </a:rPr>
              <a:t>、</a:t>
            </a:r>
            <a:r>
              <a:rPr lang="en-US" altLang="zh-CN" sz="2400" dirty="0">
                <a:solidFill>
                  <a:srgbClr val="0000CC"/>
                </a:solidFill>
                <a:latin typeface="+mn-ea"/>
                <a:ea typeface="+mn-ea"/>
              </a:rPr>
              <a:t>±15V</a:t>
            </a:r>
            <a:r>
              <a:rPr lang="zh-CN" altLang="en-US" sz="2400" dirty="0">
                <a:solidFill>
                  <a:srgbClr val="0000CC"/>
                </a:solidFill>
                <a:latin typeface="+mn-ea"/>
                <a:ea typeface="+mn-ea"/>
              </a:rPr>
              <a:t>、</a:t>
            </a:r>
            <a:r>
              <a:rPr lang="en-US" altLang="zh-CN" sz="2400" dirty="0">
                <a:solidFill>
                  <a:srgbClr val="0000CC"/>
                </a:solidFill>
                <a:latin typeface="+mn-ea"/>
                <a:ea typeface="+mn-ea"/>
              </a:rPr>
              <a:t>±12V</a:t>
            </a:r>
            <a:r>
              <a:rPr lang="zh-CN" altLang="en-US" sz="2400" dirty="0">
                <a:solidFill>
                  <a:srgbClr val="0000CC"/>
                </a:solidFill>
                <a:latin typeface="+mn-ea"/>
                <a:ea typeface="+mn-ea"/>
              </a:rPr>
              <a:t>、</a:t>
            </a:r>
            <a:r>
              <a:rPr lang="en-US" altLang="zh-CN" sz="2400" dirty="0">
                <a:solidFill>
                  <a:srgbClr val="0000CC"/>
                </a:solidFill>
                <a:latin typeface="+mn-ea"/>
                <a:ea typeface="+mn-ea"/>
              </a:rPr>
              <a:t>±9V</a:t>
            </a:r>
            <a:r>
              <a:rPr lang="zh-CN" altLang="en-US" sz="2400" dirty="0">
                <a:solidFill>
                  <a:srgbClr val="0000CC"/>
                </a:solidFill>
                <a:latin typeface="+mn-ea"/>
                <a:ea typeface="+mn-ea"/>
              </a:rPr>
              <a:t>、</a:t>
            </a:r>
            <a:r>
              <a:rPr lang="en-US" altLang="zh-CN" sz="2400" dirty="0">
                <a:solidFill>
                  <a:srgbClr val="0000CC"/>
                </a:solidFill>
                <a:latin typeface="+mn-ea"/>
                <a:ea typeface="+mn-ea"/>
              </a:rPr>
              <a:t>±5V</a:t>
            </a:r>
            <a:r>
              <a:rPr lang="zh-CN" altLang="en-US" sz="2400" dirty="0">
                <a:solidFill>
                  <a:srgbClr val="0000CC"/>
                </a:solidFill>
                <a:latin typeface="+mn-ea"/>
                <a:ea typeface="+mn-ea"/>
              </a:rPr>
              <a:t>、</a:t>
            </a:r>
            <a:r>
              <a:rPr lang="en-US" altLang="zh-CN" sz="2400" dirty="0">
                <a:solidFill>
                  <a:srgbClr val="0000CC"/>
                </a:solidFill>
                <a:latin typeface="+mn-ea"/>
                <a:ea typeface="+mn-ea"/>
              </a:rPr>
              <a:t>±3V</a:t>
            </a:r>
            <a:r>
              <a:rPr lang="zh-CN" altLang="en-US" sz="2400" dirty="0" smtClean="0">
                <a:solidFill>
                  <a:srgbClr val="0000CC"/>
                </a:solidFill>
                <a:latin typeface="+mn-ea"/>
                <a:ea typeface="+mn-ea"/>
              </a:rPr>
              <a:t>等，因型号而异。</a:t>
            </a:r>
            <a:endParaRPr lang="zh-CN" altLang="en-US" sz="2400" dirty="0">
              <a:solidFill>
                <a:srgbClr val="0000CC"/>
              </a:solidFill>
              <a:latin typeface="+mn-ea"/>
              <a:ea typeface="+mn-ea"/>
            </a:endParaRPr>
          </a:p>
        </p:txBody>
      </p:sp>
      <p:sp>
        <p:nvSpPr>
          <p:cNvPr id="14" name="Rectangle 13"/>
          <p:cNvSpPr>
            <a:spLocks noChangeArrowheads="1"/>
          </p:cNvSpPr>
          <p:nvPr/>
        </p:nvSpPr>
        <p:spPr bwMode="auto">
          <a:xfrm>
            <a:off x="357189" y="3178266"/>
            <a:ext cx="8429625" cy="1107996"/>
          </a:xfrm>
          <a:prstGeom prst="rect">
            <a:avLst/>
          </a:prstGeom>
          <a:noFill/>
          <a:ln w="12700" cap="sq">
            <a:noFill/>
            <a:miter lim="800000"/>
            <a:headEnd type="none" w="sm" len="sm"/>
            <a:tailEnd type="none" w="sm" len="sm"/>
          </a:ln>
        </p:spPr>
        <p:txBody>
          <a:bodyPr>
            <a:spAutoFit/>
          </a:bodyPr>
          <a:lstStyle/>
          <a:p>
            <a:pPr>
              <a:defRPr/>
            </a:pPr>
            <a:r>
              <a:rPr lang="en-US" altLang="zh-CN" sz="2200" dirty="0">
                <a:latin typeface="+mn-ea"/>
                <a:ea typeface="+mn-ea"/>
              </a:rPr>
              <a:t>【</a:t>
            </a:r>
            <a:r>
              <a:rPr lang="zh-CN" altLang="en-US" sz="2200" dirty="0">
                <a:latin typeface="+mn-ea"/>
                <a:ea typeface="+mn-ea"/>
              </a:rPr>
              <a:t>例</a:t>
            </a:r>
            <a:r>
              <a:rPr lang="en-US" sz="2200" dirty="0">
                <a:latin typeface="+mn-ea"/>
                <a:ea typeface="+mn-ea"/>
              </a:rPr>
              <a:t>3-2-1</a:t>
            </a:r>
            <a:r>
              <a:rPr lang="en-US" altLang="zh-CN" sz="2200" dirty="0">
                <a:latin typeface="+mn-ea"/>
                <a:ea typeface="+mn-ea"/>
              </a:rPr>
              <a:t>】 </a:t>
            </a:r>
            <a:r>
              <a:rPr lang="zh-CN" altLang="en-US" sz="2200" dirty="0" smtClean="0">
                <a:latin typeface="+mn-ea"/>
                <a:ea typeface="+mn-ea"/>
              </a:rPr>
              <a:t>低压</a:t>
            </a:r>
            <a:r>
              <a:rPr lang="zh-CN" altLang="en-US" sz="2200" dirty="0">
                <a:latin typeface="+mn-ea"/>
                <a:ea typeface="+mn-ea"/>
              </a:rPr>
              <a:t>运放的</a:t>
            </a:r>
            <a:r>
              <a:rPr lang="zh-CN" altLang="en-US" sz="2200" dirty="0" smtClean="0">
                <a:latin typeface="+mn-ea"/>
                <a:ea typeface="+mn-ea"/>
              </a:rPr>
              <a:t>电源电压可降到</a:t>
            </a:r>
            <a:r>
              <a:rPr lang="en-US" sz="2200" dirty="0">
                <a:latin typeface="+mn-ea"/>
                <a:ea typeface="+mn-ea"/>
              </a:rPr>
              <a:t>1V</a:t>
            </a:r>
            <a:r>
              <a:rPr lang="zh-CN" altLang="en-US" sz="2200" dirty="0">
                <a:latin typeface="+mn-ea"/>
                <a:ea typeface="+mn-ea"/>
              </a:rPr>
              <a:t>以下，如</a:t>
            </a:r>
            <a:r>
              <a:rPr lang="en-US" sz="2200" u="sng" dirty="0">
                <a:solidFill>
                  <a:srgbClr val="FF0000"/>
                </a:solidFill>
                <a:latin typeface="+mn-ea"/>
                <a:ea typeface="+mn-ea"/>
              </a:rPr>
              <a:t>LMV951</a:t>
            </a:r>
            <a:r>
              <a:rPr lang="zh-CN" altLang="en-US" sz="2200" dirty="0" smtClean="0">
                <a:latin typeface="+mn-ea"/>
                <a:ea typeface="+mn-ea"/>
              </a:rPr>
              <a:t>；而高压</a:t>
            </a:r>
            <a:r>
              <a:rPr lang="zh-CN" altLang="en-US" sz="2200" dirty="0">
                <a:latin typeface="+mn-ea"/>
                <a:ea typeface="+mn-ea"/>
              </a:rPr>
              <a:t>运</a:t>
            </a:r>
            <a:r>
              <a:rPr lang="zh-CN" altLang="en-US" sz="2200" dirty="0" smtClean="0">
                <a:latin typeface="+mn-ea"/>
                <a:ea typeface="+mn-ea"/>
              </a:rPr>
              <a:t>放电源电压可高达</a:t>
            </a:r>
            <a:r>
              <a:rPr lang="en-US" sz="2200" dirty="0" smtClean="0">
                <a:latin typeface="+mn-ea"/>
                <a:ea typeface="+mn-ea"/>
              </a:rPr>
              <a:t>100V</a:t>
            </a:r>
            <a:r>
              <a:rPr lang="zh-CN" altLang="en-US" sz="2200" dirty="0" smtClean="0">
                <a:latin typeface="+mn-ea"/>
                <a:ea typeface="+mn-ea"/>
              </a:rPr>
              <a:t>，</a:t>
            </a:r>
            <a:r>
              <a:rPr lang="zh-CN" altLang="en-US" sz="2200" dirty="0">
                <a:latin typeface="+mn-ea"/>
                <a:ea typeface="+mn-ea"/>
              </a:rPr>
              <a:t>如</a:t>
            </a:r>
            <a:r>
              <a:rPr lang="en-US" sz="2200" u="sng" dirty="0">
                <a:solidFill>
                  <a:srgbClr val="FF0000"/>
                </a:solidFill>
                <a:latin typeface="+mn-ea"/>
                <a:ea typeface="+mn-ea"/>
              </a:rPr>
              <a:t>OPA454</a:t>
            </a:r>
            <a:r>
              <a:rPr lang="zh-CN" altLang="en-US" sz="2200" dirty="0">
                <a:latin typeface="+mn-ea"/>
                <a:ea typeface="+mn-ea"/>
              </a:rPr>
              <a:t>。</a:t>
            </a:r>
          </a:p>
          <a:p>
            <a:pPr>
              <a:defRPr/>
            </a:pPr>
            <a:endParaRPr lang="zh-CN" altLang="en-US" sz="2200" dirty="0">
              <a:latin typeface="+mn-ea"/>
              <a:ea typeface="+mn-ea"/>
            </a:endParaRPr>
          </a:p>
        </p:txBody>
      </p:sp>
      <p:sp>
        <p:nvSpPr>
          <p:cNvPr id="15" name="Rectangle 13"/>
          <p:cNvSpPr>
            <a:spLocks noChangeArrowheads="1"/>
          </p:cNvSpPr>
          <p:nvPr/>
        </p:nvSpPr>
        <p:spPr bwMode="auto">
          <a:xfrm>
            <a:off x="428625" y="3929072"/>
            <a:ext cx="8286750" cy="769441"/>
          </a:xfrm>
          <a:prstGeom prst="rect">
            <a:avLst/>
          </a:prstGeom>
          <a:noFill/>
          <a:ln w="12700" cap="sq">
            <a:noFill/>
            <a:miter lim="800000"/>
            <a:headEnd type="none" w="sm" len="sm"/>
            <a:tailEnd type="none" w="sm" len="sm"/>
          </a:ln>
        </p:spPr>
        <p:txBody>
          <a:bodyPr>
            <a:spAutoFit/>
          </a:bodyPr>
          <a:lstStyle/>
          <a:p>
            <a:pPr>
              <a:defRPr/>
            </a:pPr>
            <a:r>
              <a:rPr lang="en-US" altLang="en-US" sz="2200" u="sng" dirty="0">
                <a:latin typeface="+mn-ea"/>
                <a:ea typeface="+mn-ea"/>
                <a:sym typeface="Wingdings"/>
              </a:rPr>
              <a:t></a:t>
            </a:r>
            <a:r>
              <a:rPr lang="zh-CN" altLang="en-US" sz="2200" u="sng" dirty="0">
                <a:latin typeface="+mn-ea"/>
                <a:ea typeface="+mn-ea"/>
              </a:rPr>
              <a:t>提示：</a:t>
            </a:r>
            <a:r>
              <a:rPr lang="en-US" altLang="en-US" sz="2200" u="sng" dirty="0">
                <a:latin typeface="+mn-ea"/>
                <a:ea typeface="+mn-ea"/>
              </a:rPr>
              <a:t> </a:t>
            </a:r>
            <a:r>
              <a:rPr lang="zh-CN" altLang="en-US" sz="2200" u="sng" dirty="0">
                <a:latin typeface="+mn-ea"/>
                <a:ea typeface="+mn-ea"/>
              </a:rPr>
              <a:t>随着</a:t>
            </a:r>
            <a:r>
              <a:rPr lang="en-US" altLang="en-US" sz="2200" u="sng" dirty="0">
                <a:latin typeface="+mn-ea"/>
                <a:ea typeface="+mn-ea"/>
              </a:rPr>
              <a:t>CMOS</a:t>
            </a:r>
            <a:r>
              <a:rPr lang="zh-CN" altLang="en-US" sz="2200" u="sng" dirty="0">
                <a:latin typeface="+mn-ea"/>
                <a:ea typeface="+mn-ea"/>
              </a:rPr>
              <a:t>微电子工艺的发展，近年来低电压单电源运放的增长</a:t>
            </a:r>
            <a:r>
              <a:rPr lang="zh-CN" altLang="en-US" sz="2200" u="sng" dirty="0" smtClean="0">
                <a:latin typeface="+mn-ea"/>
                <a:ea typeface="+mn-ea"/>
              </a:rPr>
              <a:t>趋势非常明显</a:t>
            </a:r>
            <a:r>
              <a:rPr lang="zh-CN" altLang="en-US" sz="2200" u="sng" dirty="0">
                <a:latin typeface="+mn-ea"/>
                <a:ea typeface="+mn-ea"/>
              </a:rPr>
              <a:t>。</a:t>
            </a:r>
          </a:p>
        </p:txBody>
      </p:sp>
      <p:sp>
        <p:nvSpPr>
          <p:cNvPr id="47110" name="Rectangle 2"/>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47111" name="Rectangle 4"/>
          <p:cNvSpPr>
            <a:spLocks noChangeArrowheads="1"/>
          </p:cNvSpPr>
          <p:nvPr/>
        </p:nvSpPr>
        <p:spPr bwMode="auto">
          <a:xfrm>
            <a:off x="0" y="-13216"/>
            <a:ext cx="184731" cy="369332"/>
          </a:xfrm>
          <a:prstGeom prst="rect">
            <a:avLst/>
          </a:prstGeom>
          <a:noFill/>
          <a:ln w="9525">
            <a:noFill/>
            <a:miter lim="800000"/>
            <a:headEnd/>
            <a:tailEnd/>
          </a:ln>
        </p:spPr>
        <p:txBody>
          <a:bodyPr wrap="none" anchor="ctr">
            <a:spAutoFit/>
          </a:bodyPr>
          <a:lstStyle/>
          <a:p>
            <a:endParaRPr lang="zh-CN" altLang="en-US"/>
          </a:p>
        </p:txBody>
      </p:sp>
      <p:sp>
        <p:nvSpPr>
          <p:cNvPr id="47112" name="Rectangle 6"/>
          <p:cNvSpPr>
            <a:spLocks noChangeArrowheads="1"/>
          </p:cNvSpPr>
          <p:nvPr/>
        </p:nvSpPr>
        <p:spPr bwMode="auto">
          <a:xfrm>
            <a:off x="0" y="-13216"/>
            <a:ext cx="184731" cy="369332"/>
          </a:xfrm>
          <a:prstGeom prst="rect">
            <a:avLst/>
          </a:prstGeom>
          <a:noFill/>
          <a:ln w="9525">
            <a:noFill/>
            <a:miter lim="800000"/>
            <a:headEnd/>
            <a:tailEnd/>
          </a:ln>
        </p:spPr>
        <p:txBody>
          <a:bodyPr wrap="none" anchor="ctr">
            <a:spAutoFit/>
          </a:bodyPr>
          <a:lstStyle/>
          <a:p>
            <a:endParaRPr lang="zh-CN" altLang="en-US"/>
          </a:p>
        </p:txBody>
      </p:sp>
      <p:sp>
        <p:nvSpPr>
          <p:cNvPr id="47113" name="Rectangle 7"/>
          <p:cNvSpPr>
            <a:spLocks noChangeArrowheads="1"/>
          </p:cNvSpPr>
          <p:nvPr/>
        </p:nvSpPr>
        <p:spPr bwMode="auto">
          <a:xfrm>
            <a:off x="0" y="458272"/>
            <a:ext cx="184731" cy="369332"/>
          </a:xfrm>
          <a:prstGeom prst="rect">
            <a:avLst/>
          </a:prstGeom>
          <a:noFill/>
          <a:ln w="9525">
            <a:noFill/>
            <a:miter lim="800000"/>
            <a:headEnd/>
            <a:tailEnd/>
          </a:ln>
        </p:spPr>
        <p:txBody>
          <a:bodyPr wrap="none" anchor="ctr">
            <a:spAutoFit/>
          </a:bodyPr>
          <a:lstStyle/>
          <a:p>
            <a:pPr eaLnBrk="0" hangingPunct="0"/>
            <a:endParaRPr lang="zh-CN" altLang="zh-CN"/>
          </a:p>
        </p:txBody>
      </p:sp>
      <p:sp>
        <p:nvSpPr>
          <p:cNvPr id="47114" name="Rectangle 2"/>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16" name="Rectangle 5">
            <a:hlinkClick r:id="rId3" action="ppaction://hlinksldjump"/>
          </p:cNvPr>
          <p:cNvSpPr>
            <a:spLocks noChangeArrowheads="1"/>
          </p:cNvSpPr>
          <p:nvPr/>
        </p:nvSpPr>
        <p:spPr bwMode="auto">
          <a:xfrm>
            <a:off x="428596" y="2681589"/>
            <a:ext cx="5000630" cy="461665"/>
          </a:xfrm>
          <a:prstGeom prst="rect">
            <a:avLst/>
          </a:prstGeom>
          <a:noFill/>
          <a:ln w="9525">
            <a:noFill/>
            <a:miter lim="800000"/>
            <a:headEnd/>
            <a:tailEnd/>
          </a:ln>
        </p:spPr>
        <p:txBody>
          <a:bodyPr wrap="square">
            <a:spAutoFit/>
          </a:bodyPr>
          <a:lstStyle/>
          <a:p>
            <a:pPr>
              <a:defRPr/>
            </a:pPr>
            <a:r>
              <a:rPr lang="zh-CN" altLang="en-US" sz="2400" dirty="0" smtClean="0">
                <a:solidFill>
                  <a:srgbClr val="0000CC"/>
                </a:solidFill>
                <a:latin typeface="+mn-ea"/>
                <a:ea typeface="+mn-ea"/>
              </a:rPr>
              <a:t>   某些集成</a:t>
            </a:r>
            <a:r>
              <a:rPr lang="zh-CN" altLang="en-US" sz="2400" dirty="0">
                <a:solidFill>
                  <a:srgbClr val="0000CC"/>
                </a:solidFill>
                <a:latin typeface="+mn-ea"/>
                <a:ea typeface="+mn-ea"/>
              </a:rPr>
              <a:t>运</a:t>
            </a:r>
            <a:r>
              <a:rPr lang="zh-CN" altLang="en-US" sz="2400" dirty="0" smtClean="0">
                <a:solidFill>
                  <a:srgbClr val="0000CC"/>
                </a:solidFill>
                <a:latin typeface="+mn-ea"/>
                <a:ea typeface="+mn-ea"/>
              </a:rPr>
              <a:t>放采用单电源供电。</a:t>
            </a:r>
            <a:endParaRPr lang="zh-CN" altLang="en-US" sz="2400" dirty="0">
              <a:solidFill>
                <a:srgbClr val="0000CC"/>
              </a:solidFill>
              <a:latin typeface="+mn-ea"/>
              <a:ea typeface="+mn-ea"/>
            </a:endParaRPr>
          </a:p>
        </p:txBody>
      </p:sp>
      <p:grpSp>
        <p:nvGrpSpPr>
          <p:cNvPr id="19" name="组合 18"/>
          <p:cNvGrpSpPr/>
          <p:nvPr/>
        </p:nvGrpSpPr>
        <p:grpSpPr>
          <a:xfrm>
            <a:off x="2000232" y="1785932"/>
            <a:ext cx="3357586" cy="785818"/>
            <a:chOff x="1928794" y="2071684"/>
            <a:chExt cx="3357586" cy="857256"/>
          </a:xfrm>
        </p:grpSpPr>
        <p:sp>
          <p:nvSpPr>
            <p:cNvPr id="18" name="线形标注 2 17"/>
            <p:cNvSpPr/>
            <p:nvPr/>
          </p:nvSpPr>
          <p:spPr bwMode="auto">
            <a:xfrm rot="10800000">
              <a:off x="1928794" y="2071684"/>
              <a:ext cx="3357586" cy="857256"/>
            </a:xfrm>
            <a:prstGeom prst="borderCallout2">
              <a:avLst>
                <a:gd name="adj1" fmla="val -45055"/>
                <a:gd name="adj2" fmla="val -59805"/>
                <a:gd name="adj3" fmla="val 49683"/>
                <a:gd name="adj4" fmla="val -46"/>
                <a:gd name="adj5" fmla="val 134435"/>
                <a:gd name="adj6" fmla="val -59855"/>
              </a:avLst>
            </a:prstGeom>
            <a:solidFill>
              <a:srgbClr val="FFFF66"/>
            </a:solidFill>
            <a:ln w="25400" cap="flat" cmpd="sng" algn="ctr">
              <a:solidFill>
                <a:srgbClr val="FF000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Narrow" pitchFamily="34" charset="0"/>
                <a:ea typeface="宋体" pitchFamily="2" charset="-122"/>
              </a:endParaRPr>
            </a:p>
          </p:txBody>
        </p:sp>
        <p:sp>
          <p:nvSpPr>
            <p:cNvPr id="17" name="Rectangle 5">
              <a:hlinkClick r:id="rId3" action="ppaction://hlinksldjump"/>
            </p:cNvPr>
            <p:cNvSpPr>
              <a:spLocks noChangeArrowheads="1"/>
            </p:cNvSpPr>
            <p:nvPr/>
          </p:nvSpPr>
          <p:spPr bwMode="auto">
            <a:xfrm>
              <a:off x="2071670" y="2091635"/>
              <a:ext cx="3143272" cy="707887"/>
            </a:xfrm>
            <a:prstGeom prst="rect">
              <a:avLst/>
            </a:prstGeom>
            <a:noFill/>
            <a:ln w="9525">
              <a:noFill/>
              <a:miter lim="800000"/>
              <a:headEnd/>
              <a:tailEnd/>
            </a:ln>
          </p:spPr>
          <p:txBody>
            <a:bodyPr wrap="square">
              <a:spAutoFit/>
            </a:bodyPr>
            <a:lstStyle/>
            <a:p>
              <a:pPr>
                <a:defRPr/>
              </a:pPr>
              <a:r>
                <a:rPr lang="en-US" sz="2000" i="1" dirty="0" smtClean="0">
                  <a:latin typeface="+mn-ea"/>
                  <a:ea typeface="+mn-ea"/>
                </a:rPr>
                <a:t>C</a:t>
              </a:r>
              <a:r>
                <a:rPr lang="en-US" sz="2000" baseline="-25000" dirty="0" smtClean="0">
                  <a:latin typeface="+mn-ea"/>
                  <a:ea typeface="+mn-ea"/>
                </a:rPr>
                <a:t>1</a:t>
              </a:r>
              <a:r>
                <a:rPr lang="zh-CN" altLang="en-US" sz="2000" dirty="0">
                  <a:latin typeface="+mn-ea"/>
                  <a:ea typeface="+mn-ea"/>
                </a:rPr>
                <a:t>、</a:t>
              </a:r>
              <a:r>
                <a:rPr lang="en-US" sz="2000" i="1" dirty="0">
                  <a:latin typeface="+mn-ea"/>
                  <a:ea typeface="+mn-ea"/>
                </a:rPr>
                <a:t>C</a:t>
              </a:r>
              <a:r>
                <a:rPr lang="en-US" sz="2000" baseline="-25000" dirty="0">
                  <a:latin typeface="+mn-ea"/>
                  <a:ea typeface="+mn-ea"/>
                </a:rPr>
                <a:t>2</a:t>
              </a:r>
              <a:r>
                <a:rPr lang="zh-CN" altLang="en-US" sz="2000" dirty="0">
                  <a:latin typeface="+mn-ea"/>
                  <a:ea typeface="+mn-ea"/>
                </a:rPr>
                <a:t>被分别用于“正</a:t>
              </a:r>
              <a:r>
                <a:rPr lang="en-US" sz="2000" dirty="0">
                  <a:latin typeface="+mn-ea"/>
                  <a:ea typeface="+mn-ea"/>
                </a:rPr>
                <a:t>/</a:t>
              </a:r>
              <a:r>
                <a:rPr lang="zh-CN" altLang="en-US" sz="2000" dirty="0">
                  <a:latin typeface="+mn-ea"/>
                  <a:ea typeface="+mn-ea"/>
                </a:rPr>
                <a:t>负</a:t>
              </a:r>
              <a:r>
                <a:rPr lang="zh-CN" altLang="en-US" sz="2000" dirty="0" smtClean="0">
                  <a:latin typeface="+mn-ea"/>
                  <a:ea typeface="+mn-ea"/>
                </a:rPr>
                <a:t>”双电源</a:t>
              </a:r>
              <a:r>
                <a:rPr lang="zh-CN" altLang="en-US" sz="2000" dirty="0">
                  <a:latin typeface="+mn-ea"/>
                  <a:ea typeface="+mn-ea"/>
                </a:rPr>
                <a:t>的退耦与滤波。</a:t>
              </a:r>
              <a:endParaRPr lang="zh-CN" altLang="en-US" sz="2000" dirty="0">
                <a:solidFill>
                  <a:srgbClr val="0000CC"/>
                </a:solidFill>
                <a:latin typeface="+mn-ea"/>
                <a:ea typeface="+mn-ea"/>
              </a:endParaRPr>
            </a:p>
          </p:txBody>
        </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7107"/>
                                        </p:tgtEl>
                                        <p:attrNameLst>
                                          <p:attrName>style.visibility</p:attrName>
                                        </p:attrNameLst>
                                      </p:cBhvr>
                                      <p:to>
                                        <p:strVal val="visible"/>
                                      </p:to>
                                    </p:set>
                                    <p:animEffect transition="in" filter="wipe(left)">
                                      <p:cBhvr>
                                        <p:cTn id="7" dur="500"/>
                                        <p:tgtEl>
                                          <p:spTgt spid="4710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wipe(left)">
                                      <p:cBhvr>
                                        <p:cTn id="17" dur="500"/>
                                        <p:tgtEl>
                                          <p:spTgt spid="1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wipe(left)">
                                      <p:cBhvr>
                                        <p:cTn id="22" dur="500"/>
                                        <p:tgtEl>
                                          <p:spTgt spid="1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wipe(left)">
                                      <p:cBhvr>
                                        <p:cTn id="27" dur="500"/>
                                        <p:tgtEl>
                                          <p:spTgt spid="14"/>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wipe(left)">
                                      <p:cBhvr>
                                        <p:cTn id="3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7" grpId="0"/>
      <p:bldP spid="14" grpId="0"/>
      <p:bldP spid="15" grpId="0"/>
      <p:bldP spid="1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矩形 2"/>
          <p:cNvSpPr>
            <a:spLocks noChangeArrowheads="1"/>
          </p:cNvSpPr>
          <p:nvPr/>
        </p:nvSpPr>
        <p:spPr bwMode="auto">
          <a:xfrm>
            <a:off x="642938" y="321469"/>
            <a:ext cx="4698722" cy="523220"/>
          </a:xfrm>
          <a:prstGeom prst="rect">
            <a:avLst/>
          </a:prstGeom>
          <a:noFill/>
          <a:ln w="9525">
            <a:noFill/>
            <a:miter lim="800000"/>
            <a:headEnd/>
            <a:tailEnd/>
          </a:ln>
        </p:spPr>
        <p:txBody>
          <a:bodyPr wrap="none">
            <a:spAutoFit/>
          </a:bodyPr>
          <a:lstStyle/>
          <a:p>
            <a:r>
              <a:rPr lang="en-US" altLang="zh-CN" sz="2800" kern="0" dirty="0">
                <a:solidFill>
                  <a:srgbClr val="FF0000"/>
                </a:solidFill>
                <a:latin typeface="+mj-ea"/>
                <a:ea typeface="+mj-ea"/>
              </a:rPr>
              <a:t>3.2.3  </a:t>
            </a:r>
            <a:r>
              <a:rPr lang="zh-CN" altLang="en-US" sz="2800" kern="0" dirty="0">
                <a:solidFill>
                  <a:srgbClr val="FF0000"/>
                </a:solidFill>
                <a:latin typeface="+mj-ea"/>
                <a:ea typeface="+mj-ea"/>
              </a:rPr>
              <a:t>集成运放的输出调零</a:t>
            </a:r>
          </a:p>
        </p:txBody>
      </p:sp>
      <p:sp>
        <p:nvSpPr>
          <p:cNvPr id="48131" name="Rectangle 2"/>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48132" name="Rectangle 4"/>
          <p:cNvSpPr>
            <a:spLocks noChangeArrowheads="1"/>
          </p:cNvSpPr>
          <p:nvPr/>
        </p:nvSpPr>
        <p:spPr bwMode="auto">
          <a:xfrm>
            <a:off x="0" y="-13216"/>
            <a:ext cx="184731" cy="369332"/>
          </a:xfrm>
          <a:prstGeom prst="rect">
            <a:avLst/>
          </a:prstGeom>
          <a:noFill/>
          <a:ln w="9525">
            <a:noFill/>
            <a:miter lim="800000"/>
            <a:headEnd/>
            <a:tailEnd/>
          </a:ln>
        </p:spPr>
        <p:txBody>
          <a:bodyPr wrap="none" anchor="ctr">
            <a:spAutoFit/>
          </a:bodyPr>
          <a:lstStyle/>
          <a:p>
            <a:endParaRPr lang="zh-CN" altLang="en-US"/>
          </a:p>
        </p:txBody>
      </p:sp>
      <p:sp>
        <p:nvSpPr>
          <p:cNvPr id="48133" name="Rectangle 6"/>
          <p:cNvSpPr>
            <a:spLocks noChangeArrowheads="1"/>
          </p:cNvSpPr>
          <p:nvPr/>
        </p:nvSpPr>
        <p:spPr bwMode="auto">
          <a:xfrm>
            <a:off x="0" y="-13216"/>
            <a:ext cx="184731" cy="369332"/>
          </a:xfrm>
          <a:prstGeom prst="rect">
            <a:avLst/>
          </a:prstGeom>
          <a:noFill/>
          <a:ln w="9525">
            <a:noFill/>
            <a:miter lim="800000"/>
            <a:headEnd/>
            <a:tailEnd/>
          </a:ln>
        </p:spPr>
        <p:txBody>
          <a:bodyPr wrap="none" anchor="ctr">
            <a:spAutoFit/>
          </a:bodyPr>
          <a:lstStyle/>
          <a:p>
            <a:endParaRPr lang="zh-CN" altLang="en-US"/>
          </a:p>
        </p:txBody>
      </p:sp>
      <p:sp>
        <p:nvSpPr>
          <p:cNvPr id="48134" name="Rectangle 7"/>
          <p:cNvSpPr>
            <a:spLocks noChangeArrowheads="1"/>
          </p:cNvSpPr>
          <p:nvPr/>
        </p:nvSpPr>
        <p:spPr bwMode="auto">
          <a:xfrm>
            <a:off x="0" y="458272"/>
            <a:ext cx="184731" cy="369332"/>
          </a:xfrm>
          <a:prstGeom prst="rect">
            <a:avLst/>
          </a:prstGeom>
          <a:noFill/>
          <a:ln w="9525">
            <a:noFill/>
            <a:miter lim="800000"/>
            <a:headEnd/>
            <a:tailEnd/>
          </a:ln>
        </p:spPr>
        <p:txBody>
          <a:bodyPr wrap="none" anchor="ctr">
            <a:spAutoFit/>
          </a:bodyPr>
          <a:lstStyle/>
          <a:p>
            <a:pPr eaLnBrk="0" hangingPunct="0"/>
            <a:endParaRPr lang="zh-CN" altLang="zh-CN"/>
          </a:p>
        </p:txBody>
      </p:sp>
      <p:sp>
        <p:nvSpPr>
          <p:cNvPr id="48135" name="Rectangle 2"/>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16" name="Rectangle 5">
            <a:hlinkClick r:id="rId3" action="ppaction://hlinksldjump"/>
          </p:cNvPr>
          <p:cNvSpPr>
            <a:spLocks noChangeArrowheads="1"/>
          </p:cNvSpPr>
          <p:nvPr/>
        </p:nvSpPr>
        <p:spPr bwMode="auto">
          <a:xfrm>
            <a:off x="500064" y="928676"/>
            <a:ext cx="7072332" cy="461665"/>
          </a:xfrm>
          <a:prstGeom prst="rect">
            <a:avLst/>
          </a:prstGeom>
          <a:noFill/>
          <a:ln w="9525">
            <a:noFill/>
            <a:miter lim="800000"/>
            <a:headEnd/>
            <a:tailEnd/>
          </a:ln>
        </p:spPr>
        <p:txBody>
          <a:bodyPr wrap="square">
            <a:spAutoFit/>
          </a:bodyPr>
          <a:lstStyle/>
          <a:p>
            <a:pPr>
              <a:defRPr/>
            </a:pPr>
            <a:r>
              <a:rPr lang="zh-CN" altLang="en-US" sz="2400" dirty="0">
                <a:solidFill>
                  <a:srgbClr val="0000CC"/>
                </a:solidFill>
              </a:rPr>
              <a:t>▲有调零引脚</a:t>
            </a:r>
            <a:r>
              <a:rPr lang="zh-CN" altLang="en-US" sz="2400" dirty="0" smtClean="0">
                <a:solidFill>
                  <a:srgbClr val="0000CC"/>
                </a:solidFill>
              </a:rPr>
              <a:t>的集成</a:t>
            </a:r>
            <a:r>
              <a:rPr lang="zh-CN" altLang="en-US" sz="2400" dirty="0">
                <a:solidFill>
                  <a:srgbClr val="0000CC"/>
                </a:solidFill>
              </a:rPr>
              <a:t>运</a:t>
            </a:r>
            <a:r>
              <a:rPr lang="zh-CN" altLang="en-US" sz="2400" dirty="0" smtClean="0">
                <a:solidFill>
                  <a:srgbClr val="0000CC"/>
                </a:solidFill>
              </a:rPr>
              <a:t>放调零</a:t>
            </a:r>
            <a:r>
              <a:rPr lang="en-US" altLang="zh-CN" sz="2400" dirty="0" smtClean="0">
                <a:solidFill>
                  <a:srgbClr val="0000CC"/>
                </a:solidFill>
              </a:rPr>
              <a:t>——</a:t>
            </a:r>
            <a:r>
              <a:rPr lang="zh-CN" altLang="en-US" sz="2400" dirty="0" smtClean="0">
                <a:solidFill>
                  <a:srgbClr val="0000CC"/>
                </a:solidFill>
              </a:rPr>
              <a:t>配合电位器完成</a:t>
            </a:r>
            <a:endParaRPr lang="zh-CN" altLang="en-US" sz="2400" dirty="0">
              <a:solidFill>
                <a:srgbClr val="0000CC"/>
              </a:solidFill>
              <a:latin typeface="+mn-ea"/>
              <a:ea typeface="+mn-ea"/>
            </a:endParaRPr>
          </a:p>
        </p:txBody>
      </p:sp>
      <p:grpSp>
        <p:nvGrpSpPr>
          <p:cNvPr id="2" name="组合 12"/>
          <p:cNvGrpSpPr>
            <a:grpSpLocks/>
          </p:cNvGrpSpPr>
          <p:nvPr/>
        </p:nvGrpSpPr>
        <p:grpSpPr bwMode="auto">
          <a:xfrm>
            <a:off x="1071538" y="1518048"/>
            <a:ext cx="6858048" cy="1553768"/>
            <a:chOff x="357158" y="1823697"/>
            <a:chExt cx="8358246" cy="2286016"/>
          </a:xfrm>
        </p:grpSpPr>
        <p:sp>
          <p:nvSpPr>
            <p:cNvPr id="48140" name="矩形 11"/>
            <p:cNvSpPr>
              <a:spLocks noChangeArrowheads="1"/>
            </p:cNvSpPr>
            <p:nvPr/>
          </p:nvSpPr>
          <p:spPr bwMode="auto">
            <a:xfrm>
              <a:off x="357158" y="1823697"/>
              <a:ext cx="8358246" cy="2286016"/>
            </a:xfrm>
            <a:prstGeom prst="rect">
              <a:avLst/>
            </a:prstGeom>
            <a:solidFill>
              <a:schemeClr val="bg1"/>
            </a:solidFill>
            <a:ln w="9525" algn="ctr">
              <a:solidFill>
                <a:schemeClr val="tx1"/>
              </a:solidFill>
              <a:round/>
              <a:headEnd/>
              <a:tailEnd/>
            </a:ln>
          </p:spPr>
          <p:txBody>
            <a:bodyPr wrap="none"/>
            <a:lstStyle/>
            <a:p>
              <a:pPr algn="ctr"/>
              <a:endParaRPr lang="zh-CN" altLang="en-US"/>
            </a:p>
          </p:txBody>
        </p:sp>
        <p:pic>
          <p:nvPicPr>
            <p:cNvPr id="48141" name="Picture 2" descr="3T2T2"/>
            <p:cNvPicPr>
              <a:picLocks noChangeAspect="1" noChangeArrowheads="1"/>
            </p:cNvPicPr>
            <p:nvPr/>
          </p:nvPicPr>
          <p:blipFill>
            <a:blip r:embed="rId4" cstate="print"/>
            <a:srcRect/>
            <a:stretch>
              <a:fillRect/>
            </a:stretch>
          </p:blipFill>
          <p:spPr bwMode="auto">
            <a:xfrm>
              <a:off x="428626" y="1902513"/>
              <a:ext cx="8154988" cy="2000249"/>
            </a:xfrm>
            <a:prstGeom prst="rect">
              <a:avLst/>
            </a:prstGeom>
            <a:noFill/>
            <a:ln w="9525">
              <a:noFill/>
              <a:miter lim="800000"/>
              <a:headEnd/>
              <a:tailEnd/>
            </a:ln>
          </p:spPr>
        </p:pic>
      </p:grpSp>
      <p:sp>
        <p:nvSpPr>
          <p:cNvPr id="20" name="矩形 19"/>
          <p:cNvSpPr/>
          <p:nvPr/>
        </p:nvSpPr>
        <p:spPr>
          <a:xfrm>
            <a:off x="500063" y="3143254"/>
            <a:ext cx="8215312" cy="1446550"/>
          </a:xfrm>
          <a:prstGeom prst="rect">
            <a:avLst/>
          </a:prstGeom>
        </p:spPr>
        <p:txBody>
          <a:bodyPr>
            <a:spAutoFit/>
          </a:bodyPr>
          <a:lstStyle/>
          <a:p>
            <a:pPr>
              <a:defRPr/>
            </a:pPr>
            <a:r>
              <a:rPr lang="zh-CN" altLang="en-US" sz="2200" dirty="0" smtClean="0">
                <a:latin typeface="+mn-ea"/>
                <a:ea typeface="+mn-ea"/>
              </a:rPr>
              <a:t>    </a:t>
            </a:r>
            <a:r>
              <a:rPr lang="zh-CN" altLang="en-US" sz="2200" dirty="0" smtClean="0">
                <a:solidFill>
                  <a:srgbClr val="C00000"/>
                </a:solidFill>
                <a:latin typeface="+mn-ea"/>
                <a:ea typeface="+mn-ea"/>
              </a:rPr>
              <a:t>在进行运</a:t>
            </a:r>
            <a:r>
              <a:rPr lang="zh-CN" altLang="en-US" sz="2200" dirty="0">
                <a:solidFill>
                  <a:srgbClr val="C00000"/>
                </a:solidFill>
                <a:latin typeface="+mn-ea"/>
                <a:ea typeface="+mn-ea"/>
              </a:rPr>
              <a:t>放输出调零时</a:t>
            </a:r>
            <a:r>
              <a:rPr lang="zh-CN" altLang="en-US" sz="2200" dirty="0" smtClean="0">
                <a:solidFill>
                  <a:srgbClr val="C00000"/>
                </a:solidFill>
                <a:latin typeface="+mn-ea"/>
                <a:ea typeface="+mn-ea"/>
              </a:rPr>
              <a:t>，首先需要对运放输入</a:t>
            </a:r>
            <a:r>
              <a:rPr lang="zh-CN" altLang="en-US" sz="2200" dirty="0">
                <a:solidFill>
                  <a:srgbClr val="C00000"/>
                </a:solidFill>
                <a:latin typeface="+mn-ea"/>
                <a:ea typeface="+mn-ea"/>
              </a:rPr>
              <a:t>端接地置零，然后使用数字</a:t>
            </a:r>
            <a:r>
              <a:rPr lang="zh-CN" altLang="en-US" sz="2200" dirty="0" smtClean="0">
                <a:solidFill>
                  <a:srgbClr val="C00000"/>
                </a:solidFill>
                <a:latin typeface="+mn-ea"/>
                <a:ea typeface="+mn-ea"/>
              </a:rPr>
              <a:t>万用表直流电压</a:t>
            </a:r>
            <a:r>
              <a:rPr lang="zh-CN" altLang="en-US" sz="2200" dirty="0">
                <a:solidFill>
                  <a:srgbClr val="C00000"/>
                </a:solidFill>
                <a:latin typeface="+mn-ea"/>
                <a:ea typeface="+mn-ea"/>
              </a:rPr>
              <a:t>挡检测运放输出引脚对地的电压</a:t>
            </a:r>
            <a:r>
              <a:rPr lang="zh-CN" altLang="en-US" sz="2200" dirty="0" smtClean="0">
                <a:solidFill>
                  <a:srgbClr val="C00000"/>
                </a:solidFill>
                <a:latin typeface="+mn-ea"/>
                <a:ea typeface="+mn-ea"/>
              </a:rPr>
              <a:t>。</a:t>
            </a:r>
            <a:endParaRPr lang="en-US" altLang="zh-CN" sz="2200" dirty="0" smtClean="0">
              <a:solidFill>
                <a:srgbClr val="C00000"/>
              </a:solidFill>
              <a:latin typeface="+mn-ea"/>
              <a:ea typeface="+mn-ea"/>
            </a:endParaRPr>
          </a:p>
          <a:p>
            <a:pPr>
              <a:defRPr/>
            </a:pPr>
            <a:r>
              <a:rPr lang="en-US" altLang="zh-CN" sz="2200" dirty="0">
                <a:latin typeface="+mn-ea"/>
                <a:ea typeface="+mn-ea"/>
              </a:rPr>
              <a:t> </a:t>
            </a:r>
            <a:r>
              <a:rPr lang="en-US" altLang="zh-CN" sz="2200" dirty="0" smtClean="0">
                <a:latin typeface="+mn-ea"/>
                <a:ea typeface="+mn-ea"/>
              </a:rPr>
              <a:t>   </a:t>
            </a:r>
            <a:r>
              <a:rPr lang="zh-CN" altLang="en-US" sz="2200" dirty="0" smtClean="0">
                <a:solidFill>
                  <a:srgbClr val="0000CC"/>
                </a:solidFill>
                <a:latin typeface="+mn-ea"/>
                <a:ea typeface="+mn-ea"/>
              </a:rPr>
              <a:t>调</a:t>
            </a:r>
            <a:r>
              <a:rPr lang="zh-CN" altLang="en-US" sz="2200" dirty="0">
                <a:solidFill>
                  <a:srgbClr val="0000CC"/>
                </a:solidFill>
                <a:latin typeface="+mn-ea"/>
                <a:ea typeface="+mn-ea"/>
              </a:rPr>
              <a:t>零电位器首选</a:t>
            </a:r>
            <a:r>
              <a:rPr lang="en-US" sz="2200" dirty="0">
                <a:solidFill>
                  <a:srgbClr val="0000CC"/>
                </a:solidFill>
                <a:latin typeface="+mn-ea"/>
                <a:ea typeface="+mn-ea"/>
              </a:rPr>
              <a:t>3296</a:t>
            </a:r>
            <a:r>
              <a:rPr lang="zh-CN" altLang="en-US" sz="2200" dirty="0">
                <a:solidFill>
                  <a:srgbClr val="0000CC"/>
                </a:solidFill>
                <a:latin typeface="+mn-ea"/>
                <a:ea typeface="+mn-ea"/>
              </a:rPr>
              <a:t>型多圈</a:t>
            </a:r>
            <a:r>
              <a:rPr lang="zh-CN" altLang="en-US" sz="2200" dirty="0" smtClean="0">
                <a:solidFill>
                  <a:srgbClr val="0000CC"/>
                </a:solidFill>
                <a:latin typeface="+mn-ea"/>
                <a:ea typeface="+mn-ea"/>
              </a:rPr>
              <a:t>电位器；</a:t>
            </a:r>
            <a:r>
              <a:rPr lang="zh-CN" altLang="en-US" sz="2200" dirty="0">
                <a:solidFill>
                  <a:srgbClr val="0000CC"/>
                </a:solidFill>
                <a:latin typeface="+mn-ea"/>
                <a:ea typeface="+mn-ea"/>
              </a:rPr>
              <a:t>调零完成后</a:t>
            </a:r>
            <a:r>
              <a:rPr lang="zh-CN" altLang="en-US" sz="2200" dirty="0" smtClean="0">
                <a:solidFill>
                  <a:srgbClr val="0000CC"/>
                </a:solidFill>
                <a:latin typeface="+mn-ea"/>
                <a:ea typeface="+mn-ea"/>
              </a:rPr>
              <a:t>，建议采用热</a:t>
            </a:r>
            <a:r>
              <a:rPr lang="zh-CN" altLang="en-US" sz="2200" dirty="0">
                <a:solidFill>
                  <a:srgbClr val="0000CC"/>
                </a:solidFill>
                <a:latin typeface="+mn-ea"/>
                <a:ea typeface="+mn-ea"/>
              </a:rPr>
              <a:t>熔胶或油漆固定</a:t>
            </a:r>
            <a:r>
              <a:rPr lang="zh-CN" altLang="en-US" sz="2200" dirty="0" smtClean="0">
                <a:solidFill>
                  <a:srgbClr val="0000CC"/>
                </a:solidFill>
                <a:latin typeface="+mn-ea"/>
                <a:ea typeface="+mn-ea"/>
              </a:rPr>
              <a:t>电位器的螺母</a:t>
            </a:r>
            <a:r>
              <a:rPr lang="zh-CN" altLang="en-US" sz="2200" dirty="0">
                <a:solidFill>
                  <a:srgbClr val="0000CC"/>
                </a:solidFill>
                <a:latin typeface="+mn-ea"/>
                <a:ea typeface="+mn-ea"/>
              </a:rPr>
              <a:t>。</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0">
                                            <p:txEl>
                                              <p:pRg st="0" end="0"/>
                                            </p:txEl>
                                          </p:spTgt>
                                        </p:tgtEl>
                                        <p:attrNameLst>
                                          <p:attrName>style.visibility</p:attrName>
                                        </p:attrNameLst>
                                      </p:cBhvr>
                                      <p:to>
                                        <p:strVal val="visible"/>
                                      </p:to>
                                    </p:set>
                                    <p:animEffect transition="in" filter="wipe(left)">
                                      <p:cBhvr>
                                        <p:cTn id="17" dur="500"/>
                                        <p:tgtEl>
                                          <p:spTgt spid="20">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0">
                                            <p:txEl>
                                              <p:pRg st="1" end="1"/>
                                            </p:txEl>
                                          </p:spTgt>
                                        </p:tgtEl>
                                        <p:attrNameLst>
                                          <p:attrName>style.visibility</p:attrName>
                                        </p:attrNameLst>
                                      </p:cBhvr>
                                      <p:to>
                                        <p:strVal val="visible"/>
                                      </p:to>
                                    </p:set>
                                    <p:animEffect transition="in" filter="wipe(left)">
                                      <p:cBhvr>
                                        <p:cTn id="22" dur="500"/>
                                        <p:tgtEl>
                                          <p:spTgt spid="20">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矩形 2"/>
          <p:cNvSpPr>
            <a:spLocks noChangeArrowheads="1"/>
          </p:cNvSpPr>
          <p:nvPr/>
        </p:nvSpPr>
        <p:spPr bwMode="auto">
          <a:xfrm>
            <a:off x="642938" y="321469"/>
            <a:ext cx="4698722" cy="523220"/>
          </a:xfrm>
          <a:prstGeom prst="rect">
            <a:avLst/>
          </a:prstGeom>
          <a:noFill/>
          <a:ln w="9525">
            <a:noFill/>
            <a:miter lim="800000"/>
            <a:headEnd/>
            <a:tailEnd/>
          </a:ln>
        </p:spPr>
        <p:txBody>
          <a:bodyPr wrap="none">
            <a:spAutoFit/>
          </a:bodyPr>
          <a:lstStyle/>
          <a:p>
            <a:r>
              <a:rPr lang="en-US" altLang="zh-CN" sz="2800" kern="0" dirty="0">
                <a:solidFill>
                  <a:srgbClr val="FF0000"/>
                </a:solidFill>
                <a:latin typeface="+mj-ea"/>
                <a:ea typeface="+mj-ea"/>
              </a:rPr>
              <a:t>3.2.3  </a:t>
            </a:r>
            <a:r>
              <a:rPr lang="zh-CN" altLang="en-US" sz="2800" kern="0" dirty="0">
                <a:solidFill>
                  <a:srgbClr val="FF0000"/>
                </a:solidFill>
                <a:latin typeface="+mj-ea"/>
                <a:ea typeface="+mj-ea"/>
              </a:rPr>
              <a:t>集成运放的输出调零</a:t>
            </a:r>
          </a:p>
        </p:txBody>
      </p:sp>
      <p:sp>
        <p:nvSpPr>
          <p:cNvPr id="49155" name="Rectangle 2"/>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49156" name="Rectangle 4"/>
          <p:cNvSpPr>
            <a:spLocks noChangeArrowheads="1"/>
          </p:cNvSpPr>
          <p:nvPr/>
        </p:nvSpPr>
        <p:spPr bwMode="auto">
          <a:xfrm>
            <a:off x="0" y="-13216"/>
            <a:ext cx="184731" cy="369332"/>
          </a:xfrm>
          <a:prstGeom prst="rect">
            <a:avLst/>
          </a:prstGeom>
          <a:noFill/>
          <a:ln w="9525">
            <a:noFill/>
            <a:miter lim="800000"/>
            <a:headEnd/>
            <a:tailEnd/>
          </a:ln>
        </p:spPr>
        <p:txBody>
          <a:bodyPr wrap="none" anchor="ctr">
            <a:spAutoFit/>
          </a:bodyPr>
          <a:lstStyle/>
          <a:p>
            <a:endParaRPr lang="zh-CN" altLang="en-US"/>
          </a:p>
        </p:txBody>
      </p:sp>
      <p:sp>
        <p:nvSpPr>
          <p:cNvPr id="49157" name="Rectangle 6"/>
          <p:cNvSpPr>
            <a:spLocks noChangeArrowheads="1"/>
          </p:cNvSpPr>
          <p:nvPr/>
        </p:nvSpPr>
        <p:spPr bwMode="auto">
          <a:xfrm>
            <a:off x="0" y="-13216"/>
            <a:ext cx="184731" cy="369332"/>
          </a:xfrm>
          <a:prstGeom prst="rect">
            <a:avLst/>
          </a:prstGeom>
          <a:noFill/>
          <a:ln w="9525">
            <a:noFill/>
            <a:miter lim="800000"/>
            <a:headEnd/>
            <a:tailEnd/>
          </a:ln>
        </p:spPr>
        <p:txBody>
          <a:bodyPr wrap="none" anchor="ctr">
            <a:spAutoFit/>
          </a:bodyPr>
          <a:lstStyle/>
          <a:p>
            <a:endParaRPr lang="zh-CN" altLang="en-US"/>
          </a:p>
        </p:txBody>
      </p:sp>
      <p:sp>
        <p:nvSpPr>
          <p:cNvPr id="49158" name="Rectangle 7"/>
          <p:cNvSpPr>
            <a:spLocks noChangeArrowheads="1"/>
          </p:cNvSpPr>
          <p:nvPr/>
        </p:nvSpPr>
        <p:spPr bwMode="auto">
          <a:xfrm>
            <a:off x="0" y="458272"/>
            <a:ext cx="184731" cy="369332"/>
          </a:xfrm>
          <a:prstGeom prst="rect">
            <a:avLst/>
          </a:prstGeom>
          <a:noFill/>
          <a:ln w="9525">
            <a:noFill/>
            <a:miter lim="800000"/>
            <a:headEnd/>
            <a:tailEnd/>
          </a:ln>
        </p:spPr>
        <p:txBody>
          <a:bodyPr wrap="none" anchor="ctr">
            <a:spAutoFit/>
          </a:bodyPr>
          <a:lstStyle/>
          <a:p>
            <a:pPr eaLnBrk="0" hangingPunct="0"/>
            <a:endParaRPr lang="zh-CN" altLang="zh-CN"/>
          </a:p>
        </p:txBody>
      </p:sp>
      <p:sp>
        <p:nvSpPr>
          <p:cNvPr id="49159" name="Rectangle 2"/>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18" name="Rectangle 5">
            <a:hlinkClick r:id="rId2" action="ppaction://hlinksldjump"/>
          </p:cNvPr>
          <p:cNvSpPr>
            <a:spLocks noChangeArrowheads="1"/>
          </p:cNvSpPr>
          <p:nvPr/>
        </p:nvSpPr>
        <p:spPr bwMode="auto">
          <a:xfrm>
            <a:off x="428626" y="857251"/>
            <a:ext cx="8143875" cy="461665"/>
          </a:xfrm>
          <a:prstGeom prst="rect">
            <a:avLst/>
          </a:prstGeom>
          <a:noFill/>
          <a:ln w="9525">
            <a:noFill/>
            <a:miter lim="800000"/>
            <a:headEnd/>
            <a:tailEnd/>
          </a:ln>
        </p:spPr>
        <p:txBody>
          <a:bodyPr>
            <a:spAutoFit/>
          </a:bodyPr>
          <a:lstStyle/>
          <a:p>
            <a:pPr>
              <a:defRPr/>
            </a:pPr>
            <a:r>
              <a:rPr lang="zh-CN" altLang="en-US" sz="2400" dirty="0" smtClean="0">
                <a:solidFill>
                  <a:srgbClr val="0000CC"/>
                </a:solidFill>
              </a:rPr>
              <a:t>▲无调</a:t>
            </a:r>
            <a:r>
              <a:rPr lang="zh-CN" altLang="en-US" sz="2400" dirty="0">
                <a:solidFill>
                  <a:srgbClr val="0000CC"/>
                </a:solidFill>
              </a:rPr>
              <a:t>零</a:t>
            </a:r>
            <a:r>
              <a:rPr lang="zh-CN" altLang="en-US" sz="2400" dirty="0" smtClean="0">
                <a:solidFill>
                  <a:srgbClr val="0000CC"/>
                </a:solidFill>
              </a:rPr>
              <a:t>引脚运放</a:t>
            </a:r>
            <a:r>
              <a:rPr lang="en-US" altLang="zh-CN" sz="2400" dirty="0" smtClean="0">
                <a:solidFill>
                  <a:srgbClr val="0000CC"/>
                </a:solidFill>
              </a:rPr>
              <a:t>——</a:t>
            </a:r>
            <a:r>
              <a:rPr lang="zh-CN" altLang="en-US" sz="2400" dirty="0" smtClean="0">
                <a:solidFill>
                  <a:srgbClr val="0000CC"/>
                </a:solidFill>
              </a:rPr>
              <a:t>添加运算电路</a:t>
            </a:r>
            <a:r>
              <a:rPr lang="zh-CN" altLang="en-US" sz="2400" dirty="0">
                <a:solidFill>
                  <a:srgbClr val="0000CC"/>
                </a:solidFill>
              </a:rPr>
              <a:t>单元，进行等效调零</a:t>
            </a:r>
            <a:endParaRPr lang="zh-CN" altLang="en-US" sz="2400" dirty="0">
              <a:solidFill>
                <a:srgbClr val="0000CC"/>
              </a:solidFill>
              <a:latin typeface="+mn-ea"/>
              <a:ea typeface="+mn-ea"/>
            </a:endParaRPr>
          </a:p>
        </p:txBody>
      </p:sp>
      <p:grpSp>
        <p:nvGrpSpPr>
          <p:cNvPr id="2" name="组合 14"/>
          <p:cNvGrpSpPr>
            <a:grpSpLocks/>
          </p:cNvGrpSpPr>
          <p:nvPr/>
        </p:nvGrpSpPr>
        <p:grpSpPr bwMode="auto">
          <a:xfrm>
            <a:off x="928689" y="1410894"/>
            <a:ext cx="7000875" cy="1660922"/>
            <a:chOff x="928688" y="2000250"/>
            <a:chExt cx="7000875" cy="2214563"/>
          </a:xfrm>
        </p:grpSpPr>
        <p:sp>
          <p:nvSpPr>
            <p:cNvPr id="49165" name="矩形 13"/>
            <p:cNvSpPr>
              <a:spLocks noChangeArrowheads="1"/>
            </p:cNvSpPr>
            <p:nvPr/>
          </p:nvSpPr>
          <p:spPr bwMode="auto">
            <a:xfrm>
              <a:off x="928688" y="2000250"/>
              <a:ext cx="7000875" cy="2214563"/>
            </a:xfrm>
            <a:prstGeom prst="rect">
              <a:avLst/>
            </a:prstGeom>
            <a:solidFill>
              <a:schemeClr val="bg1"/>
            </a:solidFill>
            <a:ln w="9525" algn="ctr">
              <a:solidFill>
                <a:schemeClr val="tx1"/>
              </a:solidFill>
              <a:round/>
              <a:headEnd/>
              <a:tailEnd/>
            </a:ln>
          </p:spPr>
          <p:txBody>
            <a:bodyPr wrap="none"/>
            <a:lstStyle/>
            <a:p>
              <a:pPr algn="ctr"/>
              <a:endParaRPr lang="zh-CN" altLang="en-US"/>
            </a:p>
          </p:txBody>
        </p:sp>
        <p:pic>
          <p:nvPicPr>
            <p:cNvPr id="49166" name="Picture 3" descr="3T2T3"/>
            <p:cNvPicPr>
              <a:picLocks noChangeAspect="1" noChangeArrowheads="1"/>
            </p:cNvPicPr>
            <p:nvPr/>
          </p:nvPicPr>
          <p:blipFill>
            <a:blip r:embed="rId3" cstate="print"/>
            <a:srcRect/>
            <a:stretch>
              <a:fillRect/>
            </a:stretch>
          </p:blipFill>
          <p:spPr bwMode="auto">
            <a:xfrm>
              <a:off x="1000126" y="2124899"/>
              <a:ext cx="6858000" cy="2018476"/>
            </a:xfrm>
            <a:prstGeom prst="rect">
              <a:avLst/>
            </a:prstGeom>
            <a:noFill/>
            <a:ln w="9525">
              <a:noFill/>
              <a:miter lim="800000"/>
              <a:headEnd/>
              <a:tailEnd/>
            </a:ln>
          </p:spPr>
        </p:pic>
      </p:grpSp>
      <p:sp>
        <p:nvSpPr>
          <p:cNvPr id="12" name="Rectangle 5">
            <a:hlinkClick r:id="rId2" action="ppaction://hlinksldjump"/>
          </p:cNvPr>
          <p:cNvSpPr>
            <a:spLocks noChangeArrowheads="1"/>
          </p:cNvSpPr>
          <p:nvPr/>
        </p:nvSpPr>
        <p:spPr bwMode="auto">
          <a:xfrm>
            <a:off x="642939" y="3138736"/>
            <a:ext cx="8143875" cy="430887"/>
          </a:xfrm>
          <a:prstGeom prst="rect">
            <a:avLst/>
          </a:prstGeom>
          <a:noFill/>
          <a:ln w="9525">
            <a:noFill/>
            <a:miter lim="800000"/>
            <a:headEnd/>
            <a:tailEnd/>
          </a:ln>
        </p:spPr>
        <p:txBody>
          <a:bodyPr>
            <a:spAutoFit/>
          </a:bodyPr>
          <a:lstStyle/>
          <a:p>
            <a:pPr>
              <a:defRPr/>
            </a:pPr>
            <a:r>
              <a:rPr lang="zh-CN" altLang="en-US" sz="2200" dirty="0">
                <a:latin typeface="+mn-ea"/>
                <a:ea typeface="+mn-ea"/>
              </a:rPr>
              <a:t>（</a:t>
            </a:r>
            <a:r>
              <a:rPr lang="en-US" altLang="zh-CN" sz="2200" dirty="0">
                <a:latin typeface="+mn-ea"/>
                <a:ea typeface="+mn-ea"/>
              </a:rPr>
              <a:t>a</a:t>
            </a:r>
            <a:r>
              <a:rPr lang="zh-CN" altLang="en-US" sz="2200" dirty="0">
                <a:latin typeface="+mn-ea"/>
                <a:ea typeface="+mn-ea"/>
              </a:rPr>
              <a:t>）添加调零电路后，电路演变为差动减法电路</a:t>
            </a:r>
            <a:endParaRPr lang="zh-CN" altLang="en-US" sz="2200" dirty="0">
              <a:solidFill>
                <a:srgbClr val="0000CC"/>
              </a:solidFill>
              <a:latin typeface="+mn-ea"/>
              <a:ea typeface="+mn-ea"/>
            </a:endParaRPr>
          </a:p>
        </p:txBody>
      </p:sp>
      <p:sp>
        <p:nvSpPr>
          <p:cNvPr id="13" name="Rectangle 5">
            <a:hlinkClick r:id="rId2" action="ppaction://hlinksldjump"/>
          </p:cNvPr>
          <p:cNvSpPr>
            <a:spLocks noChangeArrowheads="1"/>
          </p:cNvSpPr>
          <p:nvPr/>
        </p:nvSpPr>
        <p:spPr bwMode="auto">
          <a:xfrm>
            <a:off x="642939" y="3426747"/>
            <a:ext cx="8143875" cy="430887"/>
          </a:xfrm>
          <a:prstGeom prst="rect">
            <a:avLst/>
          </a:prstGeom>
          <a:noFill/>
          <a:ln w="9525">
            <a:noFill/>
            <a:miter lim="800000"/>
            <a:headEnd/>
            <a:tailEnd/>
          </a:ln>
        </p:spPr>
        <p:txBody>
          <a:bodyPr>
            <a:spAutoFit/>
          </a:bodyPr>
          <a:lstStyle/>
          <a:p>
            <a:pPr>
              <a:defRPr/>
            </a:pPr>
            <a:r>
              <a:rPr lang="zh-CN" altLang="en-US" sz="2200" dirty="0">
                <a:latin typeface="+mn-ea"/>
                <a:ea typeface="+mn-ea"/>
              </a:rPr>
              <a:t>（</a:t>
            </a:r>
            <a:r>
              <a:rPr lang="en-US" altLang="zh-CN" sz="2200" dirty="0">
                <a:latin typeface="+mn-ea"/>
                <a:ea typeface="+mn-ea"/>
              </a:rPr>
              <a:t>b</a:t>
            </a:r>
            <a:r>
              <a:rPr lang="zh-CN" altLang="en-US" sz="2200" dirty="0">
                <a:latin typeface="+mn-ea"/>
                <a:ea typeface="+mn-ea"/>
              </a:rPr>
              <a:t>）引入调零电位器后，改变了电路的负反馈量。</a:t>
            </a:r>
          </a:p>
        </p:txBody>
      </p:sp>
      <p:sp>
        <p:nvSpPr>
          <p:cNvPr id="17" name="Rectangle 5">
            <a:hlinkClick r:id="rId2" action="ppaction://hlinksldjump"/>
          </p:cNvPr>
          <p:cNvSpPr>
            <a:spLocks noChangeArrowheads="1"/>
          </p:cNvSpPr>
          <p:nvPr/>
        </p:nvSpPr>
        <p:spPr bwMode="auto">
          <a:xfrm>
            <a:off x="428626" y="3874011"/>
            <a:ext cx="8501063" cy="769441"/>
          </a:xfrm>
          <a:prstGeom prst="rect">
            <a:avLst/>
          </a:prstGeom>
          <a:noFill/>
          <a:ln w="9525">
            <a:noFill/>
            <a:miter lim="800000"/>
            <a:headEnd/>
            <a:tailEnd/>
          </a:ln>
        </p:spPr>
        <p:txBody>
          <a:bodyPr>
            <a:spAutoFit/>
          </a:bodyPr>
          <a:lstStyle/>
          <a:p>
            <a:pPr>
              <a:defRPr/>
            </a:pPr>
            <a:r>
              <a:rPr lang="en-US" altLang="zh-CN" sz="2200" dirty="0">
                <a:solidFill>
                  <a:srgbClr val="C00000"/>
                </a:solidFill>
                <a:latin typeface="+mn-ea"/>
                <a:ea typeface="+mn-ea"/>
              </a:rPr>
              <a:t>【</a:t>
            </a:r>
            <a:r>
              <a:rPr lang="zh-CN" altLang="en-US" sz="2200" dirty="0">
                <a:solidFill>
                  <a:srgbClr val="C00000"/>
                </a:solidFill>
                <a:latin typeface="+mn-ea"/>
                <a:ea typeface="+mn-ea"/>
              </a:rPr>
              <a:t>例</a:t>
            </a:r>
            <a:r>
              <a:rPr lang="en-US" altLang="en-US" sz="2200" dirty="0">
                <a:solidFill>
                  <a:srgbClr val="C00000"/>
                </a:solidFill>
                <a:latin typeface="+mn-ea"/>
                <a:ea typeface="+mn-ea"/>
              </a:rPr>
              <a:t>3-2-2</a:t>
            </a:r>
            <a:r>
              <a:rPr lang="en-US" altLang="zh-CN" sz="2200" dirty="0">
                <a:solidFill>
                  <a:srgbClr val="C00000"/>
                </a:solidFill>
                <a:latin typeface="+mn-ea"/>
                <a:ea typeface="+mn-ea"/>
              </a:rPr>
              <a:t>】 </a:t>
            </a:r>
            <a:r>
              <a:rPr lang="zh-CN" altLang="en-US" sz="2200" dirty="0">
                <a:solidFill>
                  <a:srgbClr val="C00000"/>
                </a:solidFill>
                <a:latin typeface="+mn-ea"/>
                <a:ea typeface="+mn-ea"/>
              </a:rPr>
              <a:t>当前许多具有自归零、低漂移特性的新型集成运放已无须调零</a:t>
            </a:r>
            <a:r>
              <a:rPr lang="zh-CN" altLang="en-US" sz="2200" dirty="0" smtClean="0">
                <a:solidFill>
                  <a:srgbClr val="C00000"/>
                </a:solidFill>
                <a:latin typeface="+mn-ea"/>
                <a:ea typeface="+mn-ea"/>
              </a:rPr>
              <a:t>，如</a:t>
            </a:r>
            <a:r>
              <a:rPr lang="zh-CN" altLang="en-US" sz="2200" dirty="0">
                <a:solidFill>
                  <a:srgbClr val="C00000"/>
                </a:solidFill>
                <a:latin typeface="+mn-ea"/>
                <a:ea typeface="+mn-ea"/>
              </a:rPr>
              <a:t>零漂移集成运放</a:t>
            </a:r>
            <a:r>
              <a:rPr lang="en-US" altLang="en-US" sz="2200" dirty="0">
                <a:solidFill>
                  <a:srgbClr val="C00000"/>
                </a:solidFill>
                <a:latin typeface="+mn-ea"/>
                <a:ea typeface="+mn-ea"/>
              </a:rPr>
              <a:t>OPA378</a:t>
            </a:r>
            <a:r>
              <a:rPr lang="zh-CN" altLang="en-US" sz="2200" dirty="0">
                <a:solidFill>
                  <a:srgbClr val="C00000"/>
                </a:solidFill>
                <a:latin typeface="+mn-ea"/>
                <a:ea typeface="+mn-ea"/>
              </a:rPr>
              <a:t>的漂移仅为</a:t>
            </a:r>
            <a:r>
              <a:rPr lang="en-US" altLang="en-US" sz="2200" dirty="0">
                <a:solidFill>
                  <a:srgbClr val="C00000"/>
                </a:solidFill>
                <a:latin typeface="+mn-ea"/>
                <a:ea typeface="+mn-ea"/>
              </a:rPr>
              <a:t>0.1μV/</a:t>
            </a:r>
            <a:r>
              <a:rPr lang="zh-CN" altLang="en-US" sz="2200" dirty="0" smtClean="0">
                <a:solidFill>
                  <a:srgbClr val="C00000"/>
                </a:solidFill>
                <a:latin typeface="+mn-ea"/>
                <a:ea typeface="+mn-ea"/>
              </a:rPr>
              <a:t>℃。</a:t>
            </a:r>
            <a:endParaRPr lang="zh-CN" altLang="en-US" sz="2200" dirty="0">
              <a:solidFill>
                <a:srgbClr val="C00000"/>
              </a:solidFill>
              <a:latin typeface="+mn-ea"/>
              <a:ea typeface="+mn-ea"/>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left)">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wipe(left)">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wipe(left)">
                                      <p:cBhvr>
                                        <p:cTn id="22" dur="500"/>
                                        <p:tgtEl>
                                          <p:spTgt spid="1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wipe(left)">
                                      <p:cBhvr>
                                        <p:cTn id="2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2" grpId="0"/>
      <p:bldP spid="13" grpId="0"/>
      <p:bldP spid="1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1"/>
          <p:cNvSpPr>
            <a:spLocks noChangeArrowheads="1"/>
          </p:cNvSpPr>
          <p:nvPr/>
        </p:nvSpPr>
        <p:spPr bwMode="auto">
          <a:xfrm>
            <a:off x="642938" y="798190"/>
            <a:ext cx="7643812" cy="2616052"/>
          </a:xfrm>
          <a:prstGeom prst="rect">
            <a:avLst/>
          </a:prstGeom>
          <a:noFill/>
          <a:ln w="9525">
            <a:noFill/>
            <a:miter lim="800000"/>
            <a:headEnd/>
            <a:tailEnd/>
          </a:ln>
        </p:spPr>
        <p:txBody>
          <a:bodyPr tIns="76176" bIns="76176" anchor="ctr">
            <a:spAutoFit/>
          </a:bodyPr>
          <a:lstStyle/>
          <a:p>
            <a:pPr indent="255588" eaLnBrk="0" hangingPunct="0">
              <a:defRPr/>
            </a:pPr>
            <a:r>
              <a:rPr lang="zh-CN" sz="2800" dirty="0">
                <a:latin typeface="Arial" charset="0"/>
                <a:cs typeface="Times New Roman" pitchFamily="18" charset="0"/>
              </a:rPr>
              <a:t>学习要点：</a:t>
            </a:r>
          </a:p>
          <a:p>
            <a:pPr>
              <a:defRPr/>
            </a:pPr>
            <a:endParaRPr lang="en-US" altLang="zh-CN" sz="2800" dirty="0"/>
          </a:p>
          <a:p>
            <a:pPr>
              <a:spcAft>
                <a:spcPts val="1200"/>
              </a:spcAft>
              <a:defRPr/>
            </a:pPr>
            <a:r>
              <a:rPr lang="zh-CN" altLang="en-US" sz="2800" dirty="0">
                <a:latin typeface="+mn-ea"/>
                <a:ea typeface="+mn-ea"/>
              </a:rPr>
              <a:t>（</a:t>
            </a:r>
            <a:r>
              <a:rPr lang="en-US" sz="2800" dirty="0">
                <a:latin typeface="+mn-ea"/>
                <a:ea typeface="+mn-ea"/>
              </a:rPr>
              <a:t>1</a:t>
            </a:r>
            <a:r>
              <a:rPr lang="zh-CN" altLang="en-US" sz="2800" dirty="0">
                <a:latin typeface="+mn-ea"/>
                <a:ea typeface="+mn-ea"/>
              </a:rPr>
              <a:t>）掌握常用模拟电路单元的结构。</a:t>
            </a:r>
          </a:p>
          <a:p>
            <a:pPr>
              <a:spcAft>
                <a:spcPts val="1200"/>
              </a:spcAft>
              <a:defRPr/>
            </a:pPr>
            <a:r>
              <a:rPr lang="zh-CN" altLang="en-US" sz="2800" dirty="0">
                <a:latin typeface="+mn-ea"/>
                <a:ea typeface="+mn-ea"/>
              </a:rPr>
              <a:t>（</a:t>
            </a:r>
            <a:r>
              <a:rPr lang="en-US" sz="2800" dirty="0">
                <a:latin typeface="+mn-ea"/>
                <a:ea typeface="+mn-ea"/>
              </a:rPr>
              <a:t>2</a:t>
            </a:r>
            <a:r>
              <a:rPr lang="zh-CN" altLang="en-US" sz="2800" dirty="0">
                <a:latin typeface="+mn-ea"/>
                <a:ea typeface="+mn-ea"/>
              </a:rPr>
              <a:t>）了解常用模拟电路的参数计算。</a:t>
            </a:r>
          </a:p>
          <a:p>
            <a:pPr>
              <a:spcAft>
                <a:spcPts val="1200"/>
              </a:spcAft>
              <a:defRPr/>
            </a:pPr>
            <a:r>
              <a:rPr lang="zh-CN" altLang="en-US" sz="2800" dirty="0">
                <a:latin typeface="+mn-ea"/>
                <a:ea typeface="+mn-ea"/>
              </a:rPr>
              <a:t>（</a:t>
            </a:r>
            <a:r>
              <a:rPr lang="en-US" sz="2800" dirty="0">
                <a:latin typeface="+mn-ea"/>
                <a:ea typeface="+mn-ea"/>
              </a:rPr>
              <a:t>3</a:t>
            </a:r>
            <a:r>
              <a:rPr lang="zh-CN" altLang="en-US" sz="2800" dirty="0">
                <a:latin typeface="+mn-ea"/>
                <a:ea typeface="+mn-ea"/>
              </a:rPr>
              <a:t>）熟悉简单模拟电路的基本设计方法</a:t>
            </a:r>
          </a:p>
        </p:txBody>
      </p:sp>
      <p:sp>
        <p:nvSpPr>
          <p:cNvPr id="33795" name="Rectangle 18"/>
          <p:cNvSpPr>
            <a:spLocks noChangeArrowheads="1"/>
          </p:cNvSpPr>
          <p:nvPr/>
        </p:nvSpPr>
        <p:spPr bwMode="auto">
          <a:xfrm>
            <a:off x="539750" y="0"/>
            <a:ext cx="8064500" cy="857250"/>
          </a:xfrm>
          <a:prstGeom prst="rect">
            <a:avLst/>
          </a:prstGeom>
          <a:noFill/>
          <a:ln w="9525">
            <a:noFill/>
            <a:miter lim="800000"/>
            <a:headEnd/>
            <a:tailEnd/>
          </a:ln>
        </p:spPr>
        <p:txBody>
          <a:bodyPr anchor="ctr"/>
          <a:lstStyle/>
          <a:p>
            <a:pPr algn="ctr"/>
            <a:r>
              <a:rPr lang="en-US" altLang="zh-CN" sz="3600">
                <a:solidFill>
                  <a:srgbClr val="CC0000"/>
                </a:solidFill>
                <a:latin typeface="Times New Roman" pitchFamily="18" charset="0"/>
                <a:ea typeface="楷体_GB2312" pitchFamily="49" charset="-122"/>
              </a:rPr>
              <a:t>3 </a:t>
            </a:r>
            <a:r>
              <a:rPr lang="zh-CN" altLang="en-US" sz="3600">
                <a:solidFill>
                  <a:srgbClr val="CC0000"/>
                </a:solidFill>
                <a:latin typeface="Times New Roman" pitchFamily="18" charset="0"/>
                <a:ea typeface="楷体_GB2312" pitchFamily="49" charset="-122"/>
              </a:rPr>
              <a:t>模拟电路功能模块设计</a:t>
            </a:r>
          </a:p>
        </p:txBody>
      </p:sp>
    </p:spTree>
  </p:cSld>
  <p:clrMapOvr>
    <a:masterClrMapping/>
  </p:clrMapOvr>
  <p:transition>
    <p:random/>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矩形 2"/>
          <p:cNvSpPr>
            <a:spLocks noChangeArrowheads="1"/>
          </p:cNvSpPr>
          <p:nvPr/>
        </p:nvSpPr>
        <p:spPr bwMode="auto">
          <a:xfrm>
            <a:off x="642939" y="321469"/>
            <a:ext cx="5420074" cy="523220"/>
          </a:xfrm>
          <a:prstGeom prst="rect">
            <a:avLst/>
          </a:prstGeom>
          <a:noFill/>
          <a:ln w="9525">
            <a:noFill/>
            <a:miter lim="800000"/>
            <a:headEnd/>
            <a:tailEnd/>
          </a:ln>
        </p:spPr>
        <p:txBody>
          <a:bodyPr wrap="none">
            <a:spAutoFit/>
          </a:bodyPr>
          <a:lstStyle/>
          <a:p>
            <a:r>
              <a:rPr lang="en-US" altLang="zh-CN" sz="2800" kern="0" dirty="0">
                <a:solidFill>
                  <a:srgbClr val="FF0000"/>
                </a:solidFill>
                <a:latin typeface="+mj-ea"/>
                <a:ea typeface="+mj-ea"/>
              </a:rPr>
              <a:t>3.2.4  </a:t>
            </a:r>
            <a:r>
              <a:rPr lang="zh-CN" altLang="en-US" sz="2800" kern="0" dirty="0">
                <a:solidFill>
                  <a:srgbClr val="FF0000"/>
                </a:solidFill>
                <a:latin typeface="+mj-ea"/>
                <a:ea typeface="+mj-ea"/>
              </a:rPr>
              <a:t>集成运放的负载驱动能力</a:t>
            </a:r>
          </a:p>
        </p:txBody>
      </p:sp>
      <p:sp>
        <p:nvSpPr>
          <p:cNvPr id="50179" name="Rectangle 5">
            <a:hlinkClick r:id="rId3" action="ppaction://hlinksldjump"/>
          </p:cNvPr>
          <p:cNvSpPr>
            <a:spLocks noChangeArrowheads="1"/>
          </p:cNvSpPr>
          <p:nvPr/>
        </p:nvSpPr>
        <p:spPr bwMode="auto">
          <a:xfrm>
            <a:off x="-142908" y="857238"/>
            <a:ext cx="8858250" cy="446276"/>
          </a:xfrm>
          <a:prstGeom prst="rect">
            <a:avLst/>
          </a:prstGeom>
          <a:noFill/>
          <a:ln w="9525">
            <a:noFill/>
            <a:miter lim="800000"/>
            <a:headEnd/>
            <a:tailEnd/>
          </a:ln>
        </p:spPr>
        <p:txBody>
          <a:bodyPr>
            <a:spAutoFit/>
          </a:bodyPr>
          <a:lstStyle/>
          <a:p>
            <a:pPr>
              <a:defRPr/>
            </a:pPr>
            <a:r>
              <a:rPr lang="zh-CN" altLang="en-US" sz="2300" dirty="0" smtClean="0">
                <a:solidFill>
                  <a:srgbClr val="0000CC"/>
                </a:solidFill>
                <a:latin typeface="+mn-ea"/>
                <a:ea typeface="+mn-ea"/>
              </a:rPr>
              <a:t>      集成</a:t>
            </a:r>
            <a:r>
              <a:rPr lang="zh-CN" altLang="en-US" sz="2300" dirty="0">
                <a:solidFill>
                  <a:srgbClr val="0000CC"/>
                </a:solidFill>
                <a:latin typeface="+mn-ea"/>
                <a:ea typeface="+mn-ea"/>
              </a:rPr>
              <a:t>运</a:t>
            </a:r>
            <a:r>
              <a:rPr lang="zh-CN" altLang="en-US" sz="2300" dirty="0" smtClean="0">
                <a:solidFill>
                  <a:srgbClr val="0000CC"/>
                </a:solidFill>
                <a:latin typeface="+mn-ea"/>
                <a:ea typeface="+mn-ea"/>
              </a:rPr>
              <a:t>放输出电流很小</a:t>
            </a:r>
            <a:r>
              <a:rPr lang="zh-CN" altLang="en-US" sz="2300" dirty="0">
                <a:solidFill>
                  <a:srgbClr val="0000CC"/>
                </a:solidFill>
                <a:latin typeface="+mn-ea"/>
                <a:ea typeface="+mn-ea"/>
              </a:rPr>
              <a:t>，</a:t>
            </a:r>
            <a:r>
              <a:rPr lang="zh-CN" altLang="en-US" sz="2300" dirty="0" smtClean="0">
                <a:solidFill>
                  <a:srgbClr val="0000CC"/>
                </a:solidFill>
                <a:latin typeface="+mn-ea"/>
                <a:ea typeface="+mn-ea"/>
              </a:rPr>
              <a:t>一般仅能驱动</a:t>
            </a:r>
            <a:r>
              <a:rPr lang="en-US" altLang="zh-CN" sz="2300" dirty="0">
                <a:solidFill>
                  <a:srgbClr val="0000CC"/>
                </a:solidFill>
                <a:latin typeface="+mn-ea"/>
                <a:ea typeface="+mn-ea"/>
              </a:rPr>
              <a:t>10mA</a:t>
            </a:r>
            <a:r>
              <a:rPr lang="zh-CN" altLang="en-US" sz="2300" dirty="0">
                <a:solidFill>
                  <a:srgbClr val="0000CC"/>
                </a:solidFill>
                <a:latin typeface="+mn-ea"/>
                <a:ea typeface="+mn-ea"/>
              </a:rPr>
              <a:t>以内的阻性负载。</a:t>
            </a:r>
          </a:p>
        </p:txBody>
      </p:sp>
      <p:sp>
        <p:nvSpPr>
          <p:cNvPr id="14" name="Rectangle 13"/>
          <p:cNvSpPr>
            <a:spLocks noChangeArrowheads="1"/>
          </p:cNvSpPr>
          <p:nvPr/>
        </p:nvSpPr>
        <p:spPr bwMode="auto">
          <a:xfrm>
            <a:off x="142844" y="1214428"/>
            <a:ext cx="8429625" cy="461665"/>
          </a:xfrm>
          <a:prstGeom prst="rect">
            <a:avLst/>
          </a:prstGeom>
          <a:noFill/>
          <a:ln w="12700" cap="sq">
            <a:noFill/>
            <a:miter lim="800000"/>
            <a:headEnd type="none" w="sm" len="sm"/>
            <a:tailEnd type="none" w="sm" len="sm"/>
          </a:ln>
        </p:spPr>
        <p:txBody>
          <a:bodyPr>
            <a:spAutoFit/>
          </a:bodyPr>
          <a:lstStyle/>
          <a:p>
            <a:pPr>
              <a:defRPr/>
            </a:pPr>
            <a:r>
              <a:rPr lang="zh-CN" altLang="en-US" sz="2400" dirty="0" smtClean="0">
                <a:latin typeface="+mn-ea"/>
                <a:ea typeface="+mn-ea"/>
              </a:rPr>
              <a:t>    </a:t>
            </a:r>
            <a:r>
              <a:rPr lang="zh-CN" altLang="en-US" sz="2400" u="sng" dirty="0" smtClean="0">
                <a:latin typeface="+mn-ea"/>
                <a:ea typeface="+mn-ea"/>
              </a:rPr>
              <a:t>提高集成运放驱动负载能力</a:t>
            </a:r>
            <a:r>
              <a:rPr lang="zh-CN" altLang="en-US" sz="2400" u="sng" dirty="0">
                <a:latin typeface="+mn-ea"/>
                <a:ea typeface="+mn-ea"/>
              </a:rPr>
              <a:t>的方法：</a:t>
            </a:r>
          </a:p>
        </p:txBody>
      </p:sp>
      <p:sp>
        <p:nvSpPr>
          <p:cNvPr id="50181" name="Rectangle 2"/>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50182" name="Rectangle 4"/>
          <p:cNvSpPr>
            <a:spLocks noChangeArrowheads="1"/>
          </p:cNvSpPr>
          <p:nvPr/>
        </p:nvSpPr>
        <p:spPr bwMode="auto">
          <a:xfrm>
            <a:off x="0" y="-13216"/>
            <a:ext cx="184731" cy="369332"/>
          </a:xfrm>
          <a:prstGeom prst="rect">
            <a:avLst/>
          </a:prstGeom>
          <a:noFill/>
          <a:ln w="9525">
            <a:noFill/>
            <a:miter lim="800000"/>
            <a:headEnd/>
            <a:tailEnd/>
          </a:ln>
        </p:spPr>
        <p:txBody>
          <a:bodyPr wrap="none" anchor="ctr">
            <a:spAutoFit/>
          </a:bodyPr>
          <a:lstStyle/>
          <a:p>
            <a:endParaRPr lang="zh-CN" altLang="en-US"/>
          </a:p>
        </p:txBody>
      </p:sp>
      <p:sp>
        <p:nvSpPr>
          <p:cNvPr id="50183" name="Rectangle 6"/>
          <p:cNvSpPr>
            <a:spLocks noChangeArrowheads="1"/>
          </p:cNvSpPr>
          <p:nvPr/>
        </p:nvSpPr>
        <p:spPr bwMode="auto">
          <a:xfrm>
            <a:off x="0" y="-13216"/>
            <a:ext cx="184731" cy="369332"/>
          </a:xfrm>
          <a:prstGeom prst="rect">
            <a:avLst/>
          </a:prstGeom>
          <a:noFill/>
          <a:ln w="9525">
            <a:noFill/>
            <a:miter lim="800000"/>
            <a:headEnd/>
            <a:tailEnd/>
          </a:ln>
        </p:spPr>
        <p:txBody>
          <a:bodyPr wrap="none" anchor="ctr">
            <a:spAutoFit/>
          </a:bodyPr>
          <a:lstStyle/>
          <a:p>
            <a:endParaRPr lang="zh-CN" altLang="en-US"/>
          </a:p>
        </p:txBody>
      </p:sp>
      <p:sp>
        <p:nvSpPr>
          <p:cNvPr id="50184" name="Rectangle 7"/>
          <p:cNvSpPr>
            <a:spLocks noChangeArrowheads="1"/>
          </p:cNvSpPr>
          <p:nvPr/>
        </p:nvSpPr>
        <p:spPr bwMode="auto">
          <a:xfrm>
            <a:off x="0" y="458272"/>
            <a:ext cx="184731" cy="369332"/>
          </a:xfrm>
          <a:prstGeom prst="rect">
            <a:avLst/>
          </a:prstGeom>
          <a:noFill/>
          <a:ln w="9525">
            <a:noFill/>
            <a:miter lim="800000"/>
            <a:headEnd/>
            <a:tailEnd/>
          </a:ln>
        </p:spPr>
        <p:txBody>
          <a:bodyPr wrap="none" anchor="ctr">
            <a:spAutoFit/>
          </a:bodyPr>
          <a:lstStyle/>
          <a:p>
            <a:pPr eaLnBrk="0" hangingPunct="0"/>
            <a:endParaRPr lang="zh-CN" altLang="zh-CN"/>
          </a:p>
        </p:txBody>
      </p:sp>
      <p:sp>
        <p:nvSpPr>
          <p:cNvPr id="50185" name="Rectangle 2"/>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17" name="Rectangle 5">
            <a:hlinkClick r:id="rId3" action="ppaction://hlinksldjump"/>
          </p:cNvPr>
          <p:cNvSpPr>
            <a:spLocks noChangeArrowheads="1"/>
          </p:cNvSpPr>
          <p:nvPr/>
        </p:nvSpPr>
        <p:spPr bwMode="auto">
          <a:xfrm>
            <a:off x="357189" y="3643313"/>
            <a:ext cx="8429625" cy="1107996"/>
          </a:xfrm>
          <a:prstGeom prst="rect">
            <a:avLst/>
          </a:prstGeom>
          <a:noFill/>
          <a:ln w="9525">
            <a:noFill/>
            <a:miter lim="800000"/>
            <a:headEnd/>
            <a:tailEnd/>
          </a:ln>
        </p:spPr>
        <p:txBody>
          <a:bodyPr>
            <a:spAutoFit/>
          </a:bodyPr>
          <a:lstStyle/>
          <a:p>
            <a:pPr>
              <a:defRPr/>
            </a:pPr>
            <a:r>
              <a:rPr lang="zh-CN" altLang="en-US" sz="2200" dirty="0" smtClean="0">
                <a:latin typeface="+mn-ea"/>
                <a:ea typeface="+mn-ea"/>
              </a:rPr>
              <a:t>    </a:t>
            </a:r>
            <a:r>
              <a:rPr lang="zh-CN" altLang="en-US" sz="2200" u="sng" dirty="0" smtClean="0">
                <a:latin typeface="+mn-ea"/>
                <a:ea typeface="+mn-ea"/>
              </a:rPr>
              <a:t>少量</a:t>
            </a:r>
            <a:r>
              <a:rPr lang="zh-CN" altLang="en-US" sz="2200" u="sng" dirty="0">
                <a:latin typeface="+mn-ea"/>
                <a:ea typeface="+mn-ea"/>
              </a:rPr>
              <a:t>集成运放驱动负载的能力较强，</a:t>
            </a:r>
            <a:r>
              <a:rPr lang="zh-CN" altLang="en-US" sz="2200" u="sng" dirty="0" smtClean="0">
                <a:latin typeface="+mn-ea"/>
                <a:ea typeface="+mn-ea"/>
              </a:rPr>
              <a:t>可输出</a:t>
            </a:r>
            <a:r>
              <a:rPr lang="zh-CN" altLang="en-US" sz="2200" u="sng" dirty="0">
                <a:latin typeface="+mn-ea"/>
                <a:ea typeface="+mn-ea"/>
              </a:rPr>
              <a:t>几百</a:t>
            </a:r>
            <a:r>
              <a:rPr lang="en-US" sz="2200" u="sng" dirty="0" err="1">
                <a:latin typeface="+mn-ea"/>
                <a:ea typeface="+mn-ea"/>
              </a:rPr>
              <a:t>mA</a:t>
            </a:r>
            <a:r>
              <a:rPr lang="zh-CN" altLang="en-US" sz="2200" u="sng" dirty="0">
                <a:latin typeface="+mn-ea"/>
                <a:ea typeface="+mn-ea"/>
              </a:rPr>
              <a:t>以上的</a:t>
            </a:r>
            <a:r>
              <a:rPr lang="zh-CN" altLang="en-US" sz="2200" u="sng" dirty="0" smtClean="0">
                <a:latin typeface="+mn-ea"/>
                <a:ea typeface="+mn-ea"/>
              </a:rPr>
              <a:t>电流；如</a:t>
            </a:r>
            <a:r>
              <a:rPr lang="en-US" sz="2200" u="sng" dirty="0">
                <a:latin typeface="+mn-ea"/>
                <a:ea typeface="+mn-ea"/>
              </a:rPr>
              <a:t>TLV4111</a:t>
            </a:r>
            <a:r>
              <a:rPr lang="zh-CN" altLang="en-US" sz="2200" u="sng" dirty="0">
                <a:latin typeface="+mn-ea"/>
                <a:ea typeface="+mn-ea"/>
              </a:rPr>
              <a:t>在</a:t>
            </a:r>
            <a:r>
              <a:rPr lang="en-US" sz="2200" u="sng" dirty="0">
                <a:latin typeface="+mn-ea"/>
                <a:ea typeface="+mn-ea"/>
              </a:rPr>
              <a:t>6V</a:t>
            </a:r>
            <a:r>
              <a:rPr lang="zh-CN" altLang="en-US" sz="2200" u="sng" dirty="0" smtClean="0">
                <a:latin typeface="+mn-ea"/>
                <a:ea typeface="+mn-ea"/>
              </a:rPr>
              <a:t>电源电压时，可输出</a:t>
            </a:r>
            <a:r>
              <a:rPr lang="en-US" sz="2200" u="sng" dirty="0" smtClean="0">
                <a:latin typeface="+mn-ea"/>
                <a:ea typeface="+mn-ea"/>
              </a:rPr>
              <a:t>500mA</a:t>
            </a:r>
            <a:r>
              <a:rPr lang="zh-CN" altLang="en-US" sz="2200" u="sng" dirty="0" smtClean="0">
                <a:latin typeface="+mn-ea"/>
                <a:ea typeface="+mn-ea"/>
              </a:rPr>
              <a:t>的电流；</a:t>
            </a:r>
            <a:r>
              <a:rPr lang="en-US" sz="2200" u="sng" dirty="0" smtClean="0">
                <a:latin typeface="+mn-ea"/>
                <a:ea typeface="+mn-ea"/>
              </a:rPr>
              <a:t>LM12</a:t>
            </a:r>
            <a:r>
              <a:rPr lang="zh-CN" altLang="en-US" sz="2200" u="sng" dirty="0">
                <a:latin typeface="+mn-ea"/>
                <a:ea typeface="+mn-ea"/>
              </a:rPr>
              <a:t>、</a:t>
            </a:r>
            <a:r>
              <a:rPr lang="en-US" sz="2200" u="sng" dirty="0">
                <a:latin typeface="+mn-ea"/>
                <a:ea typeface="+mn-ea"/>
              </a:rPr>
              <a:t>OPA501</a:t>
            </a:r>
            <a:r>
              <a:rPr lang="zh-CN" altLang="en-US" sz="2200" u="sng" dirty="0">
                <a:latin typeface="+mn-ea"/>
                <a:ea typeface="+mn-ea"/>
              </a:rPr>
              <a:t>等功率运放</a:t>
            </a:r>
            <a:r>
              <a:rPr lang="zh-CN" altLang="en-US" sz="2200" u="sng" dirty="0" smtClean="0">
                <a:latin typeface="+mn-ea"/>
                <a:ea typeface="+mn-ea"/>
              </a:rPr>
              <a:t>可输出</a:t>
            </a:r>
            <a:r>
              <a:rPr lang="en-US" sz="2200" u="sng" dirty="0">
                <a:latin typeface="+mn-ea"/>
                <a:ea typeface="+mn-ea"/>
              </a:rPr>
              <a:t>±10A</a:t>
            </a:r>
            <a:r>
              <a:rPr lang="zh-CN" altLang="en-US" sz="2200" u="sng" dirty="0">
                <a:latin typeface="+mn-ea"/>
                <a:ea typeface="+mn-ea"/>
              </a:rPr>
              <a:t>的电流，</a:t>
            </a:r>
            <a:r>
              <a:rPr lang="zh-CN" altLang="en-US" sz="2200" u="sng" dirty="0" smtClean="0">
                <a:latin typeface="+mn-ea"/>
                <a:ea typeface="+mn-ea"/>
              </a:rPr>
              <a:t>但价格昂贵</a:t>
            </a:r>
            <a:r>
              <a:rPr lang="zh-CN" altLang="en-US" sz="2200" u="sng" dirty="0">
                <a:latin typeface="+mn-ea"/>
                <a:ea typeface="+mn-ea"/>
              </a:rPr>
              <a:t>且难以购得。</a:t>
            </a:r>
            <a:endParaRPr lang="zh-CN" altLang="en-US" sz="2200" u="sng" dirty="0">
              <a:solidFill>
                <a:srgbClr val="0000CC"/>
              </a:solidFill>
              <a:latin typeface="+mn-ea"/>
              <a:ea typeface="+mn-ea"/>
            </a:endParaRPr>
          </a:p>
        </p:txBody>
      </p:sp>
      <p:grpSp>
        <p:nvGrpSpPr>
          <p:cNvPr id="2" name="组合 15"/>
          <p:cNvGrpSpPr>
            <a:grpSpLocks/>
          </p:cNvGrpSpPr>
          <p:nvPr/>
        </p:nvGrpSpPr>
        <p:grpSpPr bwMode="auto">
          <a:xfrm>
            <a:off x="1071565" y="2339580"/>
            <a:ext cx="3143246" cy="1232302"/>
            <a:chOff x="1071538" y="2928934"/>
            <a:chExt cx="3500462" cy="1928826"/>
          </a:xfrm>
        </p:grpSpPr>
        <p:sp>
          <p:nvSpPr>
            <p:cNvPr id="50193" name="矩形 14"/>
            <p:cNvSpPr>
              <a:spLocks noChangeArrowheads="1"/>
            </p:cNvSpPr>
            <p:nvPr/>
          </p:nvSpPr>
          <p:spPr bwMode="auto">
            <a:xfrm>
              <a:off x="1071538" y="2928934"/>
              <a:ext cx="3500462" cy="1928826"/>
            </a:xfrm>
            <a:prstGeom prst="rect">
              <a:avLst/>
            </a:prstGeom>
            <a:solidFill>
              <a:schemeClr val="bg1"/>
            </a:solidFill>
            <a:ln w="9525" algn="ctr">
              <a:solidFill>
                <a:schemeClr val="tx1"/>
              </a:solidFill>
              <a:round/>
              <a:headEnd/>
              <a:tailEnd/>
            </a:ln>
          </p:spPr>
          <p:txBody>
            <a:bodyPr wrap="none"/>
            <a:lstStyle/>
            <a:p>
              <a:pPr algn="ctr"/>
              <a:endParaRPr lang="zh-CN" altLang="en-US"/>
            </a:p>
          </p:txBody>
        </p:sp>
        <p:pic>
          <p:nvPicPr>
            <p:cNvPr id="50194" name="Picture 2" descr="3T2T4"/>
            <p:cNvPicPr>
              <a:picLocks noChangeAspect="1" noChangeArrowheads="1"/>
            </p:cNvPicPr>
            <p:nvPr/>
          </p:nvPicPr>
          <p:blipFill>
            <a:blip r:embed="rId4" cstate="print"/>
            <a:srcRect/>
            <a:stretch>
              <a:fillRect/>
            </a:stretch>
          </p:blipFill>
          <p:spPr bwMode="auto">
            <a:xfrm>
              <a:off x="1214438" y="3071812"/>
              <a:ext cx="3286125" cy="1677987"/>
            </a:xfrm>
            <a:prstGeom prst="rect">
              <a:avLst/>
            </a:prstGeom>
            <a:noFill/>
            <a:ln w="9525">
              <a:noFill/>
              <a:miter lim="800000"/>
              <a:headEnd/>
              <a:tailEnd/>
            </a:ln>
          </p:spPr>
        </p:pic>
      </p:grpSp>
      <p:sp>
        <p:nvSpPr>
          <p:cNvPr id="18" name="Rectangle 13"/>
          <p:cNvSpPr>
            <a:spLocks noChangeArrowheads="1"/>
          </p:cNvSpPr>
          <p:nvPr/>
        </p:nvSpPr>
        <p:spPr bwMode="auto">
          <a:xfrm>
            <a:off x="285750" y="1607344"/>
            <a:ext cx="5715000" cy="430887"/>
          </a:xfrm>
          <a:prstGeom prst="rect">
            <a:avLst/>
          </a:prstGeom>
          <a:noFill/>
          <a:ln w="12700" cap="sq">
            <a:noFill/>
            <a:miter lim="800000"/>
            <a:headEnd type="none" w="sm" len="sm"/>
            <a:tailEnd type="none" w="sm" len="sm"/>
          </a:ln>
        </p:spPr>
        <p:txBody>
          <a:bodyPr>
            <a:spAutoFit/>
          </a:bodyPr>
          <a:lstStyle/>
          <a:p>
            <a:pPr>
              <a:defRPr/>
            </a:pPr>
            <a:r>
              <a:rPr lang="zh-CN" altLang="en-US" sz="2200" dirty="0">
                <a:solidFill>
                  <a:srgbClr val="C00000"/>
                </a:solidFill>
                <a:latin typeface="+mn-ea"/>
                <a:ea typeface="+mn-ea"/>
              </a:rPr>
              <a:t>♥采用三极管、</a:t>
            </a:r>
            <a:r>
              <a:rPr lang="en-US" sz="2200" dirty="0">
                <a:solidFill>
                  <a:srgbClr val="C00000"/>
                </a:solidFill>
                <a:latin typeface="+mn-ea"/>
                <a:ea typeface="+mn-ea"/>
              </a:rPr>
              <a:t>MOSFET</a:t>
            </a:r>
            <a:r>
              <a:rPr lang="zh-CN" altLang="en-US" sz="2200" dirty="0">
                <a:solidFill>
                  <a:srgbClr val="C00000"/>
                </a:solidFill>
                <a:latin typeface="+mn-ea"/>
                <a:ea typeface="+mn-ea"/>
              </a:rPr>
              <a:t>扩展输出电流；</a:t>
            </a:r>
          </a:p>
        </p:txBody>
      </p:sp>
      <p:sp>
        <p:nvSpPr>
          <p:cNvPr id="20" name="Rectangle 13"/>
          <p:cNvSpPr>
            <a:spLocks noChangeArrowheads="1"/>
          </p:cNvSpPr>
          <p:nvPr/>
        </p:nvSpPr>
        <p:spPr bwMode="auto">
          <a:xfrm>
            <a:off x="285751" y="1928813"/>
            <a:ext cx="6429375" cy="430887"/>
          </a:xfrm>
          <a:prstGeom prst="rect">
            <a:avLst/>
          </a:prstGeom>
          <a:noFill/>
          <a:ln w="12700" cap="sq">
            <a:noFill/>
            <a:miter lim="800000"/>
            <a:headEnd type="none" w="sm" len="sm"/>
            <a:tailEnd type="none" w="sm" len="sm"/>
          </a:ln>
        </p:spPr>
        <p:txBody>
          <a:bodyPr>
            <a:spAutoFit/>
          </a:bodyPr>
          <a:lstStyle/>
          <a:p>
            <a:pPr>
              <a:defRPr/>
            </a:pPr>
            <a:r>
              <a:rPr lang="zh-CN" altLang="en-US" sz="2200" dirty="0">
                <a:solidFill>
                  <a:srgbClr val="C00000"/>
                </a:solidFill>
                <a:latin typeface="+mn-ea"/>
                <a:ea typeface="+mn-ea"/>
              </a:rPr>
              <a:t>♥同一芯片内部多只运放单元输出端并联。</a:t>
            </a:r>
          </a:p>
        </p:txBody>
      </p:sp>
      <p:grpSp>
        <p:nvGrpSpPr>
          <p:cNvPr id="3" name="组合 20"/>
          <p:cNvGrpSpPr>
            <a:grpSpLocks/>
          </p:cNvGrpSpPr>
          <p:nvPr/>
        </p:nvGrpSpPr>
        <p:grpSpPr bwMode="auto">
          <a:xfrm>
            <a:off x="5500694" y="1714501"/>
            <a:ext cx="3428994" cy="1785944"/>
            <a:chOff x="5429256" y="2285992"/>
            <a:chExt cx="3500462" cy="2500330"/>
          </a:xfrm>
        </p:grpSpPr>
        <p:sp>
          <p:nvSpPr>
            <p:cNvPr id="50191" name="矩形 18"/>
            <p:cNvSpPr>
              <a:spLocks noChangeArrowheads="1"/>
            </p:cNvSpPr>
            <p:nvPr/>
          </p:nvSpPr>
          <p:spPr bwMode="auto">
            <a:xfrm>
              <a:off x="5429256" y="2285992"/>
              <a:ext cx="3500462" cy="2500330"/>
            </a:xfrm>
            <a:prstGeom prst="rect">
              <a:avLst/>
            </a:prstGeom>
            <a:solidFill>
              <a:schemeClr val="bg1"/>
            </a:solidFill>
            <a:ln w="9525" algn="ctr">
              <a:solidFill>
                <a:schemeClr val="tx1"/>
              </a:solidFill>
              <a:round/>
              <a:headEnd/>
              <a:tailEnd/>
            </a:ln>
          </p:spPr>
          <p:txBody>
            <a:bodyPr wrap="none"/>
            <a:lstStyle/>
            <a:p>
              <a:pPr algn="ctr"/>
              <a:endParaRPr lang="zh-CN" altLang="en-US"/>
            </a:p>
          </p:txBody>
        </p:sp>
        <p:pic>
          <p:nvPicPr>
            <p:cNvPr id="50192" name="Picture 3" descr="3T2T5"/>
            <p:cNvPicPr>
              <a:picLocks noChangeAspect="1" noChangeArrowheads="1"/>
            </p:cNvPicPr>
            <p:nvPr/>
          </p:nvPicPr>
          <p:blipFill>
            <a:blip r:embed="rId5" cstate="print"/>
            <a:srcRect/>
            <a:stretch>
              <a:fillRect/>
            </a:stretch>
          </p:blipFill>
          <p:spPr bwMode="auto">
            <a:xfrm>
              <a:off x="5500688" y="2428875"/>
              <a:ext cx="3375025" cy="2311400"/>
            </a:xfrm>
            <a:prstGeom prst="rect">
              <a:avLst/>
            </a:prstGeom>
            <a:noFill/>
            <a:ln w="9525">
              <a:noFill/>
              <a:miter lim="800000"/>
              <a:headEnd/>
              <a:tailEnd/>
            </a:ln>
          </p:spPr>
        </p:pic>
      </p:gr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0179"/>
                                        </p:tgtEl>
                                        <p:attrNameLst>
                                          <p:attrName>style.visibility</p:attrName>
                                        </p:attrNameLst>
                                      </p:cBhvr>
                                      <p:to>
                                        <p:strVal val="visible"/>
                                      </p:to>
                                    </p:set>
                                    <p:animEffect transition="in" filter="wipe(left)">
                                      <p:cBhvr>
                                        <p:cTn id="7" dur="500"/>
                                        <p:tgtEl>
                                          <p:spTgt spid="5017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wipe(left)">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wipe(left)">
                                      <p:cBhvr>
                                        <p:cTn id="17" dur="500"/>
                                        <p:tgtEl>
                                          <p:spTgt spid="1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wipe(left)">
                                      <p:cBhvr>
                                        <p:cTn id="22" dur="500"/>
                                        <p:tgtEl>
                                          <p:spTgt spid="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wipe(left)">
                                      <p:cBhvr>
                                        <p:cTn id="27" dur="500"/>
                                        <p:tgtEl>
                                          <p:spTgt spid="2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wipe(left)">
                                      <p:cBhvr>
                                        <p:cTn id="32" dur="500"/>
                                        <p:tgtEl>
                                          <p:spTgt spid="3"/>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wipe(left)">
                                      <p:cBhvr>
                                        <p:cTn id="3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79" grpId="0"/>
      <p:bldP spid="14" grpId="0"/>
      <p:bldP spid="17" grpId="0"/>
      <p:bldP spid="18" grpId="0"/>
      <p:bldP spid="20"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26" name="Object 2"/>
          <p:cNvGraphicFramePr>
            <a:graphicFrameLocks noChangeAspect="1"/>
          </p:cNvGraphicFramePr>
          <p:nvPr/>
        </p:nvGraphicFramePr>
        <p:xfrm>
          <a:off x="0" y="0"/>
          <a:ext cx="9145588" cy="5143500"/>
        </p:xfrm>
        <a:graphic>
          <a:graphicData uri="http://schemas.openxmlformats.org/presentationml/2006/ole">
            <p:oleObj spid="_x0000_s100354" name="幻灯片" r:id="rId3" imgW="3697200" imgH="2079000" progId="PowerPoint.Slide.12">
              <p:embed/>
            </p:oleObj>
          </a:graphicData>
        </a:graphic>
      </p:graphicFrame>
    </p:spTree>
  </p:cSld>
  <p:clrMapOvr>
    <a:masterClrMapping/>
  </p:clrMapOvr>
  <p:transition>
    <p:random/>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3" name="矩形 2"/>
          <p:cNvSpPr>
            <a:spLocks noChangeArrowheads="1"/>
          </p:cNvSpPr>
          <p:nvPr/>
        </p:nvSpPr>
        <p:spPr bwMode="auto">
          <a:xfrm>
            <a:off x="642938" y="321469"/>
            <a:ext cx="5059398" cy="523220"/>
          </a:xfrm>
          <a:prstGeom prst="rect">
            <a:avLst/>
          </a:prstGeom>
          <a:noFill/>
          <a:ln w="9525">
            <a:noFill/>
            <a:miter lim="800000"/>
            <a:headEnd/>
            <a:tailEnd/>
          </a:ln>
        </p:spPr>
        <p:txBody>
          <a:bodyPr wrap="square">
            <a:spAutoFit/>
          </a:bodyPr>
          <a:lstStyle/>
          <a:p>
            <a:r>
              <a:rPr lang="en-US" altLang="zh-CN" sz="2800" kern="0" dirty="0" smtClean="0">
                <a:solidFill>
                  <a:srgbClr val="FF0000"/>
                </a:solidFill>
                <a:latin typeface="+mj-ea"/>
                <a:ea typeface="+mj-ea"/>
              </a:rPr>
              <a:t>3.3.1  </a:t>
            </a:r>
            <a:r>
              <a:rPr lang="zh-CN" altLang="en-US" sz="2800" kern="0" dirty="0" smtClean="0">
                <a:solidFill>
                  <a:srgbClr val="FF0000"/>
                </a:solidFill>
                <a:latin typeface="+mj-ea"/>
                <a:ea typeface="+mj-ea"/>
              </a:rPr>
              <a:t>同相</a:t>
            </a:r>
            <a:r>
              <a:rPr lang="zh-CN" altLang="en-US" sz="2800" kern="0" dirty="0">
                <a:solidFill>
                  <a:srgbClr val="FF0000"/>
                </a:solidFill>
                <a:latin typeface="+mj-ea"/>
                <a:ea typeface="+mj-ea"/>
              </a:rPr>
              <a:t>比例运算放大</a:t>
            </a:r>
            <a:r>
              <a:rPr lang="zh-CN" altLang="en-US" sz="2800" kern="0" dirty="0" smtClean="0">
                <a:solidFill>
                  <a:srgbClr val="FF0000"/>
                </a:solidFill>
                <a:latin typeface="+mj-ea"/>
                <a:ea typeface="+mj-ea"/>
              </a:rPr>
              <a:t>电路</a:t>
            </a:r>
            <a:endParaRPr lang="zh-CN" altLang="en-US" sz="2800" kern="0" dirty="0">
              <a:solidFill>
                <a:srgbClr val="FF0000"/>
              </a:solidFill>
              <a:latin typeface="+mj-ea"/>
              <a:ea typeface="+mj-ea"/>
            </a:endParaRPr>
          </a:p>
        </p:txBody>
      </p:sp>
      <p:sp>
        <p:nvSpPr>
          <p:cNvPr id="2055" name="Rectangle 2"/>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2056" name="Rectangle 4"/>
          <p:cNvSpPr>
            <a:spLocks noChangeArrowheads="1"/>
          </p:cNvSpPr>
          <p:nvPr/>
        </p:nvSpPr>
        <p:spPr bwMode="auto">
          <a:xfrm>
            <a:off x="0" y="-13216"/>
            <a:ext cx="184731" cy="369332"/>
          </a:xfrm>
          <a:prstGeom prst="rect">
            <a:avLst/>
          </a:prstGeom>
          <a:noFill/>
          <a:ln w="9525">
            <a:noFill/>
            <a:miter lim="800000"/>
            <a:headEnd/>
            <a:tailEnd/>
          </a:ln>
        </p:spPr>
        <p:txBody>
          <a:bodyPr wrap="none" anchor="ctr">
            <a:spAutoFit/>
          </a:bodyPr>
          <a:lstStyle/>
          <a:p>
            <a:endParaRPr lang="zh-CN" altLang="en-US"/>
          </a:p>
        </p:txBody>
      </p:sp>
      <p:sp>
        <p:nvSpPr>
          <p:cNvPr id="2057" name="Rectangle 6"/>
          <p:cNvSpPr>
            <a:spLocks noChangeArrowheads="1"/>
          </p:cNvSpPr>
          <p:nvPr/>
        </p:nvSpPr>
        <p:spPr bwMode="auto">
          <a:xfrm>
            <a:off x="0" y="-13216"/>
            <a:ext cx="184731" cy="369332"/>
          </a:xfrm>
          <a:prstGeom prst="rect">
            <a:avLst/>
          </a:prstGeom>
          <a:noFill/>
          <a:ln w="9525">
            <a:noFill/>
            <a:miter lim="800000"/>
            <a:headEnd/>
            <a:tailEnd/>
          </a:ln>
        </p:spPr>
        <p:txBody>
          <a:bodyPr wrap="none" anchor="ctr">
            <a:spAutoFit/>
          </a:bodyPr>
          <a:lstStyle/>
          <a:p>
            <a:endParaRPr lang="zh-CN" altLang="en-US"/>
          </a:p>
        </p:txBody>
      </p:sp>
      <p:sp>
        <p:nvSpPr>
          <p:cNvPr id="2058" name="Rectangle 7"/>
          <p:cNvSpPr>
            <a:spLocks noChangeArrowheads="1"/>
          </p:cNvSpPr>
          <p:nvPr/>
        </p:nvSpPr>
        <p:spPr bwMode="auto">
          <a:xfrm>
            <a:off x="0" y="458272"/>
            <a:ext cx="184731" cy="369332"/>
          </a:xfrm>
          <a:prstGeom prst="rect">
            <a:avLst/>
          </a:prstGeom>
          <a:noFill/>
          <a:ln w="9525">
            <a:noFill/>
            <a:miter lim="800000"/>
            <a:headEnd/>
            <a:tailEnd/>
          </a:ln>
        </p:spPr>
        <p:txBody>
          <a:bodyPr wrap="none" anchor="ctr">
            <a:spAutoFit/>
          </a:bodyPr>
          <a:lstStyle/>
          <a:p>
            <a:pPr eaLnBrk="0" hangingPunct="0"/>
            <a:endParaRPr lang="zh-CN" altLang="zh-CN"/>
          </a:p>
        </p:txBody>
      </p:sp>
      <p:sp>
        <p:nvSpPr>
          <p:cNvPr id="2059" name="Rectangle 2"/>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grpSp>
        <p:nvGrpSpPr>
          <p:cNvPr id="2" name="组合 19"/>
          <p:cNvGrpSpPr>
            <a:grpSpLocks/>
          </p:cNvGrpSpPr>
          <p:nvPr/>
        </p:nvGrpSpPr>
        <p:grpSpPr bwMode="auto">
          <a:xfrm>
            <a:off x="4429125" y="1071552"/>
            <a:ext cx="4286250" cy="2411015"/>
            <a:chOff x="4429124" y="1785926"/>
            <a:chExt cx="4286280" cy="3214710"/>
          </a:xfrm>
        </p:grpSpPr>
        <p:sp>
          <p:nvSpPr>
            <p:cNvPr id="2067" name="矩形 18"/>
            <p:cNvSpPr>
              <a:spLocks noChangeArrowheads="1"/>
            </p:cNvSpPr>
            <p:nvPr/>
          </p:nvSpPr>
          <p:spPr bwMode="auto">
            <a:xfrm>
              <a:off x="4429124" y="1785926"/>
              <a:ext cx="4286280" cy="3214710"/>
            </a:xfrm>
            <a:prstGeom prst="rect">
              <a:avLst/>
            </a:prstGeom>
            <a:solidFill>
              <a:schemeClr val="bg1"/>
            </a:solidFill>
            <a:ln w="9525" algn="ctr">
              <a:solidFill>
                <a:schemeClr val="tx1"/>
              </a:solidFill>
              <a:round/>
              <a:headEnd/>
              <a:tailEnd/>
            </a:ln>
          </p:spPr>
          <p:txBody>
            <a:bodyPr wrap="none"/>
            <a:lstStyle/>
            <a:p>
              <a:pPr algn="ctr"/>
              <a:endParaRPr lang="zh-CN" altLang="en-US"/>
            </a:p>
          </p:txBody>
        </p:sp>
        <p:pic>
          <p:nvPicPr>
            <p:cNvPr id="2068" name="Picture 3"/>
            <p:cNvPicPr>
              <a:picLocks noChangeAspect="1" noChangeArrowheads="1"/>
            </p:cNvPicPr>
            <p:nvPr/>
          </p:nvPicPr>
          <p:blipFill>
            <a:blip r:embed="rId4" cstate="print"/>
            <a:srcRect/>
            <a:stretch>
              <a:fillRect/>
            </a:stretch>
          </p:blipFill>
          <p:spPr bwMode="auto">
            <a:xfrm>
              <a:off x="4572000" y="1857375"/>
              <a:ext cx="4048125" cy="3000375"/>
            </a:xfrm>
            <a:prstGeom prst="rect">
              <a:avLst/>
            </a:prstGeom>
            <a:noFill/>
            <a:ln w="9525">
              <a:noFill/>
              <a:miter lim="800000"/>
              <a:headEnd/>
              <a:tailEnd/>
            </a:ln>
          </p:spPr>
        </p:pic>
      </p:grpSp>
      <p:sp>
        <p:nvSpPr>
          <p:cNvPr id="2061" name="矩形 18"/>
          <p:cNvSpPr>
            <a:spLocks noChangeArrowheads="1"/>
          </p:cNvSpPr>
          <p:nvPr/>
        </p:nvSpPr>
        <p:spPr bwMode="auto">
          <a:xfrm>
            <a:off x="785814" y="1071552"/>
            <a:ext cx="2350323" cy="461665"/>
          </a:xfrm>
          <a:prstGeom prst="rect">
            <a:avLst/>
          </a:prstGeom>
          <a:noFill/>
          <a:ln w="9525">
            <a:noFill/>
            <a:miter lim="800000"/>
            <a:headEnd/>
            <a:tailEnd/>
          </a:ln>
        </p:spPr>
        <p:txBody>
          <a:bodyPr wrap="none">
            <a:spAutoFit/>
          </a:bodyPr>
          <a:lstStyle/>
          <a:p>
            <a:r>
              <a:rPr lang="zh-CN" altLang="en-US" sz="2400" dirty="0">
                <a:solidFill>
                  <a:srgbClr val="0000CC"/>
                </a:solidFill>
              </a:rPr>
              <a:t>根据虚短和虚断</a:t>
            </a:r>
          </a:p>
        </p:txBody>
      </p:sp>
      <p:graphicFrame>
        <p:nvGraphicFramePr>
          <p:cNvPr id="100359" name="Object 7"/>
          <p:cNvGraphicFramePr>
            <a:graphicFrameLocks noChangeAspect="1"/>
          </p:cNvGraphicFramePr>
          <p:nvPr/>
        </p:nvGraphicFramePr>
        <p:xfrm>
          <a:off x="628651" y="1643056"/>
          <a:ext cx="3673475" cy="753665"/>
        </p:xfrm>
        <a:graphic>
          <a:graphicData uri="http://schemas.openxmlformats.org/presentationml/2006/ole">
            <p:oleObj spid="_x0000_s2050" name="公式" r:id="rId5" imgW="1587240" imgH="431640" progId="Equation.3">
              <p:embed/>
            </p:oleObj>
          </a:graphicData>
        </a:graphic>
      </p:graphicFrame>
      <p:sp>
        <p:nvSpPr>
          <p:cNvPr id="2062" name="Rectangle 7"/>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grpSp>
        <p:nvGrpSpPr>
          <p:cNvPr id="3" name="组合 24"/>
          <p:cNvGrpSpPr>
            <a:grpSpLocks/>
          </p:cNvGrpSpPr>
          <p:nvPr/>
        </p:nvGrpSpPr>
        <p:grpSpPr bwMode="auto">
          <a:xfrm>
            <a:off x="857250" y="2428873"/>
            <a:ext cx="2516188" cy="542598"/>
            <a:chOff x="-32" y="3562788"/>
            <a:chExt cx="2516444" cy="723468"/>
          </a:xfrm>
        </p:grpSpPr>
        <p:graphicFrame>
          <p:nvGraphicFramePr>
            <p:cNvPr id="2052" name="Object 6"/>
            <p:cNvGraphicFramePr>
              <a:graphicFrameLocks noChangeAspect="1"/>
            </p:cNvGraphicFramePr>
            <p:nvPr/>
          </p:nvGraphicFramePr>
          <p:xfrm>
            <a:off x="142844" y="3786190"/>
            <a:ext cx="400052" cy="500066"/>
          </p:xfrm>
          <a:graphic>
            <a:graphicData uri="http://schemas.openxmlformats.org/presentationml/2006/ole">
              <p:oleObj spid="_x0000_s2052" r:id="rId6" imgW="152334" imgH="190417" progId="Equation.DSMT4">
                <p:embed/>
              </p:oleObj>
            </a:graphicData>
          </a:graphic>
        </p:graphicFrame>
        <p:sp>
          <p:nvSpPr>
            <p:cNvPr id="2066" name="Rectangle 8"/>
            <p:cNvSpPr>
              <a:spLocks noChangeArrowheads="1"/>
            </p:cNvSpPr>
            <p:nvPr/>
          </p:nvSpPr>
          <p:spPr bwMode="auto">
            <a:xfrm>
              <a:off x="-32" y="3562788"/>
              <a:ext cx="2516444" cy="615557"/>
            </a:xfrm>
            <a:prstGeom prst="rect">
              <a:avLst/>
            </a:prstGeom>
            <a:noFill/>
            <a:ln w="9525">
              <a:noFill/>
              <a:miter lim="800000"/>
              <a:headEnd/>
              <a:tailEnd/>
            </a:ln>
          </p:spPr>
          <p:txBody>
            <a:bodyPr anchor="ctr">
              <a:spAutoFit/>
            </a:bodyPr>
            <a:lstStyle/>
            <a:p>
              <a:pPr eaLnBrk="0" hangingPunct="0"/>
              <a:r>
                <a:rPr lang="zh-CN" altLang="en-US" sz="2400" dirty="0">
                  <a:solidFill>
                    <a:srgbClr val="0000CC"/>
                  </a:solidFill>
                </a:rPr>
                <a:t>      为平衡电阻 </a:t>
              </a:r>
            </a:p>
          </p:txBody>
        </p:sp>
      </p:grpSp>
      <p:sp>
        <p:nvSpPr>
          <p:cNvPr id="2064" name="Rectangle 10"/>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graphicFrame>
        <p:nvGraphicFramePr>
          <p:cNvPr id="2051" name="Object 9"/>
          <p:cNvGraphicFramePr>
            <a:graphicFrameLocks noChangeAspect="1"/>
          </p:cNvGraphicFramePr>
          <p:nvPr/>
        </p:nvGraphicFramePr>
        <p:xfrm>
          <a:off x="1017574" y="3000378"/>
          <a:ext cx="1625600" cy="375047"/>
        </p:xfrm>
        <a:graphic>
          <a:graphicData uri="http://schemas.openxmlformats.org/presentationml/2006/ole">
            <p:oleObj spid="_x0000_s2051" r:id="rId7" imgW="622030" imgH="190417" progId="Equation.DSMT4">
              <p:embed/>
            </p:oleObj>
          </a:graphicData>
        </a:graphic>
      </p:graphicFrame>
      <p:sp>
        <p:nvSpPr>
          <p:cNvPr id="28" name="矩形 27"/>
          <p:cNvSpPr/>
          <p:nvPr/>
        </p:nvSpPr>
        <p:spPr>
          <a:xfrm>
            <a:off x="357158" y="3500444"/>
            <a:ext cx="8643938" cy="1200329"/>
          </a:xfrm>
          <a:prstGeom prst="rect">
            <a:avLst/>
          </a:prstGeom>
        </p:spPr>
        <p:txBody>
          <a:bodyPr wrap="square">
            <a:spAutoFit/>
          </a:bodyPr>
          <a:lstStyle/>
          <a:p>
            <a:pPr>
              <a:defRPr/>
            </a:pPr>
            <a:r>
              <a:rPr lang="zh-CN" altLang="en-US" sz="2400" dirty="0" smtClean="0">
                <a:solidFill>
                  <a:srgbClr val="C00000"/>
                </a:solidFill>
                <a:latin typeface="+mn-ea"/>
                <a:ea typeface="+mn-ea"/>
              </a:rPr>
              <a:t>    同相</a:t>
            </a:r>
            <a:r>
              <a:rPr lang="zh-CN" altLang="en-US" sz="2400" dirty="0">
                <a:solidFill>
                  <a:srgbClr val="C00000"/>
                </a:solidFill>
                <a:latin typeface="+mn-ea"/>
                <a:ea typeface="+mn-ea"/>
              </a:rPr>
              <a:t>比例运算放大电路具有很高的输入电阻与相对较低</a:t>
            </a:r>
            <a:r>
              <a:rPr lang="zh-CN" altLang="en-US" sz="2400" dirty="0" smtClean="0">
                <a:solidFill>
                  <a:srgbClr val="C00000"/>
                </a:solidFill>
                <a:latin typeface="+mn-ea"/>
                <a:ea typeface="+mn-ea"/>
              </a:rPr>
              <a:t>的输出电阻</a:t>
            </a:r>
            <a:r>
              <a:rPr lang="zh-CN" altLang="en-US" sz="2400" dirty="0">
                <a:solidFill>
                  <a:srgbClr val="C00000"/>
                </a:solidFill>
                <a:latin typeface="+mn-ea"/>
                <a:ea typeface="+mn-ea"/>
              </a:rPr>
              <a:t>，主要用于放大</a:t>
            </a:r>
            <a:r>
              <a:rPr lang="zh-CN" altLang="en-US" sz="2400" dirty="0" smtClean="0">
                <a:solidFill>
                  <a:srgbClr val="C00000"/>
                </a:solidFill>
                <a:latin typeface="+mn-ea"/>
                <a:ea typeface="+mn-ea"/>
              </a:rPr>
              <a:t>系统的中间级电路，起到信号</a:t>
            </a:r>
            <a:r>
              <a:rPr lang="zh-CN" altLang="en-US" sz="2400" dirty="0">
                <a:solidFill>
                  <a:srgbClr val="C00000"/>
                </a:solidFill>
                <a:latin typeface="+mn-ea"/>
                <a:ea typeface="+mn-ea"/>
              </a:rPr>
              <a:t>缓冲、</a:t>
            </a:r>
            <a:r>
              <a:rPr lang="zh-CN" altLang="en-US" sz="2400" dirty="0" smtClean="0">
                <a:solidFill>
                  <a:srgbClr val="C00000"/>
                </a:solidFill>
                <a:latin typeface="+mn-ea"/>
                <a:ea typeface="+mn-ea"/>
              </a:rPr>
              <a:t>阻抗匹配</a:t>
            </a:r>
            <a:r>
              <a:rPr lang="zh-CN" altLang="en-US" sz="2400" dirty="0">
                <a:solidFill>
                  <a:srgbClr val="C00000"/>
                </a:solidFill>
                <a:latin typeface="+mn-ea"/>
                <a:ea typeface="+mn-ea"/>
              </a:rPr>
              <a:t>的作用，一般不用在高精度放大电路中。</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061"/>
                                        </p:tgtEl>
                                        <p:attrNameLst>
                                          <p:attrName>style.visibility</p:attrName>
                                        </p:attrNameLst>
                                      </p:cBhvr>
                                      <p:to>
                                        <p:strVal val="visible"/>
                                      </p:to>
                                    </p:set>
                                    <p:animEffect transition="in" filter="wipe(left)">
                                      <p:cBhvr>
                                        <p:cTn id="12" dur="500"/>
                                        <p:tgtEl>
                                          <p:spTgt spid="206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00359"/>
                                        </p:tgtEl>
                                        <p:attrNameLst>
                                          <p:attrName>style.visibility</p:attrName>
                                        </p:attrNameLst>
                                      </p:cBhvr>
                                      <p:to>
                                        <p:strVal val="visible"/>
                                      </p:to>
                                    </p:set>
                                    <p:animEffect transition="in" filter="wipe(left)">
                                      <p:cBhvr>
                                        <p:cTn id="17" dur="500"/>
                                        <p:tgtEl>
                                          <p:spTgt spid="10035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wipe(left)">
                                      <p:cBhvr>
                                        <p:cTn id="22" dur="500"/>
                                        <p:tgtEl>
                                          <p:spTgt spid="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051"/>
                                        </p:tgtEl>
                                        <p:attrNameLst>
                                          <p:attrName>style.visibility</p:attrName>
                                        </p:attrNameLst>
                                      </p:cBhvr>
                                      <p:to>
                                        <p:strVal val="visible"/>
                                      </p:to>
                                    </p:set>
                                    <p:animEffect transition="in" filter="wipe(left)">
                                      <p:cBhvr>
                                        <p:cTn id="27" dur="500"/>
                                        <p:tgtEl>
                                          <p:spTgt spid="2051"/>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8"/>
                                        </p:tgtEl>
                                        <p:attrNameLst>
                                          <p:attrName>style.visibility</p:attrName>
                                        </p:attrNameLst>
                                      </p:cBhvr>
                                      <p:to>
                                        <p:strVal val="visible"/>
                                      </p:to>
                                    </p:set>
                                    <p:animEffect transition="in" filter="wipe(left)">
                                      <p:cBhvr>
                                        <p:cTn id="32"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61" grpId="0"/>
      <p:bldP spid="28"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7" name="Rectangle 2"/>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3078" name="Rectangle 4"/>
          <p:cNvSpPr>
            <a:spLocks noChangeArrowheads="1"/>
          </p:cNvSpPr>
          <p:nvPr/>
        </p:nvSpPr>
        <p:spPr bwMode="auto">
          <a:xfrm>
            <a:off x="0" y="-13216"/>
            <a:ext cx="184731" cy="369332"/>
          </a:xfrm>
          <a:prstGeom prst="rect">
            <a:avLst/>
          </a:prstGeom>
          <a:noFill/>
          <a:ln w="9525">
            <a:noFill/>
            <a:miter lim="800000"/>
            <a:headEnd/>
            <a:tailEnd/>
          </a:ln>
        </p:spPr>
        <p:txBody>
          <a:bodyPr wrap="none" anchor="ctr">
            <a:spAutoFit/>
          </a:bodyPr>
          <a:lstStyle/>
          <a:p>
            <a:endParaRPr lang="zh-CN" altLang="en-US"/>
          </a:p>
        </p:txBody>
      </p:sp>
      <p:sp>
        <p:nvSpPr>
          <p:cNvPr id="3079" name="Rectangle 7"/>
          <p:cNvSpPr>
            <a:spLocks noChangeArrowheads="1"/>
          </p:cNvSpPr>
          <p:nvPr/>
        </p:nvSpPr>
        <p:spPr bwMode="auto">
          <a:xfrm>
            <a:off x="0" y="458272"/>
            <a:ext cx="184731" cy="369332"/>
          </a:xfrm>
          <a:prstGeom prst="rect">
            <a:avLst/>
          </a:prstGeom>
          <a:noFill/>
          <a:ln w="9525">
            <a:noFill/>
            <a:miter lim="800000"/>
            <a:headEnd/>
            <a:tailEnd/>
          </a:ln>
        </p:spPr>
        <p:txBody>
          <a:bodyPr wrap="none" anchor="ctr">
            <a:spAutoFit/>
          </a:bodyPr>
          <a:lstStyle/>
          <a:p>
            <a:pPr eaLnBrk="0" hangingPunct="0"/>
            <a:endParaRPr lang="zh-CN" altLang="zh-CN"/>
          </a:p>
        </p:txBody>
      </p:sp>
      <p:sp>
        <p:nvSpPr>
          <p:cNvPr id="3080" name="Rectangle 2"/>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3081" name="矩形 18"/>
          <p:cNvSpPr>
            <a:spLocks noChangeArrowheads="1"/>
          </p:cNvSpPr>
          <p:nvPr/>
        </p:nvSpPr>
        <p:spPr bwMode="auto">
          <a:xfrm>
            <a:off x="785786" y="1395705"/>
            <a:ext cx="2350323" cy="461665"/>
          </a:xfrm>
          <a:prstGeom prst="rect">
            <a:avLst/>
          </a:prstGeom>
          <a:noFill/>
          <a:ln w="9525">
            <a:noFill/>
            <a:miter lim="800000"/>
            <a:headEnd/>
            <a:tailEnd/>
          </a:ln>
        </p:spPr>
        <p:txBody>
          <a:bodyPr wrap="none">
            <a:spAutoFit/>
          </a:bodyPr>
          <a:lstStyle/>
          <a:p>
            <a:r>
              <a:rPr lang="zh-CN" altLang="en-US" sz="2400" dirty="0">
                <a:solidFill>
                  <a:srgbClr val="0000CC"/>
                </a:solidFill>
                <a:latin typeface="+mn-ea"/>
                <a:ea typeface="+mn-ea"/>
              </a:rPr>
              <a:t>根据虚短和虚断</a:t>
            </a:r>
          </a:p>
        </p:txBody>
      </p:sp>
      <p:graphicFrame>
        <p:nvGraphicFramePr>
          <p:cNvPr id="100359" name="Object 7"/>
          <p:cNvGraphicFramePr>
            <a:graphicFrameLocks noChangeAspect="1"/>
          </p:cNvGraphicFramePr>
          <p:nvPr/>
        </p:nvGraphicFramePr>
        <p:xfrm>
          <a:off x="714348" y="1893093"/>
          <a:ext cx="3236913" cy="535781"/>
        </p:xfrm>
        <a:graphic>
          <a:graphicData uri="http://schemas.openxmlformats.org/presentationml/2006/ole">
            <p:oleObj spid="_x0000_s3074" name="公式" r:id="rId3" imgW="1041120" imgH="228600" progId="Equation.3">
              <p:embed/>
            </p:oleObj>
          </a:graphicData>
        </a:graphic>
      </p:graphicFrame>
      <p:sp>
        <p:nvSpPr>
          <p:cNvPr id="3082" name="Rectangle 7"/>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3083" name="Rectangle 10"/>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grpSp>
        <p:nvGrpSpPr>
          <p:cNvPr id="2" name="组合 21"/>
          <p:cNvGrpSpPr>
            <a:grpSpLocks/>
          </p:cNvGrpSpPr>
          <p:nvPr/>
        </p:nvGrpSpPr>
        <p:grpSpPr bwMode="auto">
          <a:xfrm>
            <a:off x="4929188" y="1178719"/>
            <a:ext cx="4000500" cy="2571750"/>
            <a:chOff x="4929190" y="1571612"/>
            <a:chExt cx="4000528" cy="3429024"/>
          </a:xfrm>
        </p:grpSpPr>
        <p:sp>
          <p:nvSpPr>
            <p:cNvPr id="3093" name="矩形 20"/>
            <p:cNvSpPr>
              <a:spLocks noChangeArrowheads="1"/>
            </p:cNvSpPr>
            <p:nvPr/>
          </p:nvSpPr>
          <p:spPr bwMode="auto">
            <a:xfrm>
              <a:off x="4929190" y="1571612"/>
              <a:ext cx="4000528" cy="3429024"/>
            </a:xfrm>
            <a:prstGeom prst="rect">
              <a:avLst/>
            </a:prstGeom>
            <a:solidFill>
              <a:schemeClr val="bg1"/>
            </a:solidFill>
            <a:ln w="9525" algn="ctr">
              <a:solidFill>
                <a:schemeClr val="tx1"/>
              </a:solidFill>
              <a:round/>
              <a:headEnd/>
              <a:tailEnd/>
            </a:ln>
          </p:spPr>
          <p:txBody>
            <a:bodyPr wrap="none"/>
            <a:lstStyle/>
            <a:p>
              <a:pPr algn="ctr"/>
              <a:endParaRPr lang="zh-CN" altLang="en-US"/>
            </a:p>
          </p:txBody>
        </p:sp>
        <p:pic>
          <p:nvPicPr>
            <p:cNvPr id="3094" name="Picture 5"/>
            <p:cNvPicPr>
              <a:picLocks noChangeAspect="1" noChangeArrowheads="1"/>
            </p:cNvPicPr>
            <p:nvPr/>
          </p:nvPicPr>
          <p:blipFill>
            <a:blip r:embed="rId4" cstate="print"/>
            <a:srcRect/>
            <a:stretch>
              <a:fillRect/>
            </a:stretch>
          </p:blipFill>
          <p:spPr bwMode="auto">
            <a:xfrm>
              <a:off x="5062538" y="1714500"/>
              <a:ext cx="3724275" cy="3143250"/>
            </a:xfrm>
            <a:prstGeom prst="rect">
              <a:avLst/>
            </a:prstGeom>
            <a:noFill/>
            <a:ln w="9525">
              <a:noFill/>
              <a:miter lim="800000"/>
              <a:headEnd/>
              <a:tailEnd/>
            </a:ln>
          </p:spPr>
        </p:pic>
      </p:grpSp>
      <p:sp>
        <p:nvSpPr>
          <p:cNvPr id="3086" name="矩形 19"/>
          <p:cNvSpPr>
            <a:spLocks noChangeArrowheads="1"/>
          </p:cNvSpPr>
          <p:nvPr/>
        </p:nvSpPr>
        <p:spPr bwMode="auto">
          <a:xfrm>
            <a:off x="714348" y="857238"/>
            <a:ext cx="2659702" cy="461665"/>
          </a:xfrm>
          <a:prstGeom prst="rect">
            <a:avLst/>
          </a:prstGeom>
          <a:noFill/>
          <a:ln w="9525">
            <a:noFill/>
            <a:miter lim="800000"/>
            <a:headEnd/>
            <a:tailEnd/>
          </a:ln>
        </p:spPr>
        <p:txBody>
          <a:bodyPr wrap="none">
            <a:spAutoFit/>
          </a:bodyPr>
          <a:lstStyle/>
          <a:p>
            <a:r>
              <a:rPr lang="zh-CN" altLang="en-US" sz="2400" dirty="0" smtClean="0">
                <a:solidFill>
                  <a:srgbClr val="C00000"/>
                </a:solidFill>
              </a:rPr>
              <a:t>专题：电压</a:t>
            </a:r>
            <a:r>
              <a:rPr lang="zh-CN" altLang="en-US" sz="2400" dirty="0">
                <a:solidFill>
                  <a:srgbClr val="C00000"/>
                </a:solidFill>
              </a:rPr>
              <a:t>跟随器</a:t>
            </a:r>
          </a:p>
        </p:txBody>
      </p:sp>
      <p:sp>
        <p:nvSpPr>
          <p:cNvPr id="3087" name="Rectangle 7"/>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3092" name="矩形 22"/>
          <p:cNvSpPr>
            <a:spLocks noChangeArrowheads="1"/>
          </p:cNvSpPr>
          <p:nvPr/>
        </p:nvSpPr>
        <p:spPr bwMode="auto">
          <a:xfrm>
            <a:off x="714348" y="2573726"/>
            <a:ext cx="3357586" cy="1569660"/>
          </a:xfrm>
          <a:prstGeom prst="rect">
            <a:avLst/>
          </a:prstGeom>
          <a:noFill/>
          <a:ln w="9525">
            <a:noFill/>
            <a:miter lim="800000"/>
            <a:headEnd/>
            <a:tailEnd/>
          </a:ln>
        </p:spPr>
        <p:txBody>
          <a:bodyPr wrap="square">
            <a:spAutoFit/>
          </a:bodyPr>
          <a:lstStyle/>
          <a:p>
            <a:r>
              <a:rPr lang="zh-CN" altLang="en-US" sz="2400" dirty="0" smtClean="0">
                <a:solidFill>
                  <a:srgbClr val="C00000"/>
                </a:solidFill>
                <a:latin typeface="+mn-ea"/>
                <a:ea typeface="+mn-ea"/>
              </a:rPr>
              <a:t>    负反馈</a:t>
            </a:r>
            <a:r>
              <a:rPr lang="zh-CN" altLang="en-US" sz="2400" dirty="0">
                <a:solidFill>
                  <a:srgbClr val="C00000"/>
                </a:solidFill>
                <a:latin typeface="+mn-ea"/>
                <a:ea typeface="+mn-ea"/>
              </a:rPr>
              <a:t>电</a:t>
            </a:r>
            <a:r>
              <a:rPr lang="zh-CN" altLang="en-US" sz="2400" dirty="0" smtClean="0">
                <a:solidFill>
                  <a:srgbClr val="C00000"/>
                </a:solidFill>
                <a:latin typeface="+mn-ea"/>
                <a:ea typeface="+mn-ea"/>
              </a:rPr>
              <a:t>阻</a:t>
            </a:r>
            <a:r>
              <a:rPr lang="en-US" altLang="zh-CN" sz="2400" dirty="0" smtClean="0">
                <a:solidFill>
                  <a:srgbClr val="C00000"/>
                </a:solidFill>
                <a:latin typeface="+mn-ea"/>
                <a:ea typeface="+mn-ea"/>
              </a:rPr>
              <a:t>R</a:t>
            </a:r>
            <a:r>
              <a:rPr lang="en-US" altLang="zh-CN" sz="2400" baseline="-25000" dirty="0" smtClean="0">
                <a:solidFill>
                  <a:srgbClr val="C00000"/>
                </a:solidFill>
                <a:latin typeface="+mn-ea"/>
                <a:ea typeface="+mn-ea"/>
              </a:rPr>
              <a:t>2</a:t>
            </a:r>
            <a:r>
              <a:rPr lang="zh-CN" altLang="en-US" sz="2400" dirty="0" smtClean="0">
                <a:solidFill>
                  <a:srgbClr val="C00000"/>
                </a:solidFill>
                <a:latin typeface="+mn-ea"/>
                <a:ea typeface="+mn-ea"/>
              </a:rPr>
              <a:t> 的</a:t>
            </a:r>
            <a:r>
              <a:rPr lang="zh-CN" altLang="en-US" sz="2400" dirty="0">
                <a:solidFill>
                  <a:srgbClr val="C00000"/>
                </a:solidFill>
                <a:latin typeface="+mn-ea"/>
                <a:ea typeface="+mn-ea"/>
              </a:rPr>
              <a:t>取值一般</a:t>
            </a:r>
            <a:r>
              <a:rPr lang="zh-CN" altLang="en-US" sz="2400" dirty="0" smtClean="0">
                <a:solidFill>
                  <a:srgbClr val="C00000"/>
                </a:solidFill>
                <a:latin typeface="+mn-ea"/>
                <a:ea typeface="+mn-ea"/>
              </a:rPr>
              <a:t>在</a:t>
            </a:r>
            <a:r>
              <a:rPr lang="en-US" altLang="zh-CN" sz="2400" dirty="0" smtClean="0">
                <a:solidFill>
                  <a:srgbClr val="C00000"/>
                </a:solidFill>
                <a:latin typeface="+mj-lt"/>
                <a:ea typeface="+mn-ea"/>
              </a:rPr>
              <a:t>100Ω-100kΩ</a:t>
            </a:r>
            <a:r>
              <a:rPr lang="zh-CN" altLang="en-US" sz="2400" dirty="0">
                <a:solidFill>
                  <a:srgbClr val="C00000"/>
                </a:solidFill>
                <a:latin typeface="+mj-lt"/>
                <a:ea typeface="+mn-ea"/>
              </a:rPr>
              <a:t>之间，具有减小漂移</a:t>
            </a:r>
            <a:r>
              <a:rPr lang="zh-CN" altLang="en-US" sz="2400" dirty="0" smtClean="0">
                <a:solidFill>
                  <a:srgbClr val="C00000"/>
                </a:solidFill>
                <a:latin typeface="+mj-lt"/>
                <a:ea typeface="+mn-ea"/>
              </a:rPr>
              <a:t>和保护运</a:t>
            </a:r>
            <a:r>
              <a:rPr lang="zh-CN" altLang="en-US" sz="2400" dirty="0">
                <a:solidFill>
                  <a:srgbClr val="C00000"/>
                </a:solidFill>
                <a:latin typeface="+mj-lt"/>
                <a:ea typeface="+mn-ea"/>
              </a:rPr>
              <a:t>放</a:t>
            </a:r>
            <a:r>
              <a:rPr lang="zh-CN" altLang="en-US" sz="2400" dirty="0" smtClean="0">
                <a:solidFill>
                  <a:srgbClr val="C00000"/>
                </a:solidFill>
                <a:latin typeface="+mj-lt"/>
                <a:ea typeface="+mn-ea"/>
              </a:rPr>
              <a:t>端口的</a:t>
            </a:r>
            <a:r>
              <a:rPr lang="zh-CN" altLang="en-US" sz="2400" dirty="0">
                <a:solidFill>
                  <a:srgbClr val="C00000"/>
                </a:solidFill>
                <a:latin typeface="+mj-lt"/>
                <a:ea typeface="+mn-ea"/>
              </a:rPr>
              <a:t>功能</a:t>
            </a:r>
            <a:r>
              <a:rPr lang="zh-CN" altLang="en-US" sz="2400" dirty="0" smtClean="0">
                <a:solidFill>
                  <a:srgbClr val="C00000"/>
                </a:solidFill>
                <a:latin typeface="+mj-lt"/>
                <a:ea typeface="+mn-ea"/>
              </a:rPr>
              <a:t>。</a:t>
            </a:r>
            <a:endParaRPr lang="zh-CN" altLang="en-US" sz="2400" dirty="0">
              <a:solidFill>
                <a:srgbClr val="C00000"/>
              </a:solidFill>
              <a:latin typeface="+mn-ea"/>
              <a:ea typeface="+mn-ea"/>
            </a:endParaRPr>
          </a:p>
        </p:txBody>
      </p:sp>
      <p:sp>
        <p:nvSpPr>
          <p:cNvPr id="24" name="矩形 2"/>
          <p:cNvSpPr>
            <a:spLocks noChangeArrowheads="1"/>
          </p:cNvSpPr>
          <p:nvPr/>
        </p:nvSpPr>
        <p:spPr bwMode="auto">
          <a:xfrm>
            <a:off x="571472" y="334018"/>
            <a:ext cx="5059398" cy="523220"/>
          </a:xfrm>
          <a:prstGeom prst="rect">
            <a:avLst/>
          </a:prstGeom>
          <a:noFill/>
          <a:ln w="9525">
            <a:noFill/>
            <a:miter lim="800000"/>
            <a:headEnd/>
            <a:tailEnd/>
          </a:ln>
        </p:spPr>
        <p:txBody>
          <a:bodyPr wrap="none">
            <a:spAutoFit/>
          </a:bodyPr>
          <a:lstStyle/>
          <a:p>
            <a:r>
              <a:rPr lang="en-US" altLang="zh-CN" sz="2800" kern="0" dirty="0">
                <a:solidFill>
                  <a:srgbClr val="FF0000"/>
                </a:solidFill>
                <a:latin typeface="+mj-ea"/>
                <a:ea typeface="+mj-ea"/>
              </a:rPr>
              <a:t>3.3.1  </a:t>
            </a:r>
            <a:r>
              <a:rPr lang="zh-CN" altLang="en-US" sz="2800" kern="0" dirty="0">
                <a:solidFill>
                  <a:srgbClr val="FF0000"/>
                </a:solidFill>
                <a:latin typeface="+mj-ea"/>
                <a:ea typeface="+mj-ea"/>
              </a:rPr>
              <a:t>同相比例运算放大</a:t>
            </a:r>
            <a:r>
              <a:rPr lang="zh-CN" altLang="en-US" sz="2800" kern="0" dirty="0" smtClean="0">
                <a:solidFill>
                  <a:srgbClr val="FF0000"/>
                </a:solidFill>
                <a:latin typeface="+mj-ea"/>
                <a:ea typeface="+mj-ea"/>
              </a:rPr>
              <a:t>电路</a:t>
            </a:r>
            <a:endParaRPr lang="zh-CN" altLang="en-US" sz="2800" kern="0" dirty="0">
              <a:solidFill>
                <a:srgbClr val="FF0000"/>
              </a:solidFill>
              <a:latin typeface="+mj-ea"/>
              <a:ea typeface="+mj-ea"/>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081"/>
                                        </p:tgtEl>
                                        <p:attrNameLst>
                                          <p:attrName>style.visibility</p:attrName>
                                        </p:attrNameLst>
                                      </p:cBhvr>
                                      <p:to>
                                        <p:strVal val="visible"/>
                                      </p:to>
                                    </p:set>
                                    <p:animEffect transition="in" filter="wipe(left)">
                                      <p:cBhvr>
                                        <p:cTn id="12" dur="500"/>
                                        <p:tgtEl>
                                          <p:spTgt spid="308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00359"/>
                                        </p:tgtEl>
                                        <p:attrNameLst>
                                          <p:attrName>style.visibility</p:attrName>
                                        </p:attrNameLst>
                                      </p:cBhvr>
                                      <p:to>
                                        <p:strVal val="visible"/>
                                      </p:to>
                                    </p:set>
                                    <p:animEffect transition="in" filter="wipe(left)">
                                      <p:cBhvr>
                                        <p:cTn id="17" dur="500"/>
                                        <p:tgtEl>
                                          <p:spTgt spid="10035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092"/>
                                        </p:tgtEl>
                                        <p:attrNameLst>
                                          <p:attrName>style.visibility</p:attrName>
                                        </p:attrNameLst>
                                      </p:cBhvr>
                                      <p:to>
                                        <p:strVal val="visible"/>
                                      </p:to>
                                    </p:set>
                                    <p:animEffect transition="in" filter="wipe(left)">
                                      <p:cBhvr>
                                        <p:cTn id="22" dur="500"/>
                                        <p:tgtEl>
                                          <p:spTgt spid="30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81" grpId="0"/>
      <p:bldP spid="309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4101" name="Rectangle 4"/>
          <p:cNvSpPr>
            <a:spLocks noChangeArrowheads="1"/>
          </p:cNvSpPr>
          <p:nvPr/>
        </p:nvSpPr>
        <p:spPr bwMode="auto">
          <a:xfrm>
            <a:off x="0" y="-13216"/>
            <a:ext cx="184731" cy="369332"/>
          </a:xfrm>
          <a:prstGeom prst="rect">
            <a:avLst/>
          </a:prstGeom>
          <a:noFill/>
          <a:ln w="9525">
            <a:noFill/>
            <a:miter lim="800000"/>
            <a:headEnd/>
            <a:tailEnd/>
          </a:ln>
        </p:spPr>
        <p:txBody>
          <a:bodyPr wrap="none" anchor="ctr">
            <a:spAutoFit/>
          </a:bodyPr>
          <a:lstStyle/>
          <a:p>
            <a:endParaRPr lang="zh-CN" altLang="en-US"/>
          </a:p>
        </p:txBody>
      </p:sp>
      <p:sp>
        <p:nvSpPr>
          <p:cNvPr id="4102" name="Rectangle 6"/>
          <p:cNvSpPr>
            <a:spLocks noChangeArrowheads="1"/>
          </p:cNvSpPr>
          <p:nvPr/>
        </p:nvSpPr>
        <p:spPr bwMode="auto">
          <a:xfrm>
            <a:off x="0" y="-13216"/>
            <a:ext cx="184731" cy="369332"/>
          </a:xfrm>
          <a:prstGeom prst="rect">
            <a:avLst/>
          </a:prstGeom>
          <a:noFill/>
          <a:ln w="9525">
            <a:noFill/>
            <a:miter lim="800000"/>
            <a:headEnd/>
            <a:tailEnd/>
          </a:ln>
        </p:spPr>
        <p:txBody>
          <a:bodyPr wrap="none" anchor="ctr">
            <a:spAutoFit/>
          </a:bodyPr>
          <a:lstStyle/>
          <a:p>
            <a:endParaRPr lang="zh-CN" altLang="en-US"/>
          </a:p>
        </p:txBody>
      </p:sp>
      <p:sp>
        <p:nvSpPr>
          <p:cNvPr id="4103" name="Rectangle 7"/>
          <p:cNvSpPr>
            <a:spLocks noChangeArrowheads="1"/>
          </p:cNvSpPr>
          <p:nvPr/>
        </p:nvSpPr>
        <p:spPr bwMode="auto">
          <a:xfrm>
            <a:off x="0" y="458272"/>
            <a:ext cx="184731" cy="369332"/>
          </a:xfrm>
          <a:prstGeom prst="rect">
            <a:avLst/>
          </a:prstGeom>
          <a:noFill/>
          <a:ln w="9525">
            <a:noFill/>
            <a:miter lim="800000"/>
            <a:headEnd/>
            <a:tailEnd/>
          </a:ln>
        </p:spPr>
        <p:txBody>
          <a:bodyPr wrap="none" anchor="ctr">
            <a:spAutoFit/>
          </a:bodyPr>
          <a:lstStyle/>
          <a:p>
            <a:pPr eaLnBrk="0" hangingPunct="0"/>
            <a:endParaRPr lang="zh-CN" altLang="zh-CN"/>
          </a:p>
        </p:txBody>
      </p:sp>
      <p:sp>
        <p:nvSpPr>
          <p:cNvPr id="4104" name="Rectangle 2"/>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12" name="Rectangle 3"/>
          <p:cNvSpPr>
            <a:spLocks noChangeArrowheads="1"/>
          </p:cNvSpPr>
          <p:nvPr/>
        </p:nvSpPr>
        <p:spPr bwMode="auto">
          <a:xfrm>
            <a:off x="228600" y="2881333"/>
            <a:ext cx="4876800" cy="904863"/>
          </a:xfrm>
          <a:prstGeom prst="rect">
            <a:avLst/>
          </a:prstGeom>
          <a:noFill/>
          <a:ln w="12700" cap="sq">
            <a:noFill/>
            <a:miter lim="800000"/>
            <a:headEnd type="none" w="sm" len="sm"/>
            <a:tailEnd type="none" w="sm" len="sm"/>
          </a:ln>
        </p:spPr>
        <p:txBody>
          <a:bodyPr>
            <a:spAutoFit/>
          </a:bodyPr>
          <a:lstStyle/>
          <a:p>
            <a:pPr>
              <a:lnSpc>
                <a:spcPct val="120000"/>
              </a:lnSpc>
              <a:buClr>
                <a:srgbClr val="FF0000"/>
              </a:buClr>
              <a:buSzPct val="85000"/>
              <a:buFont typeface="Wingdings" pitchFamily="2" charset="2"/>
              <a:buNone/>
              <a:defRPr/>
            </a:pPr>
            <a:r>
              <a:rPr lang="zh-CN" altLang="en-US" sz="2200" dirty="0" smtClean="0">
                <a:solidFill>
                  <a:srgbClr val="C00000"/>
                </a:solidFill>
                <a:latin typeface="+mn-ea"/>
                <a:ea typeface="+mn-ea"/>
              </a:rPr>
              <a:t>    无</a:t>
            </a:r>
            <a:r>
              <a:rPr lang="zh-CN" altLang="en-US" sz="2200" dirty="0">
                <a:solidFill>
                  <a:srgbClr val="C00000"/>
                </a:solidFill>
                <a:latin typeface="+mn-ea"/>
                <a:ea typeface="+mn-ea"/>
              </a:rPr>
              <a:t>电压跟随器时</a:t>
            </a:r>
          </a:p>
          <a:p>
            <a:pPr>
              <a:lnSpc>
                <a:spcPct val="120000"/>
              </a:lnSpc>
              <a:buClr>
                <a:srgbClr val="FF0000"/>
              </a:buClr>
              <a:buSzPct val="85000"/>
              <a:buFont typeface="Wingdings" pitchFamily="2" charset="2"/>
              <a:buNone/>
              <a:defRPr/>
            </a:pPr>
            <a:r>
              <a:rPr lang="zh-CN" altLang="en-US" sz="2200" dirty="0">
                <a:solidFill>
                  <a:srgbClr val="000000"/>
                </a:solidFill>
                <a:latin typeface="+mn-ea"/>
                <a:ea typeface="+mn-ea"/>
              </a:rPr>
              <a:t>        </a:t>
            </a:r>
          </a:p>
        </p:txBody>
      </p:sp>
      <p:graphicFrame>
        <p:nvGraphicFramePr>
          <p:cNvPr id="13" name="Object 4"/>
          <p:cNvGraphicFramePr>
            <a:graphicFrameLocks noChangeAspect="1"/>
          </p:cNvGraphicFramePr>
          <p:nvPr/>
        </p:nvGraphicFramePr>
        <p:xfrm>
          <a:off x="1000125" y="3357568"/>
          <a:ext cx="2738438" cy="1273969"/>
        </p:xfrm>
        <a:graphic>
          <a:graphicData uri="http://schemas.openxmlformats.org/presentationml/2006/ole">
            <p:oleObj spid="_x0000_s4098" name="公式" r:id="rId3" imgW="1371600" imgH="850680" progId="Equation.3">
              <p:embed/>
            </p:oleObj>
          </a:graphicData>
        </a:graphic>
      </p:graphicFrame>
      <p:sp>
        <p:nvSpPr>
          <p:cNvPr id="14" name="Rectangle 5"/>
          <p:cNvSpPr>
            <a:spLocks noChangeArrowheads="1"/>
          </p:cNvSpPr>
          <p:nvPr/>
        </p:nvSpPr>
        <p:spPr bwMode="auto">
          <a:xfrm>
            <a:off x="4800600" y="2803923"/>
            <a:ext cx="4191000" cy="444674"/>
          </a:xfrm>
          <a:prstGeom prst="rect">
            <a:avLst/>
          </a:prstGeom>
          <a:noFill/>
          <a:ln w="12700" cap="sq">
            <a:noFill/>
            <a:miter lim="800000"/>
            <a:headEnd type="none" w="sm" len="sm"/>
            <a:tailEnd type="none" w="sm" len="sm"/>
          </a:ln>
        </p:spPr>
        <p:txBody>
          <a:bodyPr>
            <a:spAutoFit/>
          </a:bodyPr>
          <a:lstStyle/>
          <a:p>
            <a:pPr>
              <a:lnSpc>
                <a:spcPct val="120000"/>
              </a:lnSpc>
              <a:buClr>
                <a:srgbClr val="FF0000"/>
              </a:buClr>
              <a:buSzPct val="85000"/>
              <a:buFont typeface="Wingdings" pitchFamily="2" charset="2"/>
              <a:buNone/>
              <a:defRPr/>
            </a:pPr>
            <a:r>
              <a:rPr lang="zh-CN" altLang="en-US" sz="2200" dirty="0">
                <a:solidFill>
                  <a:srgbClr val="C00000"/>
                </a:solidFill>
                <a:latin typeface="+mn-ea"/>
                <a:ea typeface="+mn-ea"/>
              </a:rPr>
              <a:t>有电压跟随器时</a:t>
            </a:r>
          </a:p>
        </p:txBody>
      </p:sp>
      <p:sp>
        <p:nvSpPr>
          <p:cNvPr id="16" name="Rectangle 6"/>
          <p:cNvSpPr>
            <a:spLocks noChangeArrowheads="1"/>
          </p:cNvSpPr>
          <p:nvPr/>
        </p:nvSpPr>
        <p:spPr bwMode="auto">
          <a:xfrm>
            <a:off x="5072063" y="3206354"/>
            <a:ext cx="2438400" cy="535531"/>
          </a:xfrm>
          <a:prstGeom prst="rect">
            <a:avLst/>
          </a:prstGeom>
          <a:noFill/>
          <a:ln w="12700" cap="sq">
            <a:noFill/>
            <a:miter lim="800000"/>
            <a:headEnd type="none" w="sm" len="sm"/>
            <a:tailEnd type="none" w="sm" len="sm"/>
          </a:ln>
        </p:spPr>
        <p:txBody>
          <a:bodyPr>
            <a:spAutoFit/>
          </a:bodyPr>
          <a:lstStyle/>
          <a:p>
            <a:pPr>
              <a:lnSpc>
                <a:spcPct val="120000"/>
              </a:lnSpc>
              <a:buClr>
                <a:srgbClr val="FF0000"/>
              </a:buClr>
              <a:buSzPct val="85000"/>
              <a:buFont typeface="Wingdings" pitchFamily="2" charset="2"/>
              <a:buNone/>
            </a:pPr>
            <a:r>
              <a:rPr lang="en-US" altLang="zh-CN" sz="2400" i="1" dirty="0">
                <a:solidFill>
                  <a:srgbClr val="000000"/>
                </a:solidFill>
                <a:ea typeface="华康简宋"/>
                <a:cs typeface="华康简宋"/>
              </a:rPr>
              <a:t>i</a:t>
            </a:r>
            <a:r>
              <a:rPr lang="en-US" altLang="zh-CN" sz="2400" baseline="-30000" dirty="0">
                <a:solidFill>
                  <a:srgbClr val="000000"/>
                </a:solidFill>
                <a:ea typeface="华康简宋"/>
                <a:cs typeface="华康简宋"/>
              </a:rPr>
              <a:t>p</a:t>
            </a:r>
            <a:r>
              <a:rPr lang="en-US" altLang="zh-CN" sz="2400" dirty="0">
                <a:solidFill>
                  <a:srgbClr val="000000"/>
                </a:solidFill>
                <a:latin typeface="宋体" pitchFamily="2" charset="-122"/>
              </a:rPr>
              <a:t>≈0</a:t>
            </a:r>
            <a:r>
              <a:rPr lang="zh-CN" altLang="en-US" sz="2400" dirty="0">
                <a:solidFill>
                  <a:srgbClr val="000000"/>
                </a:solidFill>
                <a:ea typeface="华康简宋"/>
                <a:cs typeface="华康简宋"/>
              </a:rPr>
              <a:t>，</a:t>
            </a:r>
            <a:r>
              <a:rPr lang="en-US" altLang="zh-CN" sz="2400" i="1" dirty="0" err="1">
                <a:solidFill>
                  <a:srgbClr val="000000"/>
                </a:solidFill>
                <a:latin typeface="Book Antiqua" pitchFamily="18" charset="0"/>
                <a:ea typeface="华康简宋"/>
                <a:cs typeface="华康简宋"/>
              </a:rPr>
              <a:t>v</a:t>
            </a:r>
            <a:r>
              <a:rPr lang="en-US" altLang="zh-CN" sz="2400" baseline="-30000" dirty="0" err="1">
                <a:solidFill>
                  <a:srgbClr val="000000"/>
                </a:solidFill>
                <a:ea typeface="华康简宋"/>
                <a:cs typeface="华康简宋"/>
              </a:rPr>
              <a:t>p</a:t>
            </a:r>
            <a:r>
              <a:rPr lang="zh-CN" altLang="en-US" sz="2400" dirty="0">
                <a:solidFill>
                  <a:srgbClr val="000000"/>
                </a:solidFill>
                <a:ea typeface="华康简宋"/>
                <a:cs typeface="华康简宋"/>
              </a:rPr>
              <a:t>＝</a:t>
            </a:r>
            <a:r>
              <a:rPr lang="en-US" altLang="zh-CN" sz="2400" i="1" dirty="0" err="1">
                <a:solidFill>
                  <a:srgbClr val="000000"/>
                </a:solidFill>
                <a:latin typeface="Book Antiqua" pitchFamily="18" charset="0"/>
                <a:ea typeface="华康简宋"/>
                <a:cs typeface="华康简宋"/>
              </a:rPr>
              <a:t>v</a:t>
            </a:r>
            <a:r>
              <a:rPr lang="en-US" altLang="zh-CN" sz="2400" baseline="-30000" dirty="0" err="1">
                <a:solidFill>
                  <a:srgbClr val="000000"/>
                </a:solidFill>
                <a:ea typeface="华康简宋"/>
                <a:cs typeface="华康简宋"/>
              </a:rPr>
              <a:t>s</a:t>
            </a:r>
            <a:endParaRPr lang="en-US" altLang="zh-CN" sz="2400" dirty="0">
              <a:solidFill>
                <a:srgbClr val="000000"/>
              </a:solidFill>
            </a:endParaRPr>
          </a:p>
        </p:txBody>
      </p:sp>
      <p:sp>
        <p:nvSpPr>
          <p:cNvPr id="17" name="Rectangle 7"/>
          <p:cNvSpPr>
            <a:spLocks noChangeArrowheads="1"/>
          </p:cNvSpPr>
          <p:nvPr/>
        </p:nvSpPr>
        <p:spPr bwMode="auto">
          <a:xfrm>
            <a:off x="4800600" y="3643320"/>
            <a:ext cx="3200400" cy="444674"/>
          </a:xfrm>
          <a:prstGeom prst="rect">
            <a:avLst/>
          </a:prstGeom>
          <a:noFill/>
          <a:ln w="12700" cap="sq">
            <a:noFill/>
            <a:miter lim="800000"/>
            <a:headEnd type="none" w="sm" len="sm"/>
            <a:tailEnd type="none" w="sm" len="sm"/>
          </a:ln>
        </p:spPr>
        <p:txBody>
          <a:bodyPr>
            <a:spAutoFit/>
          </a:bodyPr>
          <a:lstStyle/>
          <a:p>
            <a:pPr>
              <a:lnSpc>
                <a:spcPct val="120000"/>
              </a:lnSpc>
              <a:buClr>
                <a:srgbClr val="FF0000"/>
              </a:buClr>
              <a:buSzPct val="85000"/>
              <a:buFont typeface="Wingdings" pitchFamily="2" charset="2"/>
              <a:buNone/>
              <a:defRPr/>
            </a:pPr>
            <a:r>
              <a:rPr lang="zh-CN" altLang="en-US" sz="2200" dirty="0">
                <a:solidFill>
                  <a:srgbClr val="C00000"/>
                </a:solidFill>
                <a:latin typeface="+mn-ea"/>
                <a:ea typeface="+mn-ea"/>
              </a:rPr>
              <a:t>根据虚短和虚断有</a:t>
            </a:r>
          </a:p>
        </p:txBody>
      </p:sp>
      <p:sp>
        <p:nvSpPr>
          <p:cNvPr id="18" name="Rectangle 8"/>
          <p:cNvSpPr>
            <a:spLocks noChangeArrowheads="1"/>
          </p:cNvSpPr>
          <p:nvPr/>
        </p:nvSpPr>
        <p:spPr bwMode="auto">
          <a:xfrm>
            <a:off x="5072063" y="4002881"/>
            <a:ext cx="2667000" cy="609398"/>
          </a:xfrm>
          <a:prstGeom prst="rect">
            <a:avLst/>
          </a:prstGeom>
          <a:noFill/>
          <a:ln w="12700" cap="sq">
            <a:noFill/>
            <a:miter lim="800000"/>
            <a:headEnd type="none" w="sm" len="sm"/>
            <a:tailEnd type="none" w="sm" len="sm"/>
          </a:ln>
        </p:spPr>
        <p:txBody>
          <a:bodyPr>
            <a:spAutoFit/>
          </a:bodyPr>
          <a:lstStyle/>
          <a:p>
            <a:pPr>
              <a:lnSpc>
                <a:spcPct val="140000"/>
              </a:lnSpc>
              <a:buClr>
                <a:srgbClr val="FF0000"/>
              </a:buClr>
              <a:buSzPct val="85000"/>
              <a:buFont typeface="Wingdings" pitchFamily="2" charset="2"/>
              <a:buNone/>
            </a:pPr>
            <a:r>
              <a:rPr lang="en-US" altLang="zh-CN" sz="2400" i="1" dirty="0" err="1">
                <a:solidFill>
                  <a:srgbClr val="000000"/>
                </a:solidFill>
                <a:latin typeface="Book Antiqua" pitchFamily="18" charset="0"/>
                <a:ea typeface="华康简宋"/>
                <a:cs typeface="华康简宋"/>
              </a:rPr>
              <a:t>v</a:t>
            </a:r>
            <a:r>
              <a:rPr lang="en-US" altLang="zh-CN" sz="2400" baseline="-30000" dirty="0" err="1">
                <a:solidFill>
                  <a:srgbClr val="000000"/>
                </a:solidFill>
                <a:ea typeface="华康简宋"/>
                <a:cs typeface="华康简宋"/>
              </a:rPr>
              <a:t>o</a:t>
            </a:r>
            <a:r>
              <a:rPr lang="zh-CN" altLang="en-US" sz="2400" dirty="0">
                <a:solidFill>
                  <a:srgbClr val="000000"/>
                </a:solidFill>
                <a:ea typeface="华康简宋"/>
                <a:cs typeface="华康简宋"/>
              </a:rPr>
              <a:t>＝</a:t>
            </a:r>
            <a:r>
              <a:rPr lang="en-US" altLang="zh-CN" sz="2400" i="1" dirty="0" err="1">
                <a:solidFill>
                  <a:srgbClr val="000000"/>
                </a:solidFill>
                <a:latin typeface="Book Antiqua" pitchFamily="18" charset="0"/>
                <a:ea typeface="华康简宋"/>
                <a:cs typeface="华康简宋"/>
              </a:rPr>
              <a:t>v</a:t>
            </a:r>
            <a:r>
              <a:rPr lang="en-US" altLang="zh-CN" sz="2400" baseline="-30000" dirty="0" err="1">
                <a:solidFill>
                  <a:srgbClr val="000000"/>
                </a:solidFill>
                <a:ea typeface="华康简宋"/>
                <a:cs typeface="华康简宋"/>
              </a:rPr>
              <a:t>n</a:t>
            </a:r>
            <a:r>
              <a:rPr lang="en-US" altLang="zh-CN" sz="2400" dirty="0">
                <a:solidFill>
                  <a:srgbClr val="000000"/>
                </a:solidFill>
                <a:latin typeface="宋体" pitchFamily="2" charset="-122"/>
              </a:rPr>
              <a:t>≈ </a:t>
            </a:r>
            <a:r>
              <a:rPr lang="en-US" altLang="zh-CN" sz="2400" i="1" dirty="0" err="1">
                <a:solidFill>
                  <a:srgbClr val="000000"/>
                </a:solidFill>
                <a:latin typeface="Book Antiqua" pitchFamily="18" charset="0"/>
                <a:ea typeface="华康简宋"/>
                <a:cs typeface="华康简宋"/>
              </a:rPr>
              <a:t>v</a:t>
            </a:r>
            <a:r>
              <a:rPr lang="en-US" altLang="zh-CN" sz="2400" baseline="-30000" dirty="0" err="1">
                <a:solidFill>
                  <a:srgbClr val="000000"/>
                </a:solidFill>
                <a:ea typeface="华康简宋"/>
                <a:cs typeface="华康简宋"/>
              </a:rPr>
              <a:t>p</a:t>
            </a:r>
            <a:r>
              <a:rPr lang="zh-CN" altLang="en-US" sz="2400" dirty="0">
                <a:solidFill>
                  <a:srgbClr val="000000"/>
                </a:solidFill>
                <a:ea typeface="华康简宋"/>
                <a:cs typeface="华康简宋"/>
              </a:rPr>
              <a:t>＝ </a:t>
            </a:r>
            <a:r>
              <a:rPr lang="en-US" altLang="zh-CN" sz="2400" i="1" dirty="0" err="1">
                <a:solidFill>
                  <a:srgbClr val="000000"/>
                </a:solidFill>
                <a:latin typeface="Book Antiqua" pitchFamily="18" charset="0"/>
                <a:ea typeface="华康简宋"/>
                <a:cs typeface="华康简宋"/>
              </a:rPr>
              <a:t>v</a:t>
            </a:r>
            <a:r>
              <a:rPr lang="en-US" altLang="zh-CN" sz="2400" baseline="-30000" dirty="0" err="1">
                <a:solidFill>
                  <a:srgbClr val="000000"/>
                </a:solidFill>
                <a:ea typeface="华康简宋"/>
                <a:cs typeface="华康简宋"/>
              </a:rPr>
              <a:t>s</a:t>
            </a:r>
            <a:endParaRPr lang="en-US" altLang="zh-CN" sz="2400" baseline="-30000" dirty="0">
              <a:solidFill>
                <a:srgbClr val="000000"/>
              </a:solidFill>
              <a:ea typeface="华康简宋"/>
              <a:cs typeface="华康简宋"/>
            </a:endParaRPr>
          </a:p>
        </p:txBody>
      </p:sp>
      <p:grpSp>
        <p:nvGrpSpPr>
          <p:cNvPr id="2" name="组合 19"/>
          <p:cNvGrpSpPr>
            <a:grpSpLocks/>
          </p:cNvGrpSpPr>
          <p:nvPr/>
        </p:nvGrpSpPr>
        <p:grpSpPr bwMode="auto">
          <a:xfrm>
            <a:off x="142876" y="910828"/>
            <a:ext cx="8429625" cy="1928813"/>
            <a:chOff x="142876" y="1214422"/>
            <a:chExt cx="8429652" cy="2571768"/>
          </a:xfrm>
        </p:grpSpPr>
        <p:sp>
          <p:nvSpPr>
            <p:cNvPr id="4112" name="矩形 18"/>
            <p:cNvSpPr>
              <a:spLocks noChangeArrowheads="1"/>
            </p:cNvSpPr>
            <p:nvPr/>
          </p:nvSpPr>
          <p:spPr bwMode="auto">
            <a:xfrm>
              <a:off x="142876" y="1214422"/>
              <a:ext cx="8429652" cy="2571768"/>
            </a:xfrm>
            <a:prstGeom prst="rect">
              <a:avLst/>
            </a:prstGeom>
            <a:solidFill>
              <a:schemeClr val="bg1"/>
            </a:solidFill>
            <a:ln w="9525" algn="ctr">
              <a:solidFill>
                <a:schemeClr val="tx1"/>
              </a:solidFill>
              <a:round/>
              <a:headEnd/>
              <a:tailEnd/>
            </a:ln>
          </p:spPr>
          <p:txBody>
            <a:bodyPr wrap="none"/>
            <a:lstStyle/>
            <a:p>
              <a:pPr algn="ctr"/>
              <a:endParaRPr lang="zh-CN" altLang="en-US"/>
            </a:p>
          </p:txBody>
        </p:sp>
        <p:pic>
          <p:nvPicPr>
            <p:cNvPr id="4113" name="Picture 5"/>
            <p:cNvPicPr>
              <a:picLocks noChangeAspect="1" noChangeArrowheads="1"/>
            </p:cNvPicPr>
            <p:nvPr/>
          </p:nvPicPr>
          <p:blipFill>
            <a:blip r:embed="rId4" cstate="print"/>
            <a:srcRect/>
            <a:stretch>
              <a:fillRect/>
            </a:stretch>
          </p:blipFill>
          <p:spPr bwMode="auto">
            <a:xfrm>
              <a:off x="239713" y="1357298"/>
              <a:ext cx="5297487" cy="2286000"/>
            </a:xfrm>
            <a:prstGeom prst="rect">
              <a:avLst/>
            </a:prstGeom>
            <a:noFill/>
            <a:ln w="9525">
              <a:noFill/>
              <a:miter lim="800000"/>
              <a:headEnd/>
              <a:tailEnd/>
            </a:ln>
          </p:spPr>
        </p:pic>
        <p:pic>
          <p:nvPicPr>
            <p:cNvPr id="4114" name="Picture 6"/>
            <p:cNvPicPr>
              <a:picLocks noChangeAspect="1" noChangeArrowheads="1"/>
            </p:cNvPicPr>
            <p:nvPr/>
          </p:nvPicPr>
          <p:blipFill>
            <a:blip r:embed="rId5" cstate="print"/>
            <a:srcRect/>
            <a:stretch>
              <a:fillRect/>
            </a:stretch>
          </p:blipFill>
          <p:spPr bwMode="auto">
            <a:xfrm>
              <a:off x="5572125" y="1285875"/>
              <a:ext cx="2781300" cy="2428875"/>
            </a:xfrm>
            <a:prstGeom prst="rect">
              <a:avLst/>
            </a:prstGeom>
            <a:noFill/>
            <a:ln w="9525">
              <a:noFill/>
              <a:miter lim="800000"/>
              <a:headEnd/>
              <a:tailEnd/>
            </a:ln>
          </p:spPr>
        </p:pic>
      </p:grpSp>
      <p:sp>
        <p:nvSpPr>
          <p:cNvPr id="19" name="矩形 2"/>
          <p:cNvSpPr>
            <a:spLocks noChangeArrowheads="1"/>
          </p:cNvSpPr>
          <p:nvPr/>
        </p:nvSpPr>
        <p:spPr bwMode="auto">
          <a:xfrm>
            <a:off x="571472" y="334018"/>
            <a:ext cx="5059398" cy="523220"/>
          </a:xfrm>
          <a:prstGeom prst="rect">
            <a:avLst/>
          </a:prstGeom>
          <a:noFill/>
          <a:ln w="9525">
            <a:noFill/>
            <a:miter lim="800000"/>
            <a:headEnd/>
            <a:tailEnd/>
          </a:ln>
        </p:spPr>
        <p:txBody>
          <a:bodyPr wrap="none">
            <a:spAutoFit/>
          </a:bodyPr>
          <a:lstStyle/>
          <a:p>
            <a:r>
              <a:rPr lang="en-US" altLang="zh-CN" sz="2800" kern="0" dirty="0">
                <a:solidFill>
                  <a:srgbClr val="FF0000"/>
                </a:solidFill>
                <a:latin typeface="+mj-ea"/>
                <a:ea typeface="+mj-ea"/>
              </a:rPr>
              <a:t>3.3.1  </a:t>
            </a:r>
            <a:r>
              <a:rPr lang="zh-CN" altLang="en-US" sz="2800" kern="0" dirty="0">
                <a:solidFill>
                  <a:srgbClr val="FF0000"/>
                </a:solidFill>
                <a:latin typeface="+mj-ea"/>
                <a:ea typeface="+mj-ea"/>
              </a:rPr>
              <a:t>同相比例运算放大</a:t>
            </a:r>
            <a:r>
              <a:rPr lang="zh-CN" altLang="en-US" sz="2800" kern="0" dirty="0" smtClean="0">
                <a:solidFill>
                  <a:srgbClr val="FF0000"/>
                </a:solidFill>
                <a:latin typeface="+mj-ea"/>
                <a:ea typeface="+mj-ea"/>
              </a:rPr>
              <a:t>电路</a:t>
            </a:r>
            <a:endParaRPr lang="zh-CN" altLang="en-US" sz="2800" kern="0" dirty="0">
              <a:solidFill>
                <a:srgbClr val="FF0000"/>
              </a:solidFill>
              <a:latin typeface="+mj-ea"/>
              <a:ea typeface="+mj-ea"/>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strips(downRight)">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strips(downRight)">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strips(downRight)">
                                      <p:cBhvr>
                                        <p:cTn id="22" dur="500"/>
                                        <p:tgtEl>
                                          <p:spTgt spid="14"/>
                                        </p:tgtEl>
                                      </p:cBhvr>
                                    </p:animEffect>
                                  </p:childTnLst>
                                </p:cTn>
                              </p:par>
                            </p:childTnLst>
                          </p:cTn>
                        </p:par>
                      </p:childTnLst>
                    </p:cTn>
                  </p:par>
                  <p:par>
                    <p:cTn id="23" fill="hold">
                      <p:stCondLst>
                        <p:cond delay="indefinite"/>
                      </p:stCondLst>
                      <p:childTnLst>
                        <p:par>
                          <p:cTn id="24" fill="hold">
                            <p:stCondLst>
                              <p:cond delay="0"/>
                            </p:stCondLst>
                            <p:childTnLst>
                              <p:par>
                                <p:cTn id="25" presetID="18" presetClass="entr" presetSubtype="6" fill="hold" grpId="0" nodeType="click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strips(downRight)">
                                      <p:cBhvr>
                                        <p:cTn id="27" dur="500"/>
                                        <p:tgtEl>
                                          <p:spTgt spid="16"/>
                                        </p:tgtEl>
                                      </p:cBhvr>
                                    </p:animEffect>
                                  </p:childTnLst>
                                </p:cTn>
                              </p:par>
                            </p:childTnLst>
                          </p:cTn>
                        </p:par>
                      </p:childTnLst>
                    </p:cTn>
                  </p:par>
                  <p:par>
                    <p:cTn id="28" fill="hold">
                      <p:stCondLst>
                        <p:cond delay="indefinite"/>
                      </p:stCondLst>
                      <p:childTnLst>
                        <p:par>
                          <p:cTn id="29" fill="hold">
                            <p:stCondLst>
                              <p:cond delay="0"/>
                            </p:stCondLst>
                            <p:childTnLst>
                              <p:par>
                                <p:cTn id="30" presetID="18" presetClass="entr" presetSubtype="6" fill="hold" grpId="0" nodeType="click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strips(downRight)">
                                      <p:cBhvr>
                                        <p:cTn id="32" dur="500"/>
                                        <p:tgtEl>
                                          <p:spTgt spid="17"/>
                                        </p:tgtEl>
                                      </p:cBhvr>
                                    </p:animEffect>
                                  </p:childTnLst>
                                </p:cTn>
                              </p:par>
                            </p:childTnLst>
                          </p:cTn>
                        </p:par>
                      </p:childTnLst>
                    </p:cTn>
                  </p:par>
                  <p:par>
                    <p:cTn id="33" fill="hold">
                      <p:stCondLst>
                        <p:cond delay="indefinite"/>
                      </p:stCondLst>
                      <p:childTnLst>
                        <p:par>
                          <p:cTn id="34" fill="hold">
                            <p:stCondLst>
                              <p:cond delay="0"/>
                            </p:stCondLst>
                            <p:childTnLst>
                              <p:par>
                                <p:cTn id="35" presetID="18" presetClass="entr" presetSubtype="6" fill="hold" grpId="0" nodeType="clickEffect">
                                  <p:stCondLst>
                                    <p:cond delay="0"/>
                                  </p:stCondLst>
                                  <p:childTnLst>
                                    <p:set>
                                      <p:cBhvr>
                                        <p:cTn id="36" dur="1" fill="hold">
                                          <p:stCondLst>
                                            <p:cond delay="0"/>
                                          </p:stCondLst>
                                        </p:cTn>
                                        <p:tgtEl>
                                          <p:spTgt spid="18"/>
                                        </p:tgtEl>
                                        <p:attrNameLst>
                                          <p:attrName>style.visibility</p:attrName>
                                        </p:attrNameLst>
                                      </p:cBhvr>
                                      <p:to>
                                        <p:strVal val="visible"/>
                                      </p:to>
                                    </p:set>
                                    <p:animEffect transition="in" filter="strips(downRight)">
                                      <p:cBhvr>
                                        <p:cTn id="3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utoUpdateAnimBg="0"/>
      <p:bldP spid="14" grpId="0" autoUpdateAnimBg="0"/>
      <p:bldP spid="16" grpId="0" autoUpdateAnimBg="0"/>
      <p:bldP spid="17" grpId="0" autoUpdateAnimBg="0"/>
      <p:bldP spid="18" grpId="0"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5124" name="Rectangle 4"/>
          <p:cNvSpPr>
            <a:spLocks noChangeArrowheads="1"/>
          </p:cNvSpPr>
          <p:nvPr/>
        </p:nvSpPr>
        <p:spPr bwMode="auto">
          <a:xfrm>
            <a:off x="0" y="-13216"/>
            <a:ext cx="184731" cy="369332"/>
          </a:xfrm>
          <a:prstGeom prst="rect">
            <a:avLst/>
          </a:prstGeom>
          <a:noFill/>
          <a:ln w="9525">
            <a:noFill/>
            <a:miter lim="800000"/>
            <a:headEnd/>
            <a:tailEnd/>
          </a:ln>
        </p:spPr>
        <p:txBody>
          <a:bodyPr wrap="none" anchor="ctr">
            <a:spAutoFit/>
          </a:bodyPr>
          <a:lstStyle/>
          <a:p>
            <a:endParaRPr lang="zh-CN" altLang="en-US"/>
          </a:p>
        </p:txBody>
      </p:sp>
      <p:sp>
        <p:nvSpPr>
          <p:cNvPr id="5125" name="Rectangle 6"/>
          <p:cNvSpPr>
            <a:spLocks noChangeArrowheads="1"/>
          </p:cNvSpPr>
          <p:nvPr/>
        </p:nvSpPr>
        <p:spPr bwMode="auto">
          <a:xfrm>
            <a:off x="0" y="-13216"/>
            <a:ext cx="184731" cy="369332"/>
          </a:xfrm>
          <a:prstGeom prst="rect">
            <a:avLst/>
          </a:prstGeom>
          <a:noFill/>
          <a:ln w="9525">
            <a:noFill/>
            <a:miter lim="800000"/>
            <a:headEnd/>
            <a:tailEnd/>
          </a:ln>
        </p:spPr>
        <p:txBody>
          <a:bodyPr wrap="none" anchor="ctr">
            <a:spAutoFit/>
          </a:bodyPr>
          <a:lstStyle/>
          <a:p>
            <a:endParaRPr lang="zh-CN" altLang="en-US"/>
          </a:p>
        </p:txBody>
      </p:sp>
      <p:sp>
        <p:nvSpPr>
          <p:cNvPr id="5126" name="Rectangle 7"/>
          <p:cNvSpPr>
            <a:spLocks noChangeArrowheads="1"/>
          </p:cNvSpPr>
          <p:nvPr/>
        </p:nvSpPr>
        <p:spPr bwMode="auto">
          <a:xfrm>
            <a:off x="0" y="458272"/>
            <a:ext cx="184731" cy="369332"/>
          </a:xfrm>
          <a:prstGeom prst="rect">
            <a:avLst/>
          </a:prstGeom>
          <a:noFill/>
          <a:ln w="9525">
            <a:noFill/>
            <a:miter lim="800000"/>
            <a:headEnd/>
            <a:tailEnd/>
          </a:ln>
        </p:spPr>
        <p:txBody>
          <a:bodyPr wrap="none" anchor="ctr">
            <a:spAutoFit/>
          </a:bodyPr>
          <a:lstStyle/>
          <a:p>
            <a:pPr eaLnBrk="0" hangingPunct="0"/>
            <a:endParaRPr lang="zh-CN" altLang="zh-CN"/>
          </a:p>
        </p:txBody>
      </p:sp>
      <p:sp>
        <p:nvSpPr>
          <p:cNvPr id="5127" name="Rectangle 2"/>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5128" name="Rectangle 2"/>
          <p:cNvSpPr>
            <a:spLocks noChangeArrowheads="1"/>
          </p:cNvSpPr>
          <p:nvPr/>
        </p:nvSpPr>
        <p:spPr bwMode="auto">
          <a:xfrm>
            <a:off x="500034" y="285734"/>
            <a:ext cx="4038600" cy="523220"/>
          </a:xfrm>
          <a:prstGeom prst="rect">
            <a:avLst/>
          </a:prstGeom>
          <a:noFill/>
          <a:ln w="12700" cap="sq">
            <a:noFill/>
            <a:miter lim="800000"/>
            <a:headEnd type="none" w="sm" len="sm"/>
            <a:tailEnd type="none" w="sm" len="sm"/>
          </a:ln>
        </p:spPr>
        <p:txBody>
          <a:bodyPr>
            <a:spAutoFit/>
          </a:bodyPr>
          <a:lstStyle/>
          <a:p>
            <a:r>
              <a:rPr lang="en-US" altLang="zh-CN" sz="2800" dirty="0"/>
              <a:t>3.3.2  </a:t>
            </a:r>
            <a:r>
              <a:rPr lang="zh-CN" altLang="en-US" sz="2800" dirty="0"/>
              <a:t>同相交流放大电路</a:t>
            </a:r>
          </a:p>
        </p:txBody>
      </p:sp>
      <p:sp>
        <p:nvSpPr>
          <p:cNvPr id="12" name="Rectangle 3"/>
          <p:cNvSpPr>
            <a:spLocks noChangeArrowheads="1"/>
          </p:cNvSpPr>
          <p:nvPr/>
        </p:nvSpPr>
        <p:spPr bwMode="auto">
          <a:xfrm>
            <a:off x="285750" y="857251"/>
            <a:ext cx="8572500" cy="461665"/>
          </a:xfrm>
          <a:prstGeom prst="rect">
            <a:avLst/>
          </a:prstGeom>
          <a:noFill/>
          <a:ln w="12700" cap="sq">
            <a:noFill/>
            <a:miter lim="800000"/>
            <a:headEnd type="none" w="sm" len="sm"/>
            <a:tailEnd type="none" w="sm" len="sm"/>
          </a:ln>
        </p:spPr>
        <p:txBody>
          <a:bodyPr>
            <a:spAutoFit/>
          </a:bodyPr>
          <a:lstStyle/>
          <a:p>
            <a:pPr>
              <a:defRPr/>
            </a:pPr>
            <a:r>
              <a:rPr lang="zh-CN" altLang="en-US" sz="2400" dirty="0" smtClean="0">
                <a:solidFill>
                  <a:srgbClr val="0000CC"/>
                </a:solidFill>
                <a:latin typeface="+mn-ea"/>
                <a:ea typeface="+mn-ea"/>
              </a:rPr>
              <a:t>    同相</a:t>
            </a:r>
            <a:r>
              <a:rPr lang="zh-CN" altLang="en-US" sz="2400" dirty="0">
                <a:solidFill>
                  <a:srgbClr val="0000CC"/>
                </a:solidFill>
                <a:latin typeface="+mn-ea"/>
                <a:ea typeface="+mn-ea"/>
              </a:rPr>
              <a:t>交流放大电路主要用于音频等纯交流信号的</a:t>
            </a:r>
            <a:r>
              <a:rPr lang="zh-CN" altLang="en-US" sz="2400" dirty="0" smtClean="0">
                <a:solidFill>
                  <a:srgbClr val="0000CC"/>
                </a:solidFill>
                <a:latin typeface="+mn-ea"/>
                <a:ea typeface="+mn-ea"/>
              </a:rPr>
              <a:t>放大。</a:t>
            </a:r>
            <a:endParaRPr lang="zh-CN" altLang="en-US" sz="2400" dirty="0">
              <a:solidFill>
                <a:srgbClr val="0000CC"/>
              </a:solidFill>
              <a:latin typeface="+mn-ea"/>
              <a:ea typeface="+mn-ea"/>
            </a:endParaRPr>
          </a:p>
        </p:txBody>
      </p:sp>
      <p:sp>
        <p:nvSpPr>
          <p:cNvPr id="17" name="Rectangle 7"/>
          <p:cNvSpPr>
            <a:spLocks noChangeArrowheads="1"/>
          </p:cNvSpPr>
          <p:nvPr/>
        </p:nvSpPr>
        <p:spPr bwMode="auto">
          <a:xfrm>
            <a:off x="357158" y="1357304"/>
            <a:ext cx="3786214" cy="498598"/>
          </a:xfrm>
          <a:prstGeom prst="rect">
            <a:avLst/>
          </a:prstGeom>
          <a:noFill/>
          <a:ln w="12700" cap="sq">
            <a:noFill/>
            <a:miter lim="800000"/>
            <a:headEnd type="none" w="sm" len="sm"/>
            <a:tailEnd type="none" w="sm" len="sm"/>
          </a:ln>
        </p:spPr>
        <p:txBody>
          <a:bodyPr wrap="square">
            <a:spAutoFit/>
          </a:bodyPr>
          <a:lstStyle/>
          <a:p>
            <a:pPr>
              <a:lnSpc>
                <a:spcPct val="120000"/>
              </a:lnSpc>
              <a:buClr>
                <a:srgbClr val="FF0000"/>
              </a:buClr>
              <a:buSzPct val="85000"/>
              <a:defRPr/>
            </a:pPr>
            <a:r>
              <a:rPr lang="en-US" altLang="zh-CN" sz="2200" u="sng" dirty="0">
                <a:solidFill>
                  <a:srgbClr val="C00000"/>
                </a:solidFill>
                <a:latin typeface="+mn-ea"/>
                <a:ea typeface="+mn-ea"/>
              </a:rPr>
              <a:t>C1</a:t>
            </a:r>
            <a:r>
              <a:rPr lang="zh-CN" altLang="en-US" sz="2200" u="sng" dirty="0">
                <a:solidFill>
                  <a:srgbClr val="C00000"/>
                </a:solidFill>
                <a:latin typeface="+mn-ea"/>
                <a:ea typeface="+mn-ea"/>
              </a:rPr>
              <a:t>和</a:t>
            </a:r>
            <a:r>
              <a:rPr lang="en-US" altLang="zh-CN" sz="2200" u="sng" dirty="0">
                <a:solidFill>
                  <a:srgbClr val="C00000"/>
                </a:solidFill>
                <a:latin typeface="+mn-ea"/>
                <a:ea typeface="+mn-ea"/>
              </a:rPr>
              <a:t>C4:</a:t>
            </a:r>
            <a:r>
              <a:rPr lang="zh-CN" altLang="en-US" sz="2200" dirty="0">
                <a:latin typeface="+mn-ea"/>
                <a:ea typeface="+mn-ea"/>
              </a:rPr>
              <a:t>输入、输出耦合</a:t>
            </a:r>
            <a:r>
              <a:rPr lang="zh-CN" altLang="en-US" sz="2200" dirty="0" smtClean="0">
                <a:latin typeface="+mn-ea"/>
                <a:ea typeface="+mn-ea"/>
              </a:rPr>
              <a:t>电容</a:t>
            </a:r>
            <a:r>
              <a:rPr lang="en-US" altLang="zh-CN" sz="2200" dirty="0" smtClean="0">
                <a:latin typeface="+mn-ea"/>
                <a:ea typeface="+mn-ea"/>
              </a:rPr>
              <a:t>.</a:t>
            </a:r>
            <a:endParaRPr lang="zh-CN" altLang="en-US" sz="2200" dirty="0">
              <a:latin typeface="+mn-ea"/>
              <a:ea typeface="+mn-ea"/>
            </a:endParaRPr>
          </a:p>
        </p:txBody>
      </p:sp>
      <p:sp>
        <p:nvSpPr>
          <p:cNvPr id="20" name="Rectangle 7"/>
          <p:cNvSpPr>
            <a:spLocks noChangeArrowheads="1"/>
          </p:cNvSpPr>
          <p:nvPr/>
        </p:nvSpPr>
        <p:spPr bwMode="auto">
          <a:xfrm>
            <a:off x="357158" y="1785932"/>
            <a:ext cx="3643338" cy="1311128"/>
          </a:xfrm>
          <a:prstGeom prst="rect">
            <a:avLst/>
          </a:prstGeom>
          <a:noFill/>
          <a:ln w="12700" cap="sq">
            <a:noFill/>
            <a:miter lim="800000"/>
            <a:headEnd type="none" w="sm" len="sm"/>
            <a:tailEnd type="none" w="sm" len="sm"/>
          </a:ln>
        </p:spPr>
        <p:txBody>
          <a:bodyPr wrap="square">
            <a:spAutoFit/>
          </a:bodyPr>
          <a:lstStyle/>
          <a:p>
            <a:pPr>
              <a:lnSpc>
                <a:spcPct val="120000"/>
              </a:lnSpc>
              <a:buClr>
                <a:srgbClr val="FF0000"/>
              </a:buClr>
              <a:buSzPct val="85000"/>
              <a:defRPr/>
            </a:pPr>
            <a:r>
              <a:rPr lang="en-US" altLang="zh-CN" sz="2200" u="sng" dirty="0">
                <a:solidFill>
                  <a:srgbClr val="C00000"/>
                </a:solidFill>
                <a:latin typeface="+mn-ea"/>
                <a:ea typeface="+mn-ea"/>
              </a:rPr>
              <a:t>R1:</a:t>
            </a:r>
            <a:r>
              <a:rPr lang="zh-CN" altLang="en-US" sz="2200" dirty="0">
                <a:latin typeface="+mn-ea"/>
                <a:ea typeface="+mn-ea"/>
              </a:rPr>
              <a:t>为电容器</a:t>
            </a:r>
            <a:r>
              <a:rPr lang="en-US" altLang="en-US" sz="2200" dirty="0">
                <a:latin typeface="+mn-ea"/>
                <a:ea typeface="+mn-ea"/>
              </a:rPr>
              <a:t> C1</a:t>
            </a:r>
            <a:r>
              <a:rPr lang="zh-CN" altLang="en-US" sz="2200" dirty="0">
                <a:latin typeface="+mn-ea"/>
                <a:ea typeface="+mn-ea"/>
              </a:rPr>
              <a:t>的放电通路，同时和</a:t>
            </a:r>
            <a:r>
              <a:rPr lang="en-US" altLang="zh-CN" sz="2200" dirty="0">
                <a:latin typeface="+mn-ea"/>
                <a:ea typeface="+mn-ea"/>
              </a:rPr>
              <a:t>C1</a:t>
            </a:r>
            <a:r>
              <a:rPr lang="zh-CN" altLang="en-US" sz="2200" dirty="0">
                <a:latin typeface="+mn-ea"/>
                <a:ea typeface="+mn-ea"/>
              </a:rPr>
              <a:t>组成无源高通</a:t>
            </a:r>
            <a:r>
              <a:rPr lang="zh-CN" altLang="en-US" sz="2200" dirty="0" smtClean="0">
                <a:latin typeface="+mn-ea"/>
                <a:ea typeface="+mn-ea"/>
              </a:rPr>
              <a:t>滤波电路</a:t>
            </a:r>
            <a:r>
              <a:rPr lang="en-US" altLang="zh-CN" sz="2200" dirty="0" smtClean="0">
                <a:latin typeface="+mn-ea"/>
                <a:ea typeface="+mn-ea"/>
              </a:rPr>
              <a:t>.</a:t>
            </a:r>
            <a:endParaRPr lang="zh-CN" altLang="en-US" sz="2200" dirty="0">
              <a:latin typeface="+mn-ea"/>
              <a:ea typeface="+mn-ea"/>
            </a:endParaRPr>
          </a:p>
        </p:txBody>
      </p:sp>
      <p:sp>
        <p:nvSpPr>
          <p:cNvPr id="21" name="Rectangle 7"/>
          <p:cNvSpPr>
            <a:spLocks noChangeArrowheads="1"/>
          </p:cNvSpPr>
          <p:nvPr/>
        </p:nvSpPr>
        <p:spPr bwMode="auto">
          <a:xfrm>
            <a:off x="357158" y="3000378"/>
            <a:ext cx="3929058" cy="904863"/>
          </a:xfrm>
          <a:prstGeom prst="rect">
            <a:avLst/>
          </a:prstGeom>
          <a:noFill/>
          <a:ln w="12700" cap="sq">
            <a:noFill/>
            <a:miter lim="800000"/>
            <a:headEnd type="none" w="sm" len="sm"/>
            <a:tailEnd type="none" w="sm" len="sm"/>
          </a:ln>
        </p:spPr>
        <p:txBody>
          <a:bodyPr wrap="square">
            <a:spAutoFit/>
          </a:bodyPr>
          <a:lstStyle/>
          <a:p>
            <a:pPr>
              <a:lnSpc>
                <a:spcPct val="120000"/>
              </a:lnSpc>
              <a:buClr>
                <a:srgbClr val="FF0000"/>
              </a:buClr>
              <a:buSzPct val="85000"/>
              <a:defRPr/>
            </a:pPr>
            <a:r>
              <a:rPr lang="en-US" altLang="zh-CN" sz="2200" u="sng" dirty="0">
                <a:solidFill>
                  <a:srgbClr val="C00000"/>
                </a:solidFill>
                <a:latin typeface="+mn-ea"/>
                <a:ea typeface="+mn-ea"/>
              </a:rPr>
              <a:t>C2</a:t>
            </a:r>
            <a:r>
              <a:rPr lang="en-US" altLang="zh-CN" sz="2200" u="sng" dirty="0" smtClean="0">
                <a:solidFill>
                  <a:srgbClr val="C00000"/>
                </a:solidFill>
                <a:latin typeface="+mn-ea"/>
                <a:ea typeface="+mn-ea"/>
              </a:rPr>
              <a:t>:</a:t>
            </a:r>
            <a:r>
              <a:rPr lang="zh-CN" altLang="en-US" sz="2200" dirty="0" smtClean="0">
                <a:latin typeface="+mn-ea"/>
                <a:ea typeface="+mn-ea"/>
              </a:rPr>
              <a:t>与</a:t>
            </a:r>
            <a:r>
              <a:rPr lang="en-US" altLang="zh-CN" sz="2200" dirty="0" smtClean="0">
                <a:latin typeface="+mn-ea"/>
                <a:ea typeface="+mn-ea"/>
              </a:rPr>
              <a:t> </a:t>
            </a:r>
            <a:r>
              <a:rPr lang="en-US" altLang="zh-CN" sz="2200" dirty="0">
                <a:latin typeface="+mn-ea"/>
                <a:ea typeface="+mn-ea"/>
              </a:rPr>
              <a:t>R1</a:t>
            </a:r>
            <a:r>
              <a:rPr lang="zh-CN" altLang="en-US" sz="2200" dirty="0">
                <a:latin typeface="+mn-ea"/>
                <a:ea typeface="+mn-ea"/>
              </a:rPr>
              <a:t>配合后可滤除输入信号中的高频噪声。</a:t>
            </a:r>
          </a:p>
        </p:txBody>
      </p:sp>
      <p:grpSp>
        <p:nvGrpSpPr>
          <p:cNvPr id="5133" name="组合 18"/>
          <p:cNvGrpSpPr>
            <a:grpSpLocks/>
          </p:cNvGrpSpPr>
          <p:nvPr/>
        </p:nvGrpSpPr>
        <p:grpSpPr bwMode="auto">
          <a:xfrm>
            <a:off x="4214810" y="1571631"/>
            <a:ext cx="4643440" cy="1928813"/>
            <a:chOff x="3714744" y="1785926"/>
            <a:chExt cx="5214974" cy="2571768"/>
          </a:xfrm>
        </p:grpSpPr>
        <p:sp>
          <p:nvSpPr>
            <p:cNvPr id="5135" name="矩形 17"/>
            <p:cNvSpPr>
              <a:spLocks noChangeArrowheads="1"/>
            </p:cNvSpPr>
            <p:nvPr/>
          </p:nvSpPr>
          <p:spPr bwMode="auto">
            <a:xfrm>
              <a:off x="3714744" y="1785926"/>
              <a:ext cx="5214974" cy="2571768"/>
            </a:xfrm>
            <a:prstGeom prst="rect">
              <a:avLst/>
            </a:prstGeom>
            <a:solidFill>
              <a:schemeClr val="bg1"/>
            </a:solidFill>
            <a:ln w="9525" algn="ctr">
              <a:solidFill>
                <a:schemeClr val="tx1"/>
              </a:solidFill>
              <a:round/>
              <a:headEnd/>
              <a:tailEnd/>
            </a:ln>
          </p:spPr>
          <p:txBody>
            <a:bodyPr wrap="none"/>
            <a:lstStyle/>
            <a:p>
              <a:pPr algn="ctr"/>
              <a:endParaRPr lang="zh-CN" altLang="en-US"/>
            </a:p>
          </p:txBody>
        </p:sp>
        <p:pic>
          <p:nvPicPr>
            <p:cNvPr id="5136" name="Picture 4" descr="3T3T4"/>
            <p:cNvPicPr>
              <a:picLocks noChangeAspect="1" noChangeArrowheads="1"/>
            </p:cNvPicPr>
            <p:nvPr/>
          </p:nvPicPr>
          <p:blipFill>
            <a:blip r:embed="rId2" cstate="print"/>
            <a:srcRect/>
            <a:stretch>
              <a:fillRect/>
            </a:stretch>
          </p:blipFill>
          <p:spPr bwMode="auto">
            <a:xfrm>
              <a:off x="3786188" y="1857375"/>
              <a:ext cx="5026025" cy="2429347"/>
            </a:xfrm>
            <a:prstGeom prst="rect">
              <a:avLst/>
            </a:prstGeom>
            <a:noFill/>
            <a:ln w="9525">
              <a:noFill/>
              <a:miter lim="800000"/>
              <a:headEnd/>
              <a:tailEnd/>
            </a:ln>
          </p:spPr>
        </p:pic>
      </p:grpSp>
      <p:sp>
        <p:nvSpPr>
          <p:cNvPr id="24" name="Rectangle 7"/>
          <p:cNvSpPr>
            <a:spLocks noChangeArrowheads="1"/>
          </p:cNvSpPr>
          <p:nvPr/>
        </p:nvSpPr>
        <p:spPr bwMode="auto">
          <a:xfrm>
            <a:off x="357219" y="3857634"/>
            <a:ext cx="8715375" cy="904863"/>
          </a:xfrm>
          <a:prstGeom prst="rect">
            <a:avLst/>
          </a:prstGeom>
          <a:noFill/>
          <a:ln w="12700" cap="sq">
            <a:noFill/>
            <a:miter lim="800000"/>
            <a:headEnd type="none" w="sm" len="sm"/>
            <a:tailEnd type="none" w="sm" len="sm"/>
          </a:ln>
        </p:spPr>
        <p:txBody>
          <a:bodyPr>
            <a:spAutoFit/>
          </a:bodyPr>
          <a:lstStyle/>
          <a:p>
            <a:pPr>
              <a:lnSpc>
                <a:spcPct val="120000"/>
              </a:lnSpc>
              <a:buClr>
                <a:srgbClr val="FF0000"/>
              </a:buClr>
              <a:buSzPct val="85000"/>
              <a:defRPr/>
            </a:pPr>
            <a:r>
              <a:rPr lang="en-US" altLang="zh-CN" sz="2200" u="sng" dirty="0">
                <a:solidFill>
                  <a:srgbClr val="C00000"/>
                </a:solidFill>
                <a:latin typeface="+mn-ea"/>
                <a:ea typeface="+mn-ea"/>
              </a:rPr>
              <a:t>C3:</a:t>
            </a:r>
            <a:r>
              <a:rPr lang="en-US" altLang="en-US" sz="2200" dirty="0">
                <a:latin typeface="+mn-ea"/>
                <a:ea typeface="+mn-ea"/>
              </a:rPr>
              <a:t>在放大器的负反馈通道中，对直流反馈信号100%的完全反馈；对交流反馈信号实现部分负反馈，确保电路具有合适的交流放大倍数。</a:t>
            </a:r>
            <a:endParaRPr lang="zh-CN" altLang="en-US" sz="2200" dirty="0">
              <a:latin typeface="+mn-ea"/>
              <a:ea typeface="+mn-ea"/>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strips(downRight)">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strips(downRight)">
                                      <p:cBhvr>
                                        <p:cTn id="12" dur="5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strips(downRight)">
                                      <p:cBhvr>
                                        <p:cTn id="17" dur="500"/>
                                        <p:tgtEl>
                                          <p:spTgt spid="20"/>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strips(downRight)">
                                      <p:cBhvr>
                                        <p:cTn id="22" dur="500"/>
                                        <p:tgtEl>
                                          <p:spTgt spid="21"/>
                                        </p:tgtEl>
                                      </p:cBhvr>
                                    </p:animEffect>
                                  </p:childTnLst>
                                </p:cTn>
                              </p:par>
                            </p:childTnLst>
                          </p:cTn>
                        </p:par>
                      </p:childTnLst>
                    </p:cTn>
                  </p:par>
                  <p:par>
                    <p:cTn id="23" fill="hold">
                      <p:stCondLst>
                        <p:cond delay="indefinite"/>
                      </p:stCondLst>
                      <p:childTnLst>
                        <p:par>
                          <p:cTn id="24" fill="hold">
                            <p:stCondLst>
                              <p:cond delay="0"/>
                            </p:stCondLst>
                            <p:childTnLst>
                              <p:par>
                                <p:cTn id="25" presetID="18" presetClass="entr" presetSubtype="6" fill="hold" grpId="0" nodeType="clickEffect">
                                  <p:stCondLst>
                                    <p:cond delay="0"/>
                                  </p:stCondLst>
                                  <p:childTnLst>
                                    <p:set>
                                      <p:cBhvr>
                                        <p:cTn id="26" dur="1" fill="hold">
                                          <p:stCondLst>
                                            <p:cond delay="0"/>
                                          </p:stCondLst>
                                        </p:cTn>
                                        <p:tgtEl>
                                          <p:spTgt spid="24"/>
                                        </p:tgtEl>
                                        <p:attrNameLst>
                                          <p:attrName>style.visibility</p:attrName>
                                        </p:attrNameLst>
                                      </p:cBhvr>
                                      <p:to>
                                        <p:strVal val="visible"/>
                                      </p:to>
                                    </p:set>
                                    <p:animEffect transition="in" filter="strips(downRight)">
                                      <p:cBhvr>
                                        <p:cTn id="27"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utoUpdateAnimBg="0"/>
      <p:bldP spid="17" grpId="0" autoUpdateAnimBg="0"/>
      <p:bldP spid="20" grpId="0" autoUpdateAnimBg="0"/>
      <p:bldP spid="21" grpId="0" autoUpdateAnimBg="0"/>
      <p:bldP spid="24" grpId="0"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9" name="Rectangle 2"/>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6150" name="Rectangle 4"/>
          <p:cNvSpPr>
            <a:spLocks noChangeArrowheads="1"/>
          </p:cNvSpPr>
          <p:nvPr/>
        </p:nvSpPr>
        <p:spPr bwMode="auto">
          <a:xfrm>
            <a:off x="0" y="-13216"/>
            <a:ext cx="184731" cy="369332"/>
          </a:xfrm>
          <a:prstGeom prst="rect">
            <a:avLst/>
          </a:prstGeom>
          <a:noFill/>
          <a:ln w="9525">
            <a:noFill/>
            <a:miter lim="800000"/>
            <a:headEnd/>
            <a:tailEnd/>
          </a:ln>
        </p:spPr>
        <p:txBody>
          <a:bodyPr wrap="none" anchor="ctr">
            <a:spAutoFit/>
          </a:bodyPr>
          <a:lstStyle/>
          <a:p>
            <a:endParaRPr lang="zh-CN" altLang="en-US"/>
          </a:p>
        </p:txBody>
      </p:sp>
      <p:sp>
        <p:nvSpPr>
          <p:cNvPr id="6151" name="Rectangle 6"/>
          <p:cNvSpPr>
            <a:spLocks noChangeArrowheads="1"/>
          </p:cNvSpPr>
          <p:nvPr/>
        </p:nvSpPr>
        <p:spPr bwMode="auto">
          <a:xfrm>
            <a:off x="0" y="-13216"/>
            <a:ext cx="184731" cy="369332"/>
          </a:xfrm>
          <a:prstGeom prst="rect">
            <a:avLst/>
          </a:prstGeom>
          <a:noFill/>
          <a:ln w="9525">
            <a:noFill/>
            <a:miter lim="800000"/>
            <a:headEnd/>
            <a:tailEnd/>
          </a:ln>
        </p:spPr>
        <p:txBody>
          <a:bodyPr wrap="none" anchor="ctr">
            <a:spAutoFit/>
          </a:bodyPr>
          <a:lstStyle/>
          <a:p>
            <a:endParaRPr lang="zh-CN" altLang="en-US"/>
          </a:p>
        </p:txBody>
      </p:sp>
      <p:sp>
        <p:nvSpPr>
          <p:cNvPr id="6152" name="Rectangle 7"/>
          <p:cNvSpPr>
            <a:spLocks noChangeArrowheads="1"/>
          </p:cNvSpPr>
          <p:nvPr/>
        </p:nvSpPr>
        <p:spPr bwMode="auto">
          <a:xfrm>
            <a:off x="0" y="458272"/>
            <a:ext cx="184731" cy="369332"/>
          </a:xfrm>
          <a:prstGeom prst="rect">
            <a:avLst/>
          </a:prstGeom>
          <a:noFill/>
          <a:ln w="9525">
            <a:noFill/>
            <a:miter lim="800000"/>
            <a:headEnd/>
            <a:tailEnd/>
          </a:ln>
        </p:spPr>
        <p:txBody>
          <a:bodyPr wrap="none" anchor="ctr">
            <a:spAutoFit/>
          </a:bodyPr>
          <a:lstStyle/>
          <a:p>
            <a:pPr eaLnBrk="0" hangingPunct="0"/>
            <a:endParaRPr lang="zh-CN" altLang="zh-CN"/>
          </a:p>
        </p:txBody>
      </p:sp>
      <p:sp>
        <p:nvSpPr>
          <p:cNvPr id="6153" name="Rectangle 2"/>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6154" name="Rectangle 2"/>
          <p:cNvSpPr>
            <a:spLocks noChangeArrowheads="1"/>
          </p:cNvSpPr>
          <p:nvPr/>
        </p:nvSpPr>
        <p:spPr bwMode="auto">
          <a:xfrm>
            <a:off x="500034" y="214296"/>
            <a:ext cx="4038600" cy="523220"/>
          </a:xfrm>
          <a:prstGeom prst="rect">
            <a:avLst/>
          </a:prstGeom>
          <a:noFill/>
          <a:ln w="12700" cap="sq">
            <a:noFill/>
            <a:miter lim="800000"/>
            <a:headEnd type="none" w="sm" len="sm"/>
            <a:tailEnd type="none" w="sm" len="sm"/>
          </a:ln>
        </p:spPr>
        <p:txBody>
          <a:bodyPr>
            <a:spAutoFit/>
          </a:bodyPr>
          <a:lstStyle/>
          <a:p>
            <a:r>
              <a:rPr lang="en-US" altLang="zh-CN" sz="2800" dirty="0"/>
              <a:t>3.3.2  </a:t>
            </a:r>
            <a:r>
              <a:rPr lang="zh-CN" altLang="en-US" sz="2800" dirty="0"/>
              <a:t>同相交流放大电路</a:t>
            </a:r>
          </a:p>
        </p:txBody>
      </p:sp>
      <p:sp>
        <p:nvSpPr>
          <p:cNvPr id="17" name="Rectangle 7"/>
          <p:cNvSpPr>
            <a:spLocks noChangeArrowheads="1"/>
          </p:cNvSpPr>
          <p:nvPr/>
        </p:nvSpPr>
        <p:spPr bwMode="auto">
          <a:xfrm>
            <a:off x="285750" y="964406"/>
            <a:ext cx="8286750" cy="904863"/>
          </a:xfrm>
          <a:prstGeom prst="rect">
            <a:avLst/>
          </a:prstGeom>
          <a:noFill/>
          <a:ln w="12700" cap="sq">
            <a:noFill/>
            <a:miter lim="800000"/>
            <a:headEnd type="none" w="sm" len="sm"/>
            <a:tailEnd type="none" w="sm" len="sm"/>
          </a:ln>
        </p:spPr>
        <p:txBody>
          <a:bodyPr>
            <a:spAutoFit/>
          </a:bodyPr>
          <a:lstStyle/>
          <a:p>
            <a:pPr>
              <a:lnSpc>
                <a:spcPct val="120000"/>
              </a:lnSpc>
              <a:buClr>
                <a:srgbClr val="FF0000"/>
              </a:buClr>
              <a:buSzPct val="85000"/>
              <a:defRPr/>
            </a:pPr>
            <a:r>
              <a:rPr lang="zh-CN" altLang="en-US" sz="2200" dirty="0" smtClean="0">
                <a:latin typeface="+mn-ea"/>
                <a:ea typeface="+mn-ea"/>
              </a:rPr>
              <a:t>    耦合</a:t>
            </a:r>
            <a:r>
              <a:rPr lang="zh-CN" altLang="en-US" sz="2200" dirty="0">
                <a:latin typeface="+mn-ea"/>
                <a:ea typeface="+mn-ea"/>
              </a:rPr>
              <a:t>电容</a:t>
            </a:r>
            <a:r>
              <a:rPr lang="en-US" altLang="zh-CN" sz="2200" dirty="0">
                <a:solidFill>
                  <a:srgbClr val="C00000"/>
                </a:solidFill>
                <a:latin typeface="+mn-ea"/>
                <a:ea typeface="+mn-ea"/>
              </a:rPr>
              <a:t>C</a:t>
            </a:r>
            <a:r>
              <a:rPr lang="en-US" altLang="zh-CN" sz="2200" baseline="-25000" dirty="0">
                <a:solidFill>
                  <a:srgbClr val="C00000"/>
                </a:solidFill>
                <a:latin typeface="+mn-ea"/>
                <a:ea typeface="+mn-ea"/>
              </a:rPr>
              <a:t>1</a:t>
            </a:r>
            <a:r>
              <a:rPr lang="zh-CN" altLang="en-US" sz="2200" dirty="0">
                <a:solidFill>
                  <a:srgbClr val="C00000"/>
                </a:solidFill>
                <a:latin typeface="+mn-ea"/>
                <a:ea typeface="+mn-ea"/>
              </a:rPr>
              <a:t>和</a:t>
            </a:r>
            <a:r>
              <a:rPr lang="en-US" altLang="zh-CN" sz="2200" dirty="0">
                <a:solidFill>
                  <a:srgbClr val="C00000"/>
                </a:solidFill>
                <a:latin typeface="+mn-ea"/>
                <a:ea typeface="+mn-ea"/>
              </a:rPr>
              <a:t>C</a:t>
            </a:r>
            <a:r>
              <a:rPr lang="en-US" altLang="zh-CN" sz="2200" baseline="-25000" dirty="0">
                <a:solidFill>
                  <a:srgbClr val="C00000"/>
                </a:solidFill>
                <a:latin typeface="+mn-ea"/>
                <a:ea typeface="+mn-ea"/>
              </a:rPr>
              <a:t>4</a:t>
            </a:r>
            <a:r>
              <a:rPr lang="zh-CN" altLang="en-US" sz="2200" dirty="0">
                <a:latin typeface="+mn-ea"/>
                <a:ea typeface="+mn-ea"/>
              </a:rPr>
              <a:t>的取值跟同相交流放大电路的</a:t>
            </a:r>
            <a:r>
              <a:rPr lang="zh-CN" altLang="en-US" sz="2200" u="sng" dirty="0">
                <a:latin typeface="+mn-ea"/>
                <a:ea typeface="+mn-ea"/>
              </a:rPr>
              <a:t>下限</a:t>
            </a:r>
            <a:r>
              <a:rPr lang="zh-CN" altLang="en-US" sz="2200" u="sng" dirty="0" smtClean="0">
                <a:latin typeface="+mn-ea"/>
                <a:ea typeface="+mn-ea"/>
              </a:rPr>
              <a:t>截止频率</a:t>
            </a:r>
            <a:r>
              <a:rPr lang="en-US" altLang="zh-CN" sz="2200" dirty="0" smtClean="0">
                <a:latin typeface="+mn-ea"/>
                <a:ea typeface="+mn-ea"/>
              </a:rPr>
              <a:t>f</a:t>
            </a:r>
            <a:r>
              <a:rPr lang="en-US" altLang="zh-CN" sz="2200" baseline="-25000" dirty="0" smtClean="0">
                <a:latin typeface="+mn-ea"/>
                <a:ea typeface="+mn-ea"/>
              </a:rPr>
              <a:t>L</a:t>
            </a:r>
            <a:r>
              <a:rPr lang="zh-CN" altLang="en-US" sz="2200" dirty="0">
                <a:latin typeface="+mn-ea"/>
                <a:ea typeface="+mn-ea"/>
              </a:rPr>
              <a:t>及</a:t>
            </a:r>
            <a:r>
              <a:rPr lang="zh-CN" altLang="en-US" sz="2200" u="sng" dirty="0">
                <a:latin typeface="+mn-ea"/>
                <a:ea typeface="+mn-ea"/>
              </a:rPr>
              <a:t>负载电阻</a:t>
            </a:r>
            <a:r>
              <a:rPr lang="en-US" altLang="zh-CN" sz="2200" dirty="0">
                <a:latin typeface="+mn-ea"/>
                <a:ea typeface="+mn-ea"/>
              </a:rPr>
              <a:t>R</a:t>
            </a:r>
            <a:r>
              <a:rPr lang="en-US" altLang="zh-CN" sz="2200" baseline="-25000" dirty="0">
                <a:latin typeface="+mn-ea"/>
                <a:ea typeface="+mn-ea"/>
              </a:rPr>
              <a:t>L</a:t>
            </a:r>
            <a:r>
              <a:rPr lang="en-US" altLang="en-US" sz="2200" dirty="0">
                <a:latin typeface="+mn-ea"/>
                <a:ea typeface="+mn-ea"/>
              </a:rPr>
              <a:t> </a:t>
            </a:r>
            <a:r>
              <a:rPr lang="zh-CN" altLang="en-US" sz="2200" dirty="0" smtClean="0">
                <a:latin typeface="+mn-ea"/>
                <a:ea typeface="+mn-ea"/>
              </a:rPr>
              <a:t>有关</a:t>
            </a:r>
            <a:endParaRPr lang="zh-CN" altLang="en-US" sz="2200" dirty="0">
              <a:latin typeface="+mn-ea"/>
              <a:ea typeface="+mn-ea"/>
            </a:endParaRPr>
          </a:p>
        </p:txBody>
      </p:sp>
      <p:sp>
        <p:nvSpPr>
          <p:cNvPr id="21" name="Rectangle 7"/>
          <p:cNvSpPr>
            <a:spLocks noChangeArrowheads="1"/>
          </p:cNvSpPr>
          <p:nvPr/>
        </p:nvSpPr>
        <p:spPr bwMode="auto">
          <a:xfrm>
            <a:off x="357158" y="2357436"/>
            <a:ext cx="3429000" cy="444674"/>
          </a:xfrm>
          <a:prstGeom prst="rect">
            <a:avLst/>
          </a:prstGeom>
          <a:noFill/>
          <a:ln w="12700" cap="sq">
            <a:noFill/>
            <a:miter lim="800000"/>
            <a:headEnd type="none" w="sm" len="sm"/>
            <a:tailEnd type="none" w="sm" len="sm"/>
          </a:ln>
        </p:spPr>
        <p:txBody>
          <a:bodyPr>
            <a:spAutoFit/>
          </a:bodyPr>
          <a:lstStyle/>
          <a:p>
            <a:pPr>
              <a:lnSpc>
                <a:spcPct val="120000"/>
              </a:lnSpc>
              <a:buClr>
                <a:srgbClr val="FF0000"/>
              </a:buClr>
              <a:buSzPct val="85000"/>
              <a:defRPr/>
            </a:pPr>
            <a:r>
              <a:rPr lang="zh-CN" altLang="en-US" sz="2200" dirty="0">
                <a:solidFill>
                  <a:srgbClr val="C00000"/>
                </a:solidFill>
                <a:latin typeface="+mn-ea"/>
                <a:ea typeface="+mn-ea"/>
              </a:rPr>
              <a:t>交流电压增益</a:t>
            </a:r>
            <a:r>
              <a:rPr lang="en-US" altLang="zh-CN" sz="2200" dirty="0">
                <a:solidFill>
                  <a:srgbClr val="C00000"/>
                </a:solidFill>
                <a:latin typeface="+mn-ea"/>
                <a:ea typeface="+mn-ea"/>
              </a:rPr>
              <a:t>:</a:t>
            </a:r>
            <a:endParaRPr lang="zh-CN" altLang="en-US" sz="2200" dirty="0">
              <a:solidFill>
                <a:srgbClr val="C00000"/>
              </a:solidFill>
              <a:latin typeface="+mn-ea"/>
              <a:ea typeface="+mn-ea"/>
            </a:endParaRPr>
          </a:p>
        </p:txBody>
      </p:sp>
      <p:sp>
        <p:nvSpPr>
          <p:cNvPr id="6157" name="Rectangle 4"/>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graphicFrame>
        <p:nvGraphicFramePr>
          <p:cNvPr id="6147" name="Object 3"/>
          <p:cNvGraphicFramePr>
            <a:graphicFrameLocks noChangeAspect="1"/>
          </p:cNvGraphicFramePr>
          <p:nvPr/>
        </p:nvGraphicFramePr>
        <p:xfrm>
          <a:off x="357189" y="1821657"/>
          <a:ext cx="3786187" cy="375047"/>
        </p:xfrm>
        <a:graphic>
          <a:graphicData uri="http://schemas.openxmlformats.org/presentationml/2006/ole">
            <p:oleObj spid="_x0000_s6147" r:id="rId3" imgW="1765300" imgH="190500" progId="Equation.DSMT4">
              <p:embed/>
            </p:oleObj>
          </a:graphicData>
        </a:graphic>
      </p:graphicFrame>
      <p:sp>
        <p:nvSpPr>
          <p:cNvPr id="6158" name="Rectangle 6"/>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graphicFrame>
        <p:nvGraphicFramePr>
          <p:cNvPr id="6148" name="Object 5"/>
          <p:cNvGraphicFramePr>
            <a:graphicFrameLocks noChangeAspect="1"/>
          </p:cNvGraphicFramePr>
          <p:nvPr/>
        </p:nvGraphicFramePr>
        <p:xfrm>
          <a:off x="571472" y="2928940"/>
          <a:ext cx="2174875" cy="375047"/>
        </p:xfrm>
        <a:graphic>
          <a:graphicData uri="http://schemas.openxmlformats.org/presentationml/2006/ole">
            <p:oleObj spid="_x0000_s6148" r:id="rId4" imgW="825500" imgH="190500" progId="Equation.DSMT4">
              <p:embed/>
            </p:oleObj>
          </a:graphicData>
        </a:graphic>
      </p:graphicFrame>
      <p:sp>
        <p:nvSpPr>
          <p:cNvPr id="23" name="矩形 22"/>
          <p:cNvSpPr/>
          <p:nvPr/>
        </p:nvSpPr>
        <p:spPr>
          <a:xfrm>
            <a:off x="357188" y="3589734"/>
            <a:ext cx="2970685" cy="461665"/>
          </a:xfrm>
          <a:prstGeom prst="rect">
            <a:avLst/>
          </a:prstGeom>
        </p:spPr>
        <p:txBody>
          <a:bodyPr wrap="none">
            <a:spAutoFit/>
          </a:bodyPr>
          <a:lstStyle/>
          <a:p>
            <a:pPr>
              <a:defRPr/>
            </a:pPr>
            <a:r>
              <a:rPr lang="zh-CN" altLang="en-US" sz="2400" dirty="0">
                <a:solidFill>
                  <a:srgbClr val="FF0000"/>
                </a:solidFill>
                <a:latin typeface="+mn-ea"/>
                <a:ea typeface="+mn-ea"/>
              </a:rPr>
              <a:t>输入电阻近似等于</a:t>
            </a:r>
            <a:r>
              <a:rPr lang="en-US" altLang="zh-CN" sz="2400" dirty="0">
                <a:solidFill>
                  <a:srgbClr val="FF0000"/>
                </a:solidFill>
                <a:latin typeface="+mn-ea"/>
                <a:ea typeface="+mn-ea"/>
              </a:rPr>
              <a:t>R</a:t>
            </a:r>
            <a:r>
              <a:rPr lang="en-US" altLang="zh-CN" sz="2400" baseline="-25000" dirty="0">
                <a:solidFill>
                  <a:srgbClr val="FF0000"/>
                </a:solidFill>
                <a:latin typeface="+mn-ea"/>
                <a:ea typeface="+mn-ea"/>
              </a:rPr>
              <a:t>1</a:t>
            </a:r>
            <a:endParaRPr lang="zh-CN" altLang="en-US" sz="2400" baseline="-25000" dirty="0">
              <a:solidFill>
                <a:srgbClr val="FF0000"/>
              </a:solidFill>
              <a:latin typeface="+mn-ea"/>
              <a:ea typeface="+mn-ea"/>
            </a:endParaRPr>
          </a:p>
        </p:txBody>
      </p:sp>
      <p:grpSp>
        <p:nvGrpSpPr>
          <p:cNvPr id="6160" name="组合 18"/>
          <p:cNvGrpSpPr>
            <a:grpSpLocks/>
          </p:cNvGrpSpPr>
          <p:nvPr/>
        </p:nvGrpSpPr>
        <p:grpSpPr bwMode="auto">
          <a:xfrm>
            <a:off x="3643314" y="2303860"/>
            <a:ext cx="5214937" cy="1928813"/>
            <a:chOff x="3714744" y="1785926"/>
            <a:chExt cx="5214974" cy="2571768"/>
          </a:xfrm>
        </p:grpSpPr>
        <p:sp>
          <p:nvSpPr>
            <p:cNvPr id="6161" name="矩形 19"/>
            <p:cNvSpPr>
              <a:spLocks noChangeArrowheads="1"/>
            </p:cNvSpPr>
            <p:nvPr/>
          </p:nvSpPr>
          <p:spPr bwMode="auto">
            <a:xfrm>
              <a:off x="3714744" y="1785926"/>
              <a:ext cx="5214974" cy="2571768"/>
            </a:xfrm>
            <a:prstGeom prst="rect">
              <a:avLst/>
            </a:prstGeom>
            <a:solidFill>
              <a:schemeClr val="bg1"/>
            </a:solidFill>
            <a:ln w="9525" algn="ctr">
              <a:solidFill>
                <a:schemeClr val="tx1"/>
              </a:solidFill>
              <a:round/>
              <a:headEnd/>
              <a:tailEnd/>
            </a:ln>
          </p:spPr>
          <p:txBody>
            <a:bodyPr wrap="none"/>
            <a:lstStyle/>
            <a:p>
              <a:pPr algn="ctr"/>
              <a:endParaRPr lang="zh-CN" altLang="en-US"/>
            </a:p>
          </p:txBody>
        </p:sp>
        <p:pic>
          <p:nvPicPr>
            <p:cNvPr id="6162" name="Picture 4" descr="3T3T4"/>
            <p:cNvPicPr>
              <a:picLocks noChangeAspect="1" noChangeArrowheads="1"/>
            </p:cNvPicPr>
            <p:nvPr/>
          </p:nvPicPr>
          <p:blipFill>
            <a:blip r:embed="rId5" cstate="print"/>
            <a:srcRect/>
            <a:stretch>
              <a:fillRect/>
            </a:stretch>
          </p:blipFill>
          <p:spPr bwMode="auto">
            <a:xfrm>
              <a:off x="3786188" y="1857375"/>
              <a:ext cx="5026025" cy="2429347"/>
            </a:xfrm>
            <a:prstGeom prst="rect">
              <a:avLst/>
            </a:prstGeom>
            <a:noFill/>
            <a:ln w="9525">
              <a:noFill/>
              <a:miter lim="800000"/>
              <a:headEnd/>
              <a:tailEnd/>
            </a:ln>
          </p:spPr>
        </p:pic>
      </p:gr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left)">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147"/>
                                        </p:tgtEl>
                                        <p:attrNameLst>
                                          <p:attrName>style.visibility</p:attrName>
                                        </p:attrNameLst>
                                      </p:cBhvr>
                                      <p:to>
                                        <p:strVal val="visible"/>
                                      </p:to>
                                    </p:set>
                                    <p:animEffect transition="in" filter="wipe(left)">
                                      <p:cBhvr>
                                        <p:cTn id="12" dur="500"/>
                                        <p:tgtEl>
                                          <p:spTgt spid="614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wipe(left)">
                                      <p:cBhvr>
                                        <p:cTn id="17" dur="500"/>
                                        <p:tgtEl>
                                          <p:spTgt spid="2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6148"/>
                                        </p:tgtEl>
                                        <p:attrNameLst>
                                          <p:attrName>style.visibility</p:attrName>
                                        </p:attrNameLst>
                                      </p:cBhvr>
                                      <p:to>
                                        <p:strVal val="visible"/>
                                      </p:to>
                                    </p:set>
                                    <p:animEffect transition="in" filter="wipe(left)">
                                      <p:cBhvr>
                                        <p:cTn id="22" dur="500"/>
                                        <p:tgtEl>
                                          <p:spTgt spid="614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3"/>
                                        </p:tgtEl>
                                        <p:attrNameLst>
                                          <p:attrName>style.visibility</p:attrName>
                                        </p:attrNameLst>
                                      </p:cBhvr>
                                      <p:to>
                                        <p:strVal val="visible"/>
                                      </p:to>
                                    </p:set>
                                    <p:animEffect transition="in" filter="wipe(left)">
                                      <p:cBhvr>
                                        <p:cTn id="2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21" grpId="0"/>
      <p:bldP spid="23"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7172" name="Rectangle 4"/>
          <p:cNvSpPr>
            <a:spLocks noChangeArrowheads="1"/>
          </p:cNvSpPr>
          <p:nvPr/>
        </p:nvSpPr>
        <p:spPr bwMode="auto">
          <a:xfrm>
            <a:off x="0" y="-13216"/>
            <a:ext cx="184731" cy="369332"/>
          </a:xfrm>
          <a:prstGeom prst="rect">
            <a:avLst/>
          </a:prstGeom>
          <a:noFill/>
          <a:ln w="9525">
            <a:noFill/>
            <a:miter lim="800000"/>
            <a:headEnd/>
            <a:tailEnd/>
          </a:ln>
        </p:spPr>
        <p:txBody>
          <a:bodyPr wrap="none" anchor="ctr">
            <a:spAutoFit/>
          </a:bodyPr>
          <a:lstStyle/>
          <a:p>
            <a:endParaRPr lang="zh-CN" altLang="en-US"/>
          </a:p>
        </p:txBody>
      </p:sp>
      <p:sp>
        <p:nvSpPr>
          <p:cNvPr id="7173" name="Rectangle 6"/>
          <p:cNvSpPr>
            <a:spLocks noChangeArrowheads="1"/>
          </p:cNvSpPr>
          <p:nvPr/>
        </p:nvSpPr>
        <p:spPr bwMode="auto">
          <a:xfrm>
            <a:off x="0" y="-13216"/>
            <a:ext cx="184731" cy="369332"/>
          </a:xfrm>
          <a:prstGeom prst="rect">
            <a:avLst/>
          </a:prstGeom>
          <a:noFill/>
          <a:ln w="9525">
            <a:noFill/>
            <a:miter lim="800000"/>
            <a:headEnd/>
            <a:tailEnd/>
          </a:ln>
        </p:spPr>
        <p:txBody>
          <a:bodyPr wrap="none" anchor="ctr">
            <a:spAutoFit/>
          </a:bodyPr>
          <a:lstStyle/>
          <a:p>
            <a:endParaRPr lang="zh-CN" altLang="en-US"/>
          </a:p>
        </p:txBody>
      </p:sp>
      <p:sp>
        <p:nvSpPr>
          <p:cNvPr id="7174" name="Rectangle 7"/>
          <p:cNvSpPr>
            <a:spLocks noChangeArrowheads="1"/>
          </p:cNvSpPr>
          <p:nvPr/>
        </p:nvSpPr>
        <p:spPr bwMode="auto">
          <a:xfrm>
            <a:off x="0" y="458272"/>
            <a:ext cx="184731" cy="369332"/>
          </a:xfrm>
          <a:prstGeom prst="rect">
            <a:avLst/>
          </a:prstGeom>
          <a:noFill/>
          <a:ln w="9525">
            <a:noFill/>
            <a:miter lim="800000"/>
            <a:headEnd/>
            <a:tailEnd/>
          </a:ln>
        </p:spPr>
        <p:txBody>
          <a:bodyPr wrap="none" anchor="ctr">
            <a:spAutoFit/>
          </a:bodyPr>
          <a:lstStyle/>
          <a:p>
            <a:pPr eaLnBrk="0" hangingPunct="0"/>
            <a:endParaRPr lang="zh-CN" altLang="zh-CN"/>
          </a:p>
        </p:txBody>
      </p:sp>
      <p:sp>
        <p:nvSpPr>
          <p:cNvPr id="7175" name="Rectangle 2"/>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7176" name="Rectangle 2"/>
          <p:cNvSpPr>
            <a:spLocks noChangeArrowheads="1"/>
          </p:cNvSpPr>
          <p:nvPr/>
        </p:nvSpPr>
        <p:spPr bwMode="auto">
          <a:xfrm>
            <a:off x="500034" y="214296"/>
            <a:ext cx="4038600" cy="523220"/>
          </a:xfrm>
          <a:prstGeom prst="rect">
            <a:avLst/>
          </a:prstGeom>
          <a:noFill/>
          <a:ln w="12700" cap="sq">
            <a:noFill/>
            <a:miter lim="800000"/>
            <a:headEnd type="none" w="sm" len="sm"/>
            <a:tailEnd type="none" w="sm" len="sm"/>
          </a:ln>
        </p:spPr>
        <p:txBody>
          <a:bodyPr>
            <a:spAutoFit/>
          </a:bodyPr>
          <a:lstStyle/>
          <a:p>
            <a:r>
              <a:rPr lang="en-US" altLang="zh-CN" sz="2800" dirty="0"/>
              <a:t>3.3.2  </a:t>
            </a:r>
            <a:r>
              <a:rPr lang="zh-CN" altLang="en-US" sz="2800" dirty="0"/>
              <a:t>同相交流放大电路</a:t>
            </a:r>
          </a:p>
        </p:txBody>
      </p:sp>
      <p:sp>
        <p:nvSpPr>
          <p:cNvPr id="17" name="Rectangle 7"/>
          <p:cNvSpPr>
            <a:spLocks noChangeArrowheads="1"/>
          </p:cNvSpPr>
          <p:nvPr/>
        </p:nvSpPr>
        <p:spPr bwMode="auto">
          <a:xfrm>
            <a:off x="285750" y="964406"/>
            <a:ext cx="8286750" cy="1200329"/>
          </a:xfrm>
          <a:prstGeom prst="rect">
            <a:avLst/>
          </a:prstGeom>
          <a:noFill/>
          <a:ln w="12700" cap="sq">
            <a:noFill/>
            <a:miter lim="800000"/>
            <a:headEnd type="none" w="sm" len="sm"/>
            <a:tailEnd type="none" w="sm" len="sm"/>
          </a:ln>
        </p:spPr>
        <p:txBody>
          <a:bodyPr>
            <a:spAutoFit/>
          </a:bodyPr>
          <a:lstStyle/>
          <a:p>
            <a:pPr>
              <a:defRPr/>
            </a:pPr>
            <a:r>
              <a:rPr lang="en-US" altLang="zh-CN" sz="2400" dirty="0">
                <a:latin typeface="+mn-ea"/>
                <a:ea typeface="+mn-ea"/>
              </a:rPr>
              <a:t>【</a:t>
            </a:r>
            <a:r>
              <a:rPr lang="zh-CN" altLang="en-US" sz="2400" dirty="0">
                <a:latin typeface="+mn-ea"/>
                <a:ea typeface="+mn-ea"/>
              </a:rPr>
              <a:t>例</a:t>
            </a:r>
            <a:r>
              <a:rPr lang="en-US" sz="2400" dirty="0">
                <a:latin typeface="+mn-ea"/>
                <a:ea typeface="+mn-ea"/>
              </a:rPr>
              <a:t>3-3-2</a:t>
            </a:r>
            <a:r>
              <a:rPr lang="en-US" altLang="zh-CN" sz="2400" dirty="0">
                <a:latin typeface="+mn-ea"/>
                <a:ea typeface="+mn-ea"/>
              </a:rPr>
              <a:t>】 </a:t>
            </a:r>
            <a:r>
              <a:rPr lang="zh-CN" altLang="en-US" sz="2400" dirty="0">
                <a:latin typeface="+mn-ea"/>
                <a:ea typeface="+mn-ea"/>
              </a:rPr>
              <a:t>交流同相放大电路的耦合电容引入了泄放电阻，使其输入电阻明显降低。对此，可采用下图所示的自举式交流同相放大电路提高输入电阻。</a:t>
            </a:r>
          </a:p>
        </p:txBody>
      </p:sp>
      <p:sp>
        <p:nvSpPr>
          <p:cNvPr id="7178" name="Rectangle 4"/>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7179" name="Rectangle 6"/>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grpSp>
        <p:nvGrpSpPr>
          <p:cNvPr id="2" name="组合 13"/>
          <p:cNvGrpSpPr>
            <a:grpSpLocks/>
          </p:cNvGrpSpPr>
          <p:nvPr/>
        </p:nvGrpSpPr>
        <p:grpSpPr bwMode="auto">
          <a:xfrm>
            <a:off x="714348" y="2500312"/>
            <a:ext cx="6715125" cy="1875234"/>
            <a:chOff x="642910" y="2786058"/>
            <a:chExt cx="6715172" cy="2500330"/>
          </a:xfrm>
        </p:grpSpPr>
        <p:sp>
          <p:nvSpPr>
            <p:cNvPr id="7181" name="矩形 12"/>
            <p:cNvSpPr>
              <a:spLocks noChangeArrowheads="1"/>
            </p:cNvSpPr>
            <p:nvPr/>
          </p:nvSpPr>
          <p:spPr bwMode="auto">
            <a:xfrm>
              <a:off x="642910" y="2786058"/>
              <a:ext cx="6715172" cy="2500330"/>
            </a:xfrm>
            <a:prstGeom prst="rect">
              <a:avLst/>
            </a:prstGeom>
            <a:solidFill>
              <a:schemeClr val="bg1"/>
            </a:solidFill>
            <a:ln w="9525" algn="ctr">
              <a:solidFill>
                <a:schemeClr val="tx1"/>
              </a:solidFill>
              <a:round/>
              <a:headEnd/>
              <a:tailEnd/>
            </a:ln>
          </p:spPr>
          <p:txBody>
            <a:bodyPr wrap="none"/>
            <a:lstStyle/>
            <a:p>
              <a:pPr algn="ctr"/>
              <a:endParaRPr lang="zh-CN" altLang="en-US"/>
            </a:p>
          </p:txBody>
        </p:sp>
        <p:pic>
          <p:nvPicPr>
            <p:cNvPr id="7182" name="Picture 5" descr="3T3T5"/>
            <p:cNvPicPr>
              <a:picLocks noChangeAspect="1" noChangeArrowheads="1"/>
            </p:cNvPicPr>
            <p:nvPr/>
          </p:nvPicPr>
          <p:blipFill>
            <a:blip r:embed="rId2" cstate="print"/>
            <a:srcRect/>
            <a:stretch>
              <a:fillRect/>
            </a:stretch>
          </p:blipFill>
          <p:spPr bwMode="auto">
            <a:xfrm>
              <a:off x="1143000" y="2928938"/>
              <a:ext cx="5929313" cy="2255837"/>
            </a:xfrm>
            <a:prstGeom prst="rect">
              <a:avLst/>
            </a:prstGeom>
            <a:noFill/>
            <a:ln w="9525">
              <a:noFill/>
              <a:miter lim="800000"/>
              <a:headEnd/>
              <a:tailEnd/>
            </a:ln>
          </p:spPr>
        </p:pic>
      </p:gr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strips(downRight)">
                                      <p:cBhvr>
                                        <p:cTn id="7" dur="500"/>
                                        <p:tgtEl>
                                          <p:spTgt spid="17"/>
                                        </p:tgtEl>
                                      </p:cBhvr>
                                    </p:animEffect>
                                  </p:childTnLst>
                                </p:cTn>
                              </p:par>
                            </p:childTnLst>
                          </p:cTn>
                        </p:par>
                        <p:par>
                          <p:cTn id="8" fill="hold">
                            <p:stCondLst>
                              <p:cond delay="500"/>
                            </p:stCondLst>
                            <p:childTnLst>
                              <p:par>
                                <p:cTn id="9" presetID="4" presetClass="entr" presetSubtype="16"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box(in)">
                                      <p:cBhvr>
                                        <p:cTn id="1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Rectangle 2"/>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8197" name="Rectangle 4"/>
          <p:cNvSpPr>
            <a:spLocks noChangeArrowheads="1"/>
          </p:cNvSpPr>
          <p:nvPr/>
        </p:nvSpPr>
        <p:spPr bwMode="auto">
          <a:xfrm>
            <a:off x="0" y="-13216"/>
            <a:ext cx="184731" cy="369332"/>
          </a:xfrm>
          <a:prstGeom prst="rect">
            <a:avLst/>
          </a:prstGeom>
          <a:noFill/>
          <a:ln w="9525">
            <a:noFill/>
            <a:miter lim="800000"/>
            <a:headEnd/>
            <a:tailEnd/>
          </a:ln>
        </p:spPr>
        <p:txBody>
          <a:bodyPr wrap="none" anchor="ctr">
            <a:spAutoFit/>
          </a:bodyPr>
          <a:lstStyle/>
          <a:p>
            <a:endParaRPr lang="zh-CN" altLang="en-US"/>
          </a:p>
        </p:txBody>
      </p:sp>
      <p:sp>
        <p:nvSpPr>
          <p:cNvPr id="8198" name="Rectangle 6"/>
          <p:cNvSpPr>
            <a:spLocks noChangeArrowheads="1"/>
          </p:cNvSpPr>
          <p:nvPr/>
        </p:nvSpPr>
        <p:spPr bwMode="auto">
          <a:xfrm>
            <a:off x="0" y="-13216"/>
            <a:ext cx="184731" cy="369332"/>
          </a:xfrm>
          <a:prstGeom prst="rect">
            <a:avLst/>
          </a:prstGeom>
          <a:noFill/>
          <a:ln w="9525">
            <a:noFill/>
            <a:miter lim="800000"/>
            <a:headEnd/>
            <a:tailEnd/>
          </a:ln>
        </p:spPr>
        <p:txBody>
          <a:bodyPr wrap="none" anchor="ctr">
            <a:spAutoFit/>
          </a:bodyPr>
          <a:lstStyle/>
          <a:p>
            <a:endParaRPr lang="zh-CN" altLang="en-US"/>
          </a:p>
        </p:txBody>
      </p:sp>
      <p:sp>
        <p:nvSpPr>
          <p:cNvPr id="8199" name="Rectangle 7"/>
          <p:cNvSpPr>
            <a:spLocks noChangeArrowheads="1"/>
          </p:cNvSpPr>
          <p:nvPr/>
        </p:nvSpPr>
        <p:spPr bwMode="auto">
          <a:xfrm>
            <a:off x="0" y="458272"/>
            <a:ext cx="184731" cy="369332"/>
          </a:xfrm>
          <a:prstGeom prst="rect">
            <a:avLst/>
          </a:prstGeom>
          <a:noFill/>
          <a:ln w="9525">
            <a:noFill/>
            <a:miter lim="800000"/>
            <a:headEnd/>
            <a:tailEnd/>
          </a:ln>
        </p:spPr>
        <p:txBody>
          <a:bodyPr wrap="none" anchor="ctr">
            <a:spAutoFit/>
          </a:bodyPr>
          <a:lstStyle/>
          <a:p>
            <a:pPr eaLnBrk="0" hangingPunct="0"/>
            <a:endParaRPr lang="zh-CN" altLang="zh-CN"/>
          </a:p>
        </p:txBody>
      </p:sp>
      <p:sp>
        <p:nvSpPr>
          <p:cNvPr id="8200" name="Rectangle 2"/>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8201" name="Rectangle 2"/>
          <p:cNvSpPr>
            <a:spLocks noChangeArrowheads="1"/>
          </p:cNvSpPr>
          <p:nvPr/>
        </p:nvSpPr>
        <p:spPr bwMode="auto">
          <a:xfrm>
            <a:off x="571472" y="285734"/>
            <a:ext cx="5929313" cy="523220"/>
          </a:xfrm>
          <a:prstGeom prst="rect">
            <a:avLst/>
          </a:prstGeom>
          <a:noFill/>
          <a:ln w="12700" cap="sq">
            <a:noFill/>
            <a:miter lim="800000"/>
            <a:headEnd type="none" w="sm" len="sm"/>
            <a:tailEnd type="none" w="sm" len="sm"/>
          </a:ln>
        </p:spPr>
        <p:txBody>
          <a:bodyPr>
            <a:spAutoFit/>
          </a:bodyPr>
          <a:lstStyle/>
          <a:p>
            <a:r>
              <a:rPr lang="en-US" altLang="zh-CN" sz="2800" dirty="0"/>
              <a:t>3.3.3  </a:t>
            </a:r>
            <a:r>
              <a:rPr lang="zh-CN" altLang="en-US" sz="2800" dirty="0"/>
              <a:t>反相比例运算放大电路</a:t>
            </a:r>
          </a:p>
        </p:txBody>
      </p:sp>
      <p:sp>
        <p:nvSpPr>
          <p:cNvPr id="12" name="Rectangle 3"/>
          <p:cNvSpPr>
            <a:spLocks noChangeArrowheads="1"/>
          </p:cNvSpPr>
          <p:nvPr/>
        </p:nvSpPr>
        <p:spPr bwMode="auto">
          <a:xfrm>
            <a:off x="285750" y="877491"/>
            <a:ext cx="8572500" cy="830997"/>
          </a:xfrm>
          <a:prstGeom prst="rect">
            <a:avLst/>
          </a:prstGeom>
          <a:noFill/>
          <a:ln w="12700" cap="sq">
            <a:noFill/>
            <a:miter lim="800000"/>
            <a:headEnd type="none" w="sm" len="sm"/>
            <a:tailEnd type="none" w="sm" len="sm"/>
          </a:ln>
        </p:spPr>
        <p:txBody>
          <a:bodyPr>
            <a:spAutoFit/>
          </a:bodyPr>
          <a:lstStyle/>
          <a:p>
            <a:pPr>
              <a:defRPr/>
            </a:pPr>
            <a:r>
              <a:rPr lang="zh-CN" altLang="en-US" sz="2400" dirty="0" smtClean="0">
                <a:solidFill>
                  <a:srgbClr val="0000CC"/>
                </a:solidFill>
                <a:latin typeface="+mn-ea"/>
                <a:ea typeface="+mn-ea"/>
              </a:rPr>
              <a:t>    反相</a:t>
            </a:r>
            <a:r>
              <a:rPr lang="zh-CN" altLang="en-US" sz="2400" dirty="0">
                <a:solidFill>
                  <a:srgbClr val="0000CC"/>
                </a:solidFill>
                <a:latin typeface="+mn-ea"/>
                <a:ea typeface="+mn-ea"/>
              </a:rPr>
              <a:t>比例运算放大电路的输出电压</a:t>
            </a:r>
            <a:r>
              <a:rPr lang="en-US" altLang="zh-CN" sz="2400" i="1" dirty="0">
                <a:solidFill>
                  <a:srgbClr val="0000CC"/>
                </a:solidFill>
                <a:latin typeface="+mn-ea"/>
                <a:ea typeface="+mn-ea"/>
              </a:rPr>
              <a:t>V</a:t>
            </a:r>
            <a:r>
              <a:rPr lang="en-US" altLang="zh-CN" sz="2400" baseline="-25000" dirty="0">
                <a:solidFill>
                  <a:srgbClr val="0000CC"/>
                </a:solidFill>
                <a:latin typeface="+mn-ea"/>
                <a:ea typeface="+mn-ea"/>
              </a:rPr>
              <a:t>o</a:t>
            </a:r>
            <a:r>
              <a:rPr lang="zh-CN" altLang="en-US" sz="2400" dirty="0">
                <a:solidFill>
                  <a:srgbClr val="0000CC"/>
                </a:solidFill>
                <a:latin typeface="+mn-ea"/>
                <a:ea typeface="+mn-ea"/>
              </a:rPr>
              <a:t>与输入电压</a:t>
            </a:r>
            <a:r>
              <a:rPr lang="en-US" altLang="zh-CN" sz="2400" i="1" dirty="0">
                <a:solidFill>
                  <a:srgbClr val="0000CC"/>
                </a:solidFill>
                <a:latin typeface="+mn-ea"/>
                <a:ea typeface="+mn-ea"/>
              </a:rPr>
              <a:t>V</a:t>
            </a:r>
            <a:r>
              <a:rPr lang="en-US" altLang="zh-CN" sz="2400" baseline="-25000" dirty="0">
                <a:solidFill>
                  <a:srgbClr val="0000CC"/>
                </a:solidFill>
                <a:latin typeface="+mn-ea"/>
                <a:ea typeface="+mn-ea"/>
              </a:rPr>
              <a:t>1</a:t>
            </a:r>
            <a:r>
              <a:rPr lang="zh-CN" altLang="en-US" sz="2400" dirty="0">
                <a:solidFill>
                  <a:srgbClr val="0000CC"/>
                </a:solidFill>
                <a:latin typeface="+mn-ea"/>
                <a:ea typeface="+mn-ea"/>
              </a:rPr>
              <a:t>相位相反，因而也被称为“反相放大器”。</a:t>
            </a:r>
          </a:p>
        </p:txBody>
      </p:sp>
      <p:grpSp>
        <p:nvGrpSpPr>
          <p:cNvPr id="2" name="组合 17"/>
          <p:cNvGrpSpPr>
            <a:grpSpLocks/>
          </p:cNvGrpSpPr>
          <p:nvPr/>
        </p:nvGrpSpPr>
        <p:grpSpPr bwMode="auto">
          <a:xfrm>
            <a:off x="714348" y="1803800"/>
            <a:ext cx="7358086" cy="1410892"/>
            <a:chOff x="571472" y="1928802"/>
            <a:chExt cx="8001056" cy="2357454"/>
          </a:xfrm>
        </p:grpSpPr>
        <p:sp>
          <p:nvSpPr>
            <p:cNvPr id="8209" name="矩形 16"/>
            <p:cNvSpPr>
              <a:spLocks noChangeArrowheads="1"/>
            </p:cNvSpPr>
            <p:nvPr/>
          </p:nvSpPr>
          <p:spPr bwMode="auto">
            <a:xfrm>
              <a:off x="571472" y="1928802"/>
              <a:ext cx="8001056" cy="2357454"/>
            </a:xfrm>
            <a:prstGeom prst="rect">
              <a:avLst/>
            </a:prstGeom>
            <a:solidFill>
              <a:schemeClr val="bg1"/>
            </a:solidFill>
            <a:ln w="9525" algn="ctr">
              <a:solidFill>
                <a:schemeClr val="tx1"/>
              </a:solidFill>
              <a:round/>
              <a:headEnd/>
              <a:tailEnd/>
            </a:ln>
          </p:spPr>
          <p:txBody>
            <a:bodyPr wrap="none"/>
            <a:lstStyle/>
            <a:p>
              <a:pPr algn="ctr"/>
              <a:endParaRPr lang="zh-CN" altLang="en-US"/>
            </a:p>
          </p:txBody>
        </p:sp>
        <p:pic>
          <p:nvPicPr>
            <p:cNvPr id="8210" name="Picture 17" descr="3T3T6"/>
            <p:cNvPicPr>
              <a:picLocks noChangeAspect="1" noChangeArrowheads="1"/>
            </p:cNvPicPr>
            <p:nvPr/>
          </p:nvPicPr>
          <p:blipFill>
            <a:blip r:embed="rId4" cstate="print"/>
            <a:srcRect/>
            <a:stretch>
              <a:fillRect/>
            </a:stretch>
          </p:blipFill>
          <p:spPr bwMode="auto">
            <a:xfrm>
              <a:off x="642938" y="2071688"/>
              <a:ext cx="7754937" cy="2143125"/>
            </a:xfrm>
            <a:prstGeom prst="rect">
              <a:avLst/>
            </a:prstGeom>
            <a:noFill/>
            <a:ln w="9525">
              <a:noFill/>
              <a:miter lim="800000"/>
              <a:headEnd/>
              <a:tailEnd/>
            </a:ln>
          </p:spPr>
        </p:pic>
      </p:grpSp>
      <p:sp>
        <p:nvSpPr>
          <p:cNvPr id="8204" name="矩形 18"/>
          <p:cNvSpPr>
            <a:spLocks noChangeArrowheads="1"/>
          </p:cNvSpPr>
          <p:nvPr/>
        </p:nvSpPr>
        <p:spPr bwMode="auto">
          <a:xfrm>
            <a:off x="4357686" y="3429006"/>
            <a:ext cx="2454518" cy="430887"/>
          </a:xfrm>
          <a:prstGeom prst="rect">
            <a:avLst/>
          </a:prstGeom>
          <a:noFill/>
          <a:ln w="9525">
            <a:noFill/>
            <a:miter lim="800000"/>
            <a:headEnd/>
            <a:tailEnd/>
          </a:ln>
        </p:spPr>
        <p:txBody>
          <a:bodyPr wrap="none">
            <a:spAutoFit/>
          </a:bodyPr>
          <a:lstStyle/>
          <a:p>
            <a:r>
              <a:rPr lang="zh-CN" altLang="en-US" sz="2200" dirty="0">
                <a:solidFill>
                  <a:srgbClr val="0000CC"/>
                </a:solidFill>
                <a:latin typeface="+mn-ea"/>
                <a:ea typeface="+mn-ea"/>
              </a:rPr>
              <a:t>根据虚短和虚</a:t>
            </a:r>
            <a:r>
              <a:rPr lang="zh-CN" altLang="en-US" sz="2200" dirty="0" smtClean="0">
                <a:solidFill>
                  <a:srgbClr val="0000CC"/>
                </a:solidFill>
                <a:latin typeface="+mn-ea"/>
                <a:ea typeface="+mn-ea"/>
              </a:rPr>
              <a:t>断：</a:t>
            </a:r>
            <a:endParaRPr lang="zh-CN" altLang="en-US" sz="2200" dirty="0">
              <a:solidFill>
                <a:srgbClr val="0000CC"/>
              </a:solidFill>
              <a:latin typeface="+mn-ea"/>
              <a:ea typeface="+mn-ea"/>
            </a:endParaRPr>
          </a:p>
        </p:txBody>
      </p:sp>
      <p:sp>
        <p:nvSpPr>
          <p:cNvPr id="8205" name="Rectangle 8"/>
          <p:cNvSpPr>
            <a:spLocks noChangeArrowheads="1"/>
          </p:cNvSpPr>
          <p:nvPr/>
        </p:nvSpPr>
        <p:spPr bwMode="auto">
          <a:xfrm>
            <a:off x="357158" y="3429006"/>
            <a:ext cx="2516188" cy="461665"/>
          </a:xfrm>
          <a:prstGeom prst="rect">
            <a:avLst/>
          </a:prstGeom>
          <a:noFill/>
          <a:ln w="9525">
            <a:noFill/>
            <a:miter lim="800000"/>
            <a:headEnd/>
            <a:tailEnd/>
          </a:ln>
        </p:spPr>
        <p:txBody>
          <a:bodyPr anchor="ctr">
            <a:spAutoFit/>
          </a:bodyPr>
          <a:lstStyle/>
          <a:p>
            <a:pPr eaLnBrk="0" hangingPunct="0"/>
            <a:r>
              <a:rPr lang="zh-CN" altLang="en-US" sz="2400" dirty="0">
                <a:solidFill>
                  <a:srgbClr val="0000CC"/>
                </a:solidFill>
              </a:rPr>
              <a:t>  </a:t>
            </a:r>
            <a:r>
              <a:rPr lang="en-US" altLang="zh-CN" sz="2200" dirty="0">
                <a:solidFill>
                  <a:srgbClr val="0000CC"/>
                </a:solidFill>
                <a:latin typeface="+mn-ea"/>
                <a:ea typeface="+mn-ea"/>
              </a:rPr>
              <a:t>R3</a:t>
            </a:r>
            <a:r>
              <a:rPr lang="zh-CN" altLang="en-US" sz="2200" dirty="0">
                <a:solidFill>
                  <a:srgbClr val="0000CC"/>
                </a:solidFill>
                <a:latin typeface="+mn-ea"/>
                <a:ea typeface="+mn-ea"/>
              </a:rPr>
              <a:t>为平衡</a:t>
            </a:r>
            <a:r>
              <a:rPr lang="zh-CN" altLang="en-US" sz="2200" dirty="0" smtClean="0">
                <a:solidFill>
                  <a:srgbClr val="0000CC"/>
                </a:solidFill>
                <a:latin typeface="+mn-ea"/>
                <a:ea typeface="+mn-ea"/>
              </a:rPr>
              <a:t>电阻： </a:t>
            </a:r>
            <a:endParaRPr lang="zh-CN" altLang="en-US" sz="2200" dirty="0">
              <a:solidFill>
                <a:srgbClr val="0000CC"/>
              </a:solidFill>
              <a:latin typeface="+mn-ea"/>
              <a:ea typeface="+mn-ea"/>
            </a:endParaRPr>
          </a:p>
        </p:txBody>
      </p:sp>
      <p:sp>
        <p:nvSpPr>
          <p:cNvPr id="8206" name="Rectangle 22"/>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graphicFrame>
        <p:nvGraphicFramePr>
          <p:cNvPr id="8194" name="Object 21"/>
          <p:cNvGraphicFramePr>
            <a:graphicFrameLocks noChangeAspect="1"/>
          </p:cNvGraphicFramePr>
          <p:nvPr/>
        </p:nvGraphicFramePr>
        <p:xfrm>
          <a:off x="2500298" y="3462346"/>
          <a:ext cx="1714500" cy="395288"/>
        </p:xfrm>
        <a:graphic>
          <a:graphicData uri="http://schemas.openxmlformats.org/presentationml/2006/ole">
            <p:oleObj spid="_x0000_s8194" r:id="rId5" imgW="622030" imgH="190417" progId="Equation.DSMT4">
              <p:embed/>
            </p:oleObj>
          </a:graphicData>
        </a:graphic>
      </p:graphicFrame>
      <p:sp>
        <p:nvSpPr>
          <p:cNvPr id="8207" name="Rectangle 24"/>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graphicFrame>
        <p:nvGraphicFramePr>
          <p:cNvPr id="8195" name="Object 23"/>
          <p:cNvGraphicFramePr>
            <a:graphicFrameLocks noChangeAspect="1"/>
          </p:cNvGraphicFramePr>
          <p:nvPr/>
        </p:nvGraphicFramePr>
        <p:xfrm>
          <a:off x="6715140" y="3286130"/>
          <a:ext cx="1927225" cy="696515"/>
        </p:xfrm>
        <a:graphic>
          <a:graphicData uri="http://schemas.openxmlformats.org/presentationml/2006/ole">
            <p:oleObj spid="_x0000_s8195" r:id="rId6" imgW="787400" imgH="381000" progId="Equation.DSMT4">
              <p:embed/>
            </p:oleObj>
          </a:graphicData>
        </a:graphic>
      </p:graphicFrame>
      <p:sp>
        <p:nvSpPr>
          <p:cNvPr id="28" name="矩形 18"/>
          <p:cNvSpPr>
            <a:spLocks noChangeArrowheads="1"/>
          </p:cNvSpPr>
          <p:nvPr/>
        </p:nvSpPr>
        <p:spPr bwMode="auto">
          <a:xfrm>
            <a:off x="357189" y="3929072"/>
            <a:ext cx="8429653" cy="769441"/>
          </a:xfrm>
          <a:prstGeom prst="rect">
            <a:avLst/>
          </a:prstGeom>
          <a:noFill/>
          <a:ln w="9525">
            <a:noFill/>
            <a:miter lim="800000"/>
            <a:headEnd/>
            <a:tailEnd/>
          </a:ln>
        </p:spPr>
        <p:txBody>
          <a:bodyPr wrap="square">
            <a:spAutoFit/>
          </a:bodyPr>
          <a:lstStyle/>
          <a:p>
            <a:pPr>
              <a:defRPr/>
            </a:pPr>
            <a:r>
              <a:rPr lang="zh-CN" altLang="en-US" sz="2200" dirty="0" smtClean="0">
                <a:solidFill>
                  <a:srgbClr val="C00000"/>
                </a:solidFill>
                <a:latin typeface="+mn-ea"/>
                <a:ea typeface="+mn-ea"/>
              </a:rPr>
              <a:t>    反相</a:t>
            </a:r>
            <a:r>
              <a:rPr lang="zh-CN" altLang="en-US" sz="2200" dirty="0">
                <a:solidFill>
                  <a:srgbClr val="C00000"/>
                </a:solidFill>
                <a:latin typeface="+mn-ea"/>
                <a:ea typeface="+mn-ea"/>
              </a:rPr>
              <a:t>比例</a:t>
            </a:r>
            <a:r>
              <a:rPr lang="zh-CN" altLang="en-US" sz="2200" dirty="0" smtClean="0">
                <a:solidFill>
                  <a:srgbClr val="C00000"/>
                </a:solidFill>
                <a:latin typeface="+mn-ea"/>
                <a:ea typeface="+mn-ea"/>
              </a:rPr>
              <a:t>运算电路</a:t>
            </a:r>
            <a:r>
              <a:rPr lang="zh-CN" altLang="en-US" sz="2200" dirty="0">
                <a:solidFill>
                  <a:srgbClr val="C00000"/>
                </a:solidFill>
                <a:latin typeface="+mn-ea"/>
                <a:ea typeface="+mn-ea"/>
              </a:rPr>
              <a:t>的共模输入电压为</a:t>
            </a:r>
            <a:r>
              <a:rPr lang="en-US" sz="2200" dirty="0">
                <a:solidFill>
                  <a:srgbClr val="C00000"/>
                </a:solidFill>
                <a:latin typeface="+mn-ea"/>
                <a:ea typeface="+mn-ea"/>
              </a:rPr>
              <a:t>0</a:t>
            </a:r>
            <a:r>
              <a:rPr lang="zh-CN" altLang="en-US" sz="2200" dirty="0" smtClean="0">
                <a:solidFill>
                  <a:srgbClr val="C00000"/>
                </a:solidFill>
                <a:latin typeface="+mn-ea"/>
                <a:ea typeface="+mn-ea"/>
              </a:rPr>
              <a:t>，因而被广泛应用在求和</a:t>
            </a:r>
            <a:r>
              <a:rPr lang="zh-CN" altLang="en-US" sz="2200" dirty="0">
                <a:solidFill>
                  <a:srgbClr val="C00000"/>
                </a:solidFill>
                <a:latin typeface="+mn-ea"/>
                <a:ea typeface="+mn-ea"/>
              </a:rPr>
              <a:t>、积分、微分</a:t>
            </a:r>
            <a:r>
              <a:rPr lang="zh-CN" altLang="en-US" sz="2200" dirty="0" smtClean="0">
                <a:solidFill>
                  <a:srgbClr val="C00000"/>
                </a:solidFill>
                <a:latin typeface="+mn-ea"/>
                <a:ea typeface="+mn-ea"/>
              </a:rPr>
              <a:t>等电路。</a:t>
            </a:r>
            <a:r>
              <a:rPr lang="zh-CN" altLang="en-US" sz="2200" dirty="0">
                <a:solidFill>
                  <a:srgbClr val="C00000"/>
                </a:solidFill>
                <a:latin typeface="+mn-ea"/>
                <a:ea typeface="+mn-ea"/>
              </a:rPr>
              <a:t>电路的输入电阻由</a:t>
            </a:r>
            <a:r>
              <a:rPr lang="en-US" sz="2200" dirty="0">
                <a:solidFill>
                  <a:srgbClr val="C00000"/>
                </a:solidFill>
                <a:latin typeface="+mn-ea"/>
                <a:ea typeface="+mn-ea"/>
              </a:rPr>
              <a:t> R1</a:t>
            </a:r>
            <a:r>
              <a:rPr lang="zh-CN" altLang="en-US" sz="2200" dirty="0">
                <a:solidFill>
                  <a:srgbClr val="C00000"/>
                </a:solidFill>
                <a:latin typeface="+mn-ea"/>
                <a:ea typeface="+mn-ea"/>
              </a:rPr>
              <a:t>决定</a:t>
            </a:r>
            <a:r>
              <a:rPr lang="zh-CN" altLang="en-US" sz="2200" dirty="0" smtClean="0">
                <a:solidFill>
                  <a:srgbClr val="C00000"/>
                </a:solidFill>
                <a:latin typeface="+mn-ea"/>
                <a:ea typeface="+mn-ea"/>
              </a:rPr>
              <a:t>，电阻值过低。</a:t>
            </a:r>
            <a:endParaRPr lang="zh-CN" altLang="en-US" sz="2200" dirty="0">
              <a:solidFill>
                <a:srgbClr val="C00000"/>
              </a:solidFill>
              <a:latin typeface="+mn-ea"/>
              <a:ea typeface="+mn-ea"/>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8205"/>
                                        </p:tgtEl>
                                        <p:attrNameLst>
                                          <p:attrName>style.visibility</p:attrName>
                                        </p:attrNameLst>
                                      </p:cBhvr>
                                      <p:to>
                                        <p:strVal val="visible"/>
                                      </p:to>
                                    </p:set>
                                    <p:animEffect transition="in" filter="wipe(left)">
                                      <p:cBhvr>
                                        <p:cTn id="17" dur="500"/>
                                        <p:tgtEl>
                                          <p:spTgt spid="820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8194"/>
                                        </p:tgtEl>
                                        <p:attrNameLst>
                                          <p:attrName>style.visibility</p:attrName>
                                        </p:attrNameLst>
                                      </p:cBhvr>
                                      <p:to>
                                        <p:strVal val="visible"/>
                                      </p:to>
                                    </p:set>
                                    <p:animEffect transition="in" filter="wipe(left)">
                                      <p:cBhvr>
                                        <p:cTn id="22" dur="500"/>
                                        <p:tgtEl>
                                          <p:spTgt spid="819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8204"/>
                                        </p:tgtEl>
                                        <p:attrNameLst>
                                          <p:attrName>style.visibility</p:attrName>
                                        </p:attrNameLst>
                                      </p:cBhvr>
                                      <p:to>
                                        <p:strVal val="visible"/>
                                      </p:to>
                                    </p:set>
                                    <p:animEffect transition="in" filter="wipe(left)">
                                      <p:cBhvr>
                                        <p:cTn id="27" dur="500"/>
                                        <p:tgtEl>
                                          <p:spTgt spid="8204"/>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8195"/>
                                        </p:tgtEl>
                                        <p:attrNameLst>
                                          <p:attrName>style.visibility</p:attrName>
                                        </p:attrNameLst>
                                      </p:cBhvr>
                                      <p:to>
                                        <p:strVal val="visible"/>
                                      </p:to>
                                    </p:set>
                                    <p:animEffect transition="in" filter="wipe(left)">
                                      <p:cBhvr>
                                        <p:cTn id="32" dur="500"/>
                                        <p:tgtEl>
                                          <p:spTgt spid="8195"/>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8"/>
                                        </p:tgtEl>
                                        <p:attrNameLst>
                                          <p:attrName>style.visibility</p:attrName>
                                        </p:attrNameLst>
                                      </p:cBhvr>
                                      <p:to>
                                        <p:strVal val="visible"/>
                                      </p:to>
                                    </p:set>
                                    <p:animEffect transition="in" filter="wipe(left)">
                                      <p:cBhvr>
                                        <p:cTn id="37"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8204" grpId="0"/>
      <p:bldP spid="8205" grpId="0"/>
      <p:bldP spid="28"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51203" name="Rectangle 4"/>
          <p:cNvSpPr>
            <a:spLocks noChangeArrowheads="1"/>
          </p:cNvSpPr>
          <p:nvPr/>
        </p:nvSpPr>
        <p:spPr bwMode="auto">
          <a:xfrm>
            <a:off x="0" y="-13216"/>
            <a:ext cx="184731" cy="369332"/>
          </a:xfrm>
          <a:prstGeom prst="rect">
            <a:avLst/>
          </a:prstGeom>
          <a:noFill/>
          <a:ln w="9525">
            <a:noFill/>
            <a:miter lim="800000"/>
            <a:headEnd/>
            <a:tailEnd/>
          </a:ln>
        </p:spPr>
        <p:txBody>
          <a:bodyPr wrap="none" anchor="ctr">
            <a:spAutoFit/>
          </a:bodyPr>
          <a:lstStyle/>
          <a:p>
            <a:endParaRPr lang="zh-CN" altLang="en-US"/>
          </a:p>
        </p:txBody>
      </p:sp>
      <p:sp>
        <p:nvSpPr>
          <p:cNvPr id="51204" name="Rectangle 6"/>
          <p:cNvSpPr>
            <a:spLocks noChangeArrowheads="1"/>
          </p:cNvSpPr>
          <p:nvPr/>
        </p:nvSpPr>
        <p:spPr bwMode="auto">
          <a:xfrm>
            <a:off x="0" y="-13216"/>
            <a:ext cx="184731" cy="369332"/>
          </a:xfrm>
          <a:prstGeom prst="rect">
            <a:avLst/>
          </a:prstGeom>
          <a:noFill/>
          <a:ln w="9525">
            <a:noFill/>
            <a:miter lim="800000"/>
            <a:headEnd/>
            <a:tailEnd/>
          </a:ln>
        </p:spPr>
        <p:txBody>
          <a:bodyPr wrap="none" anchor="ctr">
            <a:spAutoFit/>
          </a:bodyPr>
          <a:lstStyle/>
          <a:p>
            <a:endParaRPr lang="zh-CN" altLang="en-US"/>
          </a:p>
        </p:txBody>
      </p:sp>
      <p:sp>
        <p:nvSpPr>
          <p:cNvPr id="51205" name="Rectangle 7"/>
          <p:cNvSpPr>
            <a:spLocks noChangeArrowheads="1"/>
          </p:cNvSpPr>
          <p:nvPr/>
        </p:nvSpPr>
        <p:spPr bwMode="auto">
          <a:xfrm>
            <a:off x="0" y="458272"/>
            <a:ext cx="184731" cy="369332"/>
          </a:xfrm>
          <a:prstGeom prst="rect">
            <a:avLst/>
          </a:prstGeom>
          <a:noFill/>
          <a:ln w="9525">
            <a:noFill/>
            <a:miter lim="800000"/>
            <a:headEnd/>
            <a:tailEnd/>
          </a:ln>
        </p:spPr>
        <p:txBody>
          <a:bodyPr wrap="none" anchor="ctr">
            <a:spAutoFit/>
          </a:bodyPr>
          <a:lstStyle/>
          <a:p>
            <a:pPr eaLnBrk="0" hangingPunct="0"/>
            <a:endParaRPr lang="zh-CN" altLang="zh-CN"/>
          </a:p>
        </p:txBody>
      </p:sp>
      <p:sp>
        <p:nvSpPr>
          <p:cNvPr id="51206" name="Rectangle 2"/>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51207" name="Rectangle 2"/>
          <p:cNvSpPr>
            <a:spLocks noChangeArrowheads="1"/>
          </p:cNvSpPr>
          <p:nvPr/>
        </p:nvSpPr>
        <p:spPr bwMode="auto">
          <a:xfrm>
            <a:off x="571472" y="285734"/>
            <a:ext cx="5929313" cy="523220"/>
          </a:xfrm>
          <a:prstGeom prst="rect">
            <a:avLst/>
          </a:prstGeom>
          <a:noFill/>
          <a:ln w="12700" cap="sq">
            <a:noFill/>
            <a:miter lim="800000"/>
            <a:headEnd type="none" w="sm" len="sm"/>
            <a:tailEnd type="none" w="sm" len="sm"/>
          </a:ln>
        </p:spPr>
        <p:txBody>
          <a:bodyPr>
            <a:spAutoFit/>
          </a:bodyPr>
          <a:lstStyle/>
          <a:p>
            <a:r>
              <a:rPr lang="en-US" altLang="zh-CN" sz="2800" dirty="0"/>
              <a:t>3.3.4  </a:t>
            </a:r>
            <a:r>
              <a:rPr lang="zh-CN" altLang="en-US" sz="2800" dirty="0"/>
              <a:t>反相交流放大电路</a:t>
            </a:r>
          </a:p>
        </p:txBody>
      </p:sp>
      <p:sp>
        <p:nvSpPr>
          <p:cNvPr id="12" name="Rectangle 3"/>
          <p:cNvSpPr>
            <a:spLocks noChangeArrowheads="1"/>
          </p:cNvSpPr>
          <p:nvPr/>
        </p:nvSpPr>
        <p:spPr bwMode="auto">
          <a:xfrm>
            <a:off x="428625" y="964407"/>
            <a:ext cx="8572500" cy="830997"/>
          </a:xfrm>
          <a:prstGeom prst="rect">
            <a:avLst/>
          </a:prstGeom>
          <a:noFill/>
          <a:ln w="12700" cap="sq">
            <a:noFill/>
            <a:miter lim="800000"/>
            <a:headEnd type="none" w="sm" len="sm"/>
            <a:tailEnd type="none" w="sm" len="sm"/>
          </a:ln>
        </p:spPr>
        <p:txBody>
          <a:bodyPr>
            <a:spAutoFit/>
          </a:bodyPr>
          <a:lstStyle/>
          <a:p>
            <a:pPr>
              <a:defRPr/>
            </a:pPr>
            <a:r>
              <a:rPr lang="zh-CN" altLang="en-US" sz="2400" dirty="0">
                <a:solidFill>
                  <a:srgbClr val="0000CC"/>
                </a:solidFill>
                <a:latin typeface="+mn-ea"/>
                <a:ea typeface="+mn-ea"/>
              </a:rPr>
              <a:t>反相交流放大电路新增了交流耦合电容</a:t>
            </a:r>
            <a:r>
              <a:rPr lang="en-US" altLang="zh-CN" sz="2400" i="1" dirty="0">
                <a:solidFill>
                  <a:srgbClr val="0000CC"/>
                </a:solidFill>
                <a:latin typeface="+mn-ea"/>
                <a:ea typeface="+mn-ea"/>
              </a:rPr>
              <a:t>C</a:t>
            </a:r>
            <a:r>
              <a:rPr lang="en-US" altLang="zh-CN" sz="2400" baseline="-25000" dirty="0">
                <a:solidFill>
                  <a:srgbClr val="0000CC"/>
                </a:solidFill>
                <a:latin typeface="+mn-ea"/>
                <a:ea typeface="+mn-ea"/>
              </a:rPr>
              <a:t>1</a:t>
            </a:r>
            <a:r>
              <a:rPr lang="zh-CN" altLang="en-US" sz="2400" dirty="0">
                <a:solidFill>
                  <a:srgbClr val="0000CC"/>
                </a:solidFill>
                <a:latin typeface="+mn-ea"/>
                <a:ea typeface="+mn-ea"/>
              </a:rPr>
              <a:t>、</a:t>
            </a:r>
            <a:r>
              <a:rPr lang="en-US" altLang="zh-CN" sz="2400" i="1" dirty="0">
                <a:solidFill>
                  <a:srgbClr val="0000CC"/>
                </a:solidFill>
                <a:latin typeface="+mn-ea"/>
                <a:ea typeface="+mn-ea"/>
              </a:rPr>
              <a:t>C</a:t>
            </a:r>
            <a:r>
              <a:rPr lang="en-US" altLang="zh-CN" sz="2400" baseline="-25000" dirty="0">
                <a:solidFill>
                  <a:srgbClr val="0000CC"/>
                </a:solidFill>
                <a:latin typeface="+mn-ea"/>
                <a:ea typeface="+mn-ea"/>
              </a:rPr>
              <a:t>2</a:t>
            </a:r>
            <a:r>
              <a:rPr lang="zh-CN" altLang="en-US" sz="2400" dirty="0">
                <a:solidFill>
                  <a:srgbClr val="0000CC"/>
                </a:solidFill>
                <a:latin typeface="+mn-ea"/>
                <a:ea typeface="+mn-ea"/>
              </a:rPr>
              <a:t>；集成运放同相输入端的平衡电阻</a:t>
            </a:r>
            <a:r>
              <a:rPr lang="en-US" altLang="zh-CN" sz="2400" i="1" dirty="0">
                <a:solidFill>
                  <a:srgbClr val="0000CC"/>
                </a:solidFill>
                <a:latin typeface="+mn-ea"/>
                <a:ea typeface="+mn-ea"/>
              </a:rPr>
              <a:t>R</a:t>
            </a:r>
            <a:r>
              <a:rPr lang="en-US" altLang="zh-CN" sz="2400" baseline="-25000" dirty="0">
                <a:solidFill>
                  <a:srgbClr val="0000CC"/>
                </a:solidFill>
                <a:latin typeface="+mn-ea"/>
                <a:ea typeface="+mn-ea"/>
              </a:rPr>
              <a:t>3</a:t>
            </a:r>
            <a:r>
              <a:rPr lang="zh-CN" altLang="en-US" sz="2400" dirty="0">
                <a:solidFill>
                  <a:srgbClr val="0000CC"/>
                </a:solidFill>
                <a:latin typeface="+mn-ea"/>
                <a:ea typeface="+mn-ea"/>
              </a:rPr>
              <a:t>可以直接接地。</a:t>
            </a:r>
          </a:p>
        </p:txBody>
      </p:sp>
      <p:sp>
        <p:nvSpPr>
          <p:cNvPr id="51209" name="Rectangle 22"/>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51210" name="Rectangle 24"/>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grpSp>
        <p:nvGrpSpPr>
          <p:cNvPr id="51211" name="组合 14"/>
          <p:cNvGrpSpPr>
            <a:grpSpLocks/>
          </p:cNvGrpSpPr>
          <p:nvPr/>
        </p:nvGrpSpPr>
        <p:grpSpPr bwMode="auto">
          <a:xfrm>
            <a:off x="500034" y="1928808"/>
            <a:ext cx="7786710" cy="1714512"/>
            <a:chOff x="71438" y="2214554"/>
            <a:chExt cx="8929718" cy="2786082"/>
          </a:xfrm>
        </p:grpSpPr>
        <p:sp>
          <p:nvSpPr>
            <p:cNvPr id="51213" name="矩形 13"/>
            <p:cNvSpPr>
              <a:spLocks noChangeArrowheads="1"/>
            </p:cNvSpPr>
            <p:nvPr/>
          </p:nvSpPr>
          <p:spPr bwMode="auto">
            <a:xfrm>
              <a:off x="71438" y="2214554"/>
              <a:ext cx="8929718" cy="2786082"/>
            </a:xfrm>
            <a:prstGeom prst="rect">
              <a:avLst/>
            </a:prstGeom>
            <a:solidFill>
              <a:schemeClr val="bg1"/>
            </a:solidFill>
            <a:ln w="9525" algn="ctr">
              <a:solidFill>
                <a:schemeClr val="tx1"/>
              </a:solidFill>
              <a:round/>
              <a:headEnd/>
              <a:tailEnd/>
            </a:ln>
          </p:spPr>
          <p:txBody>
            <a:bodyPr wrap="none"/>
            <a:lstStyle/>
            <a:p>
              <a:pPr algn="ctr"/>
              <a:endParaRPr lang="zh-CN" altLang="en-US"/>
            </a:p>
          </p:txBody>
        </p:sp>
        <p:pic>
          <p:nvPicPr>
            <p:cNvPr id="51214" name="Picture 4"/>
            <p:cNvPicPr>
              <a:picLocks noChangeAspect="1" noChangeArrowheads="1"/>
            </p:cNvPicPr>
            <p:nvPr/>
          </p:nvPicPr>
          <p:blipFill>
            <a:blip r:embed="rId4" cstate="print"/>
            <a:srcRect/>
            <a:stretch>
              <a:fillRect/>
            </a:stretch>
          </p:blipFill>
          <p:spPr bwMode="auto">
            <a:xfrm>
              <a:off x="142875" y="2357438"/>
              <a:ext cx="4438650" cy="2571750"/>
            </a:xfrm>
            <a:prstGeom prst="rect">
              <a:avLst/>
            </a:prstGeom>
            <a:noFill/>
            <a:ln w="9525">
              <a:noFill/>
              <a:miter lim="800000"/>
              <a:headEnd/>
              <a:tailEnd/>
            </a:ln>
          </p:spPr>
        </p:pic>
        <p:pic>
          <p:nvPicPr>
            <p:cNvPr id="51215" name="Picture 5"/>
            <p:cNvPicPr>
              <a:picLocks noChangeAspect="1" noChangeArrowheads="1"/>
            </p:cNvPicPr>
            <p:nvPr/>
          </p:nvPicPr>
          <p:blipFill>
            <a:blip r:embed="rId5" cstate="print"/>
            <a:srcRect/>
            <a:stretch>
              <a:fillRect/>
            </a:stretch>
          </p:blipFill>
          <p:spPr bwMode="auto">
            <a:xfrm>
              <a:off x="4572000" y="2428875"/>
              <a:ext cx="4343400" cy="2428875"/>
            </a:xfrm>
            <a:prstGeom prst="rect">
              <a:avLst/>
            </a:prstGeom>
            <a:noFill/>
            <a:ln w="9525">
              <a:noFill/>
              <a:miter lim="800000"/>
              <a:headEnd/>
              <a:tailEnd/>
            </a:ln>
          </p:spPr>
        </p:pic>
      </p:grpSp>
      <p:sp>
        <p:nvSpPr>
          <p:cNvPr id="19" name="Rectangle 3"/>
          <p:cNvSpPr>
            <a:spLocks noChangeArrowheads="1"/>
          </p:cNvSpPr>
          <p:nvPr/>
        </p:nvSpPr>
        <p:spPr bwMode="auto">
          <a:xfrm>
            <a:off x="214282" y="3786196"/>
            <a:ext cx="8572500" cy="830997"/>
          </a:xfrm>
          <a:prstGeom prst="rect">
            <a:avLst/>
          </a:prstGeom>
          <a:noFill/>
          <a:ln w="12700" cap="sq">
            <a:noFill/>
            <a:miter lim="800000"/>
            <a:headEnd type="none" w="sm" len="sm"/>
            <a:tailEnd type="none" w="sm" len="sm"/>
          </a:ln>
        </p:spPr>
        <p:txBody>
          <a:bodyPr>
            <a:spAutoFit/>
          </a:bodyPr>
          <a:lstStyle/>
          <a:p>
            <a:pPr>
              <a:defRPr/>
            </a:pPr>
            <a:r>
              <a:rPr lang="zh-CN" altLang="en-US" sz="2400" dirty="0">
                <a:solidFill>
                  <a:srgbClr val="0000CC"/>
                </a:solidFill>
                <a:latin typeface="+mn-ea"/>
                <a:ea typeface="+mn-ea"/>
              </a:rPr>
              <a:t>便携式音频放大设备中，集成运放多采用单电源供电；集成运放的同相端需要进行直流偏置处理。</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strips(downRight)">
                                      <p:cBhvr>
                                        <p:cTn id="7" dur="500"/>
                                        <p:tgtEl>
                                          <p:spTgt spid="12"/>
                                        </p:tgtEl>
                                      </p:cBhvr>
                                    </p:animEffect>
                                  </p:childTnLst>
                                  <p:subTnLst>
                                    <p:audio>
                                      <p:cMediaNode>
                                        <p:cTn display="0" masterRel="sameClick">
                                          <p:stCondLst>
                                            <p:cond evt="begin" delay="0">
                                              <p:tn val="5"/>
                                            </p:cond>
                                          </p:stCondLst>
                                          <p:endCondLst>
                                            <p:cond evt="onStopAudio" delay="0">
                                              <p:tgtEl>
                                                <p:sldTgt/>
                                              </p:tgtEl>
                                            </p:cond>
                                          </p:endCondLst>
                                        </p:cTn>
                                        <p:tgtEl>
                                          <p:sndTgt r:embed="rId3" name="CHIMES.WAV"/>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51211"/>
                                        </p:tgtEl>
                                        <p:attrNameLst>
                                          <p:attrName>style.visibility</p:attrName>
                                        </p:attrNameLst>
                                      </p:cBhvr>
                                      <p:to>
                                        <p:strVal val="visible"/>
                                      </p:to>
                                    </p:set>
                                    <p:animEffect transition="in" filter="box(in)">
                                      <p:cBhvr>
                                        <p:cTn id="12" dur="500"/>
                                        <p:tgtEl>
                                          <p:spTgt spid="51211"/>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strips(downRight)">
                                      <p:cBhvr>
                                        <p:cTn id="17" dur="500"/>
                                        <p:tgtEl>
                                          <p:spTgt spid="19"/>
                                        </p:tgtEl>
                                      </p:cBhvr>
                                    </p:animEffect>
                                  </p:childTnLst>
                                  <p:subTnLst>
                                    <p:audio>
                                      <p:cMediaNode>
                                        <p:cTn display="0" masterRel="sameClick">
                                          <p:stCondLst>
                                            <p:cond evt="begin" delay="0">
                                              <p:tn val="15"/>
                                            </p:cond>
                                          </p:stCondLst>
                                          <p:endCondLst>
                                            <p:cond evt="onStopAudio" delay="0">
                                              <p:tgtEl>
                                                <p:sldTgt/>
                                              </p:tgtEl>
                                            </p:cond>
                                          </p:endCondLst>
                                        </p:cTn>
                                        <p:tgtEl>
                                          <p:sndTgt r:embed="rId3"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utoUpdateAnimBg="0"/>
      <p:bldP spid="19" grpId="0"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8"/>
          <p:cNvSpPr>
            <a:spLocks noChangeArrowheads="1"/>
          </p:cNvSpPr>
          <p:nvPr/>
        </p:nvSpPr>
        <p:spPr bwMode="auto">
          <a:xfrm>
            <a:off x="539750" y="0"/>
            <a:ext cx="8064500" cy="857250"/>
          </a:xfrm>
          <a:prstGeom prst="rect">
            <a:avLst/>
          </a:prstGeom>
          <a:noFill/>
          <a:ln w="9525">
            <a:noFill/>
            <a:miter lim="800000"/>
            <a:headEnd/>
            <a:tailEnd/>
          </a:ln>
        </p:spPr>
        <p:txBody>
          <a:bodyPr anchor="ctr"/>
          <a:lstStyle/>
          <a:p>
            <a:pPr algn="ctr"/>
            <a:r>
              <a:rPr lang="en-US" altLang="zh-CN" sz="3600">
                <a:solidFill>
                  <a:srgbClr val="CC0000"/>
                </a:solidFill>
                <a:latin typeface="Times New Roman" pitchFamily="18" charset="0"/>
                <a:ea typeface="楷体_GB2312" pitchFamily="49" charset="-122"/>
              </a:rPr>
              <a:t>3 </a:t>
            </a:r>
            <a:r>
              <a:rPr lang="zh-CN" altLang="en-US" sz="3600">
                <a:solidFill>
                  <a:srgbClr val="CC0000"/>
                </a:solidFill>
                <a:latin typeface="Times New Roman" pitchFamily="18" charset="0"/>
                <a:ea typeface="楷体_GB2312" pitchFamily="49" charset="-122"/>
              </a:rPr>
              <a:t>模拟电路功能模块设计</a:t>
            </a:r>
          </a:p>
        </p:txBody>
      </p:sp>
      <p:sp>
        <p:nvSpPr>
          <p:cNvPr id="3" name="Rectangle 3"/>
          <p:cNvSpPr txBox="1">
            <a:spLocks noChangeArrowheads="1"/>
          </p:cNvSpPr>
          <p:nvPr/>
        </p:nvSpPr>
        <p:spPr>
          <a:xfrm>
            <a:off x="2000251" y="1017985"/>
            <a:ext cx="5643563" cy="3401615"/>
          </a:xfrm>
          <a:prstGeom prst="rect">
            <a:avLst/>
          </a:prstGeom>
        </p:spPr>
        <p:txBody>
          <a:bodyPr/>
          <a:lstStyle/>
          <a:p>
            <a:pPr>
              <a:spcBef>
                <a:spcPts val="600"/>
              </a:spcBef>
              <a:spcAft>
                <a:spcPts val="600"/>
              </a:spcAft>
              <a:defRPr/>
            </a:pPr>
            <a:r>
              <a:rPr lang="en-US" altLang="en-US" sz="2800" kern="0" dirty="0">
                <a:latin typeface="+mn-lt"/>
                <a:ea typeface="+mn-ea"/>
                <a:hlinkClick r:id="rId4" action="ppaction://hlinksldjump"/>
              </a:rPr>
              <a:t>3.1  </a:t>
            </a:r>
            <a:r>
              <a:rPr lang="zh-CN" altLang="en-US" sz="2800" kern="0" dirty="0">
                <a:latin typeface="+mn-lt"/>
                <a:ea typeface="+mn-ea"/>
                <a:hlinkClick r:id="rId4" action="ppaction://hlinksldjump"/>
              </a:rPr>
              <a:t>模拟电路设计概述</a:t>
            </a:r>
            <a:endParaRPr lang="zh-CN" altLang="en-US" sz="2800" kern="0" dirty="0">
              <a:latin typeface="+mn-lt"/>
              <a:ea typeface="+mn-ea"/>
            </a:endParaRPr>
          </a:p>
          <a:p>
            <a:pPr>
              <a:spcBef>
                <a:spcPts val="600"/>
              </a:spcBef>
              <a:spcAft>
                <a:spcPts val="600"/>
              </a:spcAft>
              <a:defRPr/>
            </a:pPr>
            <a:r>
              <a:rPr lang="en-US" altLang="en-US" sz="2800" kern="0" dirty="0">
                <a:latin typeface="+mn-lt"/>
                <a:ea typeface="+mn-ea"/>
                <a:hlinkClick r:id="rId5" action="ppaction://hlinksldjump"/>
              </a:rPr>
              <a:t>3.2  </a:t>
            </a:r>
            <a:r>
              <a:rPr lang="zh-CN" altLang="en-US" sz="2800" kern="0" dirty="0">
                <a:latin typeface="+mn-lt"/>
                <a:ea typeface="+mn-ea"/>
                <a:hlinkClick r:id="rId5" action="ppaction://hlinksldjump"/>
              </a:rPr>
              <a:t>集成运放基础</a:t>
            </a:r>
            <a:endParaRPr lang="zh-CN" altLang="en-US" sz="2800" kern="0" dirty="0">
              <a:latin typeface="+mn-lt"/>
              <a:ea typeface="+mn-ea"/>
            </a:endParaRPr>
          </a:p>
          <a:p>
            <a:pPr>
              <a:spcBef>
                <a:spcPts val="600"/>
              </a:spcBef>
              <a:spcAft>
                <a:spcPts val="600"/>
              </a:spcAft>
              <a:defRPr/>
            </a:pPr>
            <a:r>
              <a:rPr lang="en-US" altLang="en-US" sz="2800" kern="0" dirty="0">
                <a:latin typeface="+mn-lt"/>
                <a:ea typeface="+mn-ea"/>
                <a:hlinkClick r:id="rId6" action="ppaction://hlinksldjump"/>
              </a:rPr>
              <a:t>3.3  </a:t>
            </a:r>
            <a:r>
              <a:rPr lang="zh-CN" altLang="en-US" sz="2800" kern="0" dirty="0">
                <a:latin typeface="+mn-lt"/>
                <a:ea typeface="+mn-ea"/>
                <a:hlinkClick r:id="rId6" action="ppaction://hlinksldjump"/>
              </a:rPr>
              <a:t>电压放大及转换电路设计</a:t>
            </a:r>
            <a:endParaRPr lang="zh-CN" altLang="en-US" sz="2800" kern="0" dirty="0">
              <a:latin typeface="+mn-lt"/>
              <a:ea typeface="+mn-ea"/>
            </a:endParaRPr>
          </a:p>
          <a:p>
            <a:pPr>
              <a:spcBef>
                <a:spcPts val="600"/>
              </a:spcBef>
              <a:spcAft>
                <a:spcPts val="600"/>
              </a:spcAft>
              <a:defRPr/>
            </a:pPr>
            <a:r>
              <a:rPr lang="en-US" altLang="en-US" sz="2800" kern="0" dirty="0">
                <a:latin typeface="+mn-lt"/>
                <a:ea typeface="+mn-ea"/>
                <a:hlinkClick r:id="rId7" action="ppaction://hlinksldjump"/>
              </a:rPr>
              <a:t>3.4  </a:t>
            </a:r>
            <a:r>
              <a:rPr lang="zh-CN" altLang="en-US" sz="2800" kern="0" dirty="0">
                <a:latin typeface="+mn-lt"/>
                <a:ea typeface="+mn-ea"/>
                <a:hlinkClick r:id="rId7" action="ppaction://hlinksldjump"/>
              </a:rPr>
              <a:t>电压比较器电路设计</a:t>
            </a:r>
            <a:endParaRPr lang="zh-CN" altLang="en-US" sz="2800" kern="0" dirty="0">
              <a:latin typeface="+mn-lt"/>
              <a:ea typeface="+mn-ea"/>
            </a:endParaRPr>
          </a:p>
          <a:p>
            <a:pPr marL="469900" indent="-469900">
              <a:lnSpc>
                <a:spcPct val="115000"/>
              </a:lnSpc>
              <a:spcBef>
                <a:spcPts val="600"/>
              </a:spcBef>
              <a:spcAft>
                <a:spcPts val="600"/>
              </a:spcAft>
              <a:buClr>
                <a:srgbClr val="000066"/>
              </a:buClr>
              <a:defRPr/>
            </a:pPr>
            <a:r>
              <a:rPr lang="en-US" altLang="en-US" sz="2800" kern="0" dirty="0">
                <a:latin typeface="+mn-lt"/>
                <a:ea typeface="+mn-ea"/>
                <a:hlinkClick r:id="rId8" action="ppaction://hlinksldjump"/>
              </a:rPr>
              <a:t>3.5  </a:t>
            </a:r>
            <a:r>
              <a:rPr lang="zh-CN" altLang="en-US" sz="2800" kern="0" dirty="0">
                <a:latin typeface="+mn-lt"/>
                <a:ea typeface="+mn-ea"/>
                <a:hlinkClick r:id="rId8" action="ppaction://hlinksldjump"/>
              </a:rPr>
              <a:t>功率放大电路设计</a:t>
            </a:r>
            <a:endParaRPr lang="en-US" altLang="zh-CN" sz="2800" kern="0" dirty="0">
              <a:latin typeface="+mn-lt"/>
              <a:ea typeface="+mn-ea"/>
            </a:endParaRPr>
          </a:p>
          <a:p>
            <a:pPr>
              <a:spcBef>
                <a:spcPts val="600"/>
              </a:spcBef>
              <a:spcAft>
                <a:spcPts val="600"/>
              </a:spcAft>
              <a:defRPr/>
            </a:pPr>
            <a:r>
              <a:rPr lang="en-US" altLang="en-US" sz="2800" kern="0" dirty="0">
                <a:latin typeface="+mn-lt"/>
                <a:ea typeface="+mn-ea"/>
                <a:hlinkClick r:id="rId9" action="ppaction://hlinksldjump"/>
              </a:rPr>
              <a:t>3.6  </a:t>
            </a:r>
            <a:r>
              <a:rPr lang="zh-CN" altLang="en-US" sz="2800" kern="0" dirty="0">
                <a:latin typeface="+mn-lt"/>
                <a:ea typeface="+mn-ea"/>
                <a:hlinkClick r:id="rId9" action="ppaction://hlinksldjump"/>
              </a:rPr>
              <a:t>有源滤波电路设计</a:t>
            </a:r>
            <a:endParaRPr lang="zh-CN" altLang="en-US" sz="2800" kern="0" dirty="0">
              <a:latin typeface="+mn-lt"/>
              <a:ea typeface="+mn-ea"/>
            </a:endParaRPr>
          </a:p>
          <a:p>
            <a:pPr>
              <a:spcBef>
                <a:spcPts val="600"/>
              </a:spcBef>
              <a:spcAft>
                <a:spcPts val="600"/>
              </a:spcAft>
              <a:defRPr/>
            </a:pPr>
            <a:r>
              <a:rPr lang="en-US" altLang="en-US" sz="2800" kern="0" dirty="0">
                <a:latin typeface="+mn-lt"/>
                <a:ea typeface="+mn-ea"/>
                <a:hlinkClick r:id="rId10" action="ppaction://hlinksldjump"/>
              </a:rPr>
              <a:t>3.7  </a:t>
            </a:r>
            <a:r>
              <a:rPr lang="zh-CN" altLang="en-US" sz="2800" kern="0" dirty="0">
                <a:latin typeface="+mn-lt"/>
                <a:ea typeface="+mn-ea"/>
                <a:hlinkClick r:id="rId10" action="ppaction://hlinksldjump"/>
              </a:rPr>
              <a:t>波形发生器电路设计</a:t>
            </a:r>
            <a:endParaRPr lang="en-US" altLang="zh-CN" sz="2800" kern="0" dirty="0">
              <a:latin typeface="+mn-lt"/>
              <a:ea typeface="+mn-ea"/>
            </a:endParaRPr>
          </a:p>
          <a:p>
            <a:pPr>
              <a:spcBef>
                <a:spcPts val="600"/>
              </a:spcBef>
              <a:spcAft>
                <a:spcPts val="600"/>
              </a:spcAft>
              <a:defRPr/>
            </a:pPr>
            <a:r>
              <a:rPr lang="en-US" altLang="en-US" sz="2800" kern="0" dirty="0">
                <a:latin typeface="+mn-lt"/>
                <a:ea typeface="+mn-ea"/>
                <a:hlinkClick r:id="rId11" action="ppaction://hlinksldjump"/>
              </a:rPr>
              <a:t>3.8  </a:t>
            </a:r>
            <a:r>
              <a:rPr lang="zh-CN" altLang="en-US" sz="2800" kern="0" dirty="0">
                <a:latin typeface="+mn-lt"/>
                <a:ea typeface="+mn-ea"/>
                <a:hlinkClick r:id="rId11" action="ppaction://hlinksldjump"/>
              </a:rPr>
              <a:t>晶体管驱动电路设计</a:t>
            </a:r>
            <a:endParaRPr lang="zh-CN" altLang="en-US" sz="2800" kern="0" dirty="0">
              <a:latin typeface="+mn-lt"/>
              <a:ea typeface="+mn-ea"/>
            </a:endParaRPr>
          </a:p>
          <a:p>
            <a:pPr>
              <a:spcBef>
                <a:spcPts val="600"/>
              </a:spcBef>
              <a:spcAft>
                <a:spcPts val="600"/>
              </a:spcAft>
              <a:defRPr/>
            </a:pPr>
            <a:endParaRPr lang="zh-CN" altLang="en-US" sz="2800" kern="0" dirty="0">
              <a:latin typeface="+mn-lt"/>
              <a:ea typeface="+mn-ea"/>
            </a:endParaRPr>
          </a:p>
        </p:txBody>
      </p:sp>
    </p:spTree>
  </p:cSld>
  <p:clrMapOvr>
    <a:masterClrMapping/>
  </p:clrMapOvr>
  <p:transition>
    <p:wipe dir="r"/>
    <p:sndAc>
      <p:stSnd>
        <p:snd r:embed="rId3" name="PROJCTOR.WAV"/>
      </p:stSnd>
    </p:sndAc>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52227" name="Rectangle 4"/>
          <p:cNvSpPr>
            <a:spLocks noChangeArrowheads="1"/>
          </p:cNvSpPr>
          <p:nvPr/>
        </p:nvSpPr>
        <p:spPr bwMode="auto">
          <a:xfrm>
            <a:off x="0" y="-13216"/>
            <a:ext cx="184731" cy="369332"/>
          </a:xfrm>
          <a:prstGeom prst="rect">
            <a:avLst/>
          </a:prstGeom>
          <a:noFill/>
          <a:ln w="9525">
            <a:noFill/>
            <a:miter lim="800000"/>
            <a:headEnd/>
            <a:tailEnd/>
          </a:ln>
        </p:spPr>
        <p:txBody>
          <a:bodyPr wrap="none" anchor="ctr">
            <a:spAutoFit/>
          </a:bodyPr>
          <a:lstStyle/>
          <a:p>
            <a:endParaRPr lang="zh-CN" altLang="en-US"/>
          </a:p>
        </p:txBody>
      </p:sp>
      <p:sp>
        <p:nvSpPr>
          <p:cNvPr id="52228" name="Rectangle 6"/>
          <p:cNvSpPr>
            <a:spLocks noChangeArrowheads="1"/>
          </p:cNvSpPr>
          <p:nvPr/>
        </p:nvSpPr>
        <p:spPr bwMode="auto">
          <a:xfrm>
            <a:off x="0" y="-13216"/>
            <a:ext cx="184731" cy="369332"/>
          </a:xfrm>
          <a:prstGeom prst="rect">
            <a:avLst/>
          </a:prstGeom>
          <a:noFill/>
          <a:ln w="9525">
            <a:noFill/>
            <a:miter lim="800000"/>
            <a:headEnd/>
            <a:tailEnd/>
          </a:ln>
        </p:spPr>
        <p:txBody>
          <a:bodyPr wrap="none" anchor="ctr">
            <a:spAutoFit/>
          </a:bodyPr>
          <a:lstStyle/>
          <a:p>
            <a:endParaRPr lang="zh-CN" altLang="en-US"/>
          </a:p>
        </p:txBody>
      </p:sp>
      <p:sp>
        <p:nvSpPr>
          <p:cNvPr id="52229" name="Rectangle 7"/>
          <p:cNvSpPr>
            <a:spLocks noChangeArrowheads="1"/>
          </p:cNvSpPr>
          <p:nvPr/>
        </p:nvSpPr>
        <p:spPr bwMode="auto">
          <a:xfrm>
            <a:off x="0" y="458272"/>
            <a:ext cx="184731" cy="369332"/>
          </a:xfrm>
          <a:prstGeom prst="rect">
            <a:avLst/>
          </a:prstGeom>
          <a:noFill/>
          <a:ln w="9525">
            <a:noFill/>
            <a:miter lim="800000"/>
            <a:headEnd/>
            <a:tailEnd/>
          </a:ln>
        </p:spPr>
        <p:txBody>
          <a:bodyPr wrap="none" anchor="ctr">
            <a:spAutoFit/>
          </a:bodyPr>
          <a:lstStyle/>
          <a:p>
            <a:pPr eaLnBrk="0" hangingPunct="0"/>
            <a:endParaRPr lang="zh-CN" altLang="zh-CN"/>
          </a:p>
        </p:txBody>
      </p:sp>
      <p:sp>
        <p:nvSpPr>
          <p:cNvPr id="52230" name="Rectangle 2"/>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52231" name="Rectangle 2"/>
          <p:cNvSpPr>
            <a:spLocks noChangeArrowheads="1"/>
          </p:cNvSpPr>
          <p:nvPr/>
        </p:nvSpPr>
        <p:spPr bwMode="auto">
          <a:xfrm>
            <a:off x="571501" y="375048"/>
            <a:ext cx="5929313" cy="523220"/>
          </a:xfrm>
          <a:prstGeom prst="rect">
            <a:avLst/>
          </a:prstGeom>
          <a:noFill/>
          <a:ln w="12700" cap="sq">
            <a:noFill/>
            <a:miter lim="800000"/>
            <a:headEnd type="none" w="sm" len="sm"/>
            <a:tailEnd type="none" w="sm" len="sm"/>
          </a:ln>
        </p:spPr>
        <p:txBody>
          <a:bodyPr>
            <a:spAutoFit/>
          </a:bodyPr>
          <a:lstStyle/>
          <a:p>
            <a:r>
              <a:rPr lang="en-US" altLang="zh-CN" sz="2800"/>
              <a:t>3.3.5  </a:t>
            </a:r>
            <a:r>
              <a:rPr lang="zh-CN" altLang="en-US" sz="2800"/>
              <a:t>交流信号分配电路</a:t>
            </a:r>
          </a:p>
        </p:txBody>
      </p:sp>
      <p:sp>
        <p:nvSpPr>
          <p:cNvPr id="12" name="Rectangle 3"/>
          <p:cNvSpPr>
            <a:spLocks noChangeArrowheads="1"/>
          </p:cNvSpPr>
          <p:nvPr/>
        </p:nvSpPr>
        <p:spPr bwMode="auto">
          <a:xfrm>
            <a:off x="285750" y="910828"/>
            <a:ext cx="8572500" cy="830997"/>
          </a:xfrm>
          <a:prstGeom prst="rect">
            <a:avLst/>
          </a:prstGeom>
          <a:noFill/>
          <a:ln w="12700" cap="sq">
            <a:noFill/>
            <a:miter lim="800000"/>
            <a:headEnd type="none" w="sm" len="sm"/>
            <a:tailEnd type="none" w="sm" len="sm"/>
          </a:ln>
        </p:spPr>
        <p:txBody>
          <a:bodyPr>
            <a:spAutoFit/>
          </a:bodyPr>
          <a:lstStyle/>
          <a:p>
            <a:r>
              <a:rPr lang="zh-CN" altLang="en-US" sz="2400"/>
              <a:t>交流信号分配电路能够将输入的单路交流信号分配为多路交流信号输出</a:t>
            </a:r>
            <a:r>
              <a:rPr lang="zh-CN" altLang="en-US" sz="2400">
                <a:solidFill>
                  <a:srgbClr val="0000CC"/>
                </a:solidFill>
              </a:rPr>
              <a:t>。</a:t>
            </a:r>
          </a:p>
        </p:txBody>
      </p:sp>
      <p:sp>
        <p:nvSpPr>
          <p:cNvPr id="52233" name="Rectangle 22"/>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52234" name="Rectangle 24"/>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15" name="Rectangle 3"/>
          <p:cNvSpPr>
            <a:spLocks noChangeArrowheads="1"/>
          </p:cNvSpPr>
          <p:nvPr/>
        </p:nvSpPr>
        <p:spPr bwMode="auto">
          <a:xfrm>
            <a:off x="285750" y="3576638"/>
            <a:ext cx="3500438" cy="1446550"/>
          </a:xfrm>
          <a:prstGeom prst="rect">
            <a:avLst/>
          </a:prstGeom>
          <a:noFill/>
          <a:ln w="12700" cap="sq">
            <a:noFill/>
            <a:miter lim="800000"/>
            <a:headEnd type="none" w="sm" len="sm"/>
            <a:tailEnd type="none" w="sm" len="sm"/>
          </a:ln>
        </p:spPr>
        <p:txBody>
          <a:bodyPr>
            <a:spAutoFit/>
          </a:bodyPr>
          <a:lstStyle/>
          <a:p>
            <a:pPr>
              <a:defRPr/>
            </a:pPr>
            <a:r>
              <a:rPr lang="zh-CN" altLang="en-US" sz="2200" dirty="0">
                <a:solidFill>
                  <a:srgbClr val="0000CC"/>
                </a:solidFill>
                <a:latin typeface="+mn-ea"/>
                <a:ea typeface="+mn-ea"/>
              </a:rPr>
              <a:t>经过耦合电容</a:t>
            </a:r>
            <a:r>
              <a:rPr lang="en-US" altLang="en-US" sz="2200" dirty="0">
                <a:solidFill>
                  <a:srgbClr val="0000CC"/>
                </a:solidFill>
                <a:latin typeface="+mn-ea"/>
                <a:ea typeface="+mn-ea"/>
              </a:rPr>
              <a:t>C3</a:t>
            </a:r>
            <a:r>
              <a:rPr lang="zh-CN" altLang="en-US" sz="2200" dirty="0">
                <a:solidFill>
                  <a:srgbClr val="0000CC"/>
                </a:solidFill>
                <a:latin typeface="+mn-ea"/>
                <a:ea typeface="+mn-ea"/>
              </a:rPr>
              <a:t>、</a:t>
            </a:r>
            <a:r>
              <a:rPr lang="en-US" altLang="en-US" sz="2200" dirty="0">
                <a:solidFill>
                  <a:srgbClr val="0000CC"/>
                </a:solidFill>
                <a:latin typeface="+mn-ea"/>
                <a:ea typeface="+mn-ea"/>
              </a:rPr>
              <a:t>C4</a:t>
            </a:r>
            <a:r>
              <a:rPr lang="zh-CN" altLang="en-US" sz="2200" dirty="0">
                <a:solidFill>
                  <a:srgbClr val="0000CC"/>
                </a:solidFill>
                <a:latin typeface="+mn-ea"/>
                <a:ea typeface="+mn-ea"/>
              </a:rPr>
              <a:t>、</a:t>
            </a:r>
            <a:r>
              <a:rPr lang="en-US" altLang="en-US" sz="2200" dirty="0">
                <a:solidFill>
                  <a:srgbClr val="0000CC"/>
                </a:solidFill>
                <a:latin typeface="+mn-ea"/>
                <a:ea typeface="+mn-ea"/>
              </a:rPr>
              <a:t>C5</a:t>
            </a:r>
            <a:r>
              <a:rPr lang="zh-CN" altLang="en-US" sz="2200" dirty="0">
                <a:solidFill>
                  <a:srgbClr val="0000CC"/>
                </a:solidFill>
                <a:latin typeface="+mn-ea"/>
                <a:ea typeface="+mn-ea"/>
              </a:rPr>
              <a:t>输出三路幅度相等、相位相同、彼此独立、互不影响的正弦交流信号。</a:t>
            </a:r>
          </a:p>
        </p:txBody>
      </p:sp>
      <p:sp>
        <p:nvSpPr>
          <p:cNvPr id="16" name="矩形 15"/>
          <p:cNvSpPr/>
          <p:nvPr/>
        </p:nvSpPr>
        <p:spPr>
          <a:xfrm>
            <a:off x="285750" y="1740694"/>
            <a:ext cx="3500438" cy="1107996"/>
          </a:xfrm>
          <a:prstGeom prst="rect">
            <a:avLst/>
          </a:prstGeom>
        </p:spPr>
        <p:txBody>
          <a:bodyPr>
            <a:spAutoFit/>
          </a:bodyPr>
          <a:lstStyle/>
          <a:p>
            <a:pPr>
              <a:defRPr/>
            </a:pPr>
            <a:r>
              <a:rPr lang="zh-CN" altLang="en-US" sz="2200" dirty="0">
                <a:solidFill>
                  <a:srgbClr val="0000CC"/>
                </a:solidFill>
                <a:latin typeface="+mn-ea"/>
                <a:ea typeface="+mn-ea"/>
              </a:rPr>
              <a:t>第一级运放</a:t>
            </a:r>
            <a:r>
              <a:rPr lang="en-US" sz="2200" dirty="0">
                <a:solidFill>
                  <a:srgbClr val="0000CC"/>
                </a:solidFill>
                <a:latin typeface="+mn-ea"/>
                <a:ea typeface="+mn-ea"/>
              </a:rPr>
              <a:t>U1A</a:t>
            </a:r>
            <a:r>
              <a:rPr lang="zh-CN" altLang="en-US" sz="2200" dirty="0">
                <a:solidFill>
                  <a:srgbClr val="0000CC"/>
                </a:solidFill>
                <a:latin typeface="+mn-ea"/>
                <a:ea typeface="+mn-ea"/>
              </a:rPr>
              <a:t>为同相交流信号放大电路，交流增益由电阻</a:t>
            </a:r>
            <a:r>
              <a:rPr lang="en-US" sz="2200" i="1" dirty="0">
                <a:solidFill>
                  <a:srgbClr val="0000CC"/>
                </a:solidFill>
                <a:latin typeface="+mn-ea"/>
                <a:ea typeface="+mn-ea"/>
              </a:rPr>
              <a:t>R</a:t>
            </a:r>
            <a:r>
              <a:rPr lang="en-US" sz="2200" baseline="-25000" dirty="0">
                <a:solidFill>
                  <a:srgbClr val="0000CC"/>
                </a:solidFill>
                <a:latin typeface="+mn-ea"/>
                <a:ea typeface="+mn-ea"/>
              </a:rPr>
              <a:t>3</a:t>
            </a:r>
            <a:r>
              <a:rPr lang="zh-CN" altLang="en-US" sz="2200" dirty="0">
                <a:solidFill>
                  <a:srgbClr val="0000CC"/>
                </a:solidFill>
                <a:latin typeface="+mn-ea"/>
                <a:ea typeface="+mn-ea"/>
              </a:rPr>
              <a:t>、</a:t>
            </a:r>
            <a:r>
              <a:rPr lang="en-US" sz="2200" i="1" dirty="0">
                <a:solidFill>
                  <a:srgbClr val="0000CC"/>
                </a:solidFill>
                <a:latin typeface="+mn-ea"/>
                <a:ea typeface="+mn-ea"/>
              </a:rPr>
              <a:t>R</a:t>
            </a:r>
            <a:r>
              <a:rPr lang="en-US" sz="2200" baseline="-25000" dirty="0">
                <a:solidFill>
                  <a:srgbClr val="0000CC"/>
                </a:solidFill>
                <a:latin typeface="+mn-ea"/>
                <a:ea typeface="+mn-ea"/>
              </a:rPr>
              <a:t>4</a:t>
            </a:r>
            <a:r>
              <a:rPr lang="zh-CN" altLang="en-US" sz="2200" dirty="0">
                <a:solidFill>
                  <a:srgbClr val="0000CC"/>
                </a:solidFill>
                <a:latin typeface="+mn-ea"/>
                <a:ea typeface="+mn-ea"/>
              </a:rPr>
              <a:t>决定。</a:t>
            </a:r>
          </a:p>
        </p:txBody>
      </p:sp>
      <p:sp>
        <p:nvSpPr>
          <p:cNvPr id="17" name="矩形 16"/>
          <p:cNvSpPr/>
          <p:nvPr/>
        </p:nvSpPr>
        <p:spPr>
          <a:xfrm>
            <a:off x="285751" y="2678907"/>
            <a:ext cx="3357563" cy="1107996"/>
          </a:xfrm>
          <a:prstGeom prst="rect">
            <a:avLst/>
          </a:prstGeom>
        </p:spPr>
        <p:txBody>
          <a:bodyPr>
            <a:spAutoFit/>
          </a:bodyPr>
          <a:lstStyle/>
          <a:p>
            <a:pPr>
              <a:defRPr/>
            </a:pPr>
            <a:r>
              <a:rPr lang="en-US" altLang="en-US" sz="2200" dirty="0">
                <a:solidFill>
                  <a:srgbClr val="0000CC"/>
                </a:solidFill>
                <a:latin typeface="+mn-ea"/>
                <a:ea typeface="+mn-ea"/>
              </a:rPr>
              <a:t>U1B</a:t>
            </a:r>
            <a:r>
              <a:rPr lang="zh-CN" altLang="en-US" sz="2200" dirty="0">
                <a:solidFill>
                  <a:srgbClr val="0000CC"/>
                </a:solidFill>
                <a:latin typeface="+mn-ea"/>
                <a:ea typeface="+mn-ea"/>
              </a:rPr>
              <a:t>、</a:t>
            </a:r>
            <a:r>
              <a:rPr lang="en-US" altLang="en-US" sz="2200" dirty="0">
                <a:solidFill>
                  <a:srgbClr val="0000CC"/>
                </a:solidFill>
                <a:latin typeface="+mn-ea"/>
                <a:ea typeface="+mn-ea"/>
              </a:rPr>
              <a:t>U2A</a:t>
            </a:r>
            <a:r>
              <a:rPr lang="zh-CN" altLang="en-US" sz="2200" dirty="0">
                <a:solidFill>
                  <a:srgbClr val="0000CC"/>
                </a:solidFill>
                <a:latin typeface="+mn-ea"/>
                <a:ea typeface="+mn-ea"/>
              </a:rPr>
              <a:t>、</a:t>
            </a:r>
            <a:r>
              <a:rPr lang="en-US" altLang="en-US" sz="2200" dirty="0">
                <a:solidFill>
                  <a:srgbClr val="0000CC"/>
                </a:solidFill>
                <a:latin typeface="+mn-ea"/>
                <a:ea typeface="+mn-ea"/>
              </a:rPr>
              <a:t>U2B</a:t>
            </a:r>
            <a:r>
              <a:rPr lang="zh-CN" altLang="en-US" sz="2200" dirty="0">
                <a:solidFill>
                  <a:srgbClr val="0000CC"/>
                </a:solidFill>
                <a:latin typeface="+mn-ea"/>
                <a:ea typeface="+mn-ea"/>
              </a:rPr>
              <a:t>采用电压跟随器，具有隔离、缓冲的功能。</a:t>
            </a:r>
          </a:p>
        </p:txBody>
      </p:sp>
      <p:pic>
        <p:nvPicPr>
          <p:cNvPr id="52238" name="Picture 3"/>
          <p:cNvPicPr>
            <a:picLocks noChangeAspect="1" noChangeArrowheads="1"/>
          </p:cNvPicPr>
          <p:nvPr/>
        </p:nvPicPr>
        <p:blipFill>
          <a:blip r:embed="rId3" cstate="print"/>
          <a:srcRect/>
          <a:stretch>
            <a:fillRect/>
          </a:stretch>
        </p:blipFill>
        <p:spPr bwMode="auto">
          <a:xfrm>
            <a:off x="4500563" y="1714501"/>
            <a:ext cx="4502150" cy="2946797"/>
          </a:xfrm>
          <a:prstGeom prst="rect">
            <a:avLst/>
          </a:prstGeom>
          <a:noFill/>
          <a:ln w="9525">
            <a:noFill/>
            <a:miter lim="800000"/>
            <a:headEnd/>
            <a:tailEnd/>
          </a:ln>
        </p:spPr>
      </p:pic>
      <p:pic>
        <p:nvPicPr>
          <p:cNvPr id="52239" name="Picture 4"/>
          <p:cNvPicPr>
            <a:picLocks noChangeAspect="1" noChangeArrowheads="1"/>
          </p:cNvPicPr>
          <p:nvPr/>
        </p:nvPicPr>
        <p:blipFill>
          <a:blip r:embed="rId4" cstate="print"/>
          <a:srcRect/>
          <a:stretch>
            <a:fillRect/>
          </a:stretch>
        </p:blipFill>
        <p:spPr bwMode="auto">
          <a:xfrm>
            <a:off x="3781425" y="1393031"/>
            <a:ext cx="1219200" cy="1300163"/>
          </a:xfrm>
          <a:prstGeom prst="rect">
            <a:avLst/>
          </a:prstGeom>
          <a:noFill/>
          <a:ln w="9525">
            <a:noFill/>
            <a:miter lim="800000"/>
            <a:headEnd/>
            <a:tailEnd/>
          </a:ln>
        </p:spPr>
      </p:pic>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strips(downRight)">
                                      <p:cBhvr>
                                        <p:cTn id="7" dur="500"/>
                                        <p:tgtEl>
                                          <p:spTgt spid="12"/>
                                        </p:tgtEl>
                                      </p:cBhvr>
                                    </p:animEffect>
                                  </p:childTnLst>
                                  <p:subTnLst>
                                    <p:audio>
                                      <p:cMediaNode>
                                        <p:cTn display="0" masterRel="sameClick">
                                          <p:stCondLst>
                                            <p:cond evt="begin" delay="0">
                                              <p:tn val="5"/>
                                            </p:cond>
                                          </p:stCondLst>
                                          <p:endCondLst>
                                            <p:cond evt="onStopAudio" delay="0">
                                              <p:tgtEl>
                                                <p:sldTgt/>
                                              </p:tgtEl>
                                            </p:cond>
                                          </p:endCondLst>
                                        </p:cTn>
                                        <p:tgtEl>
                                          <p:sndTgt r:embed="rId2" name="CHIMES.WAV"/>
                                        </p:tgtEl>
                                      </p:cMediaNode>
                                    </p:audio>
                                  </p:sub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strips(downRight)">
                                      <p:cBhvr>
                                        <p:cTn id="12" dur="500"/>
                                        <p:tgtEl>
                                          <p:spTgt spid="15"/>
                                        </p:tgtEl>
                                      </p:cBhvr>
                                    </p:animEffect>
                                  </p:childTnLst>
                                  <p:subTnLst>
                                    <p:audio>
                                      <p:cMediaNode>
                                        <p:cTn display="0" masterRel="sameClick">
                                          <p:stCondLst>
                                            <p:cond evt="begin" delay="0">
                                              <p:tn val="10"/>
                                            </p:cond>
                                          </p:stCondLst>
                                          <p:endCondLst>
                                            <p:cond evt="onStopAudio" delay="0">
                                              <p:tgtEl>
                                                <p:sldTgt/>
                                              </p:tgtEl>
                                            </p:cond>
                                          </p:endCondLst>
                                        </p:cTn>
                                        <p:tgtEl>
                                          <p:sndTgt r:embed="rId2"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utoUpdateAnimBg="0"/>
      <p:bldP spid="15" grpId="0"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2"/>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9221" name="Rectangle 4"/>
          <p:cNvSpPr>
            <a:spLocks noChangeArrowheads="1"/>
          </p:cNvSpPr>
          <p:nvPr/>
        </p:nvSpPr>
        <p:spPr bwMode="auto">
          <a:xfrm>
            <a:off x="0" y="-13216"/>
            <a:ext cx="184731" cy="369332"/>
          </a:xfrm>
          <a:prstGeom prst="rect">
            <a:avLst/>
          </a:prstGeom>
          <a:noFill/>
          <a:ln w="9525">
            <a:noFill/>
            <a:miter lim="800000"/>
            <a:headEnd/>
            <a:tailEnd/>
          </a:ln>
        </p:spPr>
        <p:txBody>
          <a:bodyPr wrap="none" anchor="ctr">
            <a:spAutoFit/>
          </a:bodyPr>
          <a:lstStyle/>
          <a:p>
            <a:endParaRPr lang="zh-CN" altLang="en-US"/>
          </a:p>
        </p:txBody>
      </p:sp>
      <p:sp>
        <p:nvSpPr>
          <p:cNvPr id="9222" name="Rectangle 6"/>
          <p:cNvSpPr>
            <a:spLocks noChangeArrowheads="1"/>
          </p:cNvSpPr>
          <p:nvPr/>
        </p:nvSpPr>
        <p:spPr bwMode="auto">
          <a:xfrm>
            <a:off x="0" y="-13216"/>
            <a:ext cx="184731" cy="369332"/>
          </a:xfrm>
          <a:prstGeom prst="rect">
            <a:avLst/>
          </a:prstGeom>
          <a:noFill/>
          <a:ln w="9525">
            <a:noFill/>
            <a:miter lim="800000"/>
            <a:headEnd/>
            <a:tailEnd/>
          </a:ln>
        </p:spPr>
        <p:txBody>
          <a:bodyPr wrap="none" anchor="ctr">
            <a:spAutoFit/>
          </a:bodyPr>
          <a:lstStyle/>
          <a:p>
            <a:endParaRPr lang="zh-CN" altLang="en-US"/>
          </a:p>
        </p:txBody>
      </p:sp>
      <p:sp>
        <p:nvSpPr>
          <p:cNvPr id="9223" name="Rectangle 7"/>
          <p:cNvSpPr>
            <a:spLocks noChangeArrowheads="1"/>
          </p:cNvSpPr>
          <p:nvPr/>
        </p:nvSpPr>
        <p:spPr bwMode="auto">
          <a:xfrm>
            <a:off x="0" y="458272"/>
            <a:ext cx="184731" cy="369332"/>
          </a:xfrm>
          <a:prstGeom prst="rect">
            <a:avLst/>
          </a:prstGeom>
          <a:noFill/>
          <a:ln w="9525">
            <a:noFill/>
            <a:miter lim="800000"/>
            <a:headEnd/>
            <a:tailEnd/>
          </a:ln>
        </p:spPr>
        <p:txBody>
          <a:bodyPr wrap="none" anchor="ctr">
            <a:spAutoFit/>
          </a:bodyPr>
          <a:lstStyle/>
          <a:p>
            <a:pPr eaLnBrk="0" hangingPunct="0"/>
            <a:endParaRPr lang="zh-CN" altLang="zh-CN"/>
          </a:p>
        </p:txBody>
      </p:sp>
      <p:sp>
        <p:nvSpPr>
          <p:cNvPr id="9224" name="Rectangle 2"/>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9225" name="Rectangle 2"/>
          <p:cNvSpPr>
            <a:spLocks noChangeArrowheads="1"/>
          </p:cNvSpPr>
          <p:nvPr/>
        </p:nvSpPr>
        <p:spPr bwMode="auto">
          <a:xfrm>
            <a:off x="571501" y="375048"/>
            <a:ext cx="5929313" cy="523220"/>
          </a:xfrm>
          <a:prstGeom prst="rect">
            <a:avLst/>
          </a:prstGeom>
          <a:noFill/>
          <a:ln w="12700" cap="sq">
            <a:noFill/>
            <a:miter lim="800000"/>
            <a:headEnd type="none" w="sm" len="sm"/>
            <a:tailEnd type="none" w="sm" len="sm"/>
          </a:ln>
        </p:spPr>
        <p:txBody>
          <a:bodyPr>
            <a:spAutoFit/>
          </a:bodyPr>
          <a:lstStyle/>
          <a:p>
            <a:r>
              <a:rPr lang="en-US" altLang="zh-CN" sz="2800"/>
              <a:t>3.3.6  </a:t>
            </a:r>
            <a:r>
              <a:rPr lang="zh-CN" altLang="en-US" sz="2800"/>
              <a:t>反相加法电路</a:t>
            </a:r>
          </a:p>
        </p:txBody>
      </p:sp>
      <p:sp>
        <p:nvSpPr>
          <p:cNvPr id="12" name="Rectangle 3"/>
          <p:cNvSpPr>
            <a:spLocks noChangeArrowheads="1"/>
          </p:cNvSpPr>
          <p:nvPr/>
        </p:nvSpPr>
        <p:spPr bwMode="auto">
          <a:xfrm>
            <a:off x="285750" y="910828"/>
            <a:ext cx="8572500" cy="1200329"/>
          </a:xfrm>
          <a:prstGeom prst="rect">
            <a:avLst/>
          </a:prstGeom>
          <a:noFill/>
          <a:ln w="12700" cap="sq">
            <a:noFill/>
            <a:miter lim="800000"/>
            <a:headEnd type="none" w="sm" len="sm"/>
            <a:tailEnd type="none" w="sm" len="sm"/>
          </a:ln>
        </p:spPr>
        <p:txBody>
          <a:bodyPr>
            <a:spAutoFit/>
          </a:bodyPr>
          <a:lstStyle/>
          <a:p>
            <a:r>
              <a:rPr lang="zh-CN" altLang="en-US" sz="2400">
                <a:solidFill>
                  <a:srgbClr val="0000CC"/>
                </a:solidFill>
              </a:rPr>
              <a:t>反相加法电路是主流的信号加法电路方案，之所以较少采用输入电阻更高的同相加法电路，主要在于后者的共模噪声过大、电路结构复杂、参数计算烦琐。</a:t>
            </a:r>
          </a:p>
        </p:txBody>
      </p:sp>
      <p:sp>
        <p:nvSpPr>
          <p:cNvPr id="9227" name="Rectangle 22"/>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9228" name="Rectangle 24"/>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15" name="Rectangle 3"/>
          <p:cNvSpPr>
            <a:spLocks noChangeArrowheads="1"/>
          </p:cNvSpPr>
          <p:nvPr/>
        </p:nvSpPr>
        <p:spPr bwMode="auto">
          <a:xfrm>
            <a:off x="714375" y="3053953"/>
            <a:ext cx="3500438" cy="461665"/>
          </a:xfrm>
          <a:prstGeom prst="rect">
            <a:avLst/>
          </a:prstGeom>
          <a:noFill/>
          <a:ln w="12700" cap="sq">
            <a:noFill/>
            <a:miter lim="800000"/>
            <a:headEnd type="none" w="sm" len="sm"/>
            <a:tailEnd type="none" w="sm" len="sm"/>
          </a:ln>
        </p:spPr>
        <p:txBody>
          <a:bodyPr>
            <a:spAutoFit/>
          </a:bodyPr>
          <a:lstStyle/>
          <a:p>
            <a:r>
              <a:rPr lang="en-US" altLang="zh-CN" sz="2400">
                <a:solidFill>
                  <a:srgbClr val="FF0000"/>
                </a:solidFill>
                <a:latin typeface="楷体_GB2312" pitchFamily="49" charset="-122"/>
              </a:rPr>
              <a:t>R3</a:t>
            </a:r>
            <a:r>
              <a:rPr lang="zh-CN" altLang="en-US" sz="2400">
                <a:solidFill>
                  <a:srgbClr val="FF0000"/>
                </a:solidFill>
                <a:latin typeface="楷体_GB2312" pitchFamily="49" charset="-122"/>
              </a:rPr>
              <a:t>为平衡电阻</a:t>
            </a:r>
          </a:p>
        </p:txBody>
      </p:sp>
      <p:sp>
        <p:nvSpPr>
          <p:cNvPr id="16" name="矩形 15"/>
          <p:cNvSpPr/>
          <p:nvPr/>
        </p:nvSpPr>
        <p:spPr>
          <a:xfrm>
            <a:off x="571500" y="1875235"/>
            <a:ext cx="3500438" cy="461665"/>
          </a:xfrm>
          <a:prstGeom prst="rect">
            <a:avLst/>
          </a:prstGeom>
        </p:spPr>
        <p:txBody>
          <a:bodyPr>
            <a:spAutoFit/>
          </a:bodyPr>
          <a:lstStyle/>
          <a:p>
            <a:pPr>
              <a:defRPr/>
            </a:pPr>
            <a:r>
              <a:rPr lang="zh-CN" altLang="en-US" sz="2400" dirty="0">
                <a:solidFill>
                  <a:srgbClr val="000000"/>
                </a:solidFill>
                <a:latin typeface="楷体_GB2312" pitchFamily="49" charset="-122"/>
              </a:rPr>
              <a:t>根据</a:t>
            </a:r>
            <a:r>
              <a:rPr lang="zh-CN" altLang="en-US" sz="2400" dirty="0">
                <a:solidFill>
                  <a:srgbClr val="FF0000"/>
                </a:solidFill>
                <a:latin typeface="楷体_GB2312" pitchFamily="49" charset="-122"/>
              </a:rPr>
              <a:t>虚短</a:t>
            </a:r>
            <a:r>
              <a:rPr lang="zh-CN" altLang="en-US" sz="2400" dirty="0">
                <a:solidFill>
                  <a:srgbClr val="000000"/>
                </a:solidFill>
                <a:latin typeface="楷体_GB2312" pitchFamily="49" charset="-122"/>
              </a:rPr>
              <a:t>、</a:t>
            </a:r>
            <a:r>
              <a:rPr lang="zh-CN" altLang="en-US" sz="2400" dirty="0">
                <a:solidFill>
                  <a:srgbClr val="FF0000"/>
                </a:solidFill>
                <a:latin typeface="楷体_GB2312" pitchFamily="49" charset="-122"/>
              </a:rPr>
              <a:t>虚断</a:t>
            </a:r>
            <a:endParaRPr lang="zh-CN" altLang="en-US" sz="2200" dirty="0">
              <a:solidFill>
                <a:srgbClr val="0000CC"/>
              </a:solidFill>
              <a:latin typeface="+mn-ea"/>
              <a:ea typeface="+mn-ea"/>
            </a:endParaRPr>
          </a:p>
        </p:txBody>
      </p:sp>
      <p:pic>
        <p:nvPicPr>
          <p:cNvPr id="9231" name="Picture 2" descr="3T3T10"/>
          <p:cNvPicPr>
            <a:picLocks noChangeAspect="1" noChangeArrowheads="1"/>
          </p:cNvPicPr>
          <p:nvPr/>
        </p:nvPicPr>
        <p:blipFill>
          <a:blip r:embed="rId4" cstate="print"/>
          <a:srcRect/>
          <a:stretch>
            <a:fillRect/>
          </a:stretch>
        </p:blipFill>
        <p:spPr bwMode="auto">
          <a:xfrm>
            <a:off x="3714750" y="1928813"/>
            <a:ext cx="4808538" cy="1714500"/>
          </a:xfrm>
          <a:prstGeom prst="rect">
            <a:avLst/>
          </a:prstGeom>
          <a:noFill/>
          <a:ln w="9525">
            <a:noFill/>
            <a:miter lim="800000"/>
            <a:headEnd/>
            <a:tailEnd/>
          </a:ln>
        </p:spPr>
      </p:pic>
      <p:sp>
        <p:nvSpPr>
          <p:cNvPr id="9232" name="Rectangle 4"/>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graphicFrame>
        <p:nvGraphicFramePr>
          <p:cNvPr id="9218" name="Object 3"/>
          <p:cNvGraphicFramePr>
            <a:graphicFrameLocks noChangeAspect="1"/>
          </p:cNvGraphicFramePr>
          <p:nvPr/>
        </p:nvGraphicFramePr>
        <p:xfrm>
          <a:off x="714376" y="2303860"/>
          <a:ext cx="2511425" cy="696515"/>
        </p:xfrm>
        <a:graphic>
          <a:graphicData uri="http://schemas.openxmlformats.org/presentationml/2006/ole">
            <p:oleObj spid="_x0000_s9218" r:id="rId5" imgW="1130300" imgH="419100" progId="Equation.DSMT4">
              <p:embed/>
            </p:oleObj>
          </a:graphicData>
        </a:graphic>
      </p:graphicFrame>
      <p:sp>
        <p:nvSpPr>
          <p:cNvPr id="9233" name="Rectangle 6"/>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graphicFrame>
        <p:nvGraphicFramePr>
          <p:cNvPr id="9219" name="Object 5"/>
          <p:cNvGraphicFramePr>
            <a:graphicFrameLocks noChangeAspect="1"/>
          </p:cNvGraphicFramePr>
          <p:nvPr/>
        </p:nvGraphicFramePr>
        <p:xfrm>
          <a:off x="749301" y="3536157"/>
          <a:ext cx="2036763" cy="321469"/>
        </p:xfrm>
        <a:graphic>
          <a:graphicData uri="http://schemas.openxmlformats.org/presentationml/2006/ole">
            <p:oleObj spid="_x0000_s9219" r:id="rId6" imgW="901309" imgH="190417" progId="Equation.DSMT4">
              <p:embed/>
            </p:oleObj>
          </a:graphicData>
        </a:graphic>
      </p:graphicFrame>
      <p:sp>
        <p:nvSpPr>
          <p:cNvPr id="21" name="Rectangle 3"/>
          <p:cNvSpPr>
            <a:spLocks noChangeArrowheads="1"/>
          </p:cNvSpPr>
          <p:nvPr/>
        </p:nvSpPr>
        <p:spPr bwMode="auto">
          <a:xfrm>
            <a:off x="285750" y="4018360"/>
            <a:ext cx="8572500" cy="1138773"/>
          </a:xfrm>
          <a:prstGeom prst="rect">
            <a:avLst/>
          </a:prstGeom>
          <a:noFill/>
          <a:ln w="12700" cap="sq">
            <a:noFill/>
            <a:miter lim="800000"/>
            <a:headEnd type="none" w="sm" len="sm"/>
            <a:tailEnd type="none" w="sm" len="sm"/>
          </a:ln>
        </p:spPr>
        <p:txBody>
          <a:bodyPr>
            <a:spAutoFit/>
          </a:bodyPr>
          <a:lstStyle/>
          <a:p>
            <a:pPr>
              <a:defRPr/>
            </a:pPr>
            <a:r>
              <a:rPr lang="zh-CN" altLang="en-US" sz="2200" dirty="0">
                <a:latin typeface="+mn-ea"/>
                <a:ea typeface="+mn-ea"/>
              </a:rPr>
              <a:t>反相加法电路结构简单且易于实现，各路输入信号之间的干扰、影响较小；主要缺点在于输入阻抗较低。</a:t>
            </a:r>
          </a:p>
          <a:p>
            <a:pPr>
              <a:defRPr/>
            </a:pPr>
            <a:endParaRPr lang="zh-CN" altLang="en-US" sz="2400" dirty="0"/>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strips(downRight)">
                                      <p:cBhvr>
                                        <p:cTn id="7" dur="500"/>
                                        <p:tgtEl>
                                          <p:spTgt spid="12"/>
                                        </p:tgtEl>
                                      </p:cBhvr>
                                    </p:animEffect>
                                  </p:childTnLst>
                                  <p:subTnLst>
                                    <p:audio>
                                      <p:cMediaNode>
                                        <p:cTn display="0" masterRel="sameClick">
                                          <p:stCondLst>
                                            <p:cond evt="begin" delay="0">
                                              <p:tn val="5"/>
                                            </p:cond>
                                          </p:stCondLst>
                                          <p:endCondLst>
                                            <p:cond evt="onStopAudio" delay="0">
                                              <p:tgtEl>
                                                <p:sldTgt/>
                                              </p:tgtEl>
                                            </p:cond>
                                          </p:endCondLst>
                                        </p:cTn>
                                        <p:tgtEl>
                                          <p:sndTgt r:embed="rId3" name="CHIMES.WAV"/>
                                        </p:tgtEl>
                                      </p:cMediaNode>
                                    </p:audio>
                                  </p:sub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strips(downRight)">
                                      <p:cBhvr>
                                        <p:cTn id="12" dur="500"/>
                                        <p:tgtEl>
                                          <p:spTgt spid="15"/>
                                        </p:tgtEl>
                                      </p:cBhvr>
                                    </p:animEffect>
                                  </p:childTnLst>
                                  <p:subTnLst>
                                    <p:audio>
                                      <p:cMediaNode>
                                        <p:cTn display="0" masterRel="sameClick">
                                          <p:stCondLst>
                                            <p:cond evt="begin" delay="0">
                                              <p:tn val="10"/>
                                            </p:cond>
                                          </p:stCondLst>
                                          <p:endCondLst>
                                            <p:cond evt="onStopAudio" delay="0">
                                              <p:tgtEl>
                                                <p:sldTgt/>
                                              </p:tgtEl>
                                            </p:cond>
                                          </p:endCondLst>
                                        </p:cTn>
                                        <p:tgtEl>
                                          <p:sndTgt r:embed="rId3" name="CHIMES.WAV"/>
                                        </p:tgtEl>
                                      </p:cMediaNode>
                                    </p:audio>
                                  </p:subTnLst>
                                </p:cTn>
                              </p:par>
                            </p:childTnLst>
                          </p:cTn>
                        </p:par>
                      </p:childTnLst>
                    </p:cTn>
                  </p:par>
                  <p:par>
                    <p:cTn id="13" fill="hold">
                      <p:stCondLst>
                        <p:cond delay="indefinite"/>
                      </p:stCondLst>
                      <p:childTnLst>
                        <p:par>
                          <p:cTn id="14" fill="hold">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strips(downRight)">
                                      <p:cBhvr>
                                        <p:cTn id="17" dur="500"/>
                                        <p:tgtEl>
                                          <p:spTgt spid="21"/>
                                        </p:tgtEl>
                                      </p:cBhvr>
                                    </p:animEffect>
                                  </p:childTnLst>
                                  <p:subTnLst>
                                    <p:audio>
                                      <p:cMediaNode>
                                        <p:cTn display="0" masterRel="sameClick">
                                          <p:stCondLst>
                                            <p:cond evt="begin" delay="0">
                                              <p:tn val="15"/>
                                            </p:cond>
                                          </p:stCondLst>
                                          <p:endCondLst>
                                            <p:cond evt="onStopAudio" delay="0">
                                              <p:tgtEl>
                                                <p:sldTgt/>
                                              </p:tgtEl>
                                            </p:cond>
                                          </p:endCondLst>
                                        </p:cTn>
                                        <p:tgtEl>
                                          <p:sndTgt r:embed="rId3"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utoUpdateAnimBg="0"/>
      <p:bldP spid="15" grpId="0" autoUpdateAnimBg="0"/>
      <p:bldP spid="21" grpId="0"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5" name="Rectangle 2"/>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10246" name="Rectangle 4"/>
          <p:cNvSpPr>
            <a:spLocks noChangeArrowheads="1"/>
          </p:cNvSpPr>
          <p:nvPr/>
        </p:nvSpPr>
        <p:spPr bwMode="auto">
          <a:xfrm>
            <a:off x="0" y="-13216"/>
            <a:ext cx="184731" cy="369332"/>
          </a:xfrm>
          <a:prstGeom prst="rect">
            <a:avLst/>
          </a:prstGeom>
          <a:noFill/>
          <a:ln w="9525">
            <a:noFill/>
            <a:miter lim="800000"/>
            <a:headEnd/>
            <a:tailEnd/>
          </a:ln>
        </p:spPr>
        <p:txBody>
          <a:bodyPr wrap="none" anchor="ctr">
            <a:spAutoFit/>
          </a:bodyPr>
          <a:lstStyle/>
          <a:p>
            <a:endParaRPr lang="zh-CN" altLang="en-US"/>
          </a:p>
        </p:txBody>
      </p:sp>
      <p:sp>
        <p:nvSpPr>
          <p:cNvPr id="10247" name="Rectangle 6"/>
          <p:cNvSpPr>
            <a:spLocks noChangeArrowheads="1"/>
          </p:cNvSpPr>
          <p:nvPr/>
        </p:nvSpPr>
        <p:spPr bwMode="auto">
          <a:xfrm>
            <a:off x="0" y="-13216"/>
            <a:ext cx="184731" cy="369332"/>
          </a:xfrm>
          <a:prstGeom prst="rect">
            <a:avLst/>
          </a:prstGeom>
          <a:noFill/>
          <a:ln w="9525">
            <a:noFill/>
            <a:miter lim="800000"/>
            <a:headEnd/>
            <a:tailEnd/>
          </a:ln>
        </p:spPr>
        <p:txBody>
          <a:bodyPr wrap="none" anchor="ctr">
            <a:spAutoFit/>
          </a:bodyPr>
          <a:lstStyle/>
          <a:p>
            <a:endParaRPr lang="zh-CN" altLang="en-US"/>
          </a:p>
        </p:txBody>
      </p:sp>
      <p:sp>
        <p:nvSpPr>
          <p:cNvPr id="10248" name="Rectangle 7"/>
          <p:cNvSpPr>
            <a:spLocks noChangeArrowheads="1"/>
          </p:cNvSpPr>
          <p:nvPr/>
        </p:nvSpPr>
        <p:spPr bwMode="auto">
          <a:xfrm>
            <a:off x="0" y="458272"/>
            <a:ext cx="184731" cy="369332"/>
          </a:xfrm>
          <a:prstGeom prst="rect">
            <a:avLst/>
          </a:prstGeom>
          <a:noFill/>
          <a:ln w="9525">
            <a:noFill/>
            <a:miter lim="800000"/>
            <a:headEnd/>
            <a:tailEnd/>
          </a:ln>
        </p:spPr>
        <p:txBody>
          <a:bodyPr wrap="none" anchor="ctr">
            <a:spAutoFit/>
          </a:bodyPr>
          <a:lstStyle/>
          <a:p>
            <a:pPr eaLnBrk="0" hangingPunct="0"/>
            <a:endParaRPr lang="zh-CN" altLang="zh-CN"/>
          </a:p>
        </p:txBody>
      </p:sp>
      <p:sp>
        <p:nvSpPr>
          <p:cNvPr id="10249" name="Rectangle 2"/>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10250" name="Rectangle 2"/>
          <p:cNvSpPr>
            <a:spLocks noChangeArrowheads="1"/>
          </p:cNvSpPr>
          <p:nvPr/>
        </p:nvSpPr>
        <p:spPr bwMode="auto">
          <a:xfrm>
            <a:off x="571501" y="375048"/>
            <a:ext cx="5929313" cy="523220"/>
          </a:xfrm>
          <a:prstGeom prst="rect">
            <a:avLst/>
          </a:prstGeom>
          <a:noFill/>
          <a:ln w="12700" cap="sq">
            <a:noFill/>
            <a:miter lim="800000"/>
            <a:headEnd type="none" w="sm" len="sm"/>
            <a:tailEnd type="none" w="sm" len="sm"/>
          </a:ln>
        </p:spPr>
        <p:txBody>
          <a:bodyPr>
            <a:spAutoFit/>
          </a:bodyPr>
          <a:lstStyle/>
          <a:p>
            <a:r>
              <a:rPr lang="en-US" altLang="zh-CN" sz="2800"/>
              <a:t>3.3.7  </a:t>
            </a:r>
            <a:r>
              <a:rPr lang="zh-CN" altLang="en-US" sz="2800"/>
              <a:t>差动减法电路</a:t>
            </a:r>
          </a:p>
        </p:txBody>
      </p:sp>
      <p:sp>
        <p:nvSpPr>
          <p:cNvPr id="12" name="Rectangle 3"/>
          <p:cNvSpPr>
            <a:spLocks noChangeArrowheads="1"/>
          </p:cNvSpPr>
          <p:nvPr/>
        </p:nvSpPr>
        <p:spPr bwMode="auto">
          <a:xfrm>
            <a:off x="571500" y="964407"/>
            <a:ext cx="8572500" cy="461665"/>
          </a:xfrm>
          <a:prstGeom prst="rect">
            <a:avLst/>
          </a:prstGeom>
          <a:noFill/>
          <a:ln w="12700" cap="sq">
            <a:noFill/>
            <a:miter lim="800000"/>
            <a:headEnd type="none" w="sm" len="sm"/>
            <a:tailEnd type="none" w="sm" len="sm"/>
          </a:ln>
        </p:spPr>
        <p:txBody>
          <a:bodyPr>
            <a:spAutoFit/>
          </a:bodyPr>
          <a:lstStyle/>
          <a:p>
            <a:r>
              <a:rPr lang="zh-CN" altLang="en-US" sz="2400"/>
              <a:t>差动减法电路可进行简单的减法运算</a:t>
            </a:r>
            <a:r>
              <a:rPr lang="zh-CN" altLang="en-US" sz="2400">
                <a:solidFill>
                  <a:srgbClr val="0000CC"/>
                </a:solidFill>
              </a:rPr>
              <a:t>。</a:t>
            </a:r>
          </a:p>
        </p:txBody>
      </p:sp>
      <p:sp>
        <p:nvSpPr>
          <p:cNvPr id="10252" name="Rectangle 22"/>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10253" name="Rectangle 24"/>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16" name="矩形 15"/>
          <p:cNvSpPr/>
          <p:nvPr/>
        </p:nvSpPr>
        <p:spPr>
          <a:xfrm>
            <a:off x="571500" y="2118122"/>
            <a:ext cx="3500438" cy="461665"/>
          </a:xfrm>
          <a:prstGeom prst="rect">
            <a:avLst/>
          </a:prstGeom>
        </p:spPr>
        <p:txBody>
          <a:bodyPr>
            <a:spAutoFit/>
          </a:bodyPr>
          <a:lstStyle/>
          <a:p>
            <a:pPr>
              <a:defRPr/>
            </a:pPr>
            <a:r>
              <a:rPr lang="zh-CN" altLang="en-US" sz="2400" dirty="0">
                <a:solidFill>
                  <a:srgbClr val="000000"/>
                </a:solidFill>
                <a:latin typeface="楷体_GB2312" pitchFamily="49" charset="-122"/>
              </a:rPr>
              <a:t>根据</a:t>
            </a:r>
            <a:r>
              <a:rPr lang="zh-CN" altLang="en-US" sz="2400" dirty="0">
                <a:solidFill>
                  <a:srgbClr val="FF0000"/>
                </a:solidFill>
                <a:latin typeface="楷体_GB2312" pitchFamily="49" charset="-122"/>
              </a:rPr>
              <a:t>虚短</a:t>
            </a:r>
            <a:r>
              <a:rPr lang="zh-CN" altLang="en-US" sz="2400" dirty="0">
                <a:solidFill>
                  <a:srgbClr val="000000"/>
                </a:solidFill>
                <a:latin typeface="楷体_GB2312" pitchFamily="49" charset="-122"/>
              </a:rPr>
              <a:t>、</a:t>
            </a:r>
            <a:r>
              <a:rPr lang="zh-CN" altLang="en-US" sz="2400" dirty="0">
                <a:solidFill>
                  <a:srgbClr val="FF0000"/>
                </a:solidFill>
                <a:latin typeface="楷体_GB2312" pitchFamily="49" charset="-122"/>
              </a:rPr>
              <a:t>虚断</a:t>
            </a:r>
            <a:endParaRPr lang="zh-CN" altLang="en-US" sz="2200" dirty="0">
              <a:solidFill>
                <a:srgbClr val="0000CC"/>
              </a:solidFill>
              <a:latin typeface="+mn-ea"/>
              <a:ea typeface="+mn-ea"/>
            </a:endParaRPr>
          </a:p>
        </p:txBody>
      </p:sp>
      <p:sp>
        <p:nvSpPr>
          <p:cNvPr id="10255" name="Rectangle 4"/>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10256" name="Rectangle 6"/>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21" name="Rectangle 3"/>
          <p:cNvSpPr>
            <a:spLocks noChangeArrowheads="1"/>
          </p:cNvSpPr>
          <p:nvPr/>
        </p:nvSpPr>
        <p:spPr bwMode="auto">
          <a:xfrm>
            <a:off x="357188" y="3589735"/>
            <a:ext cx="8572500" cy="1446550"/>
          </a:xfrm>
          <a:prstGeom prst="rect">
            <a:avLst/>
          </a:prstGeom>
          <a:noFill/>
          <a:ln w="12700" cap="sq">
            <a:noFill/>
            <a:miter lim="800000"/>
            <a:headEnd type="none" w="sm" len="sm"/>
            <a:tailEnd type="none" w="sm" len="sm"/>
          </a:ln>
        </p:spPr>
        <p:txBody>
          <a:bodyPr>
            <a:spAutoFit/>
          </a:bodyPr>
          <a:lstStyle/>
          <a:p>
            <a:pPr>
              <a:defRPr/>
            </a:pPr>
            <a:r>
              <a:rPr lang="zh-CN" altLang="en-US" sz="2200" dirty="0">
                <a:latin typeface="+mn-ea"/>
                <a:ea typeface="+mn-ea"/>
              </a:rPr>
              <a:t>由单运放构成的差动减法电路具有结构简单、性能稳定、成本低廉的优点；但由于运放同相输入端的输入电阻</a:t>
            </a:r>
            <a:r>
              <a:rPr lang="en-US" sz="2200" dirty="0">
                <a:latin typeface="+mn-ea"/>
                <a:ea typeface="+mn-ea"/>
              </a:rPr>
              <a:t>∞</a:t>
            </a:r>
            <a:r>
              <a:rPr lang="zh-CN" altLang="en-US" sz="2200" dirty="0">
                <a:latin typeface="+mn-ea"/>
                <a:ea typeface="+mn-ea"/>
              </a:rPr>
              <a:t>、反相输入端的输入电阻仅为</a:t>
            </a:r>
            <a:r>
              <a:rPr lang="en-US" sz="2200" dirty="0" err="1">
                <a:latin typeface="+mn-ea"/>
                <a:ea typeface="+mn-ea"/>
              </a:rPr>
              <a:t>kΩ</a:t>
            </a:r>
            <a:r>
              <a:rPr lang="zh-CN" altLang="en-US" sz="2200" dirty="0">
                <a:latin typeface="+mn-ea"/>
                <a:ea typeface="+mn-ea"/>
              </a:rPr>
              <a:t>数量级，造成输入电阻间的不平衡，不建议连接到信号源内阻较高的传感器输出端。</a:t>
            </a:r>
          </a:p>
        </p:txBody>
      </p:sp>
      <p:pic>
        <p:nvPicPr>
          <p:cNvPr id="10258" name="Picture 4"/>
          <p:cNvPicPr>
            <a:picLocks noChangeAspect="1" noChangeArrowheads="1"/>
          </p:cNvPicPr>
          <p:nvPr/>
        </p:nvPicPr>
        <p:blipFill>
          <a:blip r:embed="rId4" cstate="print"/>
          <a:srcRect/>
          <a:stretch>
            <a:fillRect/>
          </a:stretch>
        </p:blipFill>
        <p:spPr bwMode="auto">
          <a:xfrm>
            <a:off x="4214814" y="1393032"/>
            <a:ext cx="4225925" cy="2035969"/>
          </a:xfrm>
          <a:prstGeom prst="rect">
            <a:avLst/>
          </a:prstGeom>
          <a:noFill/>
          <a:ln w="9525">
            <a:noFill/>
            <a:miter lim="800000"/>
            <a:headEnd/>
            <a:tailEnd/>
          </a:ln>
        </p:spPr>
      </p:pic>
      <p:sp>
        <p:nvSpPr>
          <p:cNvPr id="10259" name="Rectangle 6"/>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graphicFrame>
        <p:nvGraphicFramePr>
          <p:cNvPr id="10242" name="Object 5"/>
          <p:cNvGraphicFramePr>
            <a:graphicFrameLocks noChangeAspect="1"/>
          </p:cNvGraphicFramePr>
          <p:nvPr/>
        </p:nvGraphicFramePr>
        <p:xfrm>
          <a:off x="857250" y="1714501"/>
          <a:ext cx="1100138" cy="375047"/>
        </p:xfrm>
        <a:graphic>
          <a:graphicData uri="http://schemas.openxmlformats.org/presentationml/2006/ole">
            <p:oleObj spid="_x0000_s10242" r:id="rId5" imgW="419100" imgH="190500" progId="Equation.DSMT4">
              <p:embed/>
            </p:oleObj>
          </a:graphicData>
        </a:graphic>
      </p:graphicFrame>
      <p:sp>
        <p:nvSpPr>
          <p:cNvPr id="10260" name="Rectangle 8"/>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graphicFrame>
        <p:nvGraphicFramePr>
          <p:cNvPr id="10243" name="Object 7"/>
          <p:cNvGraphicFramePr>
            <a:graphicFrameLocks noChangeAspect="1"/>
          </p:cNvGraphicFramePr>
          <p:nvPr/>
        </p:nvGraphicFramePr>
        <p:xfrm>
          <a:off x="2143125" y="1714500"/>
          <a:ext cx="1143000" cy="381000"/>
        </p:xfrm>
        <a:graphic>
          <a:graphicData uri="http://schemas.openxmlformats.org/presentationml/2006/ole">
            <p:oleObj spid="_x0000_s10243" r:id="rId6" imgW="431613" imgH="190417" progId="Equation.DSMT4">
              <p:embed/>
            </p:oleObj>
          </a:graphicData>
        </a:graphic>
      </p:graphicFrame>
      <p:sp>
        <p:nvSpPr>
          <p:cNvPr id="10261" name="矩形 23"/>
          <p:cNvSpPr>
            <a:spLocks noChangeArrowheads="1"/>
          </p:cNvSpPr>
          <p:nvPr/>
        </p:nvSpPr>
        <p:spPr bwMode="auto">
          <a:xfrm>
            <a:off x="571500" y="1285876"/>
            <a:ext cx="3500438" cy="461665"/>
          </a:xfrm>
          <a:prstGeom prst="rect">
            <a:avLst/>
          </a:prstGeom>
          <a:noFill/>
          <a:ln w="9525">
            <a:noFill/>
            <a:miter lim="800000"/>
            <a:headEnd/>
            <a:tailEnd/>
          </a:ln>
        </p:spPr>
        <p:txBody>
          <a:bodyPr>
            <a:spAutoFit/>
          </a:bodyPr>
          <a:lstStyle/>
          <a:p>
            <a:r>
              <a:rPr lang="zh-CN" altLang="en-US" sz="2400">
                <a:solidFill>
                  <a:srgbClr val="FF0000"/>
                </a:solidFill>
                <a:latin typeface="楷体_GB2312" pitchFamily="49" charset="-122"/>
              </a:rPr>
              <a:t>当满足：</a:t>
            </a:r>
          </a:p>
        </p:txBody>
      </p:sp>
      <p:sp>
        <p:nvSpPr>
          <p:cNvPr id="10262" name="Rectangle 10"/>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graphicFrame>
        <p:nvGraphicFramePr>
          <p:cNvPr id="10244" name="Object 9"/>
          <p:cNvGraphicFramePr>
            <a:graphicFrameLocks noChangeAspect="1"/>
          </p:cNvGraphicFramePr>
          <p:nvPr/>
        </p:nvGraphicFramePr>
        <p:xfrm>
          <a:off x="1000125" y="2571750"/>
          <a:ext cx="2205038" cy="696516"/>
        </p:xfrm>
        <a:graphic>
          <a:graphicData uri="http://schemas.openxmlformats.org/presentationml/2006/ole">
            <p:oleObj spid="_x0000_s10244" r:id="rId7" imgW="901309" imgH="380835" progId="Equation.DSMT4">
              <p:embed/>
            </p:oleObj>
          </a:graphicData>
        </a:graphic>
      </p:graphicFrame>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strips(downRight)">
                                      <p:cBhvr>
                                        <p:cTn id="7" dur="500"/>
                                        <p:tgtEl>
                                          <p:spTgt spid="12"/>
                                        </p:tgtEl>
                                      </p:cBhvr>
                                    </p:animEffect>
                                  </p:childTnLst>
                                  <p:subTnLst>
                                    <p:audio>
                                      <p:cMediaNode>
                                        <p:cTn display="0" masterRel="sameClick">
                                          <p:stCondLst>
                                            <p:cond evt="begin" delay="0">
                                              <p:tn val="5"/>
                                            </p:cond>
                                          </p:stCondLst>
                                          <p:endCondLst>
                                            <p:cond evt="onStopAudio" delay="0">
                                              <p:tgtEl>
                                                <p:sldTgt/>
                                              </p:tgtEl>
                                            </p:cond>
                                          </p:endCondLst>
                                        </p:cTn>
                                        <p:tgtEl>
                                          <p:sndTgt r:embed="rId3" name="CHIMES.WAV"/>
                                        </p:tgtEl>
                                      </p:cMediaNode>
                                    </p:audio>
                                  </p:sub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strips(downRight)">
                                      <p:cBhvr>
                                        <p:cTn id="12" dur="500"/>
                                        <p:tgtEl>
                                          <p:spTgt spid="21"/>
                                        </p:tgtEl>
                                      </p:cBhvr>
                                    </p:animEffect>
                                  </p:childTnLst>
                                  <p:subTnLst>
                                    <p:audio>
                                      <p:cMediaNode>
                                        <p:cTn display="0" masterRel="sameClick">
                                          <p:stCondLst>
                                            <p:cond evt="begin" delay="0">
                                              <p:tn val="10"/>
                                            </p:cond>
                                          </p:stCondLst>
                                          <p:endCondLst>
                                            <p:cond evt="onStopAudio" delay="0">
                                              <p:tgtEl>
                                                <p:sldTgt/>
                                              </p:tgtEl>
                                            </p:cond>
                                          </p:endCondLst>
                                        </p:cTn>
                                        <p:tgtEl>
                                          <p:sndTgt r:embed="rId3"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utoUpdateAnimBg="0"/>
      <p:bldP spid="21" grpId="0"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53251" name="Rectangle 4"/>
          <p:cNvSpPr>
            <a:spLocks noChangeArrowheads="1"/>
          </p:cNvSpPr>
          <p:nvPr/>
        </p:nvSpPr>
        <p:spPr bwMode="auto">
          <a:xfrm>
            <a:off x="0" y="-13216"/>
            <a:ext cx="184731" cy="369332"/>
          </a:xfrm>
          <a:prstGeom prst="rect">
            <a:avLst/>
          </a:prstGeom>
          <a:noFill/>
          <a:ln w="9525">
            <a:noFill/>
            <a:miter lim="800000"/>
            <a:headEnd/>
            <a:tailEnd/>
          </a:ln>
        </p:spPr>
        <p:txBody>
          <a:bodyPr wrap="none" anchor="ctr">
            <a:spAutoFit/>
          </a:bodyPr>
          <a:lstStyle/>
          <a:p>
            <a:endParaRPr lang="zh-CN" altLang="en-US"/>
          </a:p>
        </p:txBody>
      </p:sp>
      <p:sp>
        <p:nvSpPr>
          <p:cNvPr id="53252" name="Rectangle 6"/>
          <p:cNvSpPr>
            <a:spLocks noChangeArrowheads="1"/>
          </p:cNvSpPr>
          <p:nvPr/>
        </p:nvSpPr>
        <p:spPr bwMode="auto">
          <a:xfrm>
            <a:off x="0" y="-13216"/>
            <a:ext cx="184731" cy="369332"/>
          </a:xfrm>
          <a:prstGeom prst="rect">
            <a:avLst/>
          </a:prstGeom>
          <a:noFill/>
          <a:ln w="9525">
            <a:noFill/>
            <a:miter lim="800000"/>
            <a:headEnd/>
            <a:tailEnd/>
          </a:ln>
        </p:spPr>
        <p:txBody>
          <a:bodyPr wrap="none" anchor="ctr">
            <a:spAutoFit/>
          </a:bodyPr>
          <a:lstStyle/>
          <a:p>
            <a:endParaRPr lang="zh-CN" altLang="en-US"/>
          </a:p>
        </p:txBody>
      </p:sp>
      <p:sp>
        <p:nvSpPr>
          <p:cNvPr id="53253" name="Rectangle 7"/>
          <p:cNvSpPr>
            <a:spLocks noChangeArrowheads="1"/>
          </p:cNvSpPr>
          <p:nvPr/>
        </p:nvSpPr>
        <p:spPr bwMode="auto">
          <a:xfrm>
            <a:off x="0" y="458272"/>
            <a:ext cx="184731" cy="369332"/>
          </a:xfrm>
          <a:prstGeom prst="rect">
            <a:avLst/>
          </a:prstGeom>
          <a:noFill/>
          <a:ln w="9525">
            <a:noFill/>
            <a:miter lim="800000"/>
            <a:headEnd/>
            <a:tailEnd/>
          </a:ln>
        </p:spPr>
        <p:txBody>
          <a:bodyPr wrap="none" anchor="ctr">
            <a:spAutoFit/>
          </a:bodyPr>
          <a:lstStyle/>
          <a:p>
            <a:pPr eaLnBrk="0" hangingPunct="0"/>
            <a:endParaRPr lang="zh-CN" altLang="zh-CN"/>
          </a:p>
        </p:txBody>
      </p:sp>
      <p:sp>
        <p:nvSpPr>
          <p:cNvPr id="53254" name="Rectangle 2"/>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53255" name="Rectangle 2"/>
          <p:cNvSpPr>
            <a:spLocks noChangeArrowheads="1"/>
          </p:cNvSpPr>
          <p:nvPr/>
        </p:nvSpPr>
        <p:spPr bwMode="auto">
          <a:xfrm>
            <a:off x="571501" y="375048"/>
            <a:ext cx="5929313" cy="523220"/>
          </a:xfrm>
          <a:prstGeom prst="rect">
            <a:avLst/>
          </a:prstGeom>
          <a:noFill/>
          <a:ln w="12700" cap="sq">
            <a:noFill/>
            <a:miter lim="800000"/>
            <a:headEnd type="none" w="sm" len="sm"/>
            <a:tailEnd type="none" w="sm" len="sm"/>
          </a:ln>
        </p:spPr>
        <p:txBody>
          <a:bodyPr>
            <a:spAutoFit/>
          </a:bodyPr>
          <a:lstStyle/>
          <a:p>
            <a:r>
              <a:rPr lang="en-US" altLang="zh-CN" sz="2800"/>
              <a:t>3.3.7  </a:t>
            </a:r>
            <a:r>
              <a:rPr lang="zh-CN" altLang="en-US" sz="2800"/>
              <a:t>差动减法电路</a:t>
            </a:r>
          </a:p>
        </p:txBody>
      </p:sp>
      <p:sp>
        <p:nvSpPr>
          <p:cNvPr id="53256" name="Rectangle 22"/>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53257" name="Rectangle 24"/>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53258" name="Rectangle 4"/>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53259" name="Rectangle 6"/>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21" name="Rectangle 3"/>
          <p:cNvSpPr>
            <a:spLocks noChangeArrowheads="1"/>
          </p:cNvSpPr>
          <p:nvPr/>
        </p:nvSpPr>
        <p:spPr bwMode="auto">
          <a:xfrm>
            <a:off x="357188" y="2625328"/>
            <a:ext cx="8572500" cy="461665"/>
          </a:xfrm>
          <a:prstGeom prst="rect">
            <a:avLst/>
          </a:prstGeom>
          <a:noFill/>
          <a:ln w="12700" cap="sq">
            <a:noFill/>
            <a:miter lim="800000"/>
            <a:headEnd type="none" w="sm" len="sm"/>
            <a:tailEnd type="none" w="sm" len="sm"/>
          </a:ln>
        </p:spPr>
        <p:txBody>
          <a:bodyPr>
            <a:spAutoFit/>
          </a:bodyPr>
          <a:lstStyle/>
          <a:p>
            <a:pPr>
              <a:defRPr/>
            </a:pPr>
            <a:r>
              <a:rPr lang="en-US" altLang="zh-CN" sz="2400" dirty="0">
                <a:latin typeface="+mn-ea"/>
                <a:ea typeface="+mn-ea"/>
              </a:rPr>
              <a:t>【</a:t>
            </a:r>
            <a:r>
              <a:rPr lang="zh-CN" altLang="en-US" sz="2400" dirty="0">
                <a:latin typeface="+mn-ea"/>
                <a:ea typeface="+mn-ea"/>
              </a:rPr>
              <a:t>例</a:t>
            </a:r>
            <a:r>
              <a:rPr lang="en-US" altLang="en-US" sz="2400" dirty="0">
                <a:latin typeface="+mn-ea"/>
                <a:ea typeface="+mn-ea"/>
              </a:rPr>
              <a:t>3-3-6</a:t>
            </a:r>
            <a:r>
              <a:rPr lang="en-US" altLang="zh-CN" sz="2400" dirty="0">
                <a:latin typeface="+mn-ea"/>
                <a:ea typeface="+mn-ea"/>
              </a:rPr>
              <a:t>】 </a:t>
            </a:r>
            <a:r>
              <a:rPr lang="zh-CN" altLang="en-US" sz="2400" dirty="0">
                <a:latin typeface="+mn-ea"/>
                <a:ea typeface="+mn-ea"/>
              </a:rPr>
              <a:t>另外一种实现减法运算的电路结构。</a:t>
            </a:r>
          </a:p>
        </p:txBody>
      </p:sp>
      <p:sp>
        <p:nvSpPr>
          <p:cNvPr id="53261" name="Rectangle 6"/>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53262" name="Rectangle 8"/>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24" name="矩形 23"/>
          <p:cNvSpPr/>
          <p:nvPr/>
        </p:nvSpPr>
        <p:spPr>
          <a:xfrm>
            <a:off x="285751" y="910828"/>
            <a:ext cx="7072313" cy="461665"/>
          </a:xfrm>
          <a:prstGeom prst="rect">
            <a:avLst/>
          </a:prstGeom>
        </p:spPr>
        <p:txBody>
          <a:bodyPr>
            <a:spAutoFit/>
          </a:bodyPr>
          <a:lstStyle/>
          <a:p>
            <a:pPr>
              <a:defRPr/>
            </a:pPr>
            <a:r>
              <a:rPr lang="en-US" altLang="zh-CN" sz="2400" dirty="0">
                <a:latin typeface="+mn-ea"/>
                <a:ea typeface="+mn-ea"/>
              </a:rPr>
              <a:t>【</a:t>
            </a:r>
            <a:r>
              <a:rPr lang="zh-CN" altLang="en-US" sz="2400" dirty="0">
                <a:latin typeface="+mn-ea"/>
                <a:ea typeface="+mn-ea"/>
              </a:rPr>
              <a:t>例</a:t>
            </a:r>
            <a:r>
              <a:rPr lang="en-US" sz="2400" dirty="0">
                <a:latin typeface="+mn-ea"/>
                <a:ea typeface="+mn-ea"/>
              </a:rPr>
              <a:t>3-3-5</a:t>
            </a:r>
            <a:r>
              <a:rPr lang="en-US" altLang="zh-CN" sz="2400" dirty="0">
                <a:latin typeface="+mn-ea"/>
                <a:ea typeface="+mn-ea"/>
              </a:rPr>
              <a:t>】 </a:t>
            </a:r>
            <a:r>
              <a:rPr lang="zh-CN" altLang="en-US" sz="2400" dirty="0">
                <a:latin typeface="+mn-ea"/>
                <a:ea typeface="+mn-ea"/>
              </a:rPr>
              <a:t>具有较高输入电阻的差动减法电路。</a:t>
            </a:r>
            <a:endParaRPr lang="zh-CN" altLang="en-US" sz="2400" dirty="0">
              <a:solidFill>
                <a:srgbClr val="FF0000"/>
              </a:solidFill>
              <a:latin typeface="+mn-ea"/>
              <a:ea typeface="+mn-ea"/>
            </a:endParaRPr>
          </a:p>
        </p:txBody>
      </p:sp>
      <p:sp>
        <p:nvSpPr>
          <p:cNvPr id="53264" name="Rectangle 10"/>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pic>
        <p:nvPicPr>
          <p:cNvPr id="53265" name="Picture 5" descr="3T3T13"/>
          <p:cNvPicPr>
            <a:picLocks noChangeAspect="1" noChangeArrowheads="1"/>
          </p:cNvPicPr>
          <p:nvPr/>
        </p:nvPicPr>
        <p:blipFill>
          <a:blip r:embed="rId3" cstate="print"/>
          <a:srcRect b="3293"/>
          <a:stretch>
            <a:fillRect/>
          </a:stretch>
        </p:blipFill>
        <p:spPr bwMode="auto">
          <a:xfrm>
            <a:off x="1928813" y="1285875"/>
            <a:ext cx="4595812" cy="1285875"/>
          </a:xfrm>
          <a:prstGeom prst="rect">
            <a:avLst/>
          </a:prstGeom>
          <a:noFill/>
          <a:ln w="9525">
            <a:noFill/>
            <a:miter lim="800000"/>
            <a:headEnd/>
            <a:tailEnd/>
          </a:ln>
        </p:spPr>
      </p:pic>
      <p:pic>
        <p:nvPicPr>
          <p:cNvPr id="53266" name="Picture 6" descr="3T3T14"/>
          <p:cNvPicPr>
            <a:picLocks noChangeAspect="1" noChangeArrowheads="1"/>
          </p:cNvPicPr>
          <p:nvPr/>
        </p:nvPicPr>
        <p:blipFill>
          <a:blip r:embed="rId4" cstate="print"/>
          <a:srcRect/>
          <a:stretch>
            <a:fillRect/>
          </a:stretch>
        </p:blipFill>
        <p:spPr bwMode="auto">
          <a:xfrm>
            <a:off x="1785939" y="3107531"/>
            <a:ext cx="5545137" cy="1500188"/>
          </a:xfrm>
          <a:prstGeom prst="rect">
            <a:avLst/>
          </a:prstGeom>
          <a:noFill/>
          <a:ln w="9525">
            <a:noFill/>
            <a:miter lim="800000"/>
            <a:headEnd/>
            <a:tailEnd/>
          </a:ln>
        </p:spPr>
      </p:pic>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strips(downRight)">
                                      <p:cBhvr>
                                        <p:cTn id="7" dur="500"/>
                                        <p:tgtEl>
                                          <p:spTgt spid="21"/>
                                        </p:tgtEl>
                                      </p:cBhvr>
                                    </p:animEffect>
                                  </p:childTnLst>
                                  <p:subTnLst>
                                    <p:audio>
                                      <p:cMediaNode>
                                        <p:cTn display="0" masterRel="sameClick">
                                          <p:stCondLst>
                                            <p:cond evt="begin" delay="0">
                                              <p:tn val="5"/>
                                            </p:cond>
                                          </p:stCondLst>
                                          <p:endCondLst>
                                            <p:cond evt="onStopAudio" delay="0">
                                              <p:tgtEl>
                                                <p:sldTgt/>
                                              </p:tgtEl>
                                            </p:cond>
                                          </p:endCondLst>
                                        </p:cTn>
                                        <p:tgtEl>
                                          <p:sndTgt r:embed="rId2"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11268" name="Rectangle 4"/>
          <p:cNvSpPr>
            <a:spLocks noChangeArrowheads="1"/>
          </p:cNvSpPr>
          <p:nvPr/>
        </p:nvSpPr>
        <p:spPr bwMode="auto">
          <a:xfrm>
            <a:off x="0" y="-13216"/>
            <a:ext cx="184731" cy="369332"/>
          </a:xfrm>
          <a:prstGeom prst="rect">
            <a:avLst/>
          </a:prstGeom>
          <a:noFill/>
          <a:ln w="9525">
            <a:noFill/>
            <a:miter lim="800000"/>
            <a:headEnd/>
            <a:tailEnd/>
          </a:ln>
        </p:spPr>
        <p:txBody>
          <a:bodyPr wrap="none" anchor="ctr">
            <a:spAutoFit/>
          </a:bodyPr>
          <a:lstStyle/>
          <a:p>
            <a:endParaRPr lang="zh-CN" altLang="en-US"/>
          </a:p>
        </p:txBody>
      </p:sp>
      <p:sp>
        <p:nvSpPr>
          <p:cNvPr id="11269" name="Rectangle 6"/>
          <p:cNvSpPr>
            <a:spLocks noChangeArrowheads="1"/>
          </p:cNvSpPr>
          <p:nvPr/>
        </p:nvSpPr>
        <p:spPr bwMode="auto">
          <a:xfrm>
            <a:off x="0" y="-13216"/>
            <a:ext cx="184731" cy="369332"/>
          </a:xfrm>
          <a:prstGeom prst="rect">
            <a:avLst/>
          </a:prstGeom>
          <a:noFill/>
          <a:ln w="9525">
            <a:noFill/>
            <a:miter lim="800000"/>
            <a:headEnd/>
            <a:tailEnd/>
          </a:ln>
        </p:spPr>
        <p:txBody>
          <a:bodyPr wrap="none" anchor="ctr">
            <a:spAutoFit/>
          </a:bodyPr>
          <a:lstStyle/>
          <a:p>
            <a:endParaRPr lang="zh-CN" altLang="en-US"/>
          </a:p>
        </p:txBody>
      </p:sp>
      <p:sp>
        <p:nvSpPr>
          <p:cNvPr id="11270" name="Rectangle 7"/>
          <p:cNvSpPr>
            <a:spLocks noChangeArrowheads="1"/>
          </p:cNvSpPr>
          <p:nvPr/>
        </p:nvSpPr>
        <p:spPr bwMode="auto">
          <a:xfrm>
            <a:off x="0" y="458272"/>
            <a:ext cx="184731" cy="369332"/>
          </a:xfrm>
          <a:prstGeom prst="rect">
            <a:avLst/>
          </a:prstGeom>
          <a:noFill/>
          <a:ln w="9525">
            <a:noFill/>
            <a:miter lim="800000"/>
            <a:headEnd/>
            <a:tailEnd/>
          </a:ln>
        </p:spPr>
        <p:txBody>
          <a:bodyPr wrap="none" anchor="ctr">
            <a:spAutoFit/>
          </a:bodyPr>
          <a:lstStyle/>
          <a:p>
            <a:pPr eaLnBrk="0" hangingPunct="0"/>
            <a:endParaRPr lang="zh-CN" altLang="zh-CN"/>
          </a:p>
        </p:txBody>
      </p:sp>
      <p:sp>
        <p:nvSpPr>
          <p:cNvPr id="11271" name="Rectangle 2"/>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11272" name="Rectangle 2"/>
          <p:cNvSpPr>
            <a:spLocks noChangeArrowheads="1"/>
          </p:cNvSpPr>
          <p:nvPr/>
        </p:nvSpPr>
        <p:spPr bwMode="auto">
          <a:xfrm>
            <a:off x="571501" y="375048"/>
            <a:ext cx="5929313" cy="523220"/>
          </a:xfrm>
          <a:prstGeom prst="rect">
            <a:avLst/>
          </a:prstGeom>
          <a:noFill/>
          <a:ln w="12700" cap="sq">
            <a:noFill/>
            <a:miter lim="800000"/>
            <a:headEnd type="none" w="sm" len="sm"/>
            <a:tailEnd type="none" w="sm" len="sm"/>
          </a:ln>
        </p:spPr>
        <p:txBody>
          <a:bodyPr>
            <a:spAutoFit/>
          </a:bodyPr>
          <a:lstStyle/>
          <a:p>
            <a:r>
              <a:rPr lang="en-US" altLang="zh-CN" sz="2800"/>
              <a:t>3.3.8  </a:t>
            </a:r>
            <a:r>
              <a:rPr lang="zh-CN" altLang="en-US" sz="2800"/>
              <a:t>仪表放大器电路</a:t>
            </a:r>
          </a:p>
        </p:txBody>
      </p:sp>
      <p:sp>
        <p:nvSpPr>
          <p:cNvPr id="11273" name="Rectangle 22"/>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11274" name="Rectangle 24"/>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11275" name="Rectangle 4"/>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11276" name="Rectangle 6"/>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11277" name="Rectangle 6"/>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11278" name="Rectangle 8"/>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11279" name="Rectangle 10"/>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pic>
        <p:nvPicPr>
          <p:cNvPr id="11280" name="Picture 5"/>
          <p:cNvPicPr>
            <a:picLocks noChangeAspect="1" noChangeArrowheads="1"/>
          </p:cNvPicPr>
          <p:nvPr/>
        </p:nvPicPr>
        <p:blipFill>
          <a:blip r:embed="rId3" cstate="print"/>
          <a:srcRect/>
          <a:stretch>
            <a:fillRect/>
          </a:stretch>
        </p:blipFill>
        <p:spPr bwMode="auto">
          <a:xfrm>
            <a:off x="3524251" y="1017985"/>
            <a:ext cx="5476875" cy="3321844"/>
          </a:xfrm>
          <a:prstGeom prst="rect">
            <a:avLst/>
          </a:prstGeom>
          <a:noFill/>
          <a:ln w="9525">
            <a:noFill/>
            <a:miter lim="800000"/>
            <a:headEnd/>
            <a:tailEnd/>
          </a:ln>
        </p:spPr>
      </p:pic>
      <p:sp>
        <p:nvSpPr>
          <p:cNvPr id="25" name="矩形 24"/>
          <p:cNvSpPr/>
          <p:nvPr/>
        </p:nvSpPr>
        <p:spPr>
          <a:xfrm>
            <a:off x="214314" y="1178719"/>
            <a:ext cx="3500437" cy="461665"/>
          </a:xfrm>
          <a:prstGeom prst="rect">
            <a:avLst/>
          </a:prstGeom>
        </p:spPr>
        <p:txBody>
          <a:bodyPr>
            <a:spAutoFit/>
          </a:bodyPr>
          <a:lstStyle/>
          <a:p>
            <a:pPr>
              <a:defRPr/>
            </a:pPr>
            <a:r>
              <a:rPr lang="zh-CN" altLang="en-US" sz="2400" dirty="0">
                <a:solidFill>
                  <a:srgbClr val="000000"/>
                </a:solidFill>
                <a:latin typeface="楷体_GB2312" pitchFamily="49" charset="-122"/>
              </a:rPr>
              <a:t>根据</a:t>
            </a:r>
            <a:r>
              <a:rPr lang="zh-CN" altLang="en-US" sz="2400" dirty="0">
                <a:solidFill>
                  <a:srgbClr val="FF0000"/>
                </a:solidFill>
                <a:latin typeface="楷体_GB2312" pitchFamily="49" charset="-122"/>
              </a:rPr>
              <a:t>虚短</a:t>
            </a:r>
            <a:r>
              <a:rPr lang="zh-CN" altLang="en-US" sz="2400" dirty="0">
                <a:solidFill>
                  <a:srgbClr val="000000"/>
                </a:solidFill>
                <a:latin typeface="楷体_GB2312" pitchFamily="49" charset="-122"/>
              </a:rPr>
              <a:t>、</a:t>
            </a:r>
            <a:r>
              <a:rPr lang="zh-CN" altLang="en-US" sz="2400" dirty="0">
                <a:solidFill>
                  <a:srgbClr val="FF0000"/>
                </a:solidFill>
                <a:latin typeface="楷体_GB2312" pitchFamily="49" charset="-122"/>
              </a:rPr>
              <a:t>虚断</a:t>
            </a:r>
            <a:endParaRPr lang="zh-CN" altLang="en-US" sz="2200" dirty="0">
              <a:solidFill>
                <a:srgbClr val="0000CC"/>
              </a:solidFill>
              <a:latin typeface="+mn-ea"/>
              <a:ea typeface="+mn-ea"/>
            </a:endParaRPr>
          </a:p>
        </p:txBody>
      </p:sp>
      <p:sp>
        <p:nvSpPr>
          <p:cNvPr id="11282" name="Rectangle 7"/>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graphicFrame>
        <p:nvGraphicFramePr>
          <p:cNvPr id="11266" name="Object 6"/>
          <p:cNvGraphicFramePr>
            <a:graphicFrameLocks noChangeAspect="1"/>
          </p:cNvGraphicFramePr>
          <p:nvPr/>
        </p:nvGraphicFramePr>
        <p:xfrm>
          <a:off x="214314" y="1768079"/>
          <a:ext cx="3032125" cy="358378"/>
        </p:xfrm>
        <a:graphic>
          <a:graphicData uri="http://schemas.openxmlformats.org/presentationml/2006/ole">
            <p:oleObj spid="_x0000_s11266" r:id="rId4" imgW="1206500" imgH="190500" progId="Equation.DSMT4">
              <p:embed/>
            </p:oleObj>
          </a:graphicData>
        </a:graphic>
      </p:graphicFrame>
      <p:sp>
        <p:nvSpPr>
          <p:cNvPr id="11283" name="Rectangle 10"/>
          <p:cNvSpPr>
            <a:spLocks noChangeArrowheads="1"/>
          </p:cNvSpPr>
          <p:nvPr/>
        </p:nvSpPr>
        <p:spPr bwMode="auto">
          <a:xfrm>
            <a:off x="0" y="12070"/>
            <a:ext cx="216726" cy="261610"/>
          </a:xfrm>
          <a:prstGeom prst="rect">
            <a:avLst/>
          </a:prstGeom>
          <a:noFill/>
          <a:ln w="9525">
            <a:noFill/>
            <a:miter lim="800000"/>
            <a:headEnd/>
            <a:tailEnd/>
          </a:ln>
        </p:spPr>
        <p:txBody>
          <a:bodyPr wrap="none" anchor="ctr">
            <a:spAutoFit/>
          </a:bodyPr>
          <a:lstStyle/>
          <a:p>
            <a:pPr eaLnBrk="0" hangingPunct="0"/>
            <a:r>
              <a:rPr lang="zh-CN" altLang="zh-CN" sz="1100"/>
              <a:t> </a:t>
            </a:r>
            <a:endParaRPr lang="zh-CN" altLang="zh-CN"/>
          </a:p>
        </p:txBody>
      </p:sp>
      <p:sp>
        <p:nvSpPr>
          <p:cNvPr id="11284" name="Rectangle 12"/>
          <p:cNvSpPr>
            <a:spLocks noChangeArrowheads="1"/>
          </p:cNvSpPr>
          <p:nvPr/>
        </p:nvSpPr>
        <p:spPr bwMode="auto">
          <a:xfrm>
            <a:off x="0" y="-13216"/>
            <a:ext cx="184731" cy="369332"/>
          </a:xfrm>
          <a:prstGeom prst="rect">
            <a:avLst/>
          </a:prstGeom>
          <a:noFill/>
          <a:ln w="9525">
            <a:noFill/>
            <a:miter lim="800000"/>
            <a:headEnd/>
            <a:tailEnd/>
          </a:ln>
        </p:spPr>
        <p:txBody>
          <a:bodyPr wrap="none" anchor="ctr">
            <a:spAutoFit/>
          </a:bodyPr>
          <a:lstStyle/>
          <a:p>
            <a:endParaRPr lang="zh-CN" altLang="en-US"/>
          </a:p>
        </p:txBody>
      </p:sp>
      <p:pic>
        <p:nvPicPr>
          <p:cNvPr id="11285" name="Picture 15"/>
          <p:cNvPicPr>
            <a:picLocks noChangeAspect="1" noChangeArrowheads="1"/>
          </p:cNvPicPr>
          <p:nvPr/>
        </p:nvPicPr>
        <p:blipFill>
          <a:blip r:embed="rId5" cstate="print"/>
          <a:srcRect/>
          <a:stretch>
            <a:fillRect/>
          </a:stretch>
        </p:blipFill>
        <p:spPr bwMode="auto">
          <a:xfrm>
            <a:off x="0" y="2464594"/>
            <a:ext cx="3429000" cy="589360"/>
          </a:xfrm>
          <a:prstGeom prst="rect">
            <a:avLst/>
          </a:prstGeom>
          <a:noFill/>
          <a:ln w="9525">
            <a:noFill/>
            <a:miter lim="800000"/>
            <a:headEnd/>
            <a:tailEnd/>
          </a:ln>
        </p:spPr>
      </p:pic>
      <p:pic>
        <p:nvPicPr>
          <p:cNvPr id="11286" name="Picture 17"/>
          <p:cNvPicPr>
            <a:picLocks noChangeAspect="1" noChangeArrowheads="1"/>
          </p:cNvPicPr>
          <p:nvPr/>
        </p:nvPicPr>
        <p:blipFill>
          <a:blip r:embed="rId6" cstate="print"/>
          <a:srcRect/>
          <a:stretch>
            <a:fillRect/>
          </a:stretch>
        </p:blipFill>
        <p:spPr bwMode="auto">
          <a:xfrm>
            <a:off x="857251" y="3153966"/>
            <a:ext cx="2409825" cy="542925"/>
          </a:xfrm>
          <a:prstGeom prst="rect">
            <a:avLst/>
          </a:prstGeom>
          <a:noFill/>
          <a:ln w="9525">
            <a:noFill/>
            <a:miter lim="800000"/>
            <a:headEnd/>
            <a:tailEnd/>
          </a:ln>
        </p:spPr>
      </p:pic>
      <p:pic>
        <p:nvPicPr>
          <p:cNvPr id="11287" name="Picture 18"/>
          <p:cNvPicPr>
            <a:picLocks noChangeAspect="1" noChangeArrowheads="1"/>
          </p:cNvPicPr>
          <p:nvPr/>
        </p:nvPicPr>
        <p:blipFill>
          <a:blip r:embed="rId7" cstate="print"/>
          <a:srcRect/>
          <a:stretch>
            <a:fillRect/>
          </a:stretch>
        </p:blipFill>
        <p:spPr bwMode="auto">
          <a:xfrm>
            <a:off x="285750" y="3857626"/>
            <a:ext cx="3144838" cy="535781"/>
          </a:xfrm>
          <a:prstGeom prst="rect">
            <a:avLst/>
          </a:prstGeom>
          <a:noFill/>
          <a:ln w="9525">
            <a:noFill/>
            <a:miter lim="800000"/>
            <a:headEnd/>
            <a:tailEnd/>
          </a:ln>
        </p:spPr>
      </p:pic>
    </p:spTree>
  </p:cSld>
  <p:clrMapOvr>
    <a:masterClrMapping/>
  </p:clrMapOvr>
  <p:transition>
    <p:random/>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3" name="Rectangle 2"/>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12294" name="Rectangle 4"/>
          <p:cNvSpPr>
            <a:spLocks noChangeArrowheads="1"/>
          </p:cNvSpPr>
          <p:nvPr/>
        </p:nvSpPr>
        <p:spPr bwMode="auto">
          <a:xfrm>
            <a:off x="0" y="-13216"/>
            <a:ext cx="184731" cy="369332"/>
          </a:xfrm>
          <a:prstGeom prst="rect">
            <a:avLst/>
          </a:prstGeom>
          <a:noFill/>
          <a:ln w="9525">
            <a:noFill/>
            <a:miter lim="800000"/>
            <a:headEnd/>
            <a:tailEnd/>
          </a:ln>
        </p:spPr>
        <p:txBody>
          <a:bodyPr wrap="none" anchor="ctr">
            <a:spAutoFit/>
          </a:bodyPr>
          <a:lstStyle/>
          <a:p>
            <a:endParaRPr lang="zh-CN" altLang="en-US"/>
          </a:p>
        </p:txBody>
      </p:sp>
      <p:sp>
        <p:nvSpPr>
          <p:cNvPr id="12295" name="Rectangle 6"/>
          <p:cNvSpPr>
            <a:spLocks noChangeArrowheads="1"/>
          </p:cNvSpPr>
          <p:nvPr/>
        </p:nvSpPr>
        <p:spPr bwMode="auto">
          <a:xfrm>
            <a:off x="0" y="-13216"/>
            <a:ext cx="184731" cy="369332"/>
          </a:xfrm>
          <a:prstGeom prst="rect">
            <a:avLst/>
          </a:prstGeom>
          <a:noFill/>
          <a:ln w="9525">
            <a:noFill/>
            <a:miter lim="800000"/>
            <a:headEnd/>
            <a:tailEnd/>
          </a:ln>
        </p:spPr>
        <p:txBody>
          <a:bodyPr wrap="none" anchor="ctr">
            <a:spAutoFit/>
          </a:bodyPr>
          <a:lstStyle/>
          <a:p>
            <a:endParaRPr lang="zh-CN" altLang="en-US"/>
          </a:p>
        </p:txBody>
      </p:sp>
      <p:sp>
        <p:nvSpPr>
          <p:cNvPr id="12296" name="Rectangle 7"/>
          <p:cNvSpPr>
            <a:spLocks noChangeArrowheads="1"/>
          </p:cNvSpPr>
          <p:nvPr/>
        </p:nvSpPr>
        <p:spPr bwMode="auto">
          <a:xfrm>
            <a:off x="0" y="458272"/>
            <a:ext cx="184731" cy="369332"/>
          </a:xfrm>
          <a:prstGeom prst="rect">
            <a:avLst/>
          </a:prstGeom>
          <a:noFill/>
          <a:ln w="9525">
            <a:noFill/>
            <a:miter lim="800000"/>
            <a:headEnd/>
            <a:tailEnd/>
          </a:ln>
        </p:spPr>
        <p:txBody>
          <a:bodyPr wrap="none" anchor="ctr">
            <a:spAutoFit/>
          </a:bodyPr>
          <a:lstStyle/>
          <a:p>
            <a:pPr eaLnBrk="0" hangingPunct="0"/>
            <a:endParaRPr lang="zh-CN" altLang="zh-CN"/>
          </a:p>
        </p:txBody>
      </p:sp>
      <p:sp>
        <p:nvSpPr>
          <p:cNvPr id="12297" name="Rectangle 2"/>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12298" name="Rectangle 2"/>
          <p:cNvSpPr>
            <a:spLocks noChangeArrowheads="1"/>
          </p:cNvSpPr>
          <p:nvPr/>
        </p:nvSpPr>
        <p:spPr bwMode="auto">
          <a:xfrm>
            <a:off x="571501" y="375048"/>
            <a:ext cx="5929313" cy="523220"/>
          </a:xfrm>
          <a:prstGeom prst="rect">
            <a:avLst/>
          </a:prstGeom>
          <a:noFill/>
          <a:ln w="12700" cap="sq">
            <a:noFill/>
            <a:miter lim="800000"/>
            <a:headEnd type="none" w="sm" len="sm"/>
            <a:tailEnd type="none" w="sm" len="sm"/>
          </a:ln>
        </p:spPr>
        <p:txBody>
          <a:bodyPr>
            <a:spAutoFit/>
          </a:bodyPr>
          <a:lstStyle/>
          <a:p>
            <a:r>
              <a:rPr lang="en-US" altLang="zh-CN" sz="2800"/>
              <a:t>3.3.9  </a:t>
            </a:r>
            <a:r>
              <a:rPr lang="zh-CN" altLang="en-US" sz="2800"/>
              <a:t>反相积分电路</a:t>
            </a:r>
          </a:p>
        </p:txBody>
      </p:sp>
      <p:sp>
        <p:nvSpPr>
          <p:cNvPr id="12299" name="Rectangle 22"/>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12300" name="Rectangle 24"/>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12301" name="Rectangle 4"/>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12302" name="Rectangle 6"/>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12303" name="Rectangle 6"/>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12304" name="Rectangle 8"/>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12305" name="Rectangle 10"/>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25" name="矩形 24"/>
          <p:cNvSpPr/>
          <p:nvPr/>
        </p:nvSpPr>
        <p:spPr>
          <a:xfrm>
            <a:off x="428625" y="1071563"/>
            <a:ext cx="3500438" cy="461665"/>
          </a:xfrm>
          <a:prstGeom prst="rect">
            <a:avLst/>
          </a:prstGeom>
        </p:spPr>
        <p:txBody>
          <a:bodyPr>
            <a:spAutoFit/>
          </a:bodyPr>
          <a:lstStyle/>
          <a:p>
            <a:pPr>
              <a:defRPr/>
            </a:pPr>
            <a:r>
              <a:rPr lang="zh-CN" altLang="en-US" sz="2400" dirty="0">
                <a:solidFill>
                  <a:srgbClr val="000000"/>
                </a:solidFill>
                <a:latin typeface="楷体_GB2312" pitchFamily="49" charset="-122"/>
              </a:rPr>
              <a:t>根据</a:t>
            </a:r>
            <a:r>
              <a:rPr lang="zh-CN" altLang="en-US" sz="2400" dirty="0">
                <a:solidFill>
                  <a:srgbClr val="FF0000"/>
                </a:solidFill>
                <a:latin typeface="楷体_GB2312" pitchFamily="49" charset="-122"/>
              </a:rPr>
              <a:t>虚短</a:t>
            </a:r>
            <a:r>
              <a:rPr lang="zh-CN" altLang="en-US" sz="2400" dirty="0">
                <a:solidFill>
                  <a:srgbClr val="000000"/>
                </a:solidFill>
                <a:latin typeface="楷体_GB2312" pitchFamily="49" charset="-122"/>
              </a:rPr>
              <a:t>、</a:t>
            </a:r>
            <a:r>
              <a:rPr lang="zh-CN" altLang="en-US" sz="2400" dirty="0">
                <a:solidFill>
                  <a:srgbClr val="FF0000"/>
                </a:solidFill>
                <a:latin typeface="楷体_GB2312" pitchFamily="49" charset="-122"/>
              </a:rPr>
              <a:t>虚断</a:t>
            </a:r>
            <a:endParaRPr lang="zh-CN" altLang="en-US" sz="2200" dirty="0">
              <a:solidFill>
                <a:srgbClr val="0000CC"/>
              </a:solidFill>
              <a:latin typeface="+mn-ea"/>
              <a:ea typeface="+mn-ea"/>
            </a:endParaRPr>
          </a:p>
        </p:txBody>
      </p:sp>
      <p:sp>
        <p:nvSpPr>
          <p:cNvPr id="12307" name="Rectangle 7"/>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12308" name="Rectangle 10"/>
          <p:cNvSpPr>
            <a:spLocks noChangeArrowheads="1"/>
          </p:cNvSpPr>
          <p:nvPr/>
        </p:nvSpPr>
        <p:spPr bwMode="auto">
          <a:xfrm>
            <a:off x="0" y="12070"/>
            <a:ext cx="216726" cy="261610"/>
          </a:xfrm>
          <a:prstGeom prst="rect">
            <a:avLst/>
          </a:prstGeom>
          <a:noFill/>
          <a:ln w="9525">
            <a:noFill/>
            <a:miter lim="800000"/>
            <a:headEnd/>
            <a:tailEnd/>
          </a:ln>
        </p:spPr>
        <p:txBody>
          <a:bodyPr wrap="none" anchor="ctr">
            <a:spAutoFit/>
          </a:bodyPr>
          <a:lstStyle/>
          <a:p>
            <a:pPr eaLnBrk="0" hangingPunct="0"/>
            <a:r>
              <a:rPr lang="zh-CN" altLang="zh-CN" sz="1100"/>
              <a:t> </a:t>
            </a:r>
            <a:endParaRPr lang="zh-CN" altLang="zh-CN"/>
          </a:p>
        </p:txBody>
      </p:sp>
      <p:sp>
        <p:nvSpPr>
          <p:cNvPr id="12309" name="Rectangle 12"/>
          <p:cNvSpPr>
            <a:spLocks noChangeArrowheads="1"/>
          </p:cNvSpPr>
          <p:nvPr/>
        </p:nvSpPr>
        <p:spPr bwMode="auto">
          <a:xfrm>
            <a:off x="0" y="-13216"/>
            <a:ext cx="184731" cy="369332"/>
          </a:xfrm>
          <a:prstGeom prst="rect">
            <a:avLst/>
          </a:prstGeom>
          <a:noFill/>
          <a:ln w="9525">
            <a:noFill/>
            <a:miter lim="800000"/>
            <a:headEnd/>
            <a:tailEnd/>
          </a:ln>
        </p:spPr>
        <p:txBody>
          <a:bodyPr wrap="none" anchor="ctr">
            <a:spAutoFit/>
          </a:bodyPr>
          <a:lstStyle/>
          <a:p>
            <a:endParaRPr lang="zh-CN" altLang="en-US"/>
          </a:p>
        </p:txBody>
      </p:sp>
      <p:pic>
        <p:nvPicPr>
          <p:cNvPr id="12310" name="Picture 3"/>
          <p:cNvPicPr>
            <a:picLocks noChangeAspect="1" noChangeArrowheads="1"/>
          </p:cNvPicPr>
          <p:nvPr/>
        </p:nvPicPr>
        <p:blipFill>
          <a:blip r:embed="rId3" cstate="print"/>
          <a:srcRect/>
          <a:stretch>
            <a:fillRect/>
          </a:stretch>
        </p:blipFill>
        <p:spPr bwMode="auto">
          <a:xfrm>
            <a:off x="4071939" y="535782"/>
            <a:ext cx="4403725" cy="2089547"/>
          </a:xfrm>
          <a:prstGeom prst="rect">
            <a:avLst/>
          </a:prstGeom>
          <a:noFill/>
          <a:ln w="9525">
            <a:noFill/>
            <a:miter lim="800000"/>
            <a:headEnd/>
            <a:tailEnd/>
          </a:ln>
        </p:spPr>
      </p:pic>
      <p:sp>
        <p:nvSpPr>
          <p:cNvPr id="12311" name="Rectangle 5"/>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graphicFrame>
        <p:nvGraphicFramePr>
          <p:cNvPr id="12290" name="Object 2"/>
          <p:cNvGraphicFramePr>
            <a:graphicFrameLocks noChangeAspect="1"/>
          </p:cNvGraphicFramePr>
          <p:nvPr/>
        </p:nvGraphicFramePr>
        <p:xfrm>
          <a:off x="571501" y="1446610"/>
          <a:ext cx="2862263" cy="696515"/>
        </p:xfrm>
        <a:graphic>
          <a:graphicData uri="http://schemas.openxmlformats.org/presentationml/2006/ole">
            <p:oleObj spid="_x0000_s12290" r:id="rId4" imgW="1435100" imgH="469900" progId="Equation.DSMT4">
              <p:embed/>
            </p:oleObj>
          </a:graphicData>
        </a:graphic>
      </p:graphicFrame>
      <p:sp>
        <p:nvSpPr>
          <p:cNvPr id="27" name="矩形 26"/>
          <p:cNvSpPr/>
          <p:nvPr/>
        </p:nvSpPr>
        <p:spPr>
          <a:xfrm>
            <a:off x="357189" y="2143125"/>
            <a:ext cx="3500437" cy="769441"/>
          </a:xfrm>
          <a:prstGeom prst="rect">
            <a:avLst/>
          </a:prstGeom>
        </p:spPr>
        <p:txBody>
          <a:bodyPr>
            <a:spAutoFit/>
          </a:bodyPr>
          <a:lstStyle/>
          <a:p>
            <a:pPr>
              <a:defRPr/>
            </a:pPr>
            <a:r>
              <a:rPr lang="zh-CN" altLang="en-US" sz="2200" dirty="0">
                <a:solidFill>
                  <a:srgbClr val="000000"/>
                </a:solidFill>
                <a:latin typeface="楷体_GB2312" pitchFamily="49" charset="-122"/>
                <a:ea typeface="+mn-ea"/>
              </a:rPr>
              <a:t>其中：</a:t>
            </a:r>
            <a:r>
              <a:rPr lang="en-US" altLang="zh-CN" sz="2200" dirty="0">
                <a:solidFill>
                  <a:srgbClr val="C00000"/>
                </a:solidFill>
                <a:latin typeface="楷体_GB2312" pitchFamily="49" charset="-122"/>
                <a:ea typeface="+mn-ea"/>
              </a:rPr>
              <a:t>R2</a:t>
            </a:r>
            <a:r>
              <a:rPr lang="zh-CN" altLang="en-US" sz="2200" dirty="0">
                <a:solidFill>
                  <a:srgbClr val="C00000"/>
                </a:solidFill>
                <a:latin typeface="楷体_GB2312" pitchFamily="49" charset="-122"/>
                <a:ea typeface="+mn-ea"/>
              </a:rPr>
              <a:t>的阻值较大，可视为开路</a:t>
            </a:r>
            <a:endParaRPr lang="zh-CN" altLang="en-US" sz="2200" dirty="0">
              <a:solidFill>
                <a:srgbClr val="C00000"/>
              </a:solidFill>
              <a:latin typeface="+mn-ea"/>
              <a:ea typeface="+mn-ea"/>
            </a:endParaRPr>
          </a:p>
        </p:txBody>
      </p:sp>
      <p:sp>
        <p:nvSpPr>
          <p:cNvPr id="12313" name="Rectangle 7"/>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grpSp>
        <p:nvGrpSpPr>
          <p:cNvPr id="12314" name="组合 30"/>
          <p:cNvGrpSpPr>
            <a:grpSpLocks/>
          </p:cNvGrpSpPr>
          <p:nvPr/>
        </p:nvGrpSpPr>
        <p:grpSpPr bwMode="auto">
          <a:xfrm>
            <a:off x="357189" y="2636491"/>
            <a:ext cx="3526853" cy="769441"/>
            <a:chOff x="357158" y="4015471"/>
            <a:chExt cx="3526285" cy="1025260"/>
          </a:xfrm>
        </p:grpSpPr>
        <p:graphicFrame>
          <p:nvGraphicFramePr>
            <p:cNvPr id="12292" name="Object 3"/>
            <p:cNvGraphicFramePr>
              <a:graphicFrameLocks noChangeAspect="1"/>
            </p:cNvGraphicFramePr>
            <p:nvPr/>
          </p:nvGraphicFramePr>
          <p:xfrm>
            <a:off x="357158" y="4214818"/>
            <a:ext cx="589364" cy="357190"/>
          </p:xfrm>
          <a:graphic>
            <a:graphicData uri="http://schemas.openxmlformats.org/presentationml/2006/ole">
              <p:oleObj spid="_x0000_s12292" r:id="rId5" imgW="317225" imgH="190335" progId="Equation.DSMT4">
                <p:embed/>
              </p:oleObj>
            </a:graphicData>
          </a:graphic>
        </p:graphicFrame>
        <p:sp>
          <p:nvSpPr>
            <p:cNvPr id="63496" name="Rectangle 8"/>
            <p:cNvSpPr>
              <a:spLocks noChangeArrowheads="1"/>
            </p:cNvSpPr>
            <p:nvPr/>
          </p:nvSpPr>
          <p:spPr bwMode="auto">
            <a:xfrm>
              <a:off x="857139" y="4015471"/>
              <a:ext cx="3026304" cy="1025260"/>
            </a:xfrm>
            <a:prstGeom prst="rect">
              <a:avLst/>
            </a:prstGeom>
            <a:noFill/>
            <a:ln w="9525">
              <a:noFill/>
              <a:miter lim="800000"/>
              <a:headEnd/>
              <a:tailEnd/>
            </a:ln>
            <a:effectLst/>
          </p:spPr>
          <p:txBody>
            <a:bodyPr wrap="none" anchor="ctr">
              <a:spAutoFit/>
            </a:bodyPr>
            <a:lstStyle/>
            <a:p>
              <a:pPr eaLnBrk="0" hangingPunct="0">
                <a:defRPr/>
              </a:pPr>
              <a:r>
                <a:rPr lang="zh-CN" altLang="en-US" sz="2200" dirty="0">
                  <a:solidFill>
                    <a:srgbClr val="C00000"/>
                  </a:solidFill>
                  <a:latin typeface="楷体_GB2312" pitchFamily="49" charset="-122"/>
                  <a:ea typeface="+mn-ea"/>
                </a:rPr>
                <a:t>是</a:t>
              </a:r>
              <a:r>
                <a:rPr lang="en-US" altLang="zh-CN" sz="2200" dirty="0">
                  <a:solidFill>
                    <a:srgbClr val="C00000"/>
                  </a:solidFill>
                  <a:latin typeface="楷体_GB2312" pitchFamily="49" charset="-122"/>
                  <a:ea typeface="+mn-ea"/>
                </a:rPr>
                <a:t>t = 0</a:t>
              </a:r>
              <a:r>
                <a:rPr lang="zh-CN" altLang="en-US" sz="2200" dirty="0">
                  <a:solidFill>
                    <a:srgbClr val="C00000"/>
                  </a:solidFill>
                  <a:latin typeface="楷体_GB2312" pitchFamily="49" charset="-122"/>
                  <a:ea typeface="+mn-ea"/>
                </a:rPr>
                <a:t>时刻电容</a:t>
              </a:r>
              <a:r>
                <a:rPr lang="en-US" altLang="zh-CN" sz="2200" dirty="0">
                  <a:solidFill>
                    <a:srgbClr val="C00000"/>
                  </a:solidFill>
                  <a:latin typeface="楷体_GB2312" pitchFamily="49" charset="-122"/>
                  <a:ea typeface="+mn-ea"/>
                </a:rPr>
                <a:t>C</a:t>
              </a:r>
              <a:r>
                <a:rPr lang="zh-CN" altLang="en-US" sz="2200" dirty="0">
                  <a:solidFill>
                    <a:srgbClr val="C00000"/>
                  </a:solidFill>
                  <a:latin typeface="楷体_GB2312" pitchFamily="49" charset="-122"/>
                  <a:ea typeface="+mn-ea"/>
                </a:rPr>
                <a:t>两端</a:t>
              </a:r>
              <a:endParaRPr lang="en-US" altLang="zh-CN" sz="2200" dirty="0">
                <a:solidFill>
                  <a:srgbClr val="C00000"/>
                </a:solidFill>
                <a:latin typeface="楷体_GB2312" pitchFamily="49" charset="-122"/>
                <a:ea typeface="+mn-ea"/>
              </a:endParaRPr>
            </a:p>
            <a:p>
              <a:pPr eaLnBrk="0" hangingPunct="0">
                <a:defRPr/>
              </a:pPr>
              <a:r>
                <a:rPr lang="zh-CN" altLang="en-US" sz="2200" dirty="0">
                  <a:solidFill>
                    <a:srgbClr val="C00000"/>
                  </a:solidFill>
                  <a:latin typeface="楷体_GB2312" pitchFamily="49" charset="-122"/>
                  <a:ea typeface="+mn-ea"/>
                </a:rPr>
                <a:t>的初始电压值 </a:t>
              </a:r>
            </a:p>
          </p:txBody>
        </p:sp>
      </p:grpSp>
      <p:pic>
        <p:nvPicPr>
          <p:cNvPr id="12315" name="Picture 9"/>
          <p:cNvPicPr>
            <a:picLocks noChangeAspect="1" noChangeArrowheads="1"/>
          </p:cNvPicPr>
          <p:nvPr/>
        </p:nvPicPr>
        <p:blipFill>
          <a:blip r:embed="rId6" cstate="print"/>
          <a:srcRect/>
          <a:stretch>
            <a:fillRect/>
          </a:stretch>
        </p:blipFill>
        <p:spPr bwMode="auto">
          <a:xfrm>
            <a:off x="4500563" y="2707481"/>
            <a:ext cx="4000500" cy="1953816"/>
          </a:xfrm>
          <a:prstGeom prst="rect">
            <a:avLst/>
          </a:prstGeom>
          <a:noFill/>
          <a:ln w="9525">
            <a:noFill/>
            <a:miter lim="800000"/>
            <a:headEnd/>
            <a:tailEnd/>
          </a:ln>
        </p:spPr>
      </p:pic>
      <p:sp>
        <p:nvSpPr>
          <p:cNvPr id="33" name="矩形 32"/>
          <p:cNvSpPr/>
          <p:nvPr/>
        </p:nvSpPr>
        <p:spPr>
          <a:xfrm>
            <a:off x="428626" y="3375423"/>
            <a:ext cx="3571875" cy="769441"/>
          </a:xfrm>
          <a:prstGeom prst="rect">
            <a:avLst/>
          </a:prstGeom>
        </p:spPr>
        <p:txBody>
          <a:bodyPr>
            <a:spAutoFit/>
          </a:bodyPr>
          <a:lstStyle/>
          <a:p>
            <a:pPr>
              <a:defRPr/>
            </a:pPr>
            <a:r>
              <a:rPr lang="zh-CN" altLang="en-US" sz="2200" dirty="0">
                <a:solidFill>
                  <a:srgbClr val="0000CC"/>
                </a:solidFill>
                <a:latin typeface="+mn-ea"/>
                <a:ea typeface="+mn-ea"/>
              </a:rPr>
              <a:t>当输入信号为矩形波时，输出信号为三角波。</a:t>
            </a:r>
          </a:p>
        </p:txBody>
      </p:sp>
      <p:sp>
        <p:nvSpPr>
          <p:cNvPr id="12317" name="Rectangle 5"/>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graphicFrame>
        <p:nvGraphicFramePr>
          <p:cNvPr id="12291" name="Object 4"/>
          <p:cNvGraphicFramePr>
            <a:graphicFrameLocks noChangeAspect="1"/>
          </p:cNvGraphicFramePr>
          <p:nvPr/>
        </p:nvGraphicFramePr>
        <p:xfrm>
          <a:off x="714375" y="4018360"/>
          <a:ext cx="2420938" cy="642938"/>
        </p:xfrm>
        <a:graphic>
          <a:graphicData uri="http://schemas.openxmlformats.org/presentationml/2006/ole">
            <p:oleObj spid="_x0000_s12291" r:id="rId7" imgW="1079032" imgH="380835" progId="Equation.DSMT4">
              <p:embed/>
            </p:oleObj>
          </a:graphicData>
        </a:graphic>
      </p:graphicFrame>
    </p:spTree>
  </p:cSld>
  <p:clrMapOvr>
    <a:masterClrMapping/>
  </p:clrMapOvr>
  <p:transition>
    <p:random/>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54275" name="Rectangle 4"/>
          <p:cNvSpPr>
            <a:spLocks noChangeArrowheads="1"/>
          </p:cNvSpPr>
          <p:nvPr/>
        </p:nvSpPr>
        <p:spPr bwMode="auto">
          <a:xfrm>
            <a:off x="0" y="-13216"/>
            <a:ext cx="184731" cy="369332"/>
          </a:xfrm>
          <a:prstGeom prst="rect">
            <a:avLst/>
          </a:prstGeom>
          <a:noFill/>
          <a:ln w="9525">
            <a:noFill/>
            <a:miter lim="800000"/>
            <a:headEnd/>
            <a:tailEnd/>
          </a:ln>
        </p:spPr>
        <p:txBody>
          <a:bodyPr wrap="none" anchor="ctr">
            <a:spAutoFit/>
          </a:bodyPr>
          <a:lstStyle/>
          <a:p>
            <a:endParaRPr lang="zh-CN" altLang="en-US"/>
          </a:p>
        </p:txBody>
      </p:sp>
      <p:sp>
        <p:nvSpPr>
          <p:cNvPr id="54276" name="Rectangle 6"/>
          <p:cNvSpPr>
            <a:spLocks noChangeArrowheads="1"/>
          </p:cNvSpPr>
          <p:nvPr/>
        </p:nvSpPr>
        <p:spPr bwMode="auto">
          <a:xfrm>
            <a:off x="0" y="-13216"/>
            <a:ext cx="184731" cy="369332"/>
          </a:xfrm>
          <a:prstGeom prst="rect">
            <a:avLst/>
          </a:prstGeom>
          <a:noFill/>
          <a:ln w="9525">
            <a:noFill/>
            <a:miter lim="800000"/>
            <a:headEnd/>
            <a:tailEnd/>
          </a:ln>
        </p:spPr>
        <p:txBody>
          <a:bodyPr wrap="none" anchor="ctr">
            <a:spAutoFit/>
          </a:bodyPr>
          <a:lstStyle/>
          <a:p>
            <a:endParaRPr lang="zh-CN" altLang="en-US"/>
          </a:p>
        </p:txBody>
      </p:sp>
      <p:sp>
        <p:nvSpPr>
          <p:cNvPr id="54277" name="Rectangle 7"/>
          <p:cNvSpPr>
            <a:spLocks noChangeArrowheads="1"/>
          </p:cNvSpPr>
          <p:nvPr/>
        </p:nvSpPr>
        <p:spPr bwMode="auto">
          <a:xfrm>
            <a:off x="0" y="458272"/>
            <a:ext cx="184731" cy="369332"/>
          </a:xfrm>
          <a:prstGeom prst="rect">
            <a:avLst/>
          </a:prstGeom>
          <a:noFill/>
          <a:ln w="9525">
            <a:noFill/>
            <a:miter lim="800000"/>
            <a:headEnd/>
            <a:tailEnd/>
          </a:ln>
        </p:spPr>
        <p:txBody>
          <a:bodyPr wrap="none" anchor="ctr">
            <a:spAutoFit/>
          </a:bodyPr>
          <a:lstStyle/>
          <a:p>
            <a:pPr eaLnBrk="0" hangingPunct="0"/>
            <a:endParaRPr lang="zh-CN" altLang="zh-CN"/>
          </a:p>
        </p:txBody>
      </p:sp>
      <p:sp>
        <p:nvSpPr>
          <p:cNvPr id="54278" name="Rectangle 2"/>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54279" name="Rectangle 2"/>
          <p:cNvSpPr>
            <a:spLocks noChangeArrowheads="1"/>
          </p:cNvSpPr>
          <p:nvPr/>
        </p:nvSpPr>
        <p:spPr bwMode="auto">
          <a:xfrm>
            <a:off x="571501" y="107157"/>
            <a:ext cx="5929313" cy="523220"/>
          </a:xfrm>
          <a:prstGeom prst="rect">
            <a:avLst/>
          </a:prstGeom>
          <a:noFill/>
          <a:ln w="12700" cap="sq">
            <a:noFill/>
            <a:miter lim="800000"/>
            <a:headEnd type="none" w="sm" len="sm"/>
            <a:tailEnd type="none" w="sm" len="sm"/>
          </a:ln>
        </p:spPr>
        <p:txBody>
          <a:bodyPr>
            <a:spAutoFit/>
          </a:bodyPr>
          <a:lstStyle/>
          <a:p>
            <a:r>
              <a:rPr lang="en-US" altLang="zh-CN" sz="2800"/>
              <a:t>3.3.10  </a:t>
            </a:r>
            <a:r>
              <a:rPr lang="zh-CN" altLang="en-US" sz="2800"/>
              <a:t>反相微分电路</a:t>
            </a:r>
          </a:p>
        </p:txBody>
      </p:sp>
      <p:sp>
        <p:nvSpPr>
          <p:cNvPr id="54280" name="Rectangle 22"/>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54281" name="Rectangle 24"/>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54282" name="Rectangle 4"/>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54283" name="Rectangle 6"/>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54284" name="Rectangle 6"/>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54285" name="Rectangle 8"/>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54286" name="Rectangle 10"/>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54287" name="Rectangle 7"/>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54288" name="Rectangle 10"/>
          <p:cNvSpPr>
            <a:spLocks noChangeArrowheads="1"/>
          </p:cNvSpPr>
          <p:nvPr/>
        </p:nvSpPr>
        <p:spPr bwMode="auto">
          <a:xfrm>
            <a:off x="0" y="12070"/>
            <a:ext cx="216726" cy="261610"/>
          </a:xfrm>
          <a:prstGeom prst="rect">
            <a:avLst/>
          </a:prstGeom>
          <a:noFill/>
          <a:ln w="9525">
            <a:noFill/>
            <a:miter lim="800000"/>
            <a:headEnd/>
            <a:tailEnd/>
          </a:ln>
        </p:spPr>
        <p:txBody>
          <a:bodyPr wrap="none" anchor="ctr">
            <a:spAutoFit/>
          </a:bodyPr>
          <a:lstStyle/>
          <a:p>
            <a:pPr eaLnBrk="0" hangingPunct="0"/>
            <a:r>
              <a:rPr lang="zh-CN" altLang="zh-CN" sz="1100"/>
              <a:t> </a:t>
            </a:r>
            <a:endParaRPr lang="zh-CN" altLang="zh-CN"/>
          </a:p>
        </p:txBody>
      </p:sp>
      <p:sp>
        <p:nvSpPr>
          <p:cNvPr id="54289" name="Rectangle 12"/>
          <p:cNvSpPr>
            <a:spLocks noChangeArrowheads="1"/>
          </p:cNvSpPr>
          <p:nvPr/>
        </p:nvSpPr>
        <p:spPr bwMode="auto">
          <a:xfrm>
            <a:off x="0" y="-13216"/>
            <a:ext cx="184731" cy="369332"/>
          </a:xfrm>
          <a:prstGeom prst="rect">
            <a:avLst/>
          </a:prstGeom>
          <a:noFill/>
          <a:ln w="9525">
            <a:noFill/>
            <a:miter lim="800000"/>
            <a:headEnd/>
            <a:tailEnd/>
          </a:ln>
        </p:spPr>
        <p:txBody>
          <a:bodyPr wrap="none" anchor="ctr">
            <a:spAutoFit/>
          </a:bodyPr>
          <a:lstStyle/>
          <a:p>
            <a:endParaRPr lang="zh-CN" altLang="en-US"/>
          </a:p>
        </p:txBody>
      </p:sp>
      <p:sp>
        <p:nvSpPr>
          <p:cNvPr id="54290" name="Rectangle 5"/>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54291" name="Rectangle 7"/>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33" name="矩形 32"/>
          <p:cNvSpPr/>
          <p:nvPr/>
        </p:nvSpPr>
        <p:spPr>
          <a:xfrm>
            <a:off x="428596" y="4374059"/>
            <a:ext cx="3500438" cy="769441"/>
          </a:xfrm>
          <a:prstGeom prst="rect">
            <a:avLst/>
          </a:prstGeom>
        </p:spPr>
        <p:txBody>
          <a:bodyPr>
            <a:spAutoFit/>
          </a:bodyPr>
          <a:lstStyle/>
          <a:p>
            <a:pPr>
              <a:defRPr/>
            </a:pPr>
            <a:r>
              <a:rPr lang="zh-CN" altLang="en-US" sz="2200" dirty="0">
                <a:solidFill>
                  <a:srgbClr val="0000CC"/>
                </a:solidFill>
                <a:latin typeface="+mn-ea"/>
                <a:ea typeface="+mn-ea"/>
              </a:rPr>
              <a:t>当输入信号为矩形波时的仿真结果</a:t>
            </a:r>
          </a:p>
        </p:txBody>
      </p:sp>
      <p:pic>
        <p:nvPicPr>
          <p:cNvPr id="54293" name="Picture 10"/>
          <p:cNvPicPr>
            <a:picLocks noChangeAspect="1" noChangeArrowheads="1"/>
          </p:cNvPicPr>
          <p:nvPr/>
        </p:nvPicPr>
        <p:blipFill>
          <a:blip r:embed="rId2" cstate="print"/>
          <a:srcRect/>
          <a:stretch>
            <a:fillRect/>
          </a:stretch>
        </p:blipFill>
        <p:spPr bwMode="auto">
          <a:xfrm>
            <a:off x="857251" y="796529"/>
            <a:ext cx="7002463" cy="1721644"/>
          </a:xfrm>
          <a:prstGeom prst="rect">
            <a:avLst/>
          </a:prstGeom>
          <a:noFill/>
          <a:ln w="9525">
            <a:noFill/>
            <a:miter lim="800000"/>
            <a:headEnd/>
            <a:tailEnd/>
          </a:ln>
        </p:spPr>
      </p:pic>
      <p:pic>
        <p:nvPicPr>
          <p:cNvPr id="54294" name="Picture 11"/>
          <p:cNvPicPr>
            <a:picLocks noChangeAspect="1" noChangeArrowheads="1"/>
          </p:cNvPicPr>
          <p:nvPr/>
        </p:nvPicPr>
        <p:blipFill>
          <a:blip r:embed="rId3" cstate="print"/>
          <a:srcRect/>
          <a:stretch>
            <a:fillRect/>
          </a:stretch>
        </p:blipFill>
        <p:spPr bwMode="auto">
          <a:xfrm>
            <a:off x="857251" y="2625329"/>
            <a:ext cx="7072313" cy="2143125"/>
          </a:xfrm>
          <a:prstGeom prst="rect">
            <a:avLst/>
          </a:prstGeom>
          <a:noFill/>
          <a:ln w="9525">
            <a:noFill/>
            <a:miter lim="800000"/>
            <a:headEnd/>
            <a:tailEnd/>
          </a:ln>
        </p:spPr>
      </p:pic>
    </p:spTree>
  </p:cSld>
  <p:clrMapOvr>
    <a:masterClrMapping/>
  </p:clrMapOvr>
  <p:transition>
    <p:random/>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Rectangle 2"/>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13317" name="Rectangle 4"/>
          <p:cNvSpPr>
            <a:spLocks noChangeArrowheads="1"/>
          </p:cNvSpPr>
          <p:nvPr/>
        </p:nvSpPr>
        <p:spPr bwMode="auto">
          <a:xfrm>
            <a:off x="0" y="-13216"/>
            <a:ext cx="184731" cy="369332"/>
          </a:xfrm>
          <a:prstGeom prst="rect">
            <a:avLst/>
          </a:prstGeom>
          <a:noFill/>
          <a:ln w="9525">
            <a:noFill/>
            <a:miter lim="800000"/>
            <a:headEnd/>
            <a:tailEnd/>
          </a:ln>
        </p:spPr>
        <p:txBody>
          <a:bodyPr wrap="none" anchor="ctr">
            <a:spAutoFit/>
          </a:bodyPr>
          <a:lstStyle/>
          <a:p>
            <a:endParaRPr lang="zh-CN" altLang="en-US"/>
          </a:p>
        </p:txBody>
      </p:sp>
      <p:sp>
        <p:nvSpPr>
          <p:cNvPr id="13318" name="Rectangle 6"/>
          <p:cNvSpPr>
            <a:spLocks noChangeArrowheads="1"/>
          </p:cNvSpPr>
          <p:nvPr/>
        </p:nvSpPr>
        <p:spPr bwMode="auto">
          <a:xfrm>
            <a:off x="0" y="-13216"/>
            <a:ext cx="184731" cy="369332"/>
          </a:xfrm>
          <a:prstGeom prst="rect">
            <a:avLst/>
          </a:prstGeom>
          <a:noFill/>
          <a:ln w="9525">
            <a:noFill/>
            <a:miter lim="800000"/>
            <a:headEnd/>
            <a:tailEnd/>
          </a:ln>
        </p:spPr>
        <p:txBody>
          <a:bodyPr wrap="none" anchor="ctr">
            <a:spAutoFit/>
          </a:bodyPr>
          <a:lstStyle/>
          <a:p>
            <a:endParaRPr lang="zh-CN" altLang="en-US"/>
          </a:p>
        </p:txBody>
      </p:sp>
      <p:sp>
        <p:nvSpPr>
          <p:cNvPr id="13319" name="Rectangle 7"/>
          <p:cNvSpPr>
            <a:spLocks noChangeArrowheads="1"/>
          </p:cNvSpPr>
          <p:nvPr/>
        </p:nvSpPr>
        <p:spPr bwMode="auto">
          <a:xfrm>
            <a:off x="0" y="458272"/>
            <a:ext cx="184731" cy="369332"/>
          </a:xfrm>
          <a:prstGeom prst="rect">
            <a:avLst/>
          </a:prstGeom>
          <a:noFill/>
          <a:ln w="9525">
            <a:noFill/>
            <a:miter lim="800000"/>
            <a:headEnd/>
            <a:tailEnd/>
          </a:ln>
        </p:spPr>
        <p:txBody>
          <a:bodyPr wrap="none" anchor="ctr">
            <a:spAutoFit/>
          </a:bodyPr>
          <a:lstStyle/>
          <a:p>
            <a:pPr eaLnBrk="0" hangingPunct="0"/>
            <a:endParaRPr lang="zh-CN" altLang="zh-CN"/>
          </a:p>
        </p:txBody>
      </p:sp>
      <p:sp>
        <p:nvSpPr>
          <p:cNvPr id="13320" name="Rectangle 2"/>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13321" name="Rectangle 2"/>
          <p:cNvSpPr>
            <a:spLocks noChangeArrowheads="1"/>
          </p:cNvSpPr>
          <p:nvPr/>
        </p:nvSpPr>
        <p:spPr bwMode="auto">
          <a:xfrm>
            <a:off x="571501" y="375048"/>
            <a:ext cx="5929313" cy="523220"/>
          </a:xfrm>
          <a:prstGeom prst="rect">
            <a:avLst/>
          </a:prstGeom>
          <a:noFill/>
          <a:ln w="12700" cap="sq">
            <a:noFill/>
            <a:miter lim="800000"/>
            <a:headEnd type="none" w="sm" len="sm"/>
            <a:tailEnd type="none" w="sm" len="sm"/>
          </a:ln>
        </p:spPr>
        <p:txBody>
          <a:bodyPr>
            <a:spAutoFit/>
          </a:bodyPr>
          <a:lstStyle/>
          <a:p>
            <a:r>
              <a:rPr lang="en-US" altLang="zh-CN" sz="2800"/>
              <a:t>3.3.10  </a:t>
            </a:r>
            <a:r>
              <a:rPr lang="zh-CN" altLang="en-US" sz="2800"/>
              <a:t>反相微分电路</a:t>
            </a:r>
          </a:p>
        </p:txBody>
      </p:sp>
      <p:sp>
        <p:nvSpPr>
          <p:cNvPr id="13322" name="Rectangle 22"/>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13323" name="Rectangle 24"/>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13324" name="Rectangle 4"/>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13325" name="Rectangle 6"/>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13326" name="Rectangle 6"/>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13327" name="Rectangle 8"/>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13328" name="Rectangle 10"/>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25" name="矩形 24"/>
          <p:cNvSpPr/>
          <p:nvPr/>
        </p:nvSpPr>
        <p:spPr>
          <a:xfrm>
            <a:off x="500064" y="2518172"/>
            <a:ext cx="3500437" cy="461665"/>
          </a:xfrm>
          <a:prstGeom prst="rect">
            <a:avLst/>
          </a:prstGeom>
        </p:spPr>
        <p:txBody>
          <a:bodyPr>
            <a:spAutoFit/>
          </a:bodyPr>
          <a:lstStyle/>
          <a:p>
            <a:pPr>
              <a:defRPr/>
            </a:pPr>
            <a:r>
              <a:rPr lang="zh-CN" altLang="en-US" sz="2400" dirty="0">
                <a:solidFill>
                  <a:srgbClr val="000000"/>
                </a:solidFill>
                <a:latin typeface="楷体_GB2312" pitchFamily="49" charset="-122"/>
              </a:rPr>
              <a:t>根据</a:t>
            </a:r>
            <a:r>
              <a:rPr lang="zh-CN" altLang="en-US" sz="2400" dirty="0">
                <a:solidFill>
                  <a:srgbClr val="FF0000"/>
                </a:solidFill>
                <a:latin typeface="楷体_GB2312" pitchFamily="49" charset="-122"/>
              </a:rPr>
              <a:t>虚短</a:t>
            </a:r>
            <a:r>
              <a:rPr lang="zh-CN" altLang="en-US" sz="2400" dirty="0">
                <a:solidFill>
                  <a:srgbClr val="000000"/>
                </a:solidFill>
                <a:latin typeface="楷体_GB2312" pitchFamily="49" charset="-122"/>
              </a:rPr>
              <a:t>、</a:t>
            </a:r>
            <a:r>
              <a:rPr lang="zh-CN" altLang="en-US" sz="2400" dirty="0">
                <a:solidFill>
                  <a:srgbClr val="FF0000"/>
                </a:solidFill>
                <a:latin typeface="楷体_GB2312" pitchFamily="49" charset="-122"/>
              </a:rPr>
              <a:t>虚断</a:t>
            </a:r>
            <a:endParaRPr lang="zh-CN" altLang="en-US" sz="2200" dirty="0">
              <a:solidFill>
                <a:srgbClr val="0000CC"/>
              </a:solidFill>
              <a:latin typeface="+mn-ea"/>
              <a:ea typeface="+mn-ea"/>
            </a:endParaRPr>
          </a:p>
        </p:txBody>
      </p:sp>
      <p:sp>
        <p:nvSpPr>
          <p:cNvPr id="13330" name="Rectangle 7"/>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13331" name="Rectangle 10"/>
          <p:cNvSpPr>
            <a:spLocks noChangeArrowheads="1"/>
          </p:cNvSpPr>
          <p:nvPr/>
        </p:nvSpPr>
        <p:spPr bwMode="auto">
          <a:xfrm>
            <a:off x="0" y="12070"/>
            <a:ext cx="216726" cy="261610"/>
          </a:xfrm>
          <a:prstGeom prst="rect">
            <a:avLst/>
          </a:prstGeom>
          <a:noFill/>
          <a:ln w="9525">
            <a:noFill/>
            <a:miter lim="800000"/>
            <a:headEnd/>
            <a:tailEnd/>
          </a:ln>
        </p:spPr>
        <p:txBody>
          <a:bodyPr wrap="none" anchor="ctr">
            <a:spAutoFit/>
          </a:bodyPr>
          <a:lstStyle/>
          <a:p>
            <a:pPr eaLnBrk="0" hangingPunct="0"/>
            <a:r>
              <a:rPr lang="zh-CN" altLang="zh-CN" sz="1100"/>
              <a:t> </a:t>
            </a:r>
            <a:endParaRPr lang="zh-CN" altLang="zh-CN"/>
          </a:p>
        </p:txBody>
      </p:sp>
      <p:sp>
        <p:nvSpPr>
          <p:cNvPr id="13332" name="Rectangle 12"/>
          <p:cNvSpPr>
            <a:spLocks noChangeArrowheads="1"/>
          </p:cNvSpPr>
          <p:nvPr/>
        </p:nvSpPr>
        <p:spPr bwMode="auto">
          <a:xfrm>
            <a:off x="0" y="-13216"/>
            <a:ext cx="184731" cy="369332"/>
          </a:xfrm>
          <a:prstGeom prst="rect">
            <a:avLst/>
          </a:prstGeom>
          <a:noFill/>
          <a:ln w="9525">
            <a:noFill/>
            <a:miter lim="800000"/>
            <a:headEnd/>
            <a:tailEnd/>
          </a:ln>
        </p:spPr>
        <p:txBody>
          <a:bodyPr wrap="none" anchor="ctr">
            <a:spAutoFit/>
          </a:bodyPr>
          <a:lstStyle/>
          <a:p>
            <a:endParaRPr lang="zh-CN" altLang="en-US"/>
          </a:p>
        </p:txBody>
      </p:sp>
      <p:sp>
        <p:nvSpPr>
          <p:cNvPr id="13333" name="Rectangle 5"/>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13334" name="矩形 26"/>
          <p:cNvSpPr>
            <a:spLocks noChangeArrowheads="1"/>
          </p:cNvSpPr>
          <p:nvPr/>
        </p:nvSpPr>
        <p:spPr bwMode="auto">
          <a:xfrm>
            <a:off x="571500" y="2035969"/>
            <a:ext cx="3500438" cy="461665"/>
          </a:xfrm>
          <a:prstGeom prst="rect">
            <a:avLst/>
          </a:prstGeom>
          <a:noFill/>
          <a:ln w="9525">
            <a:noFill/>
            <a:miter lim="800000"/>
            <a:headEnd/>
            <a:tailEnd/>
          </a:ln>
        </p:spPr>
        <p:txBody>
          <a:bodyPr>
            <a:spAutoFit/>
          </a:bodyPr>
          <a:lstStyle/>
          <a:p>
            <a:r>
              <a:rPr lang="zh-CN" altLang="en-US" sz="2400">
                <a:solidFill>
                  <a:srgbClr val="0000CC"/>
                </a:solidFill>
              </a:rPr>
              <a:t>则：</a:t>
            </a:r>
            <a:r>
              <a:rPr lang="en-US" altLang="zh-CN" sz="2400">
                <a:solidFill>
                  <a:srgbClr val="0000CC"/>
                </a:solidFill>
              </a:rPr>
              <a:t>C2</a:t>
            </a:r>
            <a:r>
              <a:rPr lang="zh-CN" altLang="en-US" sz="2400">
                <a:solidFill>
                  <a:srgbClr val="0000CC"/>
                </a:solidFill>
              </a:rPr>
              <a:t>可视为开路</a:t>
            </a:r>
          </a:p>
        </p:txBody>
      </p:sp>
      <p:sp>
        <p:nvSpPr>
          <p:cNvPr id="13335" name="Rectangle 7"/>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13336" name="Rectangle 5"/>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pic>
        <p:nvPicPr>
          <p:cNvPr id="13337" name="Picture 5"/>
          <p:cNvPicPr>
            <a:picLocks noChangeAspect="1" noChangeArrowheads="1"/>
          </p:cNvPicPr>
          <p:nvPr/>
        </p:nvPicPr>
        <p:blipFill>
          <a:blip r:embed="rId3" cstate="print"/>
          <a:srcRect/>
          <a:stretch>
            <a:fillRect/>
          </a:stretch>
        </p:blipFill>
        <p:spPr bwMode="auto">
          <a:xfrm>
            <a:off x="3968750" y="1232298"/>
            <a:ext cx="4889500" cy="2250281"/>
          </a:xfrm>
          <a:prstGeom prst="rect">
            <a:avLst/>
          </a:prstGeom>
          <a:noFill/>
          <a:ln w="9525">
            <a:noFill/>
            <a:miter lim="800000"/>
            <a:headEnd/>
            <a:tailEnd/>
          </a:ln>
        </p:spPr>
      </p:pic>
      <p:sp>
        <p:nvSpPr>
          <p:cNvPr id="32" name="矩形 31"/>
          <p:cNvSpPr/>
          <p:nvPr/>
        </p:nvSpPr>
        <p:spPr>
          <a:xfrm>
            <a:off x="571500" y="1071563"/>
            <a:ext cx="3500438" cy="461665"/>
          </a:xfrm>
          <a:prstGeom prst="rect">
            <a:avLst/>
          </a:prstGeom>
        </p:spPr>
        <p:txBody>
          <a:bodyPr>
            <a:spAutoFit/>
          </a:bodyPr>
          <a:lstStyle/>
          <a:p>
            <a:pPr>
              <a:defRPr/>
            </a:pPr>
            <a:r>
              <a:rPr lang="zh-CN" altLang="en-US" sz="2400" dirty="0">
                <a:solidFill>
                  <a:srgbClr val="0000CC"/>
                </a:solidFill>
              </a:rPr>
              <a:t>如果输入信号的频率</a:t>
            </a:r>
            <a:r>
              <a:rPr lang="en-US" sz="2400" dirty="0">
                <a:solidFill>
                  <a:srgbClr val="0000CC"/>
                </a:solidFill>
              </a:rPr>
              <a:t> </a:t>
            </a:r>
            <a:endParaRPr lang="zh-CN" altLang="en-US" sz="2200" dirty="0">
              <a:solidFill>
                <a:srgbClr val="0000CC"/>
              </a:solidFill>
              <a:latin typeface="+mn-ea"/>
              <a:ea typeface="+mn-ea"/>
            </a:endParaRPr>
          </a:p>
        </p:txBody>
      </p:sp>
      <p:sp>
        <p:nvSpPr>
          <p:cNvPr id="13339" name="Rectangle 7"/>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graphicFrame>
        <p:nvGraphicFramePr>
          <p:cNvPr id="13314" name="Object 3"/>
          <p:cNvGraphicFramePr>
            <a:graphicFrameLocks noChangeAspect="1"/>
          </p:cNvGraphicFramePr>
          <p:nvPr/>
        </p:nvGraphicFramePr>
        <p:xfrm>
          <a:off x="1214438" y="1553766"/>
          <a:ext cx="2025650" cy="375047"/>
        </p:xfrm>
        <a:graphic>
          <a:graphicData uri="http://schemas.openxmlformats.org/presentationml/2006/ole">
            <p:oleObj spid="_x0000_s13314" r:id="rId4" imgW="774364" imgH="190417" progId="Equation.DSMT4">
              <p:embed/>
            </p:oleObj>
          </a:graphicData>
        </a:graphic>
      </p:graphicFrame>
      <p:sp>
        <p:nvSpPr>
          <p:cNvPr id="13340" name="Rectangle 9"/>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graphicFrame>
        <p:nvGraphicFramePr>
          <p:cNvPr id="13315" name="Object 4"/>
          <p:cNvGraphicFramePr>
            <a:graphicFrameLocks noChangeAspect="1"/>
          </p:cNvGraphicFramePr>
          <p:nvPr/>
        </p:nvGraphicFramePr>
        <p:xfrm>
          <a:off x="1071564" y="3000375"/>
          <a:ext cx="2484437" cy="696516"/>
        </p:xfrm>
        <a:graphic>
          <a:graphicData uri="http://schemas.openxmlformats.org/presentationml/2006/ole">
            <p:oleObj spid="_x0000_s13315" r:id="rId5" imgW="939392" imgH="355446" progId="Equation.DSMT4">
              <p:embed/>
            </p:oleObj>
          </a:graphicData>
        </a:graphic>
      </p:graphicFrame>
      <p:sp>
        <p:nvSpPr>
          <p:cNvPr id="30" name="矩形 29"/>
          <p:cNvSpPr/>
          <p:nvPr/>
        </p:nvSpPr>
        <p:spPr>
          <a:xfrm>
            <a:off x="428625" y="3804048"/>
            <a:ext cx="8286750" cy="1107996"/>
          </a:xfrm>
          <a:prstGeom prst="rect">
            <a:avLst/>
          </a:prstGeom>
        </p:spPr>
        <p:txBody>
          <a:bodyPr>
            <a:spAutoFit/>
          </a:bodyPr>
          <a:lstStyle/>
          <a:p>
            <a:pPr>
              <a:defRPr/>
            </a:pPr>
            <a:r>
              <a:rPr lang="en-US" sz="2200" u="sng" dirty="0">
                <a:latin typeface="+mn-ea"/>
                <a:ea typeface="+mn-ea"/>
                <a:sym typeface="Wingdings"/>
              </a:rPr>
              <a:t></a:t>
            </a:r>
            <a:r>
              <a:rPr lang="zh-CN" altLang="en-US" sz="2200" u="sng" dirty="0">
                <a:latin typeface="+mn-ea"/>
                <a:ea typeface="+mn-ea"/>
              </a:rPr>
              <a:t>提示：反相微分电路可以将矩形波转换为尖峰脉冲，曾经被广泛用在可控硅触发电路中。此外，反相微分电路还具有衰减高频噪声的作用。</a:t>
            </a:r>
            <a:endParaRPr lang="zh-CN" altLang="en-US" sz="2200" u="sng" dirty="0">
              <a:solidFill>
                <a:srgbClr val="0000CC"/>
              </a:solidFill>
              <a:latin typeface="+mn-ea"/>
              <a:ea typeface="+mn-ea"/>
            </a:endParaRPr>
          </a:p>
        </p:txBody>
      </p:sp>
    </p:spTree>
  </p:cSld>
  <p:clrMapOvr>
    <a:masterClrMapping/>
  </p:clrMapOvr>
  <p:transition>
    <p:random/>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55299" name="Rectangle 4"/>
          <p:cNvSpPr>
            <a:spLocks noChangeArrowheads="1"/>
          </p:cNvSpPr>
          <p:nvPr/>
        </p:nvSpPr>
        <p:spPr bwMode="auto">
          <a:xfrm>
            <a:off x="0" y="-13216"/>
            <a:ext cx="184731" cy="369332"/>
          </a:xfrm>
          <a:prstGeom prst="rect">
            <a:avLst/>
          </a:prstGeom>
          <a:noFill/>
          <a:ln w="9525">
            <a:noFill/>
            <a:miter lim="800000"/>
            <a:headEnd/>
            <a:tailEnd/>
          </a:ln>
        </p:spPr>
        <p:txBody>
          <a:bodyPr wrap="none" anchor="ctr">
            <a:spAutoFit/>
          </a:bodyPr>
          <a:lstStyle/>
          <a:p>
            <a:endParaRPr lang="zh-CN" altLang="en-US"/>
          </a:p>
        </p:txBody>
      </p:sp>
      <p:sp>
        <p:nvSpPr>
          <p:cNvPr id="55300" name="Rectangle 6"/>
          <p:cNvSpPr>
            <a:spLocks noChangeArrowheads="1"/>
          </p:cNvSpPr>
          <p:nvPr/>
        </p:nvSpPr>
        <p:spPr bwMode="auto">
          <a:xfrm>
            <a:off x="0" y="-13216"/>
            <a:ext cx="184731" cy="369332"/>
          </a:xfrm>
          <a:prstGeom prst="rect">
            <a:avLst/>
          </a:prstGeom>
          <a:noFill/>
          <a:ln w="9525">
            <a:noFill/>
            <a:miter lim="800000"/>
            <a:headEnd/>
            <a:tailEnd/>
          </a:ln>
        </p:spPr>
        <p:txBody>
          <a:bodyPr wrap="none" anchor="ctr">
            <a:spAutoFit/>
          </a:bodyPr>
          <a:lstStyle/>
          <a:p>
            <a:endParaRPr lang="zh-CN" altLang="en-US"/>
          </a:p>
        </p:txBody>
      </p:sp>
      <p:sp>
        <p:nvSpPr>
          <p:cNvPr id="55301" name="Rectangle 7"/>
          <p:cNvSpPr>
            <a:spLocks noChangeArrowheads="1"/>
          </p:cNvSpPr>
          <p:nvPr/>
        </p:nvSpPr>
        <p:spPr bwMode="auto">
          <a:xfrm>
            <a:off x="0" y="458272"/>
            <a:ext cx="184731" cy="369332"/>
          </a:xfrm>
          <a:prstGeom prst="rect">
            <a:avLst/>
          </a:prstGeom>
          <a:noFill/>
          <a:ln w="9525">
            <a:noFill/>
            <a:miter lim="800000"/>
            <a:headEnd/>
            <a:tailEnd/>
          </a:ln>
        </p:spPr>
        <p:txBody>
          <a:bodyPr wrap="none" anchor="ctr">
            <a:spAutoFit/>
          </a:bodyPr>
          <a:lstStyle/>
          <a:p>
            <a:pPr eaLnBrk="0" hangingPunct="0"/>
            <a:endParaRPr lang="zh-CN" altLang="zh-CN"/>
          </a:p>
        </p:txBody>
      </p:sp>
      <p:sp>
        <p:nvSpPr>
          <p:cNvPr id="55302" name="Rectangle 2"/>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55303" name="Rectangle 2"/>
          <p:cNvSpPr>
            <a:spLocks noChangeArrowheads="1"/>
          </p:cNvSpPr>
          <p:nvPr/>
        </p:nvSpPr>
        <p:spPr bwMode="auto">
          <a:xfrm>
            <a:off x="571501" y="375048"/>
            <a:ext cx="5929313" cy="523220"/>
          </a:xfrm>
          <a:prstGeom prst="rect">
            <a:avLst/>
          </a:prstGeom>
          <a:noFill/>
          <a:ln w="12700" cap="sq">
            <a:noFill/>
            <a:miter lim="800000"/>
            <a:headEnd type="none" w="sm" len="sm"/>
            <a:tailEnd type="none" w="sm" len="sm"/>
          </a:ln>
        </p:spPr>
        <p:txBody>
          <a:bodyPr>
            <a:spAutoFit/>
          </a:bodyPr>
          <a:lstStyle/>
          <a:p>
            <a:r>
              <a:rPr lang="en-US" altLang="zh-CN" sz="2800"/>
              <a:t>3.3.11  </a:t>
            </a:r>
            <a:r>
              <a:rPr lang="zh-CN" altLang="en-US" sz="2800"/>
              <a:t>峰值检测电路</a:t>
            </a:r>
          </a:p>
        </p:txBody>
      </p:sp>
      <p:sp>
        <p:nvSpPr>
          <p:cNvPr id="55304" name="Rectangle 22"/>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55305" name="Rectangle 24"/>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55306" name="Rectangle 4"/>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55307" name="Rectangle 6"/>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55308" name="Rectangle 6"/>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55309" name="Rectangle 8"/>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55310" name="Rectangle 10"/>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25" name="矩形 24"/>
          <p:cNvSpPr/>
          <p:nvPr/>
        </p:nvSpPr>
        <p:spPr>
          <a:xfrm>
            <a:off x="500064" y="2303860"/>
            <a:ext cx="3500437" cy="461665"/>
          </a:xfrm>
          <a:prstGeom prst="rect">
            <a:avLst/>
          </a:prstGeom>
        </p:spPr>
        <p:txBody>
          <a:bodyPr>
            <a:spAutoFit/>
          </a:bodyPr>
          <a:lstStyle/>
          <a:p>
            <a:pPr>
              <a:defRPr/>
            </a:pPr>
            <a:r>
              <a:rPr lang="en-US" altLang="en-US" sz="2400" dirty="0">
                <a:latin typeface="+mn-ea"/>
                <a:ea typeface="+mn-ea"/>
              </a:rPr>
              <a:t>U2</a:t>
            </a:r>
            <a:r>
              <a:rPr lang="zh-CN" altLang="en-US" sz="2400" dirty="0">
                <a:latin typeface="+mn-ea"/>
                <a:ea typeface="+mn-ea"/>
              </a:rPr>
              <a:t>构成电压跟随器</a:t>
            </a:r>
          </a:p>
        </p:txBody>
      </p:sp>
      <p:sp>
        <p:nvSpPr>
          <p:cNvPr id="55312" name="Rectangle 7"/>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55313" name="Rectangle 10"/>
          <p:cNvSpPr>
            <a:spLocks noChangeArrowheads="1"/>
          </p:cNvSpPr>
          <p:nvPr/>
        </p:nvSpPr>
        <p:spPr bwMode="auto">
          <a:xfrm>
            <a:off x="0" y="12070"/>
            <a:ext cx="216726" cy="261610"/>
          </a:xfrm>
          <a:prstGeom prst="rect">
            <a:avLst/>
          </a:prstGeom>
          <a:noFill/>
          <a:ln w="9525">
            <a:noFill/>
            <a:miter lim="800000"/>
            <a:headEnd/>
            <a:tailEnd/>
          </a:ln>
        </p:spPr>
        <p:txBody>
          <a:bodyPr wrap="none" anchor="ctr">
            <a:spAutoFit/>
          </a:bodyPr>
          <a:lstStyle/>
          <a:p>
            <a:pPr eaLnBrk="0" hangingPunct="0"/>
            <a:r>
              <a:rPr lang="zh-CN" altLang="zh-CN" sz="1100"/>
              <a:t> </a:t>
            </a:r>
            <a:endParaRPr lang="zh-CN" altLang="zh-CN"/>
          </a:p>
        </p:txBody>
      </p:sp>
      <p:sp>
        <p:nvSpPr>
          <p:cNvPr id="55314" name="Rectangle 12"/>
          <p:cNvSpPr>
            <a:spLocks noChangeArrowheads="1"/>
          </p:cNvSpPr>
          <p:nvPr/>
        </p:nvSpPr>
        <p:spPr bwMode="auto">
          <a:xfrm>
            <a:off x="0" y="-13216"/>
            <a:ext cx="184731" cy="369332"/>
          </a:xfrm>
          <a:prstGeom prst="rect">
            <a:avLst/>
          </a:prstGeom>
          <a:noFill/>
          <a:ln w="9525">
            <a:noFill/>
            <a:miter lim="800000"/>
            <a:headEnd/>
            <a:tailEnd/>
          </a:ln>
        </p:spPr>
        <p:txBody>
          <a:bodyPr wrap="none" anchor="ctr">
            <a:spAutoFit/>
          </a:bodyPr>
          <a:lstStyle/>
          <a:p>
            <a:endParaRPr lang="zh-CN" altLang="en-US"/>
          </a:p>
        </p:txBody>
      </p:sp>
      <p:sp>
        <p:nvSpPr>
          <p:cNvPr id="55315" name="Rectangle 5"/>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27" name="矩形 26"/>
          <p:cNvSpPr/>
          <p:nvPr/>
        </p:nvSpPr>
        <p:spPr>
          <a:xfrm>
            <a:off x="500063" y="1982391"/>
            <a:ext cx="3714750" cy="461665"/>
          </a:xfrm>
          <a:prstGeom prst="rect">
            <a:avLst/>
          </a:prstGeom>
        </p:spPr>
        <p:txBody>
          <a:bodyPr>
            <a:spAutoFit/>
          </a:bodyPr>
          <a:lstStyle/>
          <a:p>
            <a:pPr>
              <a:defRPr/>
            </a:pPr>
            <a:r>
              <a:rPr lang="en-US" altLang="en-US" sz="2400" dirty="0">
                <a:latin typeface="+mn-ea"/>
                <a:ea typeface="+mn-ea"/>
              </a:rPr>
              <a:t>U1</a:t>
            </a:r>
            <a:r>
              <a:rPr lang="zh-CN" altLang="en-US" sz="2400" dirty="0">
                <a:latin typeface="+mn-ea"/>
                <a:ea typeface="+mn-ea"/>
              </a:rPr>
              <a:t>构成线性半波整流电路</a:t>
            </a:r>
          </a:p>
        </p:txBody>
      </p:sp>
      <p:sp>
        <p:nvSpPr>
          <p:cNvPr id="55317" name="Rectangle 7"/>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55318" name="Rectangle 5"/>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32" name="矩形 31"/>
          <p:cNvSpPr/>
          <p:nvPr/>
        </p:nvSpPr>
        <p:spPr>
          <a:xfrm>
            <a:off x="500063" y="964406"/>
            <a:ext cx="3929062" cy="1200329"/>
          </a:xfrm>
          <a:prstGeom prst="rect">
            <a:avLst/>
          </a:prstGeom>
        </p:spPr>
        <p:txBody>
          <a:bodyPr>
            <a:spAutoFit/>
          </a:bodyPr>
          <a:lstStyle/>
          <a:p>
            <a:pPr>
              <a:defRPr/>
            </a:pPr>
            <a:r>
              <a:rPr lang="zh-CN" altLang="en-US" sz="2400" dirty="0">
                <a:latin typeface="+mn-ea"/>
                <a:ea typeface="+mn-ea"/>
              </a:rPr>
              <a:t>峰值检测电路主要用于对输入的电压信号进行峰值的甄别并保持该峰值电压。</a:t>
            </a:r>
            <a:endParaRPr lang="zh-CN" altLang="en-US" sz="2200" dirty="0">
              <a:solidFill>
                <a:srgbClr val="0000CC"/>
              </a:solidFill>
              <a:latin typeface="+mn-ea"/>
              <a:ea typeface="+mn-ea"/>
            </a:endParaRPr>
          </a:p>
        </p:txBody>
      </p:sp>
      <p:sp>
        <p:nvSpPr>
          <p:cNvPr id="55320" name="Rectangle 7"/>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55321" name="Rectangle 9"/>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pic>
        <p:nvPicPr>
          <p:cNvPr id="55322" name="Picture 10"/>
          <p:cNvPicPr>
            <a:picLocks noChangeAspect="1" noChangeArrowheads="1"/>
          </p:cNvPicPr>
          <p:nvPr/>
        </p:nvPicPr>
        <p:blipFill>
          <a:blip r:embed="rId2" cstate="print"/>
          <a:srcRect/>
          <a:stretch>
            <a:fillRect/>
          </a:stretch>
        </p:blipFill>
        <p:spPr bwMode="auto">
          <a:xfrm>
            <a:off x="4643438" y="375047"/>
            <a:ext cx="4062412" cy="1714500"/>
          </a:xfrm>
          <a:prstGeom prst="rect">
            <a:avLst/>
          </a:prstGeom>
          <a:noFill/>
          <a:ln w="9525">
            <a:noFill/>
            <a:miter lim="800000"/>
            <a:headEnd/>
            <a:tailEnd/>
          </a:ln>
        </p:spPr>
      </p:pic>
      <p:pic>
        <p:nvPicPr>
          <p:cNvPr id="55323" name="Picture 12"/>
          <p:cNvPicPr>
            <a:picLocks noChangeAspect="1" noChangeArrowheads="1"/>
          </p:cNvPicPr>
          <p:nvPr/>
        </p:nvPicPr>
        <p:blipFill>
          <a:blip r:embed="rId3" cstate="print"/>
          <a:srcRect/>
          <a:stretch>
            <a:fillRect/>
          </a:stretch>
        </p:blipFill>
        <p:spPr bwMode="auto">
          <a:xfrm>
            <a:off x="4429125" y="2196703"/>
            <a:ext cx="4675188" cy="2089547"/>
          </a:xfrm>
          <a:prstGeom prst="rect">
            <a:avLst/>
          </a:prstGeom>
          <a:noFill/>
          <a:ln w="9525">
            <a:noFill/>
            <a:miter lim="800000"/>
            <a:headEnd/>
            <a:tailEnd/>
          </a:ln>
        </p:spPr>
      </p:pic>
      <p:sp>
        <p:nvSpPr>
          <p:cNvPr id="40" name="矩形 39"/>
          <p:cNvSpPr/>
          <p:nvPr/>
        </p:nvSpPr>
        <p:spPr>
          <a:xfrm>
            <a:off x="428625" y="2786062"/>
            <a:ext cx="2000250" cy="400110"/>
          </a:xfrm>
          <a:prstGeom prst="rect">
            <a:avLst/>
          </a:prstGeom>
          <a:ln w="19050">
            <a:solidFill>
              <a:srgbClr val="C00000"/>
            </a:solidFill>
          </a:ln>
        </p:spPr>
        <p:txBody>
          <a:bodyPr>
            <a:spAutoFit/>
          </a:bodyPr>
          <a:lstStyle/>
          <a:p>
            <a:pPr>
              <a:defRPr/>
            </a:pPr>
            <a:r>
              <a:rPr lang="en-US" altLang="zh-CN" sz="2000" dirty="0">
                <a:solidFill>
                  <a:srgbClr val="0000CC"/>
                </a:solidFill>
                <a:latin typeface="+mn-ea"/>
                <a:ea typeface="+mn-ea"/>
              </a:rPr>
              <a:t>Vi</a:t>
            </a:r>
            <a:r>
              <a:rPr lang="zh-CN" altLang="en-US" sz="2000" dirty="0">
                <a:solidFill>
                  <a:srgbClr val="0000CC"/>
                </a:solidFill>
                <a:latin typeface="+mn-ea"/>
                <a:ea typeface="+mn-ea"/>
              </a:rPr>
              <a:t>在正半周时</a:t>
            </a:r>
          </a:p>
        </p:txBody>
      </p:sp>
      <p:sp>
        <p:nvSpPr>
          <p:cNvPr id="41" name="矩形 40"/>
          <p:cNvSpPr/>
          <p:nvPr/>
        </p:nvSpPr>
        <p:spPr>
          <a:xfrm>
            <a:off x="428625" y="3375423"/>
            <a:ext cx="2000250" cy="707886"/>
          </a:xfrm>
          <a:prstGeom prst="rect">
            <a:avLst/>
          </a:prstGeom>
          <a:ln w="15875">
            <a:solidFill>
              <a:srgbClr val="C00000"/>
            </a:solidFill>
          </a:ln>
        </p:spPr>
        <p:txBody>
          <a:bodyPr>
            <a:spAutoFit/>
          </a:bodyPr>
          <a:lstStyle/>
          <a:p>
            <a:pPr>
              <a:defRPr/>
            </a:pPr>
            <a:r>
              <a:rPr lang="en-US" altLang="zh-CN" sz="2000" dirty="0">
                <a:solidFill>
                  <a:srgbClr val="0000CC"/>
                </a:solidFill>
                <a:latin typeface="+mn-ea"/>
                <a:ea typeface="+mn-ea"/>
              </a:rPr>
              <a:t>D2</a:t>
            </a:r>
            <a:r>
              <a:rPr lang="zh-CN" altLang="en-US" sz="2000" dirty="0">
                <a:solidFill>
                  <a:srgbClr val="0000CC"/>
                </a:solidFill>
                <a:latin typeface="+mn-ea"/>
                <a:ea typeface="+mn-ea"/>
              </a:rPr>
              <a:t>导通，</a:t>
            </a:r>
            <a:r>
              <a:rPr lang="en-US" altLang="zh-CN" sz="2000" dirty="0">
                <a:solidFill>
                  <a:srgbClr val="0000CC"/>
                </a:solidFill>
                <a:latin typeface="+mn-ea"/>
                <a:ea typeface="+mn-ea"/>
              </a:rPr>
              <a:t>D1</a:t>
            </a:r>
            <a:r>
              <a:rPr lang="zh-CN" altLang="en-US" sz="2000" dirty="0">
                <a:solidFill>
                  <a:srgbClr val="0000CC"/>
                </a:solidFill>
                <a:latin typeface="+mn-ea"/>
                <a:ea typeface="+mn-ea"/>
              </a:rPr>
              <a:t>截止，</a:t>
            </a:r>
            <a:r>
              <a:rPr lang="en-US" altLang="zh-CN" sz="2000" dirty="0">
                <a:solidFill>
                  <a:srgbClr val="0000CC"/>
                </a:solidFill>
                <a:latin typeface="+mn-ea"/>
                <a:ea typeface="+mn-ea"/>
              </a:rPr>
              <a:t>C1</a:t>
            </a:r>
            <a:r>
              <a:rPr lang="zh-CN" altLang="en-US" sz="2000" dirty="0">
                <a:solidFill>
                  <a:srgbClr val="0000CC"/>
                </a:solidFill>
                <a:latin typeface="+mn-ea"/>
                <a:ea typeface="+mn-ea"/>
              </a:rPr>
              <a:t>充电</a:t>
            </a:r>
          </a:p>
        </p:txBody>
      </p:sp>
      <p:sp>
        <p:nvSpPr>
          <p:cNvPr id="42" name="矩形 41"/>
          <p:cNvSpPr/>
          <p:nvPr/>
        </p:nvSpPr>
        <p:spPr>
          <a:xfrm>
            <a:off x="2643188" y="2786062"/>
            <a:ext cx="1643062" cy="400110"/>
          </a:xfrm>
          <a:prstGeom prst="rect">
            <a:avLst/>
          </a:prstGeom>
          <a:ln w="15875">
            <a:solidFill>
              <a:srgbClr val="C00000"/>
            </a:solidFill>
          </a:ln>
        </p:spPr>
        <p:txBody>
          <a:bodyPr>
            <a:spAutoFit/>
          </a:bodyPr>
          <a:lstStyle/>
          <a:p>
            <a:pPr>
              <a:defRPr/>
            </a:pPr>
            <a:r>
              <a:rPr lang="en-US" altLang="zh-CN" sz="2000" dirty="0">
                <a:solidFill>
                  <a:srgbClr val="0000CC"/>
                </a:solidFill>
                <a:latin typeface="+mn-ea"/>
                <a:ea typeface="+mn-ea"/>
              </a:rPr>
              <a:t>Vi</a:t>
            </a:r>
            <a:r>
              <a:rPr lang="zh-CN" altLang="en-US" sz="2000" dirty="0">
                <a:solidFill>
                  <a:srgbClr val="0000CC"/>
                </a:solidFill>
                <a:latin typeface="+mn-ea"/>
                <a:ea typeface="+mn-ea"/>
              </a:rPr>
              <a:t>在下降时</a:t>
            </a:r>
          </a:p>
        </p:txBody>
      </p:sp>
      <p:sp>
        <p:nvSpPr>
          <p:cNvPr id="43" name="矩形 42"/>
          <p:cNvSpPr/>
          <p:nvPr/>
        </p:nvSpPr>
        <p:spPr>
          <a:xfrm>
            <a:off x="2643188" y="3375423"/>
            <a:ext cx="1714500" cy="707886"/>
          </a:xfrm>
          <a:prstGeom prst="rect">
            <a:avLst/>
          </a:prstGeom>
          <a:ln w="15875">
            <a:solidFill>
              <a:srgbClr val="C00000"/>
            </a:solidFill>
          </a:ln>
        </p:spPr>
        <p:txBody>
          <a:bodyPr>
            <a:spAutoFit/>
          </a:bodyPr>
          <a:lstStyle/>
          <a:p>
            <a:pPr>
              <a:defRPr/>
            </a:pPr>
            <a:r>
              <a:rPr lang="en-US" altLang="zh-CN" sz="2000" dirty="0">
                <a:solidFill>
                  <a:srgbClr val="0000CC"/>
                </a:solidFill>
                <a:latin typeface="+mn-ea"/>
                <a:ea typeface="+mn-ea"/>
              </a:rPr>
              <a:t>D2</a:t>
            </a:r>
            <a:r>
              <a:rPr lang="zh-CN" altLang="en-US" sz="2000" dirty="0">
                <a:solidFill>
                  <a:srgbClr val="0000CC"/>
                </a:solidFill>
                <a:latin typeface="+mn-ea"/>
                <a:ea typeface="+mn-ea"/>
              </a:rPr>
              <a:t>截止，</a:t>
            </a:r>
            <a:r>
              <a:rPr lang="en-US" altLang="zh-CN" sz="2000" dirty="0">
                <a:solidFill>
                  <a:srgbClr val="0000CC"/>
                </a:solidFill>
                <a:latin typeface="+mn-ea"/>
                <a:ea typeface="+mn-ea"/>
              </a:rPr>
              <a:t>C1</a:t>
            </a:r>
            <a:r>
              <a:rPr lang="zh-CN" altLang="en-US" sz="2000" dirty="0">
                <a:solidFill>
                  <a:srgbClr val="0000CC"/>
                </a:solidFill>
                <a:latin typeface="+mn-ea"/>
                <a:ea typeface="+mn-ea"/>
              </a:rPr>
              <a:t>保持</a:t>
            </a:r>
          </a:p>
        </p:txBody>
      </p:sp>
      <p:sp>
        <p:nvSpPr>
          <p:cNvPr id="44" name="矩形 43"/>
          <p:cNvSpPr/>
          <p:nvPr/>
        </p:nvSpPr>
        <p:spPr>
          <a:xfrm>
            <a:off x="428625" y="4179094"/>
            <a:ext cx="2000250" cy="707886"/>
          </a:xfrm>
          <a:prstGeom prst="rect">
            <a:avLst/>
          </a:prstGeom>
          <a:ln w="15875">
            <a:solidFill>
              <a:srgbClr val="C00000"/>
            </a:solidFill>
          </a:ln>
        </p:spPr>
        <p:txBody>
          <a:bodyPr>
            <a:spAutoFit/>
          </a:bodyPr>
          <a:lstStyle/>
          <a:p>
            <a:pPr>
              <a:defRPr/>
            </a:pPr>
            <a:r>
              <a:rPr lang="zh-CN" altLang="en-US" sz="2000" dirty="0">
                <a:solidFill>
                  <a:srgbClr val="0000CC"/>
                </a:solidFill>
                <a:latin typeface="+mn-ea"/>
                <a:ea typeface="+mn-ea"/>
              </a:rPr>
              <a:t>当</a:t>
            </a:r>
            <a:r>
              <a:rPr lang="en-US" altLang="zh-CN" sz="2000" dirty="0">
                <a:solidFill>
                  <a:srgbClr val="0000CC"/>
                </a:solidFill>
                <a:latin typeface="+mn-ea"/>
                <a:ea typeface="+mn-ea"/>
              </a:rPr>
              <a:t>Vo=Vi</a:t>
            </a:r>
            <a:r>
              <a:rPr lang="zh-CN" altLang="en-US" sz="2000" dirty="0">
                <a:solidFill>
                  <a:srgbClr val="0000CC"/>
                </a:solidFill>
                <a:latin typeface="+mn-ea"/>
                <a:ea typeface="+mn-ea"/>
              </a:rPr>
              <a:t>，停止充电</a:t>
            </a:r>
          </a:p>
        </p:txBody>
      </p:sp>
      <p:sp>
        <p:nvSpPr>
          <p:cNvPr id="55329" name="下箭头 44"/>
          <p:cNvSpPr>
            <a:spLocks noChangeArrowheads="1"/>
          </p:cNvSpPr>
          <p:nvPr/>
        </p:nvSpPr>
        <p:spPr bwMode="auto">
          <a:xfrm>
            <a:off x="1285876" y="3107531"/>
            <a:ext cx="142875" cy="267891"/>
          </a:xfrm>
          <a:prstGeom prst="downArrow">
            <a:avLst>
              <a:gd name="adj1" fmla="val 50000"/>
              <a:gd name="adj2" fmla="val 50000"/>
            </a:avLst>
          </a:prstGeom>
          <a:solidFill>
            <a:srgbClr val="006600"/>
          </a:solidFill>
          <a:ln w="9525" algn="ctr">
            <a:solidFill>
              <a:schemeClr val="tx1"/>
            </a:solidFill>
            <a:round/>
            <a:headEnd/>
            <a:tailEnd/>
          </a:ln>
        </p:spPr>
        <p:txBody>
          <a:bodyPr wrap="none"/>
          <a:lstStyle/>
          <a:p>
            <a:pPr algn="ctr"/>
            <a:endParaRPr lang="zh-CN" altLang="en-US"/>
          </a:p>
        </p:txBody>
      </p:sp>
      <p:sp>
        <p:nvSpPr>
          <p:cNvPr id="55330" name="下箭头 45"/>
          <p:cNvSpPr>
            <a:spLocks noChangeArrowheads="1"/>
          </p:cNvSpPr>
          <p:nvPr/>
        </p:nvSpPr>
        <p:spPr bwMode="auto">
          <a:xfrm>
            <a:off x="1285876" y="3911204"/>
            <a:ext cx="142875" cy="267890"/>
          </a:xfrm>
          <a:prstGeom prst="downArrow">
            <a:avLst>
              <a:gd name="adj1" fmla="val 50000"/>
              <a:gd name="adj2" fmla="val 50000"/>
            </a:avLst>
          </a:prstGeom>
          <a:solidFill>
            <a:srgbClr val="006600"/>
          </a:solidFill>
          <a:ln w="9525" algn="ctr">
            <a:solidFill>
              <a:schemeClr val="tx1"/>
            </a:solidFill>
            <a:round/>
            <a:headEnd/>
            <a:tailEnd/>
          </a:ln>
        </p:spPr>
        <p:txBody>
          <a:bodyPr wrap="none"/>
          <a:lstStyle/>
          <a:p>
            <a:pPr algn="ctr"/>
            <a:endParaRPr lang="zh-CN" altLang="en-US"/>
          </a:p>
        </p:txBody>
      </p:sp>
      <p:sp>
        <p:nvSpPr>
          <p:cNvPr id="55331" name="下箭头 46"/>
          <p:cNvSpPr>
            <a:spLocks noChangeArrowheads="1"/>
          </p:cNvSpPr>
          <p:nvPr/>
        </p:nvSpPr>
        <p:spPr bwMode="auto">
          <a:xfrm>
            <a:off x="3357564" y="3107531"/>
            <a:ext cx="142875" cy="267891"/>
          </a:xfrm>
          <a:prstGeom prst="downArrow">
            <a:avLst>
              <a:gd name="adj1" fmla="val 50000"/>
              <a:gd name="adj2" fmla="val 50000"/>
            </a:avLst>
          </a:prstGeom>
          <a:solidFill>
            <a:srgbClr val="006600"/>
          </a:solidFill>
          <a:ln w="9525" algn="ctr">
            <a:solidFill>
              <a:schemeClr val="tx1"/>
            </a:solidFill>
            <a:round/>
            <a:headEnd/>
            <a:tailEnd/>
          </a:ln>
        </p:spPr>
        <p:txBody>
          <a:bodyPr wrap="none"/>
          <a:lstStyle/>
          <a:p>
            <a:pPr algn="ctr"/>
            <a:endParaRPr lang="zh-CN" altLang="en-US"/>
          </a:p>
        </p:txBody>
      </p:sp>
      <p:sp>
        <p:nvSpPr>
          <p:cNvPr id="48" name="矩形 47"/>
          <p:cNvSpPr/>
          <p:nvPr/>
        </p:nvSpPr>
        <p:spPr>
          <a:xfrm>
            <a:off x="2928939" y="4368403"/>
            <a:ext cx="5214937" cy="461665"/>
          </a:xfrm>
          <a:prstGeom prst="rect">
            <a:avLst/>
          </a:prstGeom>
        </p:spPr>
        <p:txBody>
          <a:bodyPr>
            <a:spAutoFit/>
          </a:bodyPr>
          <a:lstStyle/>
          <a:p>
            <a:pPr>
              <a:defRPr/>
            </a:pPr>
            <a:r>
              <a:rPr lang="en-US" altLang="en-US" sz="2400" dirty="0">
                <a:solidFill>
                  <a:srgbClr val="C00000"/>
                </a:solidFill>
                <a:latin typeface="+mn-ea"/>
                <a:ea typeface="+mn-ea"/>
              </a:rPr>
              <a:t>R1</a:t>
            </a:r>
            <a:r>
              <a:rPr lang="zh-CN" altLang="en-US" sz="2400" dirty="0">
                <a:solidFill>
                  <a:srgbClr val="C00000"/>
                </a:solidFill>
              </a:rPr>
              <a:t>能够释放掉峰值电容</a:t>
            </a:r>
            <a:r>
              <a:rPr lang="en-US" sz="2400" i="1" dirty="0">
                <a:solidFill>
                  <a:srgbClr val="C00000"/>
                </a:solidFill>
              </a:rPr>
              <a:t>C</a:t>
            </a:r>
            <a:r>
              <a:rPr lang="en-US" sz="2400" baseline="-25000" dirty="0">
                <a:solidFill>
                  <a:srgbClr val="C00000"/>
                </a:solidFill>
              </a:rPr>
              <a:t>1</a:t>
            </a:r>
            <a:r>
              <a:rPr lang="zh-CN" altLang="en-US" sz="2400" dirty="0">
                <a:solidFill>
                  <a:srgbClr val="C00000"/>
                </a:solidFill>
              </a:rPr>
              <a:t>存储的电荷！</a:t>
            </a:r>
            <a:endParaRPr lang="zh-CN" altLang="en-US" sz="2400" dirty="0">
              <a:solidFill>
                <a:srgbClr val="C00000"/>
              </a:solidFill>
              <a:latin typeface="+mn-ea"/>
              <a:ea typeface="+mn-ea"/>
            </a:endParaRPr>
          </a:p>
        </p:txBody>
      </p:sp>
    </p:spTree>
  </p:cSld>
  <p:clrMapOvr>
    <a:masterClrMapping/>
  </p:clrMapOvr>
  <p:transition>
    <p:random/>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56323" name="Rectangle 4"/>
          <p:cNvSpPr>
            <a:spLocks noChangeArrowheads="1"/>
          </p:cNvSpPr>
          <p:nvPr/>
        </p:nvSpPr>
        <p:spPr bwMode="auto">
          <a:xfrm>
            <a:off x="0" y="-13216"/>
            <a:ext cx="184731" cy="369332"/>
          </a:xfrm>
          <a:prstGeom prst="rect">
            <a:avLst/>
          </a:prstGeom>
          <a:noFill/>
          <a:ln w="9525">
            <a:noFill/>
            <a:miter lim="800000"/>
            <a:headEnd/>
            <a:tailEnd/>
          </a:ln>
        </p:spPr>
        <p:txBody>
          <a:bodyPr wrap="none" anchor="ctr">
            <a:spAutoFit/>
          </a:bodyPr>
          <a:lstStyle/>
          <a:p>
            <a:endParaRPr lang="zh-CN" altLang="en-US"/>
          </a:p>
        </p:txBody>
      </p:sp>
      <p:sp>
        <p:nvSpPr>
          <p:cNvPr id="56324" name="Rectangle 6"/>
          <p:cNvSpPr>
            <a:spLocks noChangeArrowheads="1"/>
          </p:cNvSpPr>
          <p:nvPr/>
        </p:nvSpPr>
        <p:spPr bwMode="auto">
          <a:xfrm>
            <a:off x="0" y="-13216"/>
            <a:ext cx="184731" cy="369332"/>
          </a:xfrm>
          <a:prstGeom prst="rect">
            <a:avLst/>
          </a:prstGeom>
          <a:noFill/>
          <a:ln w="9525">
            <a:noFill/>
            <a:miter lim="800000"/>
            <a:headEnd/>
            <a:tailEnd/>
          </a:ln>
        </p:spPr>
        <p:txBody>
          <a:bodyPr wrap="none" anchor="ctr">
            <a:spAutoFit/>
          </a:bodyPr>
          <a:lstStyle/>
          <a:p>
            <a:endParaRPr lang="zh-CN" altLang="en-US"/>
          </a:p>
        </p:txBody>
      </p:sp>
      <p:sp>
        <p:nvSpPr>
          <p:cNvPr id="56325" name="Rectangle 7"/>
          <p:cNvSpPr>
            <a:spLocks noChangeArrowheads="1"/>
          </p:cNvSpPr>
          <p:nvPr/>
        </p:nvSpPr>
        <p:spPr bwMode="auto">
          <a:xfrm>
            <a:off x="0" y="458272"/>
            <a:ext cx="184731" cy="369332"/>
          </a:xfrm>
          <a:prstGeom prst="rect">
            <a:avLst/>
          </a:prstGeom>
          <a:noFill/>
          <a:ln w="9525">
            <a:noFill/>
            <a:miter lim="800000"/>
            <a:headEnd/>
            <a:tailEnd/>
          </a:ln>
        </p:spPr>
        <p:txBody>
          <a:bodyPr wrap="none" anchor="ctr">
            <a:spAutoFit/>
          </a:bodyPr>
          <a:lstStyle/>
          <a:p>
            <a:pPr eaLnBrk="0" hangingPunct="0"/>
            <a:endParaRPr lang="zh-CN" altLang="zh-CN"/>
          </a:p>
        </p:txBody>
      </p:sp>
      <p:sp>
        <p:nvSpPr>
          <p:cNvPr id="56326" name="Rectangle 2"/>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56327" name="Rectangle 2"/>
          <p:cNvSpPr>
            <a:spLocks noChangeArrowheads="1"/>
          </p:cNvSpPr>
          <p:nvPr/>
        </p:nvSpPr>
        <p:spPr bwMode="auto">
          <a:xfrm>
            <a:off x="571501" y="375048"/>
            <a:ext cx="5929313" cy="523220"/>
          </a:xfrm>
          <a:prstGeom prst="rect">
            <a:avLst/>
          </a:prstGeom>
          <a:noFill/>
          <a:ln w="12700" cap="sq">
            <a:noFill/>
            <a:miter lim="800000"/>
            <a:headEnd type="none" w="sm" len="sm"/>
            <a:tailEnd type="none" w="sm" len="sm"/>
          </a:ln>
        </p:spPr>
        <p:txBody>
          <a:bodyPr>
            <a:spAutoFit/>
          </a:bodyPr>
          <a:lstStyle/>
          <a:p>
            <a:r>
              <a:rPr lang="en-US" altLang="zh-CN" sz="2800"/>
              <a:t>3.3.12  </a:t>
            </a:r>
            <a:r>
              <a:rPr lang="zh-CN" altLang="en-US" sz="2800"/>
              <a:t>精密整流电路</a:t>
            </a:r>
          </a:p>
        </p:txBody>
      </p:sp>
      <p:sp>
        <p:nvSpPr>
          <p:cNvPr id="56328" name="Rectangle 22"/>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56329" name="Rectangle 24"/>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56330" name="Rectangle 4"/>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56331" name="Rectangle 6"/>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56332" name="Rectangle 6"/>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56333" name="Rectangle 8"/>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56334" name="Rectangle 10"/>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25" name="矩形 24"/>
          <p:cNvSpPr/>
          <p:nvPr/>
        </p:nvSpPr>
        <p:spPr>
          <a:xfrm>
            <a:off x="571500" y="3107532"/>
            <a:ext cx="7429500" cy="461665"/>
          </a:xfrm>
          <a:prstGeom prst="rect">
            <a:avLst/>
          </a:prstGeom>
        </p:spPr>
        <p:txBody>
          <a:bodyPr>
            <a:spAutoFit/>
          </a:bodyPr>
          <a:lstStyle/>
          <a:p>
            <a:pPr>
              <a:defRPr/>
            </a:pPr>
            <a:r>
              <a:rPr lang="zh-CN" altLang="en-US" sz="2400" dirty="0"/>
              <a:t>二极管存在死区电压（</a:t>
            </a:r>
            <a:r>
              <a:rPr lang="en-US" sz="2400" dirty="0"/>
              <a:t>Si</a:t>
            </a:r>
            <a:r>
              <a:rPr lang="zh-CN" altLang="en-US" sz="2400" dirty="0"/>
              <a:t>管</a:t>
            </a:r>
            <a:r>
              <a:rPr lang="en-US" sz="2400" dirty="0"/>
              <a:t>0.5V</a:t>
            </a:r>
            <a:r>
              <a:rPr lang="zh-CN" altLang="en-US" sz="2400" dirty="0"/>
              <a:t>、</a:t>
            </a:r>
            <a:r>
              <a:rPr lang="en-US" sz="2400" dirty="0" err="1"/>
              <a:t>Ge</a:t>
            </a:r>
            <a:r>
              <a:rPr lang="zh-CN" altLang="en-US" sz="2400" dirty="0"/>
              <a:t>管</a:t>
            </a:r>
            <a:r>
              <a:rPr lang="en-US" sz="2400" dirty="0"/>
              <a:t>0.1V</a:t>
            </a:r>
            <a:r>
              <a:rPr lang="zh-CN" altLang="en-US" sz="2400" dirty="0"/>
              <a:t>）。</a:t>
            </a:r>
            <a:endParaRPr lang="zh-CN" altLang="en-US" sz="2200" dirty="0">
              <a:solidFill>
                <a:srgbClr val="0000CC"/>
              </a:solidFill>
              <a:latin typeface="+mn-ea"/>
              <a:ea typeface="+mn-ea"/>
            </a:endParaRPr>
          </a:p>
        </p:txBody>
      </p:sp>
      <p:sp>
        <p:nvSpPr>
          <p:cNvPr id="56336" name="Rectangle 7"/>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56337" name="Rectangle 10"/>
          <p:cNvSpPr>
            <a:spLocks noChangeArrowheads="1"/>
          </p:cNvSpPr>
          <p:nvPr/>
        </p:nvSpPr>
        <p:spPr bwMode="auto">
          <a:xfrm>
            <a:off x="0" y="12070"/>
            <a:ext cx="216726" cy="261610"/>
          </a:xfrm>
          <a:prstGeom prst="rect">
            <a:avLst/>
          </a:prstGeom>
          <a:noFill/>
          <a:ln w="9525">
            <a:noFill/>
            <a:miter lim="800000"/>
            <a:headEnd/>
            <a:tailEnd/>
          </a:ln>
        </p:spPr>
        <p:txBody>
          <a:bodyPr wrap="none" anchor="ctr">
            <a:spAutoFit/>
          </a:bodyPr>
          <a:lstStyle/>
          <a:p>
            <a:pPr eaLnBrk="0" hangingPunct="0"/>
            <a:r>
              <a:rPr lang="zh-CN" altLang="zh-CN" sz="1100"/>
              <a:t> </a:t>
            </a:r>
            <a:endParaRPr lang="zh-CN" altLang="zh-CN"/>
          </a:p>
        </p:txBody>
      </p:sp>
      <p:sp>
        <p:nvSpPr>
          <p:cNvPr id="56338" name="Rectangle 12"/>
          <p:cNvSpPr>
            <a:spLocks noChangeArrowheads="1"/>
          </p:cNvSpPr>
          <p:nvPr/>
        </p:nvSpPr>
        <p:spPr bwMode="auto">
          <a:xfrm>
            <a:off x="0" y="-13216"/>
            <a:ext cx="184731" cy="369332"/>
          </a:xfrm>
          <a:prstGeom prst="rect">
            <a:avLst/>
          </a:prstGeom>
          <a:noFill/>
          <a:ln w="9525">
            <a:noFill/>
            <a:miter lim="800000"/>
            <a:headEnd/>
            <a:tailEnd/>
          </a:ln>
        </p:spPr>
        <p:txBody>
          <a:bodyPr wrap="none" anchor="ctr">
            <a:spAutoFit/>
          </a:bodyPr>
          <a:lstStyle/>
          <a:p>
            <a:endParaRPr lang="zh-CN" altLang="en-US"/>
          </a:p>
        </p:txBody>
      </p:sp>
      <p:sp>
        <p:nvSpPr>
          <p:cNvPr id="56339" name="Rectangle 5"/>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56340" name="矩形 26"/>
          <p:cNvSpPr>
            <a:spLocks noChangeArrowheads="1"/>
          </p:cNvSpPr>
          <p:nvPr/>
        </p:nvSpPr>
        <p:spPr bwMode="auto">
          <a:xfrm>
            <a:off x="428625" y="964407"/>
            <a:ext cx="3500438" cy="461665"/>
          </a:xfrm>
          <a:prstGeom prst="rect">
            <a:avLst/>
          </a:prstGeom>
          <a:noFill/>
          <a:ln w="9525">
            <a:noFill/>
            <a:miter lim="800000"/>
            <a:headEnd/>
            <a:tailEnd/>
          </a:ln>
        </p:spPr>
        <p:txBody>
          <a:bodyPr>
            <a:spAutoFit/>
          </a:bodyPr>
          <a:lstStyle/>
          <a:p>
            <a:r>
              <a:rPr lang="en-US" altLang="zh-CN" sz="2400">
                <a:solidFill>
                  <a:srgbClr val="0000CC"/>
                </a:solidFill>
              </a:rPr>
              <a:t>1</a:t>
            </a:r>
            <a:r>
              <a:rPr lang="zh-CN" altLang="en-US" sz="2400">
                <a:solidFill>
                  <a:srgbClr val="0000CC"/>
                </a:solidFill>
              </a:rPr>
              <a:t>、二极管半波整流电路</a:t>
            </a:r>
          </a:p>
        </p:txBody>
      </p:sp>
      <p:sp>
        <p:nvSpPr>
          <p:cNvPr id="56341" name="Rectangle 7"/>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56342" name="Rectangle 5"/>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56343" name="Rectangle 7"/>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56344" name="Rectangle 9"/>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30" name="矩形 29"/>
          <p:cNvSpPr/>
          <p:nvPr/>
        </p:nvSpPr>
        <p:spPr>
          <a:xfrm>
            <a:off x="642938" y="3643313"/>
            <a:ext cx="7929562" cy="830997"/>
          </a:xfrm>
          <a:prstGeom prst="rect">
            <a:avLst/>
          </a:prstGeom>
        </p:spPr>
        <p:txBody>
          <a:bodyPr>
            <a:spAutoFit/>
          </a:bodyPr>
          <a:lstStyle/>
          <a:p>
            <a:pPr>
              <a:defRPr/>
            </a:pPr>
            <a:r>
              <a:rPr lang="zh-CN" altLang="en-US" sz="2400" dirty="0"/>
              <a:t>经二极管整流后的输出电压波形将在输入电压基础上整体下降一定幅度。</a:t>
            </a:r>
            <a:endParaRPr lang="zh-CN" altLang="en-US" sz="2200" u="sng" dirty="0">
              <a:solidFill>
                <a:srgbClr val="0000CC"/>
              </a:solidFill>
              <a:latin typeface="+mn-ea"/>
              <a:ea typeface="+mn-ea"/>
            </a:endParaRPr>
          </a:p>
        </p:txBody>
      </p:sp>
      <p:pic>
        <p:nvPicPr>
          <p:cNvPr id="56346" name="Picture 4"/>
          <p:cNvPicPr>
            <a:picLocks noChangeAspect="1" noChangeArrowheads="1"/>
          </p:cNvPicPr>
          <p:nvPr/>
        </p:nvPicPr>
        <p:blipFill>
          <a:blip r:embed="rId2" cstate="print"/>
          <a:srcRect/>
          <a:stretch>
            <a:fillRect/>
          </a:stretch>
        </p:blipFill>
        <p:spPr bwMode="auto">
          <a:xfrm>
            <a:off x="642938" y="1553766"/>
            <a:ext cx="7340600" cy="1310878"/>
          </a:xfrm>
          <a:prstGeom prst="rect">
            <a:avLst/>
          </a:prstGeom>
          <a:noFill/>
          <a:ln w="9525">
            <a:noFill/>
            <a:miter lim="800000"/>
            <a:headEnd/>
            <a:tailEnd/>
          </a:ln>
        </p:spPr>
      </p:pic>
    </p:spTree>
  </p:cSld>
  <p:clrMapOvr>
    <a:masterClrMapping/>
  </p:clrMapOvr>
  <p:transition>
    <p:random/>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矩形 2"/>
          <p:cNvSpPr>
            <a:spLocks noChangeArrowheads="1"/>
          </p:cNvSpPr>
          <p:nvPr/>
        </p:nvSpPr>
        <p:spPr bwMode="auto">
          <a:xfrm>
            <a:off x="642939" y="321469"/>
            <a:ext cx="3642344" cy="523220"/>
          </a:xfrm>
          <a:prstGeom prst="rect">
            <a:avLst/>
          </a:prstGeom>
          <a:noFill/>
          <a:ln w="9525">
            <a:noFill/>
            <a:miter lim="800000"/>
            <a:headEnd/>
            <a:tailEnd/>
          </a:ln>
        </p:spPr>
        <p:txBody>
          <a:bodyPr wrap="none">
            <a:spAutoFit/>
          </a:bodyPr>
          <a:lstStyle/>
          <a:p>
            <a:r>
              <a:rPr lang="en-US" altLang="zh-CN" sz="2800"/>
              <a:t>3.1  </a:t>
            </a:r>
            <a:r>
              <a:rPr lang="zh-CN" altLang="en-US" sz="2800"/>
              <a:t>模拟电路设计概述</a:t>
            </a:r>
          </a:p>
        </p:txBody>
      </p:sp>
      <p:sp>
        <p:nvSpPr>
          <p:cNvPr id="35843" name="矩形 3"/>
          <p:cNvSpPr>
            <a:spLocks noChangeArrowheads="1"/>
          </p:cNvSpPr>
          <p:nvPr/>
        </p:nvSpPr>
        <p:spPr bwMode="auto">
          <a:xfrm>
            <a:off x="571500" y="1017985"/>
            <a:ext cx="8286750" cy="461665"/>
          </a:xfrm>
          <a:prstGeom prst="rect">
            <a:avLst/>
          </a:prstGeom>
          <a:noFill/>
          <a:ln w="9525">
            <a:noFill/>
            <a:miter lim="800000"/>
            <a:headEnd/>
            <a:tailEnd/>
          </a:ln>
        </p:spPr>
        <p:txBody>
          <a:bodyPr>
            <a:spAutoFit/>
          </a:bodyPr>
          <a:lstStyle/>
          <a:p>
            <a:pPr>
              <a:defRPr/>
            </a:pPr>
            <a:r>
              <a:rPr lang="zh-CN" altLang="en-US" sz="2400" dirty="0">
                <a:solidFill>
                  <a:srgbClr val="C00000"/>
                </a:solidFill>
                <a:latin typeface="+mn-ea"/>
                <a:ea typeface="+mn-ea"/>
              </a:rPr>
              <a:t>模拟电路设计的几点建议：</a:t>
            </a:r>
          </a:p>
        </p:txBody>
      </p:sp>
      <p:sp>
        <p:nvSpPr>
          <p:cNvPr id="35844" name="矩形 4"/>
          <p:cNvSpPr>
            <a:spLocks noChangeArrowheads="1"/>
          </p:cNvSpPr>
          <p:nvPr/>
        </p:nvSpPr>
        <p:spPr bwMode="auto">
          <a:xfrm>
            <a:off x="571501" y="1500188"/>
            <a:ext cx="8143875" cy="830997"/>
          </a:xfrm>
          <a:prstGeom prst="rect">
            <a:avLst/>
          </a:prstGeom>
          <a:noFill/>
          <a:ln w="9525">
            <a:noFill/>
            <a:miter lim="800000"/>
            <a:headEnd/>
            <a:tailEnd/>
          </a:ln>
        </p:spPr>
        <p:txBody>
          <a:bodyPr>
            <a:spAutoFit/>
          </a:bodyPr>
          <a:lstStyle/>
          <a:p>
            <a:pPr>
              <a:defRPr/>
            </a:pPr>
            <a:r>
              <a:rPr lang="en-US" altLang="zh-CN" sz="2400" dirty="0">
                <a:solidFill>
                  <a:srgbClr val="0000CC"/>
                </a:solidFill>
                <a:latin typeface="+mn-ea"/>
                <a:ea typeface="+mn-ea"/>
                <a:sym typeface="Wingdings" pitchFamily="2" charset="2"/>
              </a:rPr>
              <a:t></a:t>
            </a:r>
            <a:r>
              <a:rPr lang="en-US" altLang="zh-CN" sz="2400" dirty="0">
                <a:solidFill>
                  <a:srgbClr val="0000CC"/>
                </a:solidFill>
                <a:latin typeface="+mn-ea"/>
                <a:ea typeface="+mn-ea"/>
              </a:rPr>
              <a:t>  </a:t>
            </a:r>
            <a:r>
              <a:rPr lang="zh-CN" altLang="en-US" sz="2400" dirty="0">
                <a:solidFill>
                  <a:srgbClr val="0000CC"/>
                </a:solidFill>
                <a:latin typeface="+mn-ea"/>
                <a:ea typeface="+mn-ea"/>
              </a:rPr>
              <a:t>多查阅成熟的模拟电路设计方案，了解电路功能及元器件在电路中的作用；</a:t>
            </a:r>
          </a:p>
        </p:txBody>
      </p:sp>
      <p:sp>
        <p:nvSpPr>
          <p:cNvPr id="35845" name="矩形 5"/>
          <p:cNvSpPr>
            <a:spLocks noChangeArrowheads="1"/>
          </p:cNvSpPr>
          <p:nvPr/>
        </p:nvSpPr>
        <p:spPr bwMode="auto">
          <a:xfrm>
            <a:off x="571500" y="2303860"/>
            <a:ext cx="8001000" cy="830997"/>
          </a:xfrm>
          <a:prstGeom prst="rect">
            <a:avLst/>
          </a:prstGeom>
          <a:noFill/>
          <a:ln w="9525">
            <a:noFill/>
            <a:miter lim="800000"/>
            <a:headEnd/>
            <a:tailEnd/>
          </a:ln>
        </p:spPr>
        <p:txBody>
          <a:bodyPr>
            <a:spAutoFit/>
          </a:bodyPr>
          <a:lstStyle/>
          <a:p>
            <a:pPr>
              <a:defRPr/>
            </a:pPr>
            <a:r>
              <a:rPr lang="en-US" altLang="zh-CN" sz="2400" dirty="0">
                <a:solidFill>
                  <a:srgbClr val="0000CC"/>
                </a:solidFill>
                <a:latin typeface="+mn-ea"/>
                <a:ea typeface="+mn-ea"/>
                <a:sym typeface="Wingdings" pitchFamily="2" charset="2"/>
              </a:rPr>
              <a:t>  </a:t>
            </a:r>
            <a:r>
              <a:rPr lang="zh-CN" altLang="en-US" sz="2400" dirty="0">
                <a:solidFill>
                  <a:srgbClr val="0000CC"/>
                </a:solidFill>
                <a:latin typeface="+mn-ea"/>
                <a:ea typeface="+mn-ea"/>
                <a:sym typeface="Wingdings" pitchFamily="2" charset="2"/>
              </a:rPr>
              <a:t>尝试对电路进行仿真，学会分析实验电路结构、参数变化对电路运行结果的影响；</a:t>
            </a:r>
          </a:p>
        </p:txBody>
      </p:sp>
      <p:sp>
        <p:nvSpPr>
          <p:cNvPr id="35846" name="矩形 6"/>
          <p:cNvSpPr>
            <a:spLocks noChangeArrowheads="1"/>
          </p:cNvSpPr>
          <p:nvPr/>
        </p:nvSpPr>
        <p:spPr bwMode="auto">
          <a:xfrm>
            <a:off x="571501" y="3161110"/>
            <a:ext cx="8143875" cy="830997"/>
          </a:xfrm>
          <a:prstGeom prst="rect">
            <a:avLst/>
          </a:prstGeom>
          <a:noFill/>
          <a:ln w="9525">
            <a:noFill/>
            <a:miter lim="800000"/>
            <a:headEnd/>
            <a:tailEnd/>
          </a:ln>
        </p:spPr>
        <p:txBody>
          <a:bodyPr>
            <a:spAutoFit/>
          </a:bodyPr>
          <a:lstStyle/>
          <a:p>
            <a:pPr>
              <a:defRPr/>
            </a:pPr>
            <a:r>
              <a:rPr lang="en-US" altLang="zh-CN" sz="2400" dirty="0">
                <a:solidFill>
                  <a:srgbClr val="0000CC"/>
                </a:solidFill>
                <a:latin typeface="+mn-ea"/>
                <a:ea typeface="+mn-ea"/>
                <a:sym typeface="Wingdings" pitchFamily="2" charset="2"/>
              </a:rPr>
              <a:t>  </a:t>
            </a:r>
            <a:r>
              <a:rPr lang="zh-CN" altLang="en-US" sz="2400" dirty="0">
                <a:solidFill>
                  <a:srgbClr val="0000CC"/>
                </a:solidFill>
                <a:latin typeface="+mn-ea"/>
                <a:ea typeface="+mn-ea"/>
                <a:sym typeface="Wingdings" pitchFamily="2" charset="2"/>
              </a:rPr>
              <a:t>搭建测试电路，尽量尝试完成电路的预定功能，感受理论与实践的差别及联系。</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5843"/>
                                        </p:tgtEl>
                                        <p:attrNameLst>
                                          <p:attrName>style.visibility</p:attrName>
                                        </p:attrNameLst>
                                      </p:cBhvr>
                                      <p:to>
                                        <p:strVal val="visible"/>
                                      </p:to>
                                    </p:set>
                                    <p:animEffect transition="in" filter="wipe(left)">
                                      <p:cBhvr>
                                        <p:cTn id="7" dur="500"/>
                                        <p:tgtEl>
                                          <p:spTgt spid="3584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5844"/>
                                        </p:tgtEl>
                                        <p:attrNameLst>
                                          <p:attrName>style.visibility</p:attrName>
                                        </p:attrNameLst>
                                      </p:cBhvr>
                                      <p:to>
                                        <p:strVal val="visible"/>
                                      </p:to>
                                    </p:set>
                                    <p:animEffect transition="in" filter="wipe(left)">
                                      <p:cBhvr>
                                        <p:cTn id="12" dur="500"/>
                                        <p:tgtEl>
                                          <p:spTgt spid="3584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5845"/>
                                        </p:tgtEl>
                                        <p:attrNameLst>
                                          <p:attrName>style.visibility</p:attrName>
                                        </p:attrNameLst>
                                      </p:cBhvr>
                                      <p:to>
                                        <p:strVal val="visible"/>
                                      </p:to>
                                    </p:set>
                                    <p:animEffect transition="in" filter="wipe(left)">
                                      <p:cBhvr>
                                        <p:cTn id="17" dur="500"/>
                                        <p:tgtEl>
                                          <p:spTgt spid="3584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5846"/>
                                        </p:tgtEl>
                                        <p:attrNameLst>
                                          <p:attrName>style.visibility</p:attrName>
                                        </p:attrNameLst>
                                      </p:cBhvr>
                                      <p:to>
                                        <p:strVal val="visible"/>
                                      </p:to>
                                    </p:set>
                                    <p:animEffect transition="in" filter="wipe(left)">
                                      <p:cBhvr>
                                        <p:cTn id="22" dur="500"/>
                                        <p:tgtEl>
                                          <p:spTgt spid="358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3" grpId="0"/>
      <p:bldP spid="35844" grpId="0"/>
      <p:bldP spid="35845" grpId="0"/>
      <p:bldP spid="35846"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57347" name="Rectangle 4"/>
          <p:cNvSpPr>
            <a:spLocks noChangeArrowheads="1"/>
          </p:cNvSpPr>
          <p:nvPr/>
        </p:nvSpPr>
        <p:spPr bwMode="auto">
          <a:xfrm>
            <a:off x="0" y="-13216"/>
            <a:ext cx="184731" cy="369332"/>
          </a:xfrm>
          <a:prstGeom prst="rect">
            <a:avLst/>
          </a:prstGeom>
          <a:noFill/>
          <a:ln w="9525">
            <a:noFill/>
            <a:miter lim="800000"/>
            <a:headEnd/>
            <a:tailEnd/>
          </a:ln>
        </p:spPr>
        <p:txBody>
          <a:bodyPr wrap="none" anchor="ctr">
            <a:spAutoFit/>
          </a:bodyPr>
          <a:lstStyle/>
          <a:p>
            <a:endParaRPr lang="zh-CN" altLang="en-US"/>
          </a:p>
        </p:txBody>
      </p:sp>
      <p:sp>
        <p:nvSpPr>
          <p:cNvPr id="57348" name="Rectangle 6"/>
          <p:cNvSpPr>
            <a:spLocks noChangeArrowheads="1"/>
          </p:cNvSpPr>
          <p:nvPr/>
        </p:nvSpPr>
        <p:spPr bwMode="auto">
          <a:xfrm>
            <a:off x="0" y="-13216"/>
            <a:ext cx="184731" cy="369332"/>
          </a:xfrm>
          <a:prstGeom prst="rect">
            <a:avLst/>
          </a:prstGeom>
          <a:noFill/>
          <a:ln w="9525">
            <a:noFill/>
            <a:miter lim="800000"/>
            <a:headEnd/>
            <a:tailEnd/>
          </a:ln>
        </p:spPr>
        <p:txBody>
          <a:bodyPr wrap="none" anchor="ctr">
            <a:spAutoFit/>
          </a:bodyPr>
          <a:lstStyle/>
          <a:p>
            <a:endParaRPr lang="zh-CN" altLang="en-US"/>
          </a:p>
        </p:txBody>
      </p:sp>
      <p:sp>
        <p:nvSpPr>
          <p:cNvPr id="57349" name="Rectangle 7"/>
          <p:cNvSpPr>
            <a:spLocks noChangeArrowheads="1"/>
          </p:cNvSpPr>
          <p:nvPr/>
        </p:nvSpPr>
        <p:spPr bwMode="auto">
          <a:xfrm>
            <a:off x="0" y="458272"/>
            <a:ext cx="184731" cy="369332"/>
          </a:xfrm>
          <a:prstGeom prst="rect">
            <a:avLst/>
          </a:prstGeom>
          <a:noFill/>
          <a:ln w="9525">
            <a:noFill/>
            <a:miter lim="800000"/>
            <a:headEnd/>
            <a:tailEnd/>
          </a:ln>
        </p:spPr>
        <p:txBody>
          <a:bodyPr wrap="none" anchor="ctr">
            <a:spAutoFit/>
          </a:bodyPr>
          <a:lstStyle/>
          <a:p>
            <a:pPr eaLnBrk="0" hangingPunct="0"/>
            <a:endParaRPr lang="zh-CN" altLang="zh-CN"/>
          </a:p>
        </p:txBody>
      </p:sp>
      <p:sp>
        <p:nvSpPr>
          <p:cNvPr id="57350" name="Rectangle 2"/>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57351" name="Rectangle 2"/>
          <p:cNvSpPr>
            <a:spLocks noChangeArrowheads="1"/>
          </p:cNvSpPr>
          <p:nvPr/>
        </p:nvSpPr>
        <p:spPr bwMode="auto">
          <a:xfrm>
            <a:off x="571501" y="375048"/>
            <a:ext cx="5929313" cy="523220"/>
          </a:xfrm>
          <a:prstGeom prst="rect">
            <a:avLst/>
          </a:prstGeom>
          <a:noFill/>
          <a:ln w="12700" cap="sq">
            <a:noFill/>
            <a:miter lim="800000"/>
            <a:headEnd type="none" w="sm" len="sm"/>
            <a:tailEnd type="none" w="sm" len="sm"/>
          </a:ln>
        </p:spPr>
        <p:txBody>
          <a:bodyPr>
            <a:spAutoFit/>
          </a:bodyPr>
          <a:lstStyle/>
          <a:p>
            <a:r>
              <a:rPr lang="en-US" altLang="zh-CN" sz="2800"/>
              <a:t>3.3.12  </a:t>
            </a:r>
            <a:r>
              <a:rPr lang="zh-CN" altLang="en-US" sz="2800"/>
              <a:t>精密整流电路</a:t>
            </a:r>
          </a:p>
        </p:txBody>
      </p:sp>
      <p:sp>
        <p:nvSpPr>
          <p:cNvPr id="57352" name="Rectangle 22"/>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57353" name="Rectangle 24"/>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57354" name="Rectangle 4"/>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57355" name="Rectangle 6"/>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57356" name="Rectangle 6"/>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57357" name="Rectangle 8"/>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57358" name="Rectangle 10"/>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25" name="矩形 24"/>
          <p:cNvSpPr/>
          <p:nvPr/>
        </p:nvSpPr>
        <p:spPr>
          <a:xfrm>
            <a:off x="428626" y="1232297"/>
            <a:ext cx="8215313" cy="830997"/>
          </a:xfrm>
          <a:prstGeom prst="rect">
            <a:avLst/>
          </a:prstGeom>
        </p:spPr>
        <p:txBody>
          <a:bodyPr>
            <a:spAutoFit/>
          </a:bodyPr>
          <a:lstStyle/>
          <a:p>
            <a:pPr>
              <a:defRPr/>
            </a:pPr>
            <a:r>
              <a:rPr lang="zh-CN" altLang="en-US" sz="2400" dirty="0">
                <a:latin typeface="+mn-ea"/>
                <a:ea typeface="+mn-ea"/>
              </a:rPr>
              <a:t>精密整流电路可将微弱的交流电压以极低的损耗转换成直流电压输出，有效消除了二极管死区电压、饱和电压的影响。</a:t>
            </a:r>
            <a:endParaRPr lang="zh-CN" altLang="en-US" sz="2200" dirty="0">
              <a:solidFill>
                <a:srgbClr val="0000CC"/>
              </a:solidFill>
              <a:latin typeface="+mn-ea"/>
              <a:ea typeface="+mn-ea"/>
            </a:endParaRPr>
          </a:p>
        </p:txBody>
      </p:sp>
      <p:sp>
        <p:nvSpPr>
          <p:cNvPr id="57360" name="Rectangle 7"/>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57361" name="Rectangle 10"/>
          <p:cNvSpPr>
            <a:spLocks noChangeArrowheads="1"/>
          </p:cNvSpPr>
          <p:nvPr/>
        </p:nvSpPr>
        <p:spPr bwMode="auto">
          <a:xfrm>
            <a:off x="0" y="12070"/>
            <a:ext cx="216726" cy="261610"/>
          </a:xfrm>
          <a:prstGeom prst="rect">
            <a:avLst/>
          </a:prstGeom>
          <a:noFill/>
          <a:ln w="9525">
            <a:noFill/>
            <a:miter lim="800000"/>
            <a:headEnd/>
            <a:tailEnd/>
          </a:ln>
        </p:spPr>
        <p:txBody>
          <a:bodyPr wrap="none" anchor="ctr">
            <a:spAutoFit/>
          </a:bodyPr>
          <a:lstStyle/>
          <a:p>
            <a:pPr eaLnBrk="0" hangingPunct="0"/>
            <a:r>
              <a:rPr lang="zh-CN" altLang="zh-CN" sz="1100"/>
              <a:t> </a:t>
            </a:r>
            <a:endParaRPr lang="zh-CN" altLang="zh-CN"/>
          </a:p>
        </p:txBody>
      </p:sp>
      <p:sp>
        <p:nvSpPr>
          <p:cNvPr id="57362" name="Rectangle 12"/>
          <p:cNvSpPr>
            <a:spLocks noChangeArrowheads="1"/>
          </p:cNvSpPr>
          <p:nvPr/>
        </p:nvSpPr>
        <p:spPr bwMode="auto">
          <a:xfrm>
            <a:off x="0" y="-13216"/>
            <a:ext cx="184731" cy="369332"/>
          </a:xfrm>
          <a:prstGeom prst="rect">
            <a:avLst/>
          </a:prstGeom>
          <a:noFill/>
          <a:ln w="9525">
            <a:noFill/>
            <a:miter lim="800000"/>
            <a:headEnd/>
            <a:tailEnd/>
          </a:ln>
        </p:spPr>
        <p:txBody>
          <a:bodyPr wrap="none" anchor="ctr">
            <a:spAutoFit/>
          </a:bodyPr>
          <a:lstStyle/>
          <a:p>
            <a:endParaRPr lang="zh-CN" altLang="en-US"/>
          </a:p>
        </p:txBody>
      </p:sp>
      <p:sp>
        <p:nvSpPr>
          <p:cNvPr id="57363" name="Rectangle 5"/>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57364" name="矩形 26"/>
          <p:cNvSpPr>
            <a:spLocks noChangeArrowheads="1"/>
          </p:cNvSpPr>
          <p:nvPr/>
        </p:nvSpPr>
        <p:spPr bwMode="auto">
          <a:xfrm>
            <a:off x="428625" y="910828"/>
            <a:ext cx="3500438" cy="461665"/>
          </a:xfrm>
          <a:prstGeom prst="rect">
            <a:avLst/>
          </a:prstGeom>
          <a:noFill/>
          <a:ln w="9525">
            <a:noFill/>
            <a:miter lim="800000"/>
            <a:headEnd/>
            <a:tailEnd/>
          </a:ln>
        </p:spPr>
        <p:txBody>
          <a:bodyPr>
            <a:spAutoFit/>
          </a:bodyPr>
          <a:lstStyle/>
          <a:p>
            <a:r>
              <a:rPr lang="en-US" altLang="zh-CN" sz="2400">
                <a:solidFill>
                  <a:srgbClr val="0000CC"/>
                </a:solidFill>
              </a:rPr>
              <a:t>2</a:t>
            </a:r>
            <a:r>
              <a:rPr lang="zh-CN" altLang="en-US" sz="2400">
                <a:solidFill>
                  <a:srgbClr val="0000CC"/>
                </a:solidFill>
              </a:rPr>
              <a:t>、精密整流电路</a:t>
            </a:r>
          </a:p>
        </p:txBody>
      </p:sp>
      <p:sp>
        <p:nvSpPr>
          <p:cNvPr id="57365" name="Rectangle 7"/>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57366" name="Rectangle 5"/>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57367" name="Rectangle 7"/>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57368" name="Rectangle 9"/>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30" name="矩形 29"/>
          <p:cNvSpPr/>
          <p:nvPr/>
        </p:nvSpPr>
        <p:spPr>
          <a:xfrm>
            <a:off x="642938" y="3964782"/>
            <a:ext cx="7929562" cy="461665"/>
          </a:xfrm>
          <a:prstGeom prst="rect">
            <a:avLst/>
          </a:prstGeom>
        </p:spPr>
        <p:txBody>
          <a:bodyPr>
            <a:spAutoFit/>
          </a:bodyPr>
          <a:lstStyle/>
          <a:p>
            <a:pPr>
              <a:defRPr/>
            </a:pPr>
            <a:r>
              <a:rPr lang="zh-CN" altLang="en-US" sz="2400" dirty="0">
                <a:latin typeface="+mn-ea"/>
                <a:ea typeface="+mn-ea"/>
              </a:rPr>
              <a:t>第一级运放</a:t>
            </a:r>
            <a:r>
              <a:rPr lang="en-US" altLang="en-US" sz="2400" dirty="0">
                <a:latin typeface="+mn-ea"/>
                <a:ea typeface="+mn-ea"/>
              </a:rPr>
              <a:t>U1B</a:t>
            </a:r>
            <a:r>
              <a:rPr lang="zh-CN" altLang="en-US" sz="2400" dirty="0">
                <a:latin typeface="+mn-ea"/>
                <a:ea typeface="+mn-ea"/>
              </a:rPr>
              <a:t>构成反相比例运算电路。</a:t>
            </a:r>
          </a:p>
        </p:txBody>
      </p:sp>
      <p:pic>
        <p:nvPicPr>
          <p:cNvPr id="57370" name="Picture 2"/>
          <p:cNvPicPr>
            <a:picLocks noChangeAspect="1" noChangeArrowheads="1"/>
          </p:cNvPicPr>
          <p:nvPr/>
        </p:nvPicPr>
        <p:blipFill>
          <a:blip r:embed="rId2" cstate="print"/>
          <a:srcRect/>
          <a:stretch>
            <a:fillRect/>
          </a:stretch>
        </p:blipFill>
        <p:spPr bwMode="auto">
          <a:xfrm>
            <a:off x="1857375" y="1875235"/>
            <a:ext cx="6089650" cy="2035969"/>
          </a:xfrm>
          <a:prstGeom prst="rect">
            <a:avLst/>
          </a:prstGeom>
          <a:noFill/>
          <a:ln w="9525">
            <a:noFill/>
            <a:miter lim="800000"/>
            <a:headEnd/>
            <a:tailEnd/>
          </a:ln>
        </p:spPr>
      </p:pic>
      <p:sp>
        <p:nvSpPr>
          <p:cNvPr id="28" name="矩形 27"/>
          <p:cNvSpPr/>
          <p:nvPr/>
        </p:nvSpPr>
        <p:spPr>
          <a:xfrm>
            <a:off x="642938" y="4314826"/>
            <a:ext cx="7929562" cy="461665"/>
          </a:xfrm>
          <a:prstGeom prst="rect">
            <a:avLst/>
          </a:prstGeom>
        </p:spPr>
        <p:txBody>
          <a:bodyPr>
            <a:spAutoFit/>
          </a:bodyPr>
          <a:lstStyle/>
          <a:p>
            <a:pPr>
              <a:defRPr/>
            </a:pPr>
            <a:r>
              <a:rPr lang="zh-CN" altLang="en-US" sz="2400" dirty="0">
                <a:latin typeface="+mn-ea"/>
                <a:ea typeface="+mn-ea"/>
              </a:rPr>
              <a:t>第二级运放</a:t>
            </a:r>
            <a:r>
              <a:rPr lang="en-US" altLang="en-US" sz="2400" dirty="0">
                <a:latin typeface="+mn-ea"/>
                <a:ea typeface="+mn-ea"/>
              </a:rPr>
              <a:t>U1A</a:t>
            </a:r>
            <a:r>
              <a:rPr lang="zh-CN" altLang="en-US" sz="2400" dirty="0">
                <a:latin typeface="+mn-ea"/>
                <a:ea typeface="+mn-ea"/>
              </a:rPr>
              <a:t>构成反相加法电路。</a:t>
            </a:r>
          </a:p>
        </p:txBody>
      </p:sp>
    </p:spTree>
  </p:cSld>
  <p:clrMapOvr>
    <a:masterClrMapping/>
  </p:clrMapOvr>
  <p:transition>
    <p:random/>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14340" name="Rectangle 4"/>
          <p:cNvSpPr>
            <a:spLocks noChangeArrowheads="1"/>
          </p:cNvSpPr>
          <p:nvPr/>
        </p:nvSpPr>
        <p:spPr bwMode="auto">
          <a:xfrm>
            <a:off x="0" y="-13216"/>
            <a:ext cx="184731" cy="369332"/>
          </a:xfrm>
          <a:prstGeom prst="rect">
            <a:avLst/>
          </a:prstGeom>
          <a:noFill/>
          <a:ln w="9525">
            <a:noFill/>
            <a:miter lim="800000"/>
            <a:headEnd/>
            <a:tailEnd/>
          </a:ln>
        </p:spPr>
        <p:txBody>
          <a:bodyPr wrap="none" anchor="ctr">
            <a:spAutoFit/>
          </a:bodyPr>
          <a:lstStyle/>
          <a:p>
            <a:endParaRPr lang="zh-CN" altLang="en-US"/>
          </a:p>
        </p:txBody>
      </p:sp>
      <p:sp>
        <p:nvSpPr>
          <p:cNvPr id="14341" name="Rectangle 6"/>
          <p:cNvSpPr>
            <a:spLocks noChangeArrowheads="1"/>
          </p:cNvSpPr>
          <p:nvPr/>
        </p:nvSpPr>
        <p:spPr bwMode="auto">
          <a:xfrm>
            <a:off x="0" y="-13216"/>
            <a:ext cx="184731" cy="369332"/>
          </a:xfrm>
          <a:prstGeom prst="rect">
            <a:avLst/>
          </a:prstGeom>
          <a:noFill/>
          <a:ln w="9525">
            <a:noFill/>
            <a:miter lim="800000"/>
            <a:headEnd/>
            <a:tailEnd/>
          </a:ln>
        </p:spPr>
        <p:txBody>
          <a:bodyPr wrap="none" anchor="ctr">
            <a:spAutoFit/>
          </a:bodyPr>
          <a:lstStyle/>
          <a:p>
            <a:endParaRPr lang="zh-CN" altLang="en-US"/>
          </a:p>
        </p:txBody>
      </p:sp>
      <p:sp>
        <p:nvSpPr>
          <p:cNvPr id="14342" name="Rectangle 7"/>
          <p:cNvSpPr>
            <a:spLocks noChangeArrowheads="1"/>
          </p:cNvSpPr>
          <p:nvPr/>
        </p:nvSpPr>
        <p:spPr bwMode="auto">
          <a:xfrm>
            <a:off x="0" y="458272"/>
            <a:ext cx="184731" cy="369332"/>
          </a:xfrm>
          <a:prstGeom prst="rect">
            <a:avLst/>
          </a:prstGeom>
          <a:noFill/>
          <a:ln w="9525">
            <a:noFill/>
            <a:miter lim="800000"/>
            <a:headEnd/>
            <a:tailEnd/>
          </a:ln>
        </p:spPr>
        <p:txBody>
          <a:bodyPr wrap="none" anchor="ctr">
            <a:spAutoFit/>
          </a:bodyPr>
          <a:lstStyle/>
          <a:p>
            <a:pPr eaLnBrk="0" hangingPunct="0"/>
            <a:endParaRPr lang="zh-CN" altLang="zh-CN"/>
          </a:p>
        </p:txBody>
      </p:sp>
      <p:sp>
        <p:nvSpPr>
          <p:cNvPr id="14343" name="Rectangle 2"/>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14344" name="Rectangle 2"/>
          <p:cNvSpPr>
            <a:spLocks noChangeArrowheads="1"/>
          </p:cNvSpPr>
          <p:nvPr/>
        </p:nvSpPr>
        <p:spPr bwMode="auto">
          <a:xfrm>
            <a:off x="500063" y="214313"/>
            <a:ext cx="5929312" cy="523220"/>
          </a:xfrm>
          <a:prstGeom prst="rect">
            <a:avLst/>
          </a:prstGeom>
          <a:noFill/>
          <a:ln w="12700" cap="sq">
            <a:noFill/>
            <a:miter lim="800000"/>
            <a:headEnd type="none" w="sm" len="sm"/>
            <a:tailEnd type="none" w="sm" len="sm"/>
          </a:ln>
        </p:spPr>
        <p:txBody>
          <a:bodyPr>
            <a:spAutoFit/>
          </a:bodyPr>
          <a:lstStyle/>
          <a:p>
            <a:r>
              <a:rPr lang="en-US" altLang="zh-CN" sz="2800"/>
              <a:t>3.3.12  </a:t>
            </a:r>
            <a:r>
              <a:rPr lang="zh-CN" altLang="en-US" sz="2800"/>
              <a:t>精密整流电路</a:t>
            </a:r>
          </a:p>
        </p:txBody>
      </p:sp>
      <p:sp>
        <p:nvSpPr>
          <p:cNvPr id="14345" name="Rectangle 22"/>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14346" name="Rectangle 24"/>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14347" name="Rectangle 4"/>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14348" name="Rectangle 6"/>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14349" name="Rectangle 6"/>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14350" name="Rectangle 8"/>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14351" name="Rectangle 10"/>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14352" name="Rectangle 7"/>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14353" name="Rectangle 10"/>
          <p:cNvSpPr>
            <a:spLocks noChangeArrowheads="1"/>
          </p:cNvSpPr>
          <p:nvPr/>
        </p:nvSpPr>
        <p:spPr bwMode="auto">
          <a:xfrm>
            <a:off x="0" y="12070"/>
            <a:ext cx="216726" cy="261610"/>
          </a:xfrm>
          <a:prstGeom prst="rect">
            <a:avLst/>
          </a:prstGeom>
          <a:noFill/>
          <a:ln w="9525">
            <a:noFill/>
            <a:miter lim="800000"/>
            <a:headEnd/>
            <a:tailEnd/>
          </a:ln>
        </p:spPr>
        <p:txBody>
          <a:bodyPr wrap="none" anchor="ctr">
            <a:spAutoFit/>
          </a:bodyPr>
          <a:lstStyle/>
          <a:p>
            <a:pPr eaLnBrk="0" hangingPunct="0"/>
            <a:r>
              <a:rPr lang="zh-CN" altLang="zh-CN" sz="1100"/>
              <a:t> </a:t>
            </a:r>
            <a:endParaRPr lang="zh-CN" altLang="zh-CN"/>
          </a:p>
        </p:txBody>
      </p:sp>
      <p:sp>
        <p:nvSpPr>
          <p:cNvPr id="14354" name="Rectangle 12"/>
          <p:cNvSpPr>
            <a:spLocks noChangeArrowheads="1"/>
          </p:cNvSpPr>
          <p:nvPr/>
        </p:nvSpPr>
        <p:spPr bwMode="auto">
          <a:xfrm>
            <a:off x="0" y="-13216"/>
            <a:ext cx="184731" cy="369332"/>
          </a:xfrm>
          <a:prstGeom prst="rect">
            <a:avLst/>
          </a:prstGeom>
          <a:noFill/>
          <a:ln w="9525">
            <a:noFill/>
            <a:miter lim="800000"/>
            <a:headEnd/>
            <a:tailEnd/>
          </a:ln>
        </p:spPr>
        <p:txBody>
          <a:bodyPr wrap="none" anchor="ctr">
            <a:spAutoFit/>
          </a:bodyPr>
          <a:lstStyle/>
          <a:p>
            <a:endParaRPr lang="zh-CN" altLang="en-US"/>
          </a:p>
        </p:txBody>
      </p:sp>
      <p:sp>
        <p:nvSpPr>
          <p:cNvPr id="14355" name="Rectangle 5"/>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14356" name="Rectangle 7"/>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14357" name="Rectangle 5"/>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14358" name="Rectangle 7"/>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14359" name="Rectangle 9"/>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30" name="矩形 29"/>
          <p:cNvSpPr/>
          <p:nvPr/>
        </p:nvSpPr>
        <p:spPr>
          <a:xfrm>
            <a:off x="285751" y="2625329"/>
            <a:ext cx="8215313" cy="707886"/>
          </a:xfrm>
          <a:prstGeom prst="rect">
            <a:avLst/>
          </a:prstGeom>
        </p:spPr>
        <p:txBody>
          <a:bodyPr>
            <a:spAutoFit/>
          </a:bodyPr>
          <a:lstStyle/>
          <a:p>
            <a:pPr>
              <a:defRPr/>
            </a:pPr>
            <a:r>
              <a:rPr lang="zh-CN" altLang="en-US" sz="2000" dirty="0">
                <a:latin typeface="+mn-ea"/>
                <a:ea typeface="+mn-ea"/>
              </a:rPr>
              <a:t>（</a:t>
            </a:r>
            <a:r>
              <a:rPr lang="en-US" sz="2000" dirty="0">
                <a:latin typeface="+mn-ea"/>
                <a:ea typeface="+mn-ea"/>
              </a:rPr>
              <a:t>1</a:t>
            </a:r>
            <a:r>
              <a:rPr lang="zh-CN" altLang="en-US" sz="2000" dirty="0">
                <a:latin typeface="+mn-ea"/>
                <a:ea typeface="+mn-ea"/>
              </a:rPr>
              <a:t>）当</a:t>
            </a:r>
            <a:r>
              <a:rPr lang="en-US" sz="2000" dirty="0">
                <a:latin typeface="+mn-ea"/>
                <a:ea typeface="+mn-ea"/>
              </a:rPr>
              <a:t> V1</a:t>
            </a:r>
            <a:r>
              <a:rPr lang="zh-CN" altLang="en-US" sz="2000" dirty="0">
                <a:latin typeface="+mn-ea"/>
                <a:ea typeface="+mn-ea"/>
              </a:rPr>
              <a:t>＜</a:t>
            </a:r>
            <a:r>
              <a:rPr lang="en-US" sz="2000" dirty="0">
                <a:latin typeface="+mn-ea"/>
                <a:ea typeface="+mn-ea"/>
              </a:rPr>
              <a:t>0</a:t>
            </a:r>
            <a:r>
              <a:rPr lang="zh-CN" altLang="en-US" sz="2000" dirty="0">
                <a:latin typeface="+mn-ea"/>
                <a:ea typeface="+mn-ea"/>
              </a:rPr>
              <a:t>时，</a:t>
            </a:r>
            <a:r>
              <a:rPr lang="en-US" sz="2000" dirty="0">
                <a:latin typeface="+mn-ea"/>
                <a:ea typeface="+mn-ea"/>
              </a:rPr>
              <a:t>U1B</a:t>
            </a:r>
            <a:r>
              <a:rPr lang="zh-CN" altLang="en-US" sz="2000" dirty="0">
                <a:latin typeface="+mn-ea"/>
                <a:ea typeface="+mn-ea"/>
              </a:rPr>
              <a:t>输出高电平，</a:t>
            </a:r>
            <a:r>
              <a:rPr lang="en-US" altLang="zh-CN" sz="2000" dirty="0">
                <a:latin typeface="+mn-ea"/>
                <a:ea typeface="+mn-ea"/>
              </a:rPr>
              <a:t>D1</a:t>
            </a:r>
            <a:r>
              <a:rPr lang="en-US" sz="2000" dirty="0">
                <a:latin typeface="+mn-ea"/>
                <a:ea typeface="+mn-ea"/>
              </a:rPr>
              <a:t> </a:t>
            </a:r>
            <a:r>
              <a:rPr lang="zh-CN" altLang="en-US" sz="2000" dirty="0">
                <a:latin typeface="+mn-ea"/>
                <a:ea typeface="+mn-ea"/>
              </a:rPr>
              <a:t>导通、</a:t>
            </a:r>
            <a:r>
              <a:rPr lang="en-US" sz="2000" dirty="0">
                <a:latin typeface="+mn-ea"/>
                <a:ea typeface="+mn-ea"/>
              </a:rPr>
              <a:t> D2</a:t>
            </a:r>
            <a:r>
              <a:rPr lang="zh-CN" altLang="en-US" sz="2000" dirty="0">
                <a:latin typeface="+mn-ea"/>
                <a:ea typeface="+mn-ea"/>
              </a:rPr>
              <a:t>截止，第一级输出为</a:t>
            </a:r>
            <a:r>
              <a:rPr lang="en-US" sz="2000" dirty="0">
                <a:latin typeface="+mn-ea"/>
                <a:ea typeface="+mn-ea"/>
              </a:rPr>
              <a:t>0</a:t>
            </a:r>
            <a:r>
              <a:rPr lang="zh-CN" altLang="en-US" sz="2000" dirty="0">
                <a:latin typeface="+mn-ea"/>
                <a:ea typeface="+mn-ea"/>
              </a:rPr>
              <a:t>，第二级</a:t>
            </a:r>
            <a:r>
              <a:rPr lang="en-US" sz="2000" dirty="0">
                <a:latin typeface="+mn-ea"/>
                <a:ea typeface="+mn-ea"/>
              </a:rPr>
              <a:t> </a:t>
            </a:r>
            <a:r>
              <a:rPr lang="zh-CN" altLang="en-US" sz="2000" dirty="0">
                <a:latin typeface="+mn-ea"/>
                <a:ea typeface="+mn-ea"/>
              </a:rPr>
              <a:t>作为反相放大电路正常工作。</a:t>
            </a:r>
          </a:p>
        </p:txBody>
      </p:sp>
      <p:pic>
        <p:nvPicPr>
          <p:cNvPr id="14361" name="Picture 2"/>
          <p:cNvPicPr>
            <a:picLocks noChangeAspect="1" noChangeArrowheads="1"/>
          </p:cNvPicPr>
          <p:nvPr/>
        </p:nvPicPr>
        <p:blipFill>
          <a:blip r:embed="rId3" cstate="print"/>
          <a:srcRect/>
          <a:stretch>
            <a:fillRect/>
          </a:stretch>
        </p:blipFill>
        <p:spPr bwMode="auto">
          <a:xfrm>
            <a:off x="1428750" y="642937"/>
            <a:ext cx="6089650" cy="1928813"/>
          </a:xfrm>
          <a:prstGeom prst="rect">
            <a:avLst/>
          </a:prstGeom>
          <a:noFill/>
          <a:ln w="9525">
            <a:noFill/>
            <a:miter lim="800000"/>
            <a:headEnd/>
            <a:tailEnd/>
          </a:ln>
        </p:spPr>
      </p:pic>
      <p:sp>
        <p:nvSpPr>
          <p:cNvPr id="14362" name="Rectangle 2"/>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pic>
        <p:nvPicPr>
          <p:cNvPr id="14363" name="Picture 3"/>
          <p:cNvPicPr>
            <a:picLocks noChangeAspect="1" noChangeArrowheads="1"/>
          </p:cNvPicPr>
          <p:nvPr/>
        </p:nvPicPr>
        <p:blipFill>
          <a:blip r:embed="rId4" cstate="print"/>
          <a:srcRect/>
          <a:stretch>
            <a:fillRect/>
          </a:stretch>
        </p:blipFill>
        <p:spPr bwMode="auto">
          <a:xfrm>
            <a:off x="3571875" y="3214688"/>
            <a:ext cx="1379538" cy="428625"/>
          </a:xfrm>
          <a:prstGeom prst="rect">
            <a:avLst/>
          </a:prstGeom>
          <a:noFill/>
          <a:ln w="9525">
            <a:noFill/>
            <a:miter lim="800000"/>
            <a:headEnd/>
            <a:tailEnd/>
          </a:ln>
        </p:spPr>
      </p:pic>
      <p:sp>
        <p:nvSpPr>
          <p:cNvPr id="31" name="矩形 30"/>
          <p:cNvSpPr/>
          <p:nvPr/>
        </p:nvSpPr>
        <p:spPr>
          <a:xfrm>
            <a:off x="285750" y="3643313"/>
            <a:ext cx="8286750" cy="707886"/>
          </a:xfrm>
          <a:prstGeom prst="rect">
            <a:avLst/>
          </a:prstGeom>
        </p:spPr>
        <p:txBody>
          <a:bodyPr>
            <a:spAutoFit/>
          </a:bodyPr>
          <a:lstStyle/>
          <a:p>
            <a:pPr>
              <a:defRPr/>
            </a:pPr>
            <a:r>
              <a:rPr lang="zh-CN" altLang="en-US" sz="2000" dirty="0">
                <a:latin typeface="+mn-ea"/>
                <a:ea typeface="+mn-ea"/>
              </a:rPr>
              <a:t>（</a:t>
            </a:r>
            <a:r>
              <a:rPr lang="en-US" sz="2000" dirty="0">
                <a:latin typeface="+mn-ea"/>
                <a:ea typeface="+mn-ea"/>
              </a:rPr>
              <a:t>2</a:t>
            </a:r>
            <a:r>
              <a:rPr lang="zh-CN" altLang="en-US" sz="2000" dirty="0">
                <a:latin typeface="+mn-ea"/>
                <a:ea typeface="+mn-ea"/>
              </a:rPr>
              <a:t>）当</a:t>
            </a:r>
            <a:r>
              <a:rPr lang="en-US" sz="2000" dirty="0">
                <a:latin typeface="+mn-ea"/>
                <a:ea typeface="+mn-ea"/>
              </a:rPr>
              <a:t> V1</a:t>
            </a:r>
            <a:r>
              <a:rPr lang="en-US" altLang="zh-CN" sz="2000" dirty="0">
                <a:latin typeface="+mn-ea"/>
                <a:ea typeface="+mn-ea"/>
              </a:rPr>
              <a:t>&gt;</a:t>
            </a:r>
            <a:r>
              <a:rPr lang="en-US" sz="2000" dirty="0">
                <a:latin typeface="+mn-ea"/>
                <a:ea typeface="+mn-ea"/>
              </a:rPr>
              <a:t>0</a:t>
            </a:r>
            <a:r>
              <a:rPr lang="zh-CN" altLang="en-US" sz="2000" dirty="0">
                <a:latin typeface="+mn-ea"/>
                <a:ea typeface="+mn-ea"/>
              </a:rPr>
              <a:t>时，</a:t>
            </a:r>
            <a:r>
              <a:rPr lang="en-US" sz="2000" dirty="0">
                <a:latin typeface="+mn-ea"/>
                <a:ea typeface="+mn-ea"/>
              </a:rPr>
              <a:t>U1B</a:t>
            </a:r>
            <a:r>
              <a:rPr lang="zh-CN" altLang="en-US" sz="2000" dirty="0">
                <a:latin typeface="+mn-ea"/>
                <a:ea typeface="+mn-ea"/>
              </a:rPr>
              <a:t>输出低电平，</a:t>
            </a:r>
            <a:r>
              <a:rPr lang="en-US" altLang="zh-CN" sz="2000" dirty="0">
                <a:latin typeface="+mn-ea"/>
                <a:ea typeface="+mn-ea"/>
              </a:rPr>
              <a:t>D1</a:t>
            </a:r>
            <a:r>
              <a:rPr lang="en-US" sz="2000" dirty="0">
                <a:latin typeface="+mn-ea"/>
                <a:ea typeface="+mn-ea"/>
              </a:rPr>
              <a:t> </a:t>
            </a:r>
            <a:r>
              <a:rPr lang="zh-CN" altLang="en-US" sz="2000" dirty="0">
                <a:latin typeface="+mn-ea"/>
                <a:ea typeface="+mn-ea"/>
              </a:rPr>
              <a:t>截止、</a:t>
            </a:r>
            <a:r>
              <a:rPr lang="en-US" sz="2000" dirty="0">
                <a:latin typeface="+mn-ea"/>
                <a:ea typeface="+mn-ea"/>
              </a:rPr>
              <a:t> D2</a:t>
            </a:r>
            <a:r>
              <a:rPr lang="zh-CN" altLang="en-US" sz="2000" dirty="0">
                <a:latin typeface="+mn-ea"/>
                <a:ea typeface="+mn-ea"/>
              </a:rPr>
              <a:t>导通，第一级作为反相放大电路，第二级</a:t>
            </a:r>
            <a:r>
              <a:rPr lang="en-US" sz="2000" dirty="0">
                <a:latin typeface="+mn-ea"/>
                <a:ea typeface="+mn-ea"/>
              </a:rPr>
              <a:t> </a:t>
            </a:r>
            <a:r>
              <a:rPr lang="zh-CN" altLang="en-US" sz="2000" dirty="0">
                <a:latin typeface="+mn-ea"/>
                <a:ea typeface="+mn-ea"/>
              </a:rPr>
              <a:t>作为加法电路都正常工作。</a:t>
            </a:r>
          </a:p>
        </p:txBody>
      </p:sp>
      <p:sp>
        <p:nvSpPr>
          <p:cNvPr id="14365" name="Rectangle 5"/>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graphicFrame>
        <p:nvGraphicFramePr>
          <p:cNvPr id="14338" name="Object 4"/>
          <p:cNvGraphicFramePr>
            <a:graphicFrameLocks noChangeAspect="1"/>
          </p:cNvGraphicFramePr>
          <p:nvPr/>
        </p:nvGraphicFramePr>
        <p:xfrm>
          <a:off x="2500313" y="4138613"/>
          <a:ext cx="4286250" cy="629841"/>
        </p:xfrm>
        <a:graphic>
          <a:graphicData uri="http://schemas.openxmlformats.org/presentationml/2006/ole">
            <p:oleObj spid="_x0000_s14338" r:id="rId5" imgW="1943100" imgH="381000" progId="Equation.DSMT4">
              <p:embed/>
            </p:oleObj>
          </a:graphicData>
        </a:graphic>
      </p:graphicFrame>
    </p:spTree>
  </p:cSld>
  <p:clrMapOvr>
    <a:masterClrMapping/>
  </p:clrMapOvr>
  <p:transition>
    <p:random/>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15364" name="Rectangle 4"/>
          <p:cNvSpPr>
            <a:spLocks noChangeArrowheads="1"/>
          </p:cNvSpPr>
          <p:nvPr/>
        </p:nvSpPr>
        <p:spPr bwMode="auto">
          <a:xfrm>
            <a:off x="0" y="-13216"/>
            <a:ext cx="184731" cy="369332"/>
          </a:xfrm>
          <a:prstGeom prst="rect">
            <a:avLst/>
          </a:prstGeom>
          <a:noFill/>
          <a:ln w="9525">
            <a:noFill/>
            <a:miter lim="800000"/>
            <a:headEnd/>
            <a:tailEnd/>
          </a:ln>
        </p:spPr>
        <p:txBody>
          <a:bodyPr wrap="none" anchor="ctr">
            <a:spAutoFit/>
          </a:bodyPr>
          <a:lstStyle/>
          <a:p>
            <a:endParaRPr lang="zh-CN" altLang="en-US"/>
          </a:p>
        </p:txBody>
      </p:sp>
      <p:sp>
        <p:nvSpPr>
          <p:cNvPr id="15365" name="Rectangle 6"/>
          <p:cNvSpPr>
            <a:spLocks noChangeArrowheads="1"/>
          </p:cNvSpPr>
          <p:nvPr/>
        </p:nvSpPr>
        <p:spPr bwMode="auto">
          <a:xfrm>
            <a:off x="0" y="-13216"/>
            <a:ext cx="184731" cy="369332"/>
          </a:xfrm>
          <a:prstGeom prst="rect">
            <a:avLst/>
          </a:prstGeom>
          <a:noFill/>
          <a:ln w="9525">
            <a:noFill/>
            <a:miter lim="800000"/>
            <a:headEnd/>
            <a:tailEnd/>
          </a:ln>
        </p:spPr>
        <p:txBody>
          <a:bodyPr wrap="none" anchor="ctr">
            <a:spAutoFit/>
          </a:bodyPr>
          <a:lstStyle/>
          <a:p>
            <a:endParaRPr lang="zh-CN" altLang="en-US"/>
          </a:p>
        </p:txBody>
      </p:sp>
      <p:sp>
        <p:nvSpPr>
          <p:cNvPr id="15366" name="Rectangle 7"/>
          <p:cNvSpPr>
            <a:spLocks noChangeArrowheads="1"/>
          </p:cNvSpPr>
          <p:nvPr/>
        </p:nvSpPr>
        <p:spPr bwMode="auto">
          <a:xfrm>
            <a:off x="0" y="458272"/>
            <a:ext cx="184731" cy="369332"/>
          </a:xfrm>
          <a:prstGeom prst="rect">
            <a:avLst/>
          </a:prstGeom>
          <a:noFill/>
          <a:ln w="9525">
            <a:noFill/>
            <a:miter lim="800000"/>
            <a:headEnd/>
            <a:tailEnd/>
          </a:ln>
        </p:spPr>
        <p:txBody>
          <a:bodyPr wrap="none" anchor="ctr">
            <a:spAutoFit/>
          </a:bodyPr>
          <a:lstStyle/>
          <a:p>
            <a:pPr eaLnBrk="0" hangingPunct="0"/>
            <a:endParaRPr lang="zh-CN" altLang="zh-CN"/>
          </a:p>
        </p:txBody>
      </p:sp>
      <p:sp>
        <p:nvSpPr>
          <p:cNvPr id="15367" name="Rectangle 2"/>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15368" name="Rectangle 2"/>
          <p:cNvSpPr>
            <a:spLocks noChangeArrowheads="1"/>
          </p:cNvSpPr>
          <p:nvPr/>
        </p:nvSpPr>
        <p:spPr bwMode="auto">
          <a:xfrm>
            <a:off x="571501" y="375048"/>
            <a:ext cx="5929313" cy="523220"/>
          </a:xfrm>
          <a:prstGeom prst="rect">
            <a:avLst/>
          </a:prstGeom>
          <a:noFill/>
          <a:ln w="12700" cap="sq">
            <a:noFill/>
            <a:miter lim="800000"/>
            <a:headEnd type="none" w="sm" len="sm"/>
            <a:tailEnd type="none" w="sm" len="sm"/>
          </a:ln>
        </p:spPr>
        <p:txBody>
          <a:bodyPr>
            <a:spAutoFit/>
          </a:bodyPr>
          <a:lstStyle/>
          <a:p>
            <a:r>
              <a:rPr lang="en-US" altLang="zh-CN" sz="2800"/>
              <a:t>3.3.13  </a:t>
            </a:r>
            <a:r>
              <a:rPr lang="zh-CN" altLang="en-US" sz="2800"/>
              <a:t>电流</a:t>
            </a:r>
            <a:r>
              <a:rPr lang="en-US" altLang="zh-CN" sz="2800"/>
              <a:t>-</a:t>
            </a:r>
            <a:r>
              <a:rPr lang="zh-CN" altLang="en-US" sz="2800"/>
              <a:t>电压转换电路</a:t>
            </a:r>
          </a:p>
        </p:txBody>
      </p:sp>
      <p:sp>
        <p:nvSpPr>
          <p:cNvPr id="15369" name="Rectangle 22"/>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15370" name="Rectangle 24"/>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15371" name="Rectangle 4"/>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15372" name="Rectangle 6"/>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15373" name="Rectangle 6"/>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15374" name="Rectangle 8"/>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15375" name="Rectangle 10"/>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25" name="矩形 24"/>
          <p:cNvSpPr/>
          <p:nvPr/>
        </p:nvSpPr>
        <p:spPr>
          <a:xfrm>
            <a:off x="357189" y="937023"/>
            <a:ext cx="8429625" cy="1107996"/>
          </a:xfrm>
          <a:prstGeom prst="rect">
            <a:avLst/>
          </a:prstGeom>
        </p:spPr>
        <p:txBody>
          <a:bodyPr>
            <a:spAutoFit/>
          </a:bodyPr>
          <a:lstStyle/>
          <a:p>
            <a:pPr>
              <a:defRPr/>
            </a:pPr>
            <a:r>
              <a:rPr lang="zh-CN" altLang="en-US" sz="2200" dirty="0"/>
              <a:t>电流</a:t>
            </a:r>
            <a:r>
              <a:rPr lang="en-US" sz="2200" dirty="0"/>
              <a:t>-</a:t>
            </a:r>
            <a:r>
              <a:rPr lang="zh-CN" altLang="en-US" sz="2200" dirty="0"/>
              <a:t>电压（</a:t>
            </a:r>
            <a:r>
              <a:rPr lang="en-US" sz="2200" dirty="0"/>
              <a:t>I-V</a:t>
            </a:r>
            <a:r>
              <a:rPr lang="zh-CN" altLang="en-US" sz="2200" dirty="0"/>
              <a:t>）转换电路将微弱的输入电流转换为与之成比例、易于测量的电压输出，也被称为</a:t>
            </a:r>
            <a:r>
              <a:rPr lang="zh-CN" altLang="en-US" sz="2200" dirty="0">
                <a:solidFill>
                  <a:srgbClr val="C00000"/>
                </a:solidFill>
              </a:rPr>
              <a:t>互阻放大电路</a:t>
            </a:r>
            <a:r>
              <a:rPr lang="zh-CN" altLang="en-US" sz="2200" dirty="0"/>
              <a:t>。</a:t>
            </a:r>
          </a:p>
          <a:p>
            <a:pPr>
              <a:defRPr/>
            </a:pPr>
            <a:endParaRPr lang="zh-CN" altLang="en-US" sz="2200" dirty="0">
              <a:solidFill>
                <a:srgbClr val="0000CC"/>
              </a:solidFill>
              <a:latin typeface="+mn-ea"/>
              <a:ea typeface="+mn-ea"/>
            </a:endParaRPr>
          </a:p>
        </p:txBody>
      </p:sp>
      <p:sp>
        <p:nvSpPr>
          <p:cNvPr id="15377" name="Rectangle 7"/>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15378" name="Rectangle 10"/>
          <p:cNvSpPr>
            <a:spLocks noChangeArrowheads="1"/>
          </p:cNvSpPr>
          <p:nvPr/>
        </p:nvSpPr>
        <p:spPr bwMode="auto">
          <a:xfrm>
            <a:off x="0" y="12070"/>
            <a:ext cx="216726" cy="261610"/>
          </a:xfrm>
          <a:prstGeom prst="rect">
            <a:avLst/>
          </a:prstGeom>
          <a:noFill/>
          <a:ln w="9525">
            <a:noFill/>
            <a:miter lim="800000"/>
            <a:headEnd/>
            <a:tailEnd/>
          </a:ln>
        </p:spPr>
        <p:txBody>
          <a:bodyPr wrap="none" anchor="ctr">
            <a:spAutoFit/>
          </a:bodyPr>
          <a:lstStyle/>
          <a:p>
            <a:pPr eaLnBrk="0" hangingPunct="0"/>
            <a:r>
              <a:rPr lang="zh-CN" altLang="zh-CN" sz="1100"/>
              <a:t> </a:t>
            </a:r>
            <a:endParaRPr lang="zh-CN" altLang="zh-CN"/>
          </a:p>
        </p:txBody>
      </p:sp>
      <p:sp>
        <p:nvSpPr>
          <p:cNvPr id="15379" name="Rectangle 12"/>
          <p:cNvSpPr>
            <a:spLocks noChangeArrowheads="1"/>
          </p:cNvSpPr>
          <p:nvPr/>
        </p:nvSpPr>
        <p:spPr bwMode="auto">
          <a:xfrm>
            <a:off x="0" y="-13216"/>
            <a:ext cx="184731" cy="369332"/>
          </a:xfrm>
          <a:prstGeom prst="rect">
            <a:avLst/>
          </a:prstGeom>
          <a:noFill/>
          <a:ln w="9525">
            <a:noFill/>
            <a:miter lim="800000"/>
            <a:headEnd/>
            <a:tailEnd/>
          </a:ln>
        </p:spPr>
        <p:txBody>
          <a:bodyPr wrap="none" anchor="ctr">
            <a:spAutoFit/>
          </a:bodyPr>
          <a:lstStyle/>
          <a:p>
            <a:endParaRPr lang="zh-CN" altLang="en-US"/>
          </a:p>
        </p:txBody>
      </p:sp>
      <p:sp>
        <p:nvSpPr>
          <p:cNvPr id="15380" name="Rectangle 5"/>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15381" name="Rectangle 7"/>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15382" name="Rectangle 5"/>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15383" name="Rectangle 7"/>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15384" name="Rectangle 9"/>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30" name="矩形 29"/>
          <p:cNvSpPr/>
          <p:nvPr/>
        </p:nvSpPr>
        <p:spPr>
          <a:xfrm>
            <a:off x="428626" y="1928813"/>
            <a:ext cx="7929563" cy="461665"/>
          </a:xfrm>
          <a:prstGeom prst="rect">
            <a:avLst/>
          </a:prstGeom>
        </p:spPr>
        <p:txBody>
          <a:bodyPr>
            <a:spAutoFit/>
          </a:bodyPr>
          <a:lstStyle/>
          <a:p>
            <a:pPr>
              <a:defRPr/>
            </a:pPr>
            <a:r>
              <a:rPr lang="en-US" sz="2400" dirty="0">
                <a:solidFill>
                  <a:srgbClr val="0000CC"/>
                </a:solidFill>
              </a:rPr>
              <a:t>I-V</a:t>
            </a:r>
            <a:r>
              <a:rPr lang="zh-CN" altLang="en-US" sz="2400" dirty="0">
                <a:solidFill>
                  <a:srgbClr val="0000CC"/>
                </a:solidFill>
              </a:rPr>
              <a:t>转换电路的增益单位为</a:t>
            </a:r>
            <a:r>
              <a:rPr lang="en-US" sz="2400" dirty="0">
                <a:solidFill>
                  <a:srgbClr val="0000CC"/>
                </a:solidFill>
              </a:rPr>
              <a:t>Ω</a:t>
            </a:r>
            <a:r>
              <a:rPr lang="zh-CN" altLang="en-US" sz="2400" dirty="0">
                <a:solidFill>
                  <a:srgbClr val="0000CC"/>
                </a:solidFill>
              </a:rPr>
              <a:t>。</a:t>
            </a:r>
            <a:endParaRPr lang="zh-CN" altLang="en-US" sz="2400" dirty="0">
              <a:solidFill>
                <a:srgbClr val="0000CC"/>
              </a:solidFill>
              <a:latin typeface="+mn-ea"/>
              <a:ea typeface="+mn-ea"/>
            </a:endParaRPr>
          </a:p>
        </p:txBody>
      </p:sp>
      <p:sp>
        <p:nvSpPr>
          <p:cNvPr id="28" name="矩形 27"/>
          <p:cNvSpPr/>
          <p:nvPr/>
        </p:nvSpPr>
        <p:spPr>
          <a:xfrm>
            <a:off x="214314" y="2868216"/>
            <a:ext cx="4714875" cy="2462213"/>
          </a:xfrm>
          <a:prstGeom prst="rect">
            <a:avLst/>
          </a:prstGeom>
        </p:spPr>
        <p:txBody>
          <a:bodyPr>
            <a:spAutoFit/>
          </a:bodyPr>
          <a:lstStyle/>
          <a:p>
            <a:pPr>
              <a:defRPr/>
            </a:pPr>
            <a:r>
              <a:rPr lang="zh-CN" altLang="en-US" sz="2200" u="sng" dirty="0">
                <a:latin typeface="+mn-ea"/>
                <a:ea typeface="+mn-ea"/>
              </a:rPr>
              <a:t>技巧：一些电流输出型传感器的输出寄生电容一般较大，需要反馈电阻</a:t>
            </a:r>
            <a:r>
              <a:rPr lang="en-US" altLang="zh-CN" sz="2200" u="sng" dirty="0">
                <a:latin typeface="+mn-ea"/>
                <a:ea typeface="+mn-ea"/>
              </a:rPr>
              <a:t>R1</a:t>
            </a:r>
            <a:r>
              <a:rPr lang="zh-CN" altLang="en-US" sz="2200" u="sng" dirty="0">
                <a:latin typeface="+mn-ea"/>
                <a:ea typeface="+mn-ea"/>
              </a:rPr>
              <a:t>两端并联一只负反馈电容</a:t>
            </a:r>
            <a:r>
              <a:rPr lang="en-US" altLang="zh-CN" sz="2200" u="sng" dirty="0">
                <a:latin typeface="+mn-ea"/>
                <a:ea typeface="+mn-ea"/>
              </a:rPr>
              <a:t>C1</a:t>
            </a:r>
            <a:r>
              <a:rPr lang="en-US" sz="2200" u="sng" dirty="0">
                <a:latin typeface="+mn-ea"/>
                <a:ea typeface="+mn-ea"/>
              </a:rPr>
              <a:t> </a:t>
            </a:r>
            <a:r>
              <a:rPr lang="zh-CN" altLang="en-US" sz="2200" u="sng" dirty="0">
                <a:latin typeface="+mn-ea"/>
                <a:ea typeface="+mn-ea"/>
              </a:rPr>
              <a:t>，进行相位超前补偿，以防止电路发生自激振荡。此外，</a:t>
            </a:r>
            <a:r>
              <a:rPr lang="en-US" sz="2200" u="sng" dirty="0">
                <a:latin typeface="+mn-ea"/>
                <a:ea typeface="+mn-ea"/>
              </a:rPr>
              <a:t> </a:t>
            </a:r>
            <a:r>
              <a:rPr lang="zh-CN" altLang="en-US" sz="2200" u="sng" dirty="0">
                <a:latin typeface="+mn-ea"/>
                <a:ea typeface="+mn-ea"/>
              </a:rPr>
              <a:t>还兼有限制带宽、降低宽频带噪声的作用。</a:t>
            </a:r>
            <a:r>
              <a:rPr lang="en-US" sz="2200" u="sng" dirty="0">
                <a:latin typeface="+mn-ea"/>
                <a:ea typeface="+mn-ea"/>
              </a:rPr>
              <a:t> </a:t>
            </a:r>
            <a:r>
              <a:rPr lang="zh-CN" altLang="en-US" sz="2200" u="sng" dirty="0">
                <a:latin typeface="+mn-ea"/>
                <a:ea typeface="+mn-ea"/>
              </a:rPr>
              <a:t>其参数一般需要通过实际在线测试后得出。</a:t>
            </a:r>
          </a:p>
        </p:txBody>
      </p:sp>
      <p:pic>
        <p:nvPicPr>
          <p:cNvPr id="15387" name="Picture 1"/>
          <p:cNvPicPr>
            <a:picLocks noChangeAspect="1" noChangeArrowheads="1"/>
          </p:cNvPicPr>
          <p:nvPr/>
        </p:nvPicPr>
        <p:blipFill>
          <a:blip r:embed="rId3" cstate="print"/>
          <a:srcRect/>
          <a:stretch>
            <a:fillRect/>
          </a:stretch>
        </p:blipFill>
        <p:spPr bwMode="auto">
          <a:xfrm>
            <a:off x="4929188" y="1875235"/>
            <a:ext cx="4095750" cy="2732484"/>
          </a:xfrm>
          <a:prstGeom prst="rect">
            <a:avLst/>
          </a:prstGeom>
          <a:noFill/>
          <a:ln w="9525">
            <a:noFill/>
            <a:miter lim="800000"/>
            <a:headEnd/>
            <a:tailEnd/>
          </a:ln>
        </p:spPr>
      </p:pic>
      <p:sp>
        <p:nvSpPr>
          <p:cNvPr id="15388" name="Rectangle 3"/>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graphicFrame>
        <p:nvGraphicFramePr>
          <p:cNvPr id="15362" name="Object 2"/>
          <p:cNvGraphicFramePr>
            <a:graphicFrameLocks noChangeAspect="1"/>
          </p:cNvGraphicFramePr>
          <p:nvPr/>
        </p:nvGraphicFramePr>
        <p:xfrm>
          <a:off x="1500189" y="2357438"/>
          <a:ext cx="1785937" cy="419100"/>
        </p:xfrm>
        <a:graphic>
          <a:graphicData uri="http://schemas.openxmlformats.org/presentationml/2006/ole">
            <p:oleObj spid="_x0000_s15362" r:id="rId4" imgW="609336" imgH="190417" progId="Equation.DSMT4">
              <p:embed/>
            </p:oleObj>
          </a:graphicData>
        </a:graphic>
      </p:graphicFrame>
      <p:sp>
        <p:nvSpPr>
          <p:cNvPr id="31" name="矩形 30"/>
          <p:cNvSpPr/>
          <p:nvPr/>
        </p:nvSpPr>
        <p:spPr>
          <a:xfrm>
            <a:off x="357189" y="1552575"/>
            <a:ext cx="8429625" cy="430887"/>
          </a:xfrm>
          <a:prstGeom prst="rect">
            <a:avLst/>
          </a:prstGeom>
        </p:spPr>
        <p:txBody>
          <a:bodyPr>
            <a:spAutoFit/>
          </a:bodyPr>
          <a:lstStyle/>
          <a:p>
            <a:pPr>
              <a:defRPr/>
            </a:pPr>
            <a:r>
              <a:rPr lang="zh-CN" altLang="en-US" sz="2200" dirty="0">
                <a:solidFill>
                  <a:srgbClr val="C00000"/>
                </a:solidFill>
              </a:rPr>
              <a:t>应用：</a:t>
            </a:r>
            <a:r>
              <a:rPr lang="en-US" sz="2200" dirty="0"/>
              <a:t>I-V</a:t>
            </a:r>
            <a:r>
              <a:rPr lang="zh-CN" altLang="en-US" sz="2200" dirty="0"/>
              <a:t>电路多用于光电二极管、光电池、光电倍增管等传感器中。</a:t>
            </a:r>
            <a:endParaRPr lang="zh-CN" altLang="en-US" sz="2200" dirty="0">
              <a:solidFill>
                <a:srgbClr val="0000CC"/>
              </a:solidFill>
              <a:latin typeface="+mn-ea"/>
              <a:ea typeface="+mn-ea"/>
            </a:endParaRPr>
          </a:p>
        </p:txBody>
      </p:sp>
    </p:spTree>
  </p:cSld>
  <p:clrMapOvr>
    <a:masterClrMapping/>
  </p:clrMapOvr>
  <p:transition>
    <p:random/>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58371" name="Rectangle 4"/>
          <p:cNvSpPr>
            <a:spLocks noChangeArrowheads="1"/>
          </p:cNvSpPr>
          <p:nvPr/>
        </p:nvSpPr>
        <p:spPr bwMode="auto">
          <a:xfrm>
            <a:off x="0" y="-13216"/>
            <a:ext cx="184731" cy="369332"/>
          </a:xfrm>
          <a:prstGeom prst="rect">
            <a:avLst/>
          </a:prstGeom>
          <a:noFill/>
          <a:ln w="9525">
            <a:noFill/>
            <a:miter lim="800000"/>
            <a:headEnd/>
            <a:tailEnd/>
          </a:ln>
        </p:spPr>
        <p:txBody>
          <a:bodyPr wrap="none" anchor="ctr">
            <a:spAutoFit/>
          </a:bodyPr>
          <a:lstStyle/>
          <a:p>
            <a:endParaRPr lang="zh-CN" altLang="en-US"/>
          </a:p>
        </p:txBody>
      </p:sp>
      <p:sp>
        <p:nvSpPr>
          <p:cNvPr id="58372" name="Rectangle 6"/>
          <p:cNvSpPr>
            <a:spLocks noChangeArrowheads="1"/>
          </p:cNvSpPr>
          <p:nvPr/>
        </p:nvSpPr>
        <p:spPr bwMode="auto">
          <a:xfrm>
            <a:off x="0" y="-13216"/>
            <a:ext cx="184731" cy="369332"/>
          </a:xfrm>
          <a:prstGeom prst="rect">
            <a:avLst/>
          </a:prstGeom>
          <a:noFill/>
          <a:ln w="9525">
            <a:noFill/>
            <a:miter lim="800000"/>
            <a:headEnd/>
            <a:tailEnd/>
          </a:ln>
        </p:spPr>
        <p:txBody>
          <a:bodyPr wrap="none" anchor="ctr">
            <a:spAutoFit/>
          </a:bodyPr>
          <a:lstStyle/>
          <a:p>
            <a:endParaRPr lang="zh-CN" altLang="en-US"/>
          </a:p>
        </p:txBody>
      </p:sp>
      <p:sp>
        <p:nvSpPr>
          <p:cNvPr id="58373" name="Rectangle 7"/>
          <p:cNvSpPr>
            <a:spLocks noChangeArrowheads="1"/>
          </p:cNvSpPr>
          <p:nvPr/>
        </p:nvSpPr>
        <p:spPr bwMode="auto">
          <a:xfrm>
            <a:off x="0" y="458272"/>
            <a:ext cx="184731" cy="369332"/>
          </a:xfrm>
          <a:prstGeom prst="rect">
            <a:avLst/>
          </a:prstGeom>
          <a:noFill/>
          <a:ln w="9525">
            <a:noFill/>
            <a:miter lim="800000"/>
            <a:headEnd/>
            <a:tailEnd/>
          </a:ln>
        </p:spPr>
        <p:txBody>
          <a:bodyPr wrap="none" anchor="ctr">
            <a:spAutoFit/>
          </a:bodyPr>
          <a:lstStyle/>
          <a:p>
            <a:pPr eaLnBrk="0" hangingPunct="0"/>
            <a:endParaRPr lang="zh-CN" altLang="zh-CN"/>
          </a:p>
        </p:txBody>
      </p:sp>
      <p:sp>
        <p:nvSpPr>
          <p:cNvPr id="58374" name="Rectangle 2"/>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58375" name="Rectangle 2"/>
          <p:cNvSpPr>
            <a:spLocks noChangeArrowheads="1"/>
          </p:cNvSpPr>
          <p:nvPr/>
        </p:nvSpPr>
        <p:spPr bwMode="auto">
          <a:xfrm>
            <a:off x="571501" y="375048"/>
            <a:ext cx="5929313" cy="523220"/>
          </a:xfrm>
          <a:prstGeom prst="rect">
            <a:avLst/>
          </a:prstGeom>
          <a:noFill/>
          <a:ln w="12700" cap="sq">
            <a:noFill/>
            <a:miter lim="800000"/>
            <a:headEnd type="none" w="sm" len="sm"/>
            <a:tailEnd type="none" w="sm" len="sm"/>
          </a:ln>
        </p:spPr>
        <p:txBody>
          <a:bodyPr>
            <a:spAutoFit/>
          </a:bodyPr>
          <a:lstStyle/>
          <a:p>
            <a:r>
              <a:rPr lang="en-US" altLang="zh-CN" sz="2800"/>
              <a:t>3.3.13  </a:t>
            </a:r>
            <a:r>
              <a:rPr lang="zh-CN" altLang="en-US" sz="2800"/>
              <a:t>电流</a:t>
            </a:r>
            <a:r>
              <a:rPr lang="en-US" altLang="zh-CN" sz="2800"/>
              <a:t>-</a:t>
            </a:r>
            <a:r>
              <a:rPr lang="zh-CN" altLang="en-US" sz="2800"/>
              <a:t>电压转换电路</a:t>
            </a:r>
          </a:p>
        </p:txBody>
      </p:sp>
      <p:sp>
        <p:nvSpPr>
          <p:cNvPr id="58376" name="Rectangle 22"/>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58377" name="Rectangle 24"/>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58378" name="Rectangle 4"/>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58379" name="Rectangle 6"/>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58380" name="Rectangle 6"/>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58381" name="Rectangle 8"/>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58382" name="Rectangle 10"/>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25" name="矩形 24"/>
          <p:cNvSpPr/>
          <p:nvPr/>
        </p:nvSpPr>
        <p:spPr>
          <a:xfrm>
            <a:off x="428626" y="1071563"/>
            <a:ext cx="8429625" cy="1169551"/>
          </a:xfrm>
          <a:prstGeom prst="rect">
            <a:avLst/>
          </a:prstGeom>
        </p:spPr>
        <p:txBody>
          <a:bodyPr>
            <a:spAutoFit/>
          </a:bodyPr>
          <a:lstStyle/>
          <a:p>
            <a:pPr>
              <a:defRPr/>
            </a:pPr>
            <a:r>
              <a:rPr lang="zh-CN" altLang="en-US" sz="2400" dirty="0"/>
              <a:t>电压</a:t>
            </a:r>
            <a:r>
              <a:rPr lang="en-US" altLang="en-US" sz="2400" dirty="0"/>
              <a:t>-</a:t>
            </a:r>
            <a:r>
              <a:rPr lang="zh-CN" altLang="en-US" sz="2400" dirty="0"/>
              <a:t>电流（</a:t>
            </a:r>
            <a:r>
              <a:rPr lang="en-US" altLang="en-US" sz="2400" dirty="0"/>
              <a:t>V-I</a:t>
            </a:r>
            <a:r>
              <a:rPr lang="zh-CN" altLang="en-US" sz="2400" dirty="0"/>
              <a:t>）转换电路将输入电压转换为与之成比例关系的电流输出，</a:t>
            </a:r>
            <a:r>
              <a:rPr lang="zh-CN" altLang="en-US" sz="2400" dirty="0">
                <a:solidFill>
                  <a:srgbClr val="C00000"/>
                </a:solidFill>
              </a:rPr>
              <a:t>也被称为“互导放大器”</a:t>
            </a:r>
            <a:r>
              <a:rPr lang="zh-CN" altLang="en-US" sz="2400" dirty="0"/>
              <a:t>。</a:t>
            </a:r>
          </a:p>
          <a:p>
            <a:pPr>
              <a:defRPr/>
            </a:pPr>
            <a:endParaRPr lang="zh-CN" altLang="en-US" sz="2200" dirty="0">
              <a:solidFill>
                <a:srgbClr val="0000CC"/>
              </a:solidFill>
              <a:latin typeface="+mn-ea"/>
              <a:ea typeface="+mn-ea"/>
            </a:endParaRPr>
          </a:p>
        </p:txBody>
      </p:sp>
      <p:sp>
        <p:nvSpPr>
          <p:cNvPr id="58384" name="Rectangle 7"/>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58385" name="Rectangle 10"/>
          <p:cNvSpPr>
            <a:spLocks noChangeArrowheads="1"/>
          </p:cNvSpPr>
          <p:nvPr/>
        </p:nvSpPr>
        <p:spPr bwMode="auto">
          <a:xfrm>
            <a:off x="0" y="12070"/>
            <a:ext cx="216726" cy="261610"/>
          </a:xfrm>
          <a:prstGeom prst="rect">
            <a:avLst/>
          </a:prstGeom>
          <a:noFill/>
          <a:ln w="9525">
            <a:noFill/>
            <a:miter lim="800000"/>
            <a:headEnd/>
            <a:tailEnd/>
          </a:ln>
        </p:spPr>
        <p:txBody>
          <a:bodyPr wrap="none" anchor="ctr">
            <a:spAutoFit/>
          </a:bodyPr>
          <a:lstStyle/>
          <a:p>
            <a:pPr eaLnBrk="0" hangingPunct="0"/>
            <a:r>
              <a:rPr lang="zh-CN" altLang="zh-CN" sz="1100"/>
              <a:t> </a:t>
            </a:r>
            <a:endParaRPr lang="zh-CN" altLang="zh-CN"/>
          </a:p>
        </p:txBody>
      </p:sp>
      <p:sp>
        <p:nvSpPr>
          <p:cNvPr id="58386" name="Rectangle 12"/>
          <p:cNvSpPr>
            <a:spLocks noChangeArrowheads="1"/>
          </p:cNvSpPr>
          <p:nvPr/>
        </p:nvSpPr>
        <p:spPr bwMode="auto">
          <a:xfrm>
            <a:off x="0" y="-13216"/>
            <a:ext cx="184731" cy="369332"/>
          </a:xfrm>
          <a:prstGeom prst="rect">
            <a:avLst/>
          </a:prstGeom>
          <a:noFill/>
          <a:ln w="9525">
            <a:noFill/>
            <a:miter lim="800000"/>
            <a:headEnd/>
            <a:tailEnd/>
          </a:ln>
        </p:spPr>
        <p:txBody>
          <a:bodyPr wrap="none" anchor="ctr">
            <a:spAutoFit/>
          </a:bodyPr>
          <a:lstStyle/>
          <a:p>
            <a:endParaRPr lang="zh-CN" altLang="en-US"/>
          </a:p>
        </p:txBody>
      </p:sp>
      <p:sp>
        <p:nvSpPr>
          <p:cNvPr id="58387" name="Rectangle 5"/>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58388" name="Rectangle 7"/>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58389" name="Rectangle 5"/>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58390" name="Rectangle 7"/>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58391" name="Rectangle 9"/>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30" name="矩形 29"/>
          <p:cNvSpPr/>
          <p:nvPr/>
        </p:nvSpPr>
        <p:spPr>
          <a:xfrm>
            <a:off x="428626" y="2625328"/>
            <a:ext cx="7929563" cy="461665"/>
          </a:xfrm>
          <a:prstGeom prst="rect">
            <a:avLst/>
          </a:prstGeom>
        </p:spPr>
        <p:txBody>
          <a:bodyPr>
            <a:spAutoFit/>
          </a:bodyPr>
          <a:lstStyle/>
          <a:p>
            <a:pPr>
              <a:defRPr/>
            </a:pPr>
            <a:r>
              <a:rPr lang="en-US" sz="2400" dirty="0">
                <a:solidFill>
                  <a:srgbClr val="0000CC"/>
                </a:solidFill>
              </a:rPr>
              <a:t>V-I</a:t>
            </a:r>
            <a:r>
              <a:rPr lang="zh-CN" altLang="en-US" sz="2400" dirty="0">
                <a:solidFill>
                  <a:srgbClr val="0000CC"/>
                </a:solidFill>
              </a:rPr>
              <a:t>转换电路的增益单位为</a:t>
            </a:r>
            <a:r>
              <a:rPr lang="en-US" sz="2400" dirty="0">
                <a:solidFill>
                  <a:srgbClr val="0000CC"/>
                </a:solidFill>
              </a:rPr>
              <a:t>S</a:t>
            </a:r>
            <a:r>
              <a:rPr lang="zh-CN" altLang="en-US" sz="2400" dirty="0">
                <a:solidFill>
                  <a:srgbClr val="0000CC"/>
                </a:solidFill>
              </a:rPr>
              <a:t>。</a:t>
            </a:r>
            <a:endParaRPr lang="zh-CN" altLang="en-US" sz="2400" dirty="0">
              <a:solidFill>
                <a:srgbClr val="0000CC"/>
              </a:solidFill>
              <a:latin typeface="+mn-ea"/>
              <a:ea typeface="+mn-ea"/>
            </a:endParaRPr>
          </a:p>
        </p:txBody>
      </p:sp>
      <p:sp>
        <p:nvSpPr>
          <p:cNvPr id="58393" name="Rectangle 3"/>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58394" name="矩形 30"/>
          <p:cNvSpPr>
            <a:spLocks noChangeArrowheads="1"/>
          </p:cNvSpPr>
          <p:nvPr/>
        </p:nvSpPr>
        <p:spPr bwMode="auto">
          <a:xfrm>
            <a:off x="428626" y="1928812"/>
            <a:ext cx="8429625" cy="769441"/>
          </a:xfrm>
          <a:prstGeom prst="rect">
            <a:avLst/>
          </a:prstGeom>
          <a:noFill/>
          <a:ln w="9525">
            <a:noFill/>
            <a:miter lim="800000"/>
            <a:headEnd/>
            <a:tailEnd/>
          </a:ln>
        </p:spPr>
        <p:txBody>
          <a:bodyPr>
            <a:spAutoFit/>
          </a:bodyPr>
          <a:lstStyle/>
          <a:p>
            <a:r>
              <a:rPr lang="zh-CN" altLang="en-US" sz="2200">
                <a:solidFill>
                  <a:srgbClr val="C00000"/>
                </a:solidFill>
              </a:rPr>
              <a:t>应用：</a:t>
            </a:r>
            <a:r>
              <a:rPr lang="zh-CN" altLang="en-US" sz="2200"/>
              <a:t>主要被用于制作各类恒流源、电池恒流充电器，此外也常被用来驱动仪表、传感器。</a:t>
            </a:r>
          </a:p>
        </p:txBody>
      </p:sp>
    </p:spTree>
  </p:cSld>
  <p:clrMapOvr>
    <a:masterClrMapping/>
  </p:clrMapOvr>
  <p:transition>
    <p:random/>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Rectangle 2"/>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16389" name="Rectangle 4"/>
          <p:cNvSpPr>
            <a:spLocks noChangeArrowheads="1"/>
          </p:cNvSpPr>
          <p:nvPr/>
        </p:nvSpPr>
        <p:spPr bwMode="auto">
          <a:xfrm>
            <a:off x="0" y="-13216"/>
            <a:ext cx="184731" cy="369332"/>
          </a:xfrm>
          <a:prstGeom prst="rect">
            <a:avLst/>
          </a:prstGeom>
          <a:noFill/>
          <a:ln w="9525">
            <a:noFill/>
            <a:miter lim="800000"/>
            <a:headEnd/>
            <a:tailEnd/>
          </a:ln>
        </p:spPr>
        <p:txBody>
          <a:bodyPr wrap="none" anchor="ctr">
            <a:spAutoFit/>
          </a:bodyPr>
          <a:lstStyle/>
          <a:p>
            <a:endParaRPr lang="zh-CN" altLang="en-US"/>
          </a:p>
        </p:txBody>
      </p:sp>
      <p:sp>
        <p:nvSpPr>
          <p:cNvPr id="16390" name="Rectangle 6"/>
          <p:cNvSpPr>
            <a:spLocks noChangeArrowheads="1"/>
          </p:cNvSpPr>
          <p:nvPr/>
        </p:nvSpPr>
        <p:spPr bwMode="auto">
          <a:xfrm>
            <a:off x="0" y="-13216"/>
            <a:ext cx="184731" cy="369332"/>
          </a:xfrm>
          <a:prstGeom prst="rect">
            <a:avLst/>
          </a:prstGeom>
          <a:noFill/>
          <a:ln w="9525">
            <a:noFill/>
            <a:miter lim="800000"/>
            <a:headEnd/>
            <a:tailEnd/>
          </a:ln>
        </p:spPr>
        <p:txBody>
          <a:bodyPr wrap="none" anchor="ctr">
            <a:spAutoFit/>
          </a:bodyPr>
          <a:lstStyle/>
          <a:p>
            <a:endParaRPr lang="zh-CN" altLang="en-US"/>
          </a:p>
        </p:txBody>
      </p:sp>
      <p:sp>
        <p:nvSpPr>
          <p:cNvPr id="16391" name="Rectangle 7"/>
          <p:cNvSpPr>
            <a:spLocks noChangeArrowheads="1"/>
          </p:cNvSpPr>
          <p:nvPr/>
        </p:nvSpPr>
        <p:spPr bwMode="auto">
          <a:xfrm>
            <a:off x="0" y="458272"/>
            <a:ext cx="184731" cy="369332"/>
          </a:xfrm>
          <a:prstGeom prst="rect">
            <a:avLst/>
          </a:prstGeom>
          <a:noFill/>
          <a:ln w="9525">
            <a:noFill/>
            <a:miter lim="800000"/>
            <a:headEnd/>
            <a:tailEnd/>
          </a:ln>
        </p:spPr>
        <p:txBody>
          <a:bodyPr wrap="none" anchor="ctr">
            <a:spAutoFit/>
          </a:bodyPr>
          <a:lstStyle/>
          <a:p>
            <a:pPr eaLnBrk="0" hangingPunct="0"/>
            <a:endParaRPr lang="zh-CN" altLang="zh-CN"/>
          </a:p>
        </p:txBody>
      </p:sp>
      <p:sp>
        <p:nvSpPr>
          <p:cNvPr id="16392" name="Rectangle 2"/>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16393" name="Rectangle 2"/>
          <p:cNvSpPr>
            <a:spLocks noChangeArrowheads="1"/>
          </p:cNvSpPr>
          <p:nvPr/>
        </p:nvSpPr>
        <p:spPr bwMode="auto">
          <a:xfrm>
            <a:off x="571501" y="375048"/>
            <a:ext cx="5929313" cy="523220"/>
          </a:xfrm>
          <a:prstGeom prst="rect">
            <a:avLst/>
          </a:prstGeom>
          <a:noFill/>
          <a:ln w="12700" cap="sq">
            <a:noFill/>
            <a:miter lim="800000"/>
            <a:headEnd type="none" w="sm" len="sm"/>
            <a:tailEnd type="none" w="sm" len="sm"/>
          </a:ln>
        </p:spPr>
        <p:txBody>
          <a:bodyPr>
            <a:spAutoFit/>
          </a:bodyPr>
          <a:lstStyle/>
          <a:p>
            <a:r>
              <a:rPr lang="en-US" altLang="zh-CN" sz="2800"/>
              <a:t>3.3.13  </a:t>
            </a:r>
            <a:r>
              <a:rPr lang="zh-CN" altLang="en-US" sz="2800"/>
              <a:t>电流</a:t>
            </a:r>
            <a:r>
              <a:rPr lang="en-US" altLang="zh-CN" sz="2800"/>
              <a:t>-</a:t>
            </a:r>
            <a:r>
              <a:rPr lang="zh-CN" altLang="en-US" sz="2800"/>
              <a:t>电压转换电路</a:t>
            </a:r>
          </a:p>
        </p:txBody>
      </p:sp>
      <p:sp>
        <p:nvSpPr>
          <p:cNvPr id="16394" name="Rectangle 22"/>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16395" name="Rectangle 24"/>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16396" name="Rectangle 4"/>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16397" name="Rectangle 6"/>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16398" name="Rectangle 6"/>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16399" name="Rectangle 8"/>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16400" name="Rectangle 10"/>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25" name="矩形 24"/>
          <p:cNvSpPr/>
          <p:nvPr/>
        </p:nvSpPr>
        <p:spPr>
          <a:xfrm>
            <a:off x="428626" y="964406"/>
            <a:ext cx="8429625" cy="800219"/>
          </a:xfrm>
          <a:prstGeom prst="rect">
            <a:avLst/>
          </a:prstGeom>
        </p:spPr>
        <p:txBody>
          <a:bodyPr>
            <a:spAutoFit/>
          </a:bodyPr>
          <a:lstStyle/>
          <a:p>
            <a:pPr>
              <a:defRPr/>
            </a:pPr>
            <a:r>
              <a:rPr lang="en-US" sz="2400" dirty="0"/>
              <a:t>1</a:t>
            </a:r>
            <a:r>
              <a:rPr lang="zh-CN" altLang="en-US" sz="2400" dirty="0"/>
              <a:t>．利用</a:t>
            </a:r>
            <a:r>
              <a:rPr lang="en-US" sz="2400" dirty="0"/>
              <a:t>NPN</a:t>
            </a:r>
            <a:r>
              <a:rPr lang="zh-CN" altLang="en-US" sz="2400" dirty="0"/>
              <a:t>型晶体管构成</a:t>
            </a:r>
            <a:r>
              <a:rPr lang="en-US" sz="2400" dirty="0"/>
              <a:t>V-I</a:t>
            </a:r>
            <a:r>
              <a:rPr lang="zh-CN" altLang="en-US" sz="2400" dirty="0"/>
              <a:t>转换电路</a:t>
            </a:r>
          </a:p>
          <a:p>
            <a:pPr>
              <a:defRPr/>
            </a:pPr>
            <a:endParaRPr lang="zh-CN" altLang="en-US" sz="2200" dirty="0">
              <a:solidFill>
                <a:srgbClr val="0000CC"/>
              </a:solidFill>
              <a:latin typeface="+mn-ea"/>
              <a:ea typeface="+mn-ea"/>
            </a:endParaRPr>
          </a:p>
        </p:txBody>
      </p:sp>
      <p:sp>
        <p:nvSpPr>
          <p:cNvPr id="16402" name="Rectangle 7"/>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16403" name="Rectangle 10"/>
          <p:cNvSpPr>
            <a:spLocks noChangeArrowheads="1"/>
          </p:cNvSpPr>
          <p:nvPr/>
        </p:nvSpPr>
        <p:spPr bwMode="auto">
          <a:xfrm>
            <a:off x="0" y="12070"/>
            <a:ext cx="216726" cy="261610"/>
          </a:xfrm>
          <a:prstGeom prst="rect">
            <a:avLst/>
          </a:prstGeom>
          <a:noFill/>
          <a:ln w="9525">
            <a:noFill/>
            <a:miter lim="800000"/>
            <a:headEnd/>
            <a:tailEnd/>
          </a:ln>
        </p:spPr>
        <p:txBody>
          <a:bodyPr wrap="none" anchor="ctr">
            <a:spAutoFit/>
          </a:bodyPr>
          <a:lstStyle/>
          <a:p>
            <a:pPr eaLnBrk="0" hangingPunct="0"/>
            <a:r>
              <a:rPr lang="zh-CN" altLang="zh-CN" sz="1100"/>
              <a:t> </a:t>
            </a:r>
            <a:endParaRPr lang="zh-CN" altLang="zh-CN"/>
          </a:p>
        </p:txBody>
      </p:sp>
      <p:sp>
        <p:nvSpPr>
          <p:cNvPr id="16404" name="Rectangle 12"/>
          <p:cNvSpPr>
            <a:spLocks noChangeArrowheads="1"/>
          </p:cNvSpPr>
          <p:nvPr/>
        </p:nvSpPr>
        <p:spPr bwMode="auto">
          <a:xfrm>
            <a:off x="0" y="-13216"/>
            <a:ext cx="184731" cy="369332"/>
          </a:xfrm>
          <a:prstGeom prst="rect">
            <a:avLst/>
          </a:prstGeom>
          <a:noFill/>
          <a:ln w="9525">
            <a:noFill/>
            <a:miter lim="800000"/>
            <a:headEnd/>
            <a:tailEnd/>
          </a:ln>
        </p:spPr>
        <p:txBody>
          <a:bodyPr wrap="none" anchor="ctr">
            <a:spAutoFit/>
          </a:bodyPr>
          <a:lstStyle/>
          <a:p>
            <a:endParaRPr lang="zh-CN" altLang="en-US"/>
          </a:p>
        </p:txBody>
      </p:sp>
      <p:sp>
        <p:nvSpPr>
          <p:cNvPr id="16405" name="Rectangle 5"/>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16406" name="Rectangle 7"/>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16407" name="Rectangle 5"/>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16408" name="Rectangle 7"/>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16409" name="Rectangle 9"/>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30" name="矩形 29"/>
          <p:cNvSpPr/>
          <p:nvPr/>
        </p:nvSpPr>
        <p:spPr>
          <a:xfrm>
            <a:off x="428626" y="1393032"/>
            <a:ext cx="7929563" cy="461665"/>
          </a:xfrm>
          <a:prstGeom prst="rect">
            <a:avLst/>
          </a:prstGeom>
        </p:spPr>
        <p:txBody>
          <a:bodyPr>
            <a:spAutoFit/>
          </a:bodyPr>
          <a:lstStyle/>
          <a:p>
            <a:pPr>
              <a:defRPr/>
            </a:pPr>
            <a:r>
              <a:rPr lang="zh-CN" altLang="en-US" sz="2400" dirty="0">
                <a:solidFill>
                  <a:srgbClr val="0000CC"/>
                </a:solidFill>
              </a:rPr>
              <a:t>根据</a:t>
            </a:r>
            <a:r>
              <a:rPr lang="zh-CN" altLang="en-US" sz="2400" dirty="0">
                <a:solidFill>
                  <a:srgbClr val="C00000"/>
                </a:solidFill>
              </a:rPr>
              <a:t>虚短、虚断</a:t>
            </a:r>
            <a:endParaRPr lang="zh-CN" altLang="en-US" sz="2400" dirty="0">
              <a:solidFill>
                <a:srgbClr val="C00000"/>
              </a:solidFill>
              <a:latin typeface="+mn-ea"/>
              <a:ea typeface="+mn-ea"/>
            </a:endParaRPr>
          </a:p>
        </p:txBody>
      </p:sp>
      <p:sp>
        <p:nvSpPr>
          <p:cNvPr id="16411" name="Rectangle 3"/>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pic>
        <p:nvPicPr>
          <p:cNvPr id="16412" name="Picture 2"/>
          <p:cNvPicPr>
            <a:picLocks noChangeAspect="1" noChangeArrowheads="1"/>
          </p:cNvPicPr>
          <p:nvPr/>
        </p:nvPicPr>
        <p:blipFill>
          <a:blip r:embed="rId3" cstate="print"/>
          <a:srcRect/>
          <a:stretch>
            <a:fillRect/>
          </a:stretch>
        </p:blipFill>
        <p:spPr bwMode="auto">
          <a:xfrm>
            <a:off x="3929063" y="1339454"/>
            <a:ext cx="5060950" cy="2464594"/>
          </a:xfrm>
          <a:prstGeom prst="rect">
            <a:avLst/>
          </a:prstGeom>
          <a:noFill/>
          <a:ln w="9525">
            <a:noFill/>
            <a:miter lim="800000"/>
            <a:headEnd/>
            <a:tailEnd/>
          </a:ln>
        </p:spPr>
      </p:pic>
      <p:sp>
        <p:nvSpPr>
          <p:cNvPr id="16413" name="Rectangle 4"/>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graphicFrame>
        <p:nvGraphicFramePr>
          <p:cNvPr id="16386" name="Object 3"/>
          <p:cNvGraphicFramePr>
            <a:graphicFrameLocks noChangeAspect="1"/>
          </p:cNvGraphicFramePr>
          <p:nvPr/>
        </p:nvGraphicFramePr>
        <p:xfrm>
          <a:off x="571500" y="1821657"/>
          <a:ext cx="2374900" cy="375047"/>
        </p:xfrm>
        <a:graphic>
          <a:graphicData uri="http://schemas.openxmlformats.org/presentationml/2006/ole">
            <p:oleObj spid="_x0000_s16386" r:id="rId4" imgW="901309" imgH="190417" progId="Equation.DSMT4">
              <p:embed/>
            </p:oleObj>
          </a:graphicData>
        </a:graphic>
      </p:graphicFrame>
      <p:sp>
        <p:nvSpPr>
          <p:cNvPr id="16414" name="Rectangle 6"/>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32" name="矩形 31"/>
          <p:cNvSpPr/>
          <p:nvPr/>
        </p:nvSpPr>
        <p:spPr>
          <a:xfrm>
            <a:off x="357189" y="2678907"/>
            <a:ext cx="3500437" cy="830997"/>
          </a:xfrm>
          <a:prstGeom prst="rect">
            <a:avLst/>
          </a:prstGeom>
        </p:spPr>
        <p:txBody>
          <a:bodyPr>
            <a:spAutoFit/>
          </a:bodyPr>
          <a:lstStyle/>
          <a:p>
            <a:pPr>
              <a:defRPr/>
            </a:pPr>
            <a:r>
              <a:rPr lang="zh-CN" altLang="en-US" sz="2400" dirty="0"/>
              <a:t>负载电阻</a:t>
            </a:r>
            <a:r>
              <a:rPr lang="en-US" altLang="zh-CN" sz="2400" dirty="0"/>
              <a:t>RL</a:t>
            </a:r>
            <a:r>
              <a:rPr lang="en-US" sz="2400" dirty="0"/>
              <a:t> </a:t>
            </a:r>
            <a:r>
              <a:rPr lang="zh-CN" altLang="en-US" sz="2400" dirty="0"/>
              <a:t>与</a:t>
            </a:r>
            <a:r>
              <a:rPr lang="en-US" sz="2400" i="1" dirty="0"/>
              <a:t>R</a:t>
            </a:r>
            <a:r>
              <a:rPr lang="en-US" sz="2400" baseline="-25000" dirty="0"/>
              <a:t>3</a:t>
            </a:r>
            <a:r>
              <a:rPr lang="zh-CN" altLang="en-US" sz="2400" dirty="0"/>
              <a:t>为近似串联关系</a:t>
            </a:r>
            <a:endParaRPr lang="zh-CN" altLang="en-US" sz="2400" dirty="0">
              <a:solidFill>
                <a:srgbClr val="C00000"/>
              </a:solidFill>
              <a:latin typeface="+mn-ea"/>
              <a:ea typeface="+mn-ea"/>
            </a:endParaRPr>
          </a:p>
        </p:txBody>
      </p:sp>
      <p:sp>
        <p:nvSpPr>
          <p:cNvPr id="16416" name="Rectangle 8"/>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graphicFrame>
        <p:nvGraphicFramePr>
          <p:cNvPr id="16387" name="Object 7"/>
          <p:cNvGraphicFramePr>
            <a:graphicFrameLocks noChangeAspect="1"/>
          </p:cNvGraphicFramePr>
          <p:nvPr/>
        </p:nvGraphicFramePr>
        <p:xfrm>
          <a:off x="642938" y="3339703"/>
          <a:ext cx="2286000" cy="357188"/>
        </p:xfrm>
        <a:graphic>
          <a:graphicData uri="http://schemas.openxmlformats.org/presentationml/2006/ole">
            <p:oleObj spid="_x0000_s16387" r:id="rId5" imgW="914400" imgH="190500" progId="Equation.DSMT4">
              <p:embed/>
            </p:oleObj>
          </a:graphicData>
        </a:graphic>
      </p:graphicFrame>
      <p:sp>
        <p:nvSpPr>
          <p:cNvPr id="35" name="矩形 34"/>
          <p:cNvSpPr/>
          <p:nvPr/>
        </p:nvSpPr>
        <p:spPr>
          <a:xfrm>
            <a:off x="0" y="3857626"/>
            <a:ext cx="8643938" cy="1107996"/>
          </a:xfrm>
          <a:prstGeom prst="rect">
            <a:avLst/>
          </a:prstGeom>
        </p:spPr>
        <p:txBody>
          <a:bodyPr>
            <a:spAutoFit/>
          </a:bodyPr>
          <a:lstStyle/>
          <a:p>
            <a:pPr>
              <a:defRPr/>
            </a:pPr>
            <a:r>
              <a:rPr lang="en-US" sz="2200" u="sng" dirty="0">
                <a:latin typeface="+mn-ea"/>
                <a:ea typeface="+mn-ea"/>
                <a:sym typeface="Wingdings"/>
              </a:rPr>
              <a:t></a:t>
            </a:r>
            <a:r>
              <a:rPr lang="zh-CN" altLang="en-US" sz="2200" u="sng" dirty="0">
                <a:latin typeface="+mn-ea"/>
                <a:ea typeface="+mn-ea"/>
              </a:rPr>
              <a:t>提示</a:t>
            </a:r>
            <a:r>
              <a:rPr lang="en-US" altLang="zh-CN" sz="2200" u="sng" dirty="0">
                <a:latin typeface="+mn-ea"/>
                <a:ea typeface="+mn-ea"/>
              </a:rPr>
              <a:t>:</a:t>
            </a:r>
            <a:r>
              <a:rPr lang="en-US" sz="2200" u="sng" dirty="0">
                <a:latin typeface="+mn-ea"/>
                <a:ea typeface="+mn-ea"/>
              </a:rPr>
              <a:t> </a:t>
            </a:r>
            <a:r>
              <a:rPr lang="zh-CN" altLang="en-US" sz="2200" u="sng" dirty="0">
                <a:solidFill>
                  <a:srgbClr val="C00000"/>
                </a:solidFill>
                <a:latin typeface="+mn-ea"/>
                <a:ea typeface="+mn-ea"/>
              </a:rPr>
              <a:t>在小电流电路中，电路可采用普通</a:t>
            </a:r>
            <a:r>
              <a:rPr lang="en-US" sz="2200" u="sng" dirty="0">
                <a:solidFill>
                  <a:srgbClr val="C00000"/>
                </a:solidFill>
                <a:latin typeface="+mn-ea"/>
                <a:ea typeface="+mn-ea"/>
              </a:rPr>
              <a:t>NPN</a:t>
            </a:r>
            <a:r>
              <a:rPr lang="zh-CN" altLang="en-US" sz="2200" u="sng" dirty="0">
                <a:solidFill>
                  <a:srgbClr val="C00000"/>
                </a:solidFill>
                <a:latin typeface="+mn-ea"/>
                <a:ea typeface="+mn-ea"/>
              </a:rPr>
              <a:t>型三极管、</a:t>
            </a:r>
            <a:r>
              <a:rPr lang="en-US" sz="2200" u="sng" dirty="0">
                <a:solidFill>
                  <a:srgbClr val="C00000"/>
                </a:solidFill>
                <a:latin typeface="+mn-ea"/>
                <a:ea typeface="+mn-ea"/>
              </a:rPr>
              <a:t>N</a:t>
            </a:r>
            <a:r>
              <a:rPr lang="zh-CN" altLang="en-US" sz="2200" u="sng" dirty="0">
                <a:solidFill>
                  <a:srgbClr val="C00000"/>
                </a:solidFill>
                <a:latin typeface="+mn-ea"/>
                <a:ea typeface="+mn-ea"/>
              </a:rPr>
              <a:t>型</a:t>
            </a:r>
            <a:r>
              <a:rPr lang="en-US" sz="2200" u="sng" dirty="0">
                <a:solidFill>
                  <a:srgbClr val="C00000"/>
                </a:solidFill>
                <a:latin typeface="+mn-ea"/>
                <a:ea typeface="+mn-ea"/>
              </a:rPr>
              <a:t>JFET</a:t>
            </a:r>
            <a:r>
              <a:rPr lang="zh-CN" altLang="en-US" sz="2200" u="sng" dirty="0">
                <a:solidFill>
                  <a:srgbClr val="C00000"/>
                </a:solidFill>
                <a:latin typeface="+mn-ea"/>
                <a:ea typeface="+mn-ea"/>
              </a:rPr>
              <a:t>管。</a:t>
            </a:r>
            <a:r>
              <a:rPr lang="zh-CN" altLang="en-US" sz="2200" u="sng" dirty="0">
                <a:latin typeface="+mn-ea"/>
                <a:ea typeface="+mn-ea"/>
              </a:rPr>
              <a:t>上图所示</a:t>
            </a:r>
            <a:r>
              <a:rPr lang="en-US" sz="2200" u="sng" dirty="0">
                <a:latin typeface="+mn-ea"/>
                <a:ea typeface="+mn-ea"/>
              </a:rPr>
              <a:t>V-I</a:t>
            </a:r>
            <a:r>
              <a:rPr lang="zh-CN" altLang="en-US" sz="2200" u="sng" dirty="0">
                <a:latin typeface="+mn-ea"/>
                <a:ea typeface="+mn-ea"/>
              </a:rPr>
              <a:t>转换电路的结构简单，元器件易于获取，但负载</a:t>
            </a:r>
            <a:r>
              <a:rPr lang="en-US" sz="2200" u="sng" dirty="0">
                <a:latin typeface="+mn-ea"/>
                <a:ea typeface="+mn-ea"/>
              </a:rPr>
              <a:t> </a:t>
            </a:r>
            <a:r>
              <a:rPr lang="zh-CN" altLang="en-US" sz="2200" u="sng" dirty="0">
                <a:latin typeface="+mn-ea"/>
                <a:ea typeface="+mn-ea"/>
              </a:rPr>
              <a:t>没有接地引脚，与后续电路的接口不太友好，相关参数不易测得。</a:t>
            </a:r>
          </a:p>
        </p:txBody>
      </p:sp>
      <p:pic>
        <p:nvPicPr>
          <p:cNvPr id="16418" name="Picture 9"/>
          <p:cNvPicPr>
            <a:picLocks noChangeAspect="1" noChangeArrowheads="1"/>
          </p:cNvPicPr>
          <p:nvPr/>
        </p:nvPicPr>
        <p:blipFill>
          <a:blip r:embed="rId6" cstate="print"/>
          <a:srcRect/>
          <a:stretch>
            <a:fillRect/>
          </a:stretch>
        </p:blipFill>
        <p:spPr bwMode="auto">
          <a:xfrm>
            <a:off x="571501" y="2250281"/>
            <a:ext cx="1654175" cy="428625"/>
          </a:xfrm>
          <a:prstGeom prst="rect">
            <a:avLst/>
          </a:prstGeom>
          <a:noFill/>
          <a:ln w="9525">
            <a:noFill/>
            <a:miter lim="800000"/>
            <a:headEnd/>
            <a:tailEnd/>
          </a:ln>
        </p:spPr>
      </p:pic>
    </p:spTree>
  </p:cSld>
  <p:clrMapOvr>
    <a:masterClrMapping/>
  </p:clrMapOvr>
  <p:transition>
    <p:random/>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17412" name="Rectangle 4"/>
          <p:cNvSpPr>
            <a:spLocks noChangeArrowheads="1"/>
          </p:cNvSpPr>
          <p:nvPr/>
        </p:nvSpPr>
        <p:spPr bwMode="auto">
          <a:xfrm>
            <a:off x="0" y="-13216"/>
            <a:ext cx="184731" cy="369332"/>
          </a:xfrm>
          <a:prstGeom prst="rect">
            <a:avLst/>
          </a:prstGeom>
          <a:noFill/>
          <a:ln w="9525">
            <a:noFill/>
            <a:miter lim="800000"/>
            <a:headEnd/>
            <a:tailEnd/>
          </a:ln>
        </p:spPr>
        <p:txBody>
          <a:bodyPr wrap="none" anchor="ctr">
            <a:spAutoFit/>
          </a:bodyPr>
          <a:lstStyle/>
          <a:p>
            <a:endParaRPr lang="zh-CN" altLang="en-US"/>
          </a:p>
        </p:txBody>
      </p:sp>
      <p:sp>
        <p:nvSpPr>
          <p:cNvPr id="17413" name="Rectangle 6"/>
          <p:cNvSpPr>
            <a:spLocks noChangeArrowheads="1"/>
          </p:cNvSpPr>
          <p:nvPr/>
        </p:nvSpPr>
        <p:spPr bwMode="auto">
          <a:xfrm>
            <a:off x="0" y="-13216"/>
            <a:ext cx="184731" cy="369332"/>
          </a:xfrm>
          <a:prstGeom prst="rect">
            <a:avLst/>
          </a:prstGeom>
          <a:noFill/>
          <a:ln w="9525">
            <a:noFill/>
            <a:miter lim="800000"/>
            <a:headEnd/>
            <a:tailEnd/>
          </a:ln>
        </p:spPr>
        <p:txBody>
          <a:bodyPr wrap="none" anchor="ctr">
            <a:spAutoFit/>
          </a:bodyPr>
          <a:lstStyle/>
          <a:p>
            <a:endParaRPr lang="zh-CN" altLang="en-US"/>
          </a:p>
        </p:txBody>
      </p:sp>
      <p:sp>
        <p:nvSpPr>
          <p:cNvPr id="17414" name="Rectangle 7"/>
          <p:cNvSpPr>
            <a:spLocks noChangeArrowheads="1"/>
          </p:cNvSpPr>
          <p:nvPr/>
        </p:nvSpPr>
        <p:spPr bwMode="auto">
          <a:xfrm>
            <a:off x="0" y="458272"/>
            <a:ext cx="184731" cy="369332"/>
          </a:xfrm>
          <a:prstGeom prst="rect">
            <a:avLst/>
          </a:prstGeom>
          <a:noFill/>
          <a:ln w="9525">
            <a:noFill/>
            <a:miter lim="800000"/>
            <a:headEnd/>
            <a:tailEnd/>
          </a:ln>
        </p:spPr>
        <p:txBody>
          <a:bodyPr wrap="none" anchor="ctr">
            <a:spAutoFit/>
          </a:bodyPr>
          <a:lstStyle/>
          <a:p>
            <a:pPr eaLnBrk="0" hangingPunct="0"/>
            <a:endParaRPr lang="zh-CN" altLang="zh-CN"/>
          </a:p>
        </p:txBody>
      </p:sp>
      <p:sp>
        <p:nvSpPr>
          <p:cNvPr id="17415" name="Rectangle 2"/>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17416" name="Rectangle 2"/>
          <p:cNvSpPr>
            <a:spLocks noChangeArrowheads="1"/>
          </p:cNvSpPr>
          <p:nvPr/>
        </p:nvSpPr>
        <p:spPr bwMode="auto">
          <a:xfrm>
            <a:off x="571501" y="375048"/>
            <a:ext cx="5929313" cy="523220"/>
          </a:xfrm>
          <a:prstGeom prst="rect">
            <a:avLst/>
          </a:prstGeom>
          <a:noFill/>
          <a:ln w="12700" cap="sq">
            <a:noFill/>
            <a:miter lim="800000"/>
            <a:headEnd type="none" w="sm" len="sm"/>
            <a:tailEnd type="none" w="sm" len="sm"/>
          </a:ln>
        </p:spPr>
        <p:txBody>
          <a:bodyPr>
            <a:spAutoFit/>
          </a:bodyPr>
          <a:lstStyle/>
          <a:p>
            <a:r>
              <a:rPr lang="en-US" altLang="zh-CN" sz="2800"/>
              <a:t>3.3.13  </a:t>
            </a:r>
            <a:r>
              <a:rPr lang="zh-CN" altLang="en-US" sz="2800"/>
              <a:t>电流</a:t>
            </a:r>
            <a:r>
              <a:rPr lang="en-US" altLang="zh-CN" sz="2800"/>
              <a:t>-</a:t>
            </a:r>
            <a:r>
              <a:rPr lang="zh-CN" altLang="en-US" sz="2800"/>
              <a:t>电压转换电路</a:t>
            </a:r>
          </a:p>
        </p:txBody>
      </p:sp>
      <p:sp>
        <p:nvSpPr>
          <p:cNvPr id="17417" name="Rectangle 22"/>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17418" name="Rectangle 24"/>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17419" name="Rectangle 4"/>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17420" name="Rectangle 6"/>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17421" name="Rectangle 6"/>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17422" name="Rectangle 8"/>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17423" name="Rectangle 10"/>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25" name="矩形 24"/>
          <p:cNvSpPr/>
          <p:nvPr/>
        </p:nvSpPr>
        <p:spPr>
          <a:xfrm>
            <a:off x="428626" y="964406"/>
            <a:ext cx="8429625" cy="800219"/>
          </a:xfrm>
          <a:prstGeom prst="rect">
            <a:avLst/>
          </a:prstGeom>
        </p:spPr>
        <p:txBody>
          <a:bodyPr>
            <a:spAutoFit/>
          </a:bodyPr>
          <a:lstStyle/>
          <a:p>
            <a:pPr>
              <a:defRPr/>
            </a:pPr>
            <a:r>
              <a:rPr lang="en-US" sz="2400" dirty="0"/>
              <a:t>2</a:t>
            </a:r>
            <a:r>
              <a:rPr lang="zh-CN" altLang="en-US" sz="2400" dirty="0"/>
              <a:t>．利用</a:t>
            </a:r>
            <a:r>
              <a:rPr lang="en-US" sz="2400" dirty="0"/>
              <a:t>PNP</a:t>
            </a:r>
            <a:r>
              <a:rPr lang="zh-CN" altLang="en-US" sz="2400" dirty="0"/>
              <a:t>型晶体管构成</a:t>
            </a:r>
            <a:r>
              <a:rPr lang="en-US" sz="2400" dirty="0"/>
              <a:t>V-I</a:t>
            </a:r>
            <a:r>
              <a:rPr lang="zh-CN" altLang="en-US" sz="2400" dirty="0"/>
              <a:t>转换电路</a:t>
            </a:r>
          </a:p>
          <a:p>
            <a:pPr>
              <a:defRPr/>
            </a:pPr>
            <a:endParaRPr lang="zh-CN" altLang="en-US" sz="2200" dirty="0">
              <a:solidFill>
                <a:srgbClr val="0000CC"/>
              </a:solidFill>
              <a:latin typeface="+mn-ea"/>
              <a:ea typeface="+mn-ea"/>
            </a:endParaRPr>
          </a:p>
        </p:txBody>
      </p:sp>
      <p:sp>
        <p:nvSpPr>
          <p:cNvPr id="17425" name="Rectangle 7"/>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17426" name="Rectangle 10"/>
          <p:cNvSpPr>
            <a:spLocks noChangeArrowheads="1"/>
          </p:cNvSpPr>
          <p:nvPr/>
        </p:nvSpPr>
        <p:spPr bwMode="auto">
          <a:xfrm>
            <a:off x="0" y="12070"/>
            <a:ext cx="216726" cy="261610"/>
          </a:xfrm>
          <a:prstGeom prst="rect">
            <a:avLst/>
          </a:prstGeom>
          <a:noFill/>
          <a:ln w="9525">
            <a:noFill/>
            <a:miter lim="800000"/>
            <a:headEnd/>
            <a:tailEnd/>
          </a:ln>
        </p:spPr>
        <p:txBody>
          <a:bodyPr wrap="none" anchor="ctr">
            <a:spAutoFit/>
          </a:bodyPr>
          <a:lstStyle/>
          <a:p>
            <a:pPr eaLnBrk="0" hangingPunct="0"/>
            <a:r>
              <a:rPr lang="zh-CN" altLang="zh-CN" sz="1100"/>
              <a:t> </a:t>
            </a:r>
            <a:endParaRPr lang="zh-CN" altLang="zh-CN"/>
          </a:p>
        </p:txBody>
      </p:sp>
      <p:sp>
        <p:nvSpPr>
          <p:cNvPr id="17427" name="Rectangle 12"/>
          <p:cNvSpPr>
            <a:spLocks noChangeArrowheads="1"/>
          </p:cNvSpPr>
          <p:nvPr/>
        </p:nvSpPr>
        <p:spPr bwMode="auto">
          <a:xfrm>
            <a:off x="0" y="-13216"/>
            <a:ext cx="184731" cy="369332"/>
          </a:xfrm>
          <a:prstGeom prst="rect">
            <a:avLst/>
          </a:prstGeom>
          <a:noFill/>
          <a:ln w="9525">
            <a:noFill/>
            <a:miter lim="800000"/>
            <a:headEnd/>
            <a:tailEnd/>
          </a:ln>
        </p:spPr>
        <p:txBody>
          <a:bodyPr wrap="none" anchor="ctr">
            <a:spAutoFit/>
          </a:bodyPr>
          <a:lstStyle/>
          <a:p>
            <a:endParaRPr lang="zh-CN" altLang="en-US"/>
          </a:p>
        </p:txBody>
      </p:sp>
      <p:sp>
        <p:nvSpPr>
          <p:cNvPr id="17428" name="Rectangle 5"/>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17429" name="Rectangle 7"/>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17430" name="Rectangle 5"/>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17431" name="Rectangle 7"/>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17432" name="Rectangle 9"/>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30" name="矩形 29"/>
          <p:cNvSpPr/>
          <p:nvPr/>
        </p:nvSpPr>
        <p:spPr>
          <a:xfrm>
            <a:off x="428626" y="1768078"/>
            <a:ext cx="7929563" cy="461665"/>
          </a:xfrm>
          <a:prstGeom prst="rect">
            <a:avLst/>
          </a:prstGeom>
        </p:spPr>
        <p:txBody>
          <a:bodyPr>
            <a:spAutoFit/>
          </a:bodyPr>
          <a:lstStyle/>
          <a:p>
            <a:pPr>
              <a:defRPr/>
            </a:pPr>
            <a:r>
              <a:rPr lang="zh-CN" altLang="en-US" sz="2400" dirty="0">
                <a:solidFill>
                  <a:srgbClr val="0000CC"/>
                </a:solidFill>
              </a:rPr>
              <a:t>根据</a:t>
            </a:r>
            <a:r>
              <a:rPr lang="zh-CN" altLang="en-US" sz="2400" dirty="0">
                <a:solidFill>
                  <a:srgbClr val="C00000"/>
                </a:solidFill>
              </a:rPr>
              <a:t>虚短、虚断</a:t>
            </a:r>
            <a:endParaRPr lang="zh-CN" altLang="en-US" sz="2400" dirty="0">
              <a:solidFill>
                <a:srgbClr val="C00000"/>
              </a:solidFill>
              <a:latin typeface="+mn-ea"/>
              <a:ea typeface="+mn-ea"/>
            </a:endParaRPr>
          </a:p>
        </p:txBody>
      </p:sp>
      <p:sp>
        <p:nvSpPr>
          <p:cNvPr id="17434" name="Rectangle 3"/>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17435" name="Rectangle 4"/>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17436" name="Rectangle 6"/>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17437" name="Rectangle 8"/>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35" name="矩形 34"/>
          <p:cNvSpPr/>
          <p:nvPr/>
        </p:nvSpPr>
        <p:spPr>
          <a:xfrm>
            <a:off x="142875" y="3804048"/>
            <a:ext cx="8643938" cy="1107996"/>
          </a:xfrm>
          <a:prstGeom prst="rect">
            <a:avLst/>
          </a:prstGeom>
        </p:spPr>
        <p:txBody>
          <a:bodyPr>
            <a:spAutoFit/>
          </a:bodyPr>
          <a:lstStyle/>
          <a:p>
            <a:pPr>
              <a:defRPr/>
            </a:pPr>
            <a:r>
              <a:rPr lang="en-US" sz="2200" u="sng" dirty="0">
                <a:latin typeface="+mn-ea"/>
                <a:ea typeface="+mn-ea"/>
                <a:sym typeface="Wingdings"/>
              </a:rPr>
              <a:t></a:t>
            </a:r>
            <a:r>
              <a:rPr lang="zh-CN" altLang="en-US" sz="2200" u="sng" dirty="0">
                <a:latin typeface="+mn-ea"/>
                <a:ea typeface="+mn-ea"/>
              </a:rPr>
              <a:t>提示</a:t>
            </a:r>
            <a:r>
              <a:rPr lang="en-US" altLang="zh-CN" sz="2200" u="sng" dirty="0">
                <a:latin typeface="+mn-ea"/>
                <a:ea typeface="+mn-ea"/>
              </a:rPr>
              <a:t>:</a:t>
            </a:r>
            <a:r>
              <a:rPr lang="zh-CN" altLang="en-US" sz="2200" u="sng" dirty="0">
                <a:latin typeface="+mn-ea"/>
                <a:ea typeface="+mn-ea"/>
              </a:rPr>
              <a:t>电源电压</a:t>
            </a:r>
            <a:r>
              <a:rPr lang="en-US" altLang="en-US" sz="2200" u="sng" dirty="0">
                <a:latin typeface="+mn-ea"/>
                <a:ea typeface="+mn-ea"/>
              </a:rPr>
              <a:t>+VCC</a:t>
            </a:r>
            <a:r>
              <a:rPr lang="zh-CN" altLang="en-US" sz="2200" u="sng" dirty="0">
                <a:latin typeface="+mn-ea"/>
                <a:ea typeface="+mn-ea"/>
              </a:rPr>
              <a:t>的波动将影响电流输出精度。但由于负载</a:t>
            </a:r>
            <a:r>
              <a:rPr lang="en-US" altLang="en-US" sz="2200" u="sng" dirty="0">
                <a:latin typeface="+mn-ea"/>
                <a:ea typeface="+mn-ea"/>
              </a:rPr>
              <a:t> </a:t>
            </a:r>
            <a:r>
              <a:rPr lang="zh-CN" altLang="en-US" sz="2200" u="sng" dirty="0">
                <a:latin typeface="+mn-ea"/>
                <a:ea typeface="+mn-ea"/>
              </a:rPr>
              <a:t>具有接地引脚，因而可实现单点测量，与其他电路的接口也变得相对较为简单。</a:t>
            </a:r>
          </a:p>
        </p:txBody>
      </p:sp>
      <p:pic>
        <p:nvPicPr>
          <p:cNvPr id="17439" name="Picture 4"/>
          <p:cNvPicPr>
            <a:picLocks noChangeAspect="1" noChangeArrowheads="1"/>
          </p:cNvPicPr>
          <p:nvPr/>
        </p:nvPicPr>
        <p:blipFill>
          <a:blip r:embed="rId3" cstate="print"/>
          <a:srcRect/>
          <a:stretch>
            <a:fillRect/>
          </a:stretch>
        </p:blipFill>
        <p:spPr bwMode="auto">
          <a:xfrm>
            <a:off x="4357688" y="1393032"/>
            <a:ext cx="4322762" cy="2303860"/>
          </a:xfrm>
          <a:prstGeom prst="rect">
            <a:avLst/>
          </a:prstGeom>
          <a:noFill/>
          <a:ln w="9525">
            <a:noFill/>
            <a:miter lim="800000"/>
            <a:headEnd/>
            <a:tailEnd/>
          </a:ln>
        </p:spPr>
      </p:pic>
      <p:sp>
        <p:nvSpPr>
          <p:cNvPr id="17440" name="Rectangle 6"/>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graphicFrame>
        <p:nvGraphicFramePr>
          <p:cNvPr id="17410" name="Object 5"/>
          <p:cNvGraphicFramePr>
            <a:graphicFrameLocks noChangeAspect="1"/>
          </p:cNvGraphicFramePr>
          <p:nvPr/>
        </p:nvGraphicFramePr>
        <p:xfrm>
          <a:off x="1071564" y="2518173"/>
          <a:ext cx="2714625" cy="388144"/>
        </p:xfrm>
        <a:graphic>
          <a:graphicData uri="http://schemas.openxmlformats.org/presentationml/2006/ole">
            <p:oleObj spid="_x0000_s17410" r:id="rId4" imgW="1002865" imgH="190417" progId="Equation.DSMT4">
              <p:embed/>
            </p:oleObj>
          </a:graphicData>
        </a:graphic>
      </p:graphicFrame>
    </p:spTree>
  </p:cSld>
  <p:clrMapOvr>
    <a:masterClrMapping/>
  </p:clrMapOvr>
  <p:transition>
    <p:random/>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59395" name="Rectangle 4"/>
          <p:cNvSpPr>
            <a:spLocks noChangeArrowheads="1"/>
          </p:cNvSpPr>
          <p:nvPr/>
        </p:nvSpPr>
        <p:spPr bwMode="auto">
          <a:xfrm>
            <a:off x="0" y="-13216"/>
            <a:ext cx="184731" cy="369332"/>
          </a:xfrm>
          <a:prstGeom prst="rect">
            <a:avLst/>
          </a:prstGeom>
          <a:noFill/>
          <a:ln w="9525">
            <a:noFill/>
            <a:miter lim="800000"/>
            <a:headEnd/>
            <a:tailEnd/>
          </a:ln>
        </p:spPr>
        <p:txBody>
          <a:bodyPr wrap="none" anchor="ctr">
            <a:spAutoFit/>
          </a:bodyPr>
          <a:lstStyle/>
          <a:p>
            <a:endParaRPr lang="zh-CN" altLang="en-US"/>
          </a:p>
        </p:txBody>
      </p:sp>
      <p:sp>
        <p:nvSpPr>
          <p:cNvPr id="59396" name="Rectangle 6"/>
          <p:cNvSpPr>
            <a:spLocks noChangeArrowheads="1"/>
          </p:cNvSpPr>
          <p:nvPr/>
        </p:nvSpPr>
        <p:spPr bwMode="auto">
          <a:xfrm>
            <a:off x="0" y="-13216"/>
            <a:ext cx="184731" cy="369332"/>
          </a:xfrm>
          <a:prstGeom prst="rect">
            <a:avLst/>
          </a:prstGeom>
          <a:noFill/>
          <a:ln w="9525">
            <a:noFill/>
            <a:miter lim="800000"/>
            <a:headEnd/>
            <a:tailEnd/>
          </a:ln>
        </p:spPr>
        <p:txBody>
          <a:bodyPr wrap="none" anchor="ctr">
            <a:spAutoFit/>
          </a:bodyPr>
          <a:lstStyle/>
          <a:p>
            <a:endParaRPr lang="zh-CN" altLang="en-US"/>
          </a:p>
        </p:txBody>
      </p:sp>
      <p:sp>
        <p:nvSpPr>
          <p:cNvPr id="59397" name="Rectangle 7"/>
          <p:cNvSpPr>
            <a:spLocks noChangeArrowheads="1"/>
          </p:cNvSpPr>
          <p:nvPr/>
        </p:nvSpPr>
        <p:spPr bwMode="auto">
          <a:xfrm>
            <a:off x="0" y="458272"/>
            <a:ext cx="184731" cy="369332"/>
          </a:xfrm>
          <a:prstGeom prst="rect">
            <a:avLst/>
          </a:prstGeom>
          <a:noFill/>
          <a:ln w="9525">
            <a:noFill/>
            <a:miter lim="800000"/>
            <a:headEnd/>
            <a:tailEnd/>
          </a:ln>
        </p:spPr>
        <p:txBody>
          <a:bodyPr wrap="none" anchor="ctr">
            <a:spAutoFit/>
          </a:bodyPr>
          <a:lstStyle/>
          <a:p>
            <a:pPr eaLnBrk="0" hangingPunct="0"/>
            <a:endParaRPr lang="zh-CN" altLang="zh-CN"/>
          </a:p>
        </p:txBody>
      </p:sp>
      <p:sp>
        <p:nvSpPr>
          <p:cNvPr id="59398" name="Rectangle 2"/>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59399" name="Rectangle 2"/>
          <p:cNvSpPr>
            <a:spLocks noChangeArrowheads="1"/>
          </p:cNvSpPr>
          <p:nvPr/>
        </p:nvSpPr>
        <p:spPr bwMode="auto">
          <a:xfrm>
            <a:off x="571501" y="375048"/>
            <a:ext cx="5929313" cy="523220"/>
          </a:xfrm>
          <a:prstGeom prst="rect">
            <a:avLst/>
          </a:prstGeom>
          <a:noFill/>
          <a:ln w="12700" cap="sq">
            <a:noFill/>
            <a:miter lim="800000"/>
            <a:headEnd type="none" w="sm" len="sm"/>
            <a:tailEnd type="none" w="sm" len="sm"/>
          </a:ln>
        </p:spPr>
        <p:txBody>
          <a:bodyPr>
            <a:spAutoFit/>
          </a:bodyPr>
          <a:lstStyle/>
          <a:p>
            <a:r>
              <a:rPr lang="en-US" altLang="zh-CN" sz="2800"/>
              <a:t>3.4  </a:t>
            </a:r>
            <a:r>
              <a:rPr lang="zh-CN" altLang="en-US" sz="2800"/>
              <a:t>电压比较器电路设计</a:t>
            </a:r>
          </a:p>
        </p:txBody>
      </p:sp>
      <p:sp>
        <p:nvSpPr>
          <p:cNvPr id="59400" name="Rectangle 22"/>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59401" name="Rectangle 24"/>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59402" name="Rectangle 4"/>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59403" name="Rectangle 6"/>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59404" name="Rectangle 6"/>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59405" name="Rectangle 8"/>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59406" name="Rectangle 10"/>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25" name="矩形 24"/>
          <p:cNvSpPr/>
          <p:nvPr/>
        </p:nvSpPr>
        <p:spPr>
          <a:xfrm>
            <a:off x="428626" y="964407"/>
            <a:ext cx="8429625" cy="830997"/>
          </a:xfrm>
          <a:prstGeom prst="rect">
            <a:avLst/>
          </a:prstGeom>
        </p:spPr>
        <p:txBody>
          <a:bodyPr>
            <a:spAutoFit/>
          </a:bodyPr>
          <a:lstStyle/>
          <a:p>
            <a:pPr>
              <a:defRPr/>
            </a:pPr>
            <a:r>
              <a:rPr lang="zh-CN" altLang="en-US" sz="2400" dirty="0"/>
              <a:t>电压比较器对输入电压与参考电压进行电压值的比较，输出“高”、“低”两种电平值。</a:t>
            </a:r>
            <a:endParaRPr lang="zh-CN" altLang="en-US" sz="2200" dirty="0">
              <a:solidFill>
                <a:srgbClr val="0000CC"/>
              </a:solidFill>
              <a:latin typeface="+mn-ea"/>
              <a:ea typeface="+mn-ea"/>
            </a:endParaRPr>
          </a:p>
        </p:txBody>
      </p:sp>
      <p:sp>
        <p:nvSpPr>
          <p:cNvPr id="59408" name="Rectangle 7"/>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59409" name="Rectangle 10"/>
          <p:cNvSpPr>
            <a:spLocks noChangeArrowheads="1"/>
          </p:cNvSpPr>
          <p:nvPr/>
        </p:nvSpPr>
        <p:spPr bwMode="auto">
          <a:xfrm>
            <a:off x="0" y="12070"/>
            <a:ext cx="216726" cy="261610"/>
          </a:xfrm>
          <a:prstGeom prst="rect">
            <a:avLst/>
          </a:prstGeom>
          <a:noFill/>
          <a:ln w="9525">
            <a:noFill/>
            <a:miter lim="800000"/>
            <a:headEnd/>
            <a:tailEnd/>
          </a:ln>
        </p:spPr>
        <p:txBody>
          <a:bodyPr wrap="none" anchor="ctr">
            <a:spAutoFit/>
          </a:bodyPr>
          <a:lstStyle/>
          <a:p>
            <a:pPr eaLnBrk="0" hangingPunct="0"/>
            <a:r>
              <a:rPr lang="zh-CN" altLang="zh-CN" sz="1100"/>
              <a:t> </a:t>
            </a:r>
            <a:endParaRPr lang="zh-CN" altLang="zh-CN"/>
          </a:p>
        </p:txBody>
      </p:sp>
      <p:sp>
        <p:nvSpPr>
          <p:cNvPr id="59410" name="Rectangle 12"/>
          <p:cNvSpPr>
            <a:spLocks noChangeArrowheads="1"/>
          </p:cNvSpPr>
          <p:nvPr/>
        </p:nvSpPr>
        <p:spPr bwMode="auto">
          <a:xfrm>
            <a:off x="0" y="-13216"/>
            <a:ext cx="184731" cy="369332"/>
          </a:xfrm>
          <a:prstGeom prst="rect">
            <a:avLst/>
          </a:prstGeom>
          <a:noFill/>
          <a:ln w="9525">
            <a:noFill/>
            <a:miter lim="800000"/>
            <a:headEnd/>
            <a:tailEnd/>
          </a:ln>
        </p:spPr>
        <p:txBody>
          <a:bodyPr wrap="none" anchor="ctr">
            <a:spAutoFit/>
          </a:bodyPr>
          <a:lstStyle/>
          <a:p>
            <a:endParaRPr lang="zh-CN" altLang="en-US"/>
          </a:p>
        </p:txBody>
      </p:sp>
      <p:sp>
        <p:nvSpPr>
          <p:cNvPr id="59411" name="Rectangle 5"/>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59412" name="Rectangle 7"/>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59413" name="Rectangle 5"/>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59414" name="Rectangle 7"/>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59415" name="Rectangle 9"/>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30" name="矩形 29"/>
          <p:cNvSpPr/>
          <p:nvPr/>
        </p:nvSpPr>
        <p:spPr>
          <a:xfrm>
            <a:off x="428626" y="1660922"/>
            <a:ext cx="8215313" cy="830997"/>
          </a:xfrm>
          <a:prstGeom prst="rect">
            <a:avLst/>
          </a:prstGeom>
        </p:spPr>
        <p:txBody>
          <a:bodyPr>
            <a:spAutoFit/>
          </a:bodyPr>
          <a:lstStyle/>
          <a:p>
            <a:pPr>
              <a:defRPr/>
            </a:pPr>
            <a:r>
              <a:rPr lang="zh-CN" altLang="en-US" sz="2400" dirty="0">
                <a:solidFill>
                  <a:srgbClr val="C00000"/>
                </a:solidFill>
                <a:latin typeface="+mn-ea"/>
                <a:ea typeface="+mn-ea"/>
              </a:rPr>
              <a:t>集成电压比较器：</a:t>
            </a:r>
            <a:r>
              <a:rPr lang="zh-CN" altLang="en-US" sz="2400" dirty="0"/>
              <a:t>单电压比较器</a:t>
            </a:r>
            <a:r>
              <a:rPr lang="en-US" sz="2400" dirty="0"/>
              <a:t>LM311</a:t>
            </a:r>
            <a:r>
              <a:rPr lang="zh-CN" altLang="en-US" sz="2400" dirty="0"/>
              <a:t>、双电压比较器</a:t>
            </a:r>
            <a:r>
              <a:rPr lang="en-US" sz="2400" dirty="0"/>
              <a:t>LM393</a:t>
            </a:r>
            <a:r>
              <a:rPr lang="zh-CN" altLang="en-US" sz="2400" dirty="0"/>
              <a:t>、</a:t>
            </a:r>
            <a:r>
              <a:rPr lang="en-US" sz="2400" dirty="0"/>
              <a:t>4</a:t>
            </a:r>
            <a:r>
              <a:rPr lang="zh-CN" altLang="en-US" sz="2400" dirty="0"/>
              <a:t>电压比较器</a:t>
            </a:r>
            <a:r>
              <a:rPr lang="en-US" sz="2400" dirty="0"/>
              <a:t>LM339</a:t>
            </a:r>
            <a:r>
              <a:rPr lang="zh-CN" altLang="en-US" sz="2400" dirty="0"/>
              <a:t>等</a:t>
            </a:r>
            <a:endParaRPr lang="zh-CN" altLang="en-US" sz="2400" dirty="0">
              <a:solidFill>
                <a:srgbClr val="C00000"/>
              </a:solidFill>
              <a:latin typeface="+mn-ea"/>
              <a:ea typeface="+mn-ea"/>
            </a:endParaRPr>
          </a:p>
        </p:txBody>
      </p:sp>
      <p:sp>
        <p:nvSpPr>
          <p:cNvPr id="59417" name="Rectangle 3"/>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59418" name="Rectangle 4"/>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59419" name="Rectangle 6"/>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59420" name="Rectangle 8"/>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35" name="矩形 34"/>
          <p:cNvSpPr/>
          <p:nvPr/>
        </p:nvSpPr>
        <p:spPr>
          <a:xfrm>
            <a:off x="428625" y="2586038"/>
            <a:ext cx="4857750" cy="2123658"/>
          </a:xfrm>
          <a:prstGeom prst="rect">
            <a:avLst/>
          </a:prstGeom>
        </p:spPr>
        <p:txBody>
          <a:bodyPr>
            <a:spAutoFit/>
          </a:bodyPr>
          <a:lstStyle/>
          <a:p>
            <a:pPr>
              <a:defRPr/>
            </a:pPr>
            <a:r>
              <a:rPr lang="en-US" sz="2200" u="sng" dirty="0">
                <a:latin typeface="+mn-ea"/>
                <a:ea typeface="+mn-ea"/>
                <a:sym typeface="Wingdings"/>
              </a:rPr>
              <a:t></a:t>
            </a:r>
            <a:r>
              <a:rPr lang="zh-CN" altLang="en-US" sz="2200" u="sng" dirty="0">
                <a:latin typeface="+mn-ea"/>
                <a:ea typeface="+mn-ea"/>
              </a:rPr>
              <a:t>提示</a:t>
            </a:r>
            <a:r>
              <a:rPr lang="en-US" altLang="zh-CN" sz="2200" u="sng" dirty="0">
                <a:latin typeface="+mn-ea"/>
                <a:ea typeface="+mn-ea"/>
              </a:rPr>
              <a:t>:</a:t>
            </a:r>
            <a:r>
              <a:rPr lang="en-US" altLang="en-US" sz="2200" u="sng" dirty="0">
                <a:latin typeface="+mn-ea"/>
                <a:ea typeface="+mn-ea"/>
                <a:sym typeface="Wingdings"/>
              </a:rPr>
              <a:t> </a:t>
            </a:r>
            <a:r>
              <a:rPr lang="zh-CN" altLang="en-US" sz="2200" u="sng" dirty="0">
                <a:latin typeface="+mn-ea"/>
                <a:ea typeface="+mn-ea"/>
              </a:rPr>
              <a:t>集成电压比较芯片的输出端大多采用</a:t>
            </a:r>
            <a:r>
              <a:rPr lang="zh-CN" altLang="en-US" sz="2200" u="sng" dirty="0">
                <a:solidFill>
                  <a:srgbClr val="C00000"/>
                </a:solidFill>
                <a:latin typeface="+mn-ea"/>
                <a:ea typeface="+mn-ea"/>
              </a:rPr>
              <a:t>集电极开路输出（</a:t>
            </a:r>
            <a:r>
              <a:rPr lang="en-US" altLang="en-US" sz="2200" u="sng" dirty="0">
                <a:solidFill>
                  <a:srgbClr val="C00000"/>
                </a:solidFill>
                <a:latin typeface="+mn-ea"/>
                <a:ea typeface="+mn-ea"/>
              </a:rPr>
              <a:t>OC</a:t>
            </a:r>
            <a:r>
              <a:rPr lang="zh-CN" altLang="en-US" sz="2200" u="sng" dirty="0">
                <a:solidFill>
                  <a:srgbClr val="C00000"/>
                </a:solidFill>
                <a:latin typeface="+mn-ea"/>
                <a:ea typeface="+mn-ea"/>
              </a:rPr>
              <a:t>）或漏极开路输出（</a:t>
            </a:r>
            <a:r>
              <a:rPr lang="en-US" altLang="en-US" sz="2200" u="sng" dirty="0">
                <a:solidFill>
                  <a:srgbClr val="C00000"/>
                </a:solidFill>
                <a:latin typeface="+mn-ea"/>
                <a:ea typeface="+mn-ea"/>
              </a:rPr>
              <a:t>OD</a:t>
            </a:r>
            <a:r>
              <a:rPr lang="zh-CN" altLang="en-US" sz="2200" u="sng" dirty="0">
                <a:solidFill>
                  <a:srgbClr val="C00000"/>
                </a:solidFill>
                <a:latin typeface="+mn-ea"/>
                <a:ea typeface="+mn-ea"/>
              </a:rPr>
              <a:t>）</a:t>
            </a:r>
            <a:r>
              <a:rPr lang="zh-CN" altLang="en-US" sz="2200" u="sng" dirty="0">
                <a:latin typeface="+mn-ea"/>
                <a:ea typeface="+mn-ea"/>
              </a:rPr>
              <a:t>的结构，工作时需要</a:t>
            </a:r>
            <a:r>
              <a:rPr lang="zh-CN" altLang="en-US" sz="2200" u="sng" dirty="0">
                <a:solidFill>
                  <a:srgbClr val="C00000"/>
                </a:solidFill>
                <a:latin typeface="+mn-ea"/>
                <a:ea typeface="+mn-ea"/>
              </a:rPr>
              <a:t>外接上拉电阻</a:t>
            </a:r>
            <a:r>
              <a:rPr lang="zh-CN" altLang="en-US" sz="2200" u="sng" dirty="0">
                <a:latin typeface="+mn-ea"/>
                <a:ea typeface="+mn-ea"/>
              </a:rPr>
              <a:t>，否则芯片的输出状态不确定。</a:t>
            </a:r>
            <a:r>
              <a:rPr lang="en-US" altLang="en-US" sz="2200" u="sng" dirty="0">
                <a:latin typeface="+mn-ea"/>
                <a:ea typeface="+mn-ea"/>
              </a:rPr>
              <a:t>OC</a:t>
            </a:r>
            <a:r>
              <a:rPr lang="zh-CN" altLang="en-US" sz="2200" u="sng" dirty="0">
                <a:latin typeface="+mn-ea"/>
                <a:ea typeface="+mn-ea"/>
              </a:rPr>
              <a:t>或</a:t>
            </a:r>
            <a:r>
              <a:rPr lang="en-US" altLang="en-US" sz="2200" u="sng" dirty="0">
                <a:latin typeface="+mn-ea"/>
                <a:ea typeface="+mn-ea"/>
              </a:rPr>
              <a:t>OD</a:t>
            </a:r>
            <a:r>
              <a:rPr lang="zh-CN" altLang="en-US" sz="2200" u="sng" dirty="0">
                <a:latin typeface="+mn-ea"/>
                <a:ea typeface="+mn-ea"/>
              </a:rPr>
              <a:t>结构</a:t>
            </a:r>
            <a:r>
              <a:rPr lang="zh-CN" altLang="en-US" sz="2200" u="sng" dirty="0">
                <a:solidFill>
                  <a:srgbClr val="C00000"/>
                </a:solidFill>
                <a:latin typeface="+mn-ea"/>
                <a:ea typeface="+mn-ea"/>
              </a:rPr>
              <a:t>允许多个比较器的输出端直接并联。</a:t>
            </a:r>
          </a:p>
        </p:txBody>
      </p:sp>
      <p:sp>
        <p:nvSpPr>
          <p:cNvPr id="59422" name="Rectangle 6"/>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pic>
        <p:nvPicPr>
          <p:cNvPr id="59423" name="Picture 3" descr="3T4T1"/>
          <p:cNvPicPr>
            <a:picLocks noChangeAspect="1" noChangeArrowheads="1"/>
          </p:cNvPicPr>
          <p:nvPr/>
        </p:nvPicPr>
        <p:blipFill>
          <a:blip r:embed="rId2" cstate="print"/>
          <a:srcRect/>
          <a:stretch>
            <a:fillRect/>
          </a:stretch>
        </p:blipFill>
        <p:spPr bwMode="auto">
          <a:xfrm>
            <a:off x="5286376" y="2291954"/>
            <a:ext cx="3692525" cy="2047875"/>
          </a:xfrm>
          <a:prstGeom prst="rect">
            <a:avLst/>
          </a:prstGeom>
          <a:noFill/>
          <a:ln w="9525">
            <a:noFill/>
            <a:miter lim="800000"/>
            <a:headEnd/>
            <a:tailEnd/>
          </a:ln>
        </p:spPr>
      </p:pic>
    </p:spTree>
  </p:cSld>
  <p:clrMapOvr>
    <a:masterClrMapping/>
  </p:clrMapOvr>
  <p:transition>
    <p:random/>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7" name="Rectangle 2"/>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18438" name="Rectangle 4"/>
          <p:cNvSpPr>
            <a:spLocks noChangeArrowheads="1"/>
          </p:cNvSpPr>
          <p:nvPr/>
        </p:nvSpPr>
        <p:spPr bwMode="auto">
          <a:xfrm>
            <a:off x="0" y="-13216"/>
            <a:ext cx="184731" cy="369332"/>
          </a:xfrm>
          <a:prstGeom prst="rect">
            <a:avLst/>
          </a:prstGeom>
          <a:noFill/>
          <a:ln w="9525">
            <a:noFill/>
            <a:miter lim="800000"/>
            <a:headEnd/>
            <a:tailEnd/>
          </a:ln>
        </p:spPr>
        <p:txBody>
          <a:bodyPr wrap="none" anchor="ctr">
            <a:spAutoFit/>
          </a:bodyPr>
          <a:lstStyle/>
          <a:p>
            <a:endParaRPr lang="zh-CN" altLang="en-US"/>
          </a:p>
        </p:txBody>
      </p:sp>
      <p:sp>
        <p:nvSpPr>
          <p:cNvPr id="18439" name="Rectangle 6"/>
          <p:cNvSpPr>
            <a:spLocks noChangeArrowheads="1"/>
          </p:cNvSpPr>
          <p:nvPr/>
        </p:nvSpPr>
        <p:spPr bwMode="auto">
          <a:xfrm>
            <a:off x="0" y="-13216"/>
            <a:ext cx="184731" cy="369332"/>
          </a:xfrm>
          <a:prstGeom prst="rect">
            <a:avLst/>
          </a:prstGeom>
          <a:noFill/>
          <a:ln w="9525">
            <a:noFill/>
            <a:miter lim="800000"/>
            <a:headEnd/>
            <a:tailEnd/>
          </a:ln>
        </p:spPr>
        <p:txBody>
          <a:bodyPr wrap="none" anchor="ctr">
            <a:spAutoFit/>
          </a:bodyPr>
          <a:lstStyle/>
          <a:p>
            <a:endParaRPr lang="zh-CN" altLang="en-US"/>
          </a:p>
        </p:txBody>
      </p:sp>
      <p:sp>
        <p:nvSpPr>
          <p:cNvPr id="18440" name="Rectangle 7"/>
          <p:cNvSpPr>
            <a:spLocks noChangeArrowheads="1"/>
          </p:cNvSpPr>
          <p:nvPr/>
        </p:nvSpPr>
        <p:spPr bwMode="auto">
          <a:xfrm>
            <a:off x="0" y="458272"/>
            <a:ext cx="184731" cy="369332"/>
          </a:xfrm>
          <a:prstGeom prst="rect">
            <a:avLst/>
          </a:prstGeom>
          <a:noFill/>
          <a:ln w="9525">
            <a:noFill/>
            <a:miter lim="800000"/>
            <a:headEnd/>
            <a:tailEnd/>
          </a:ln>
        </p:spPr>
        <p:txBody>
          <a:bodyPr wrap="none" anchor="ctr">
            <a:spAutoFit/>
          </a:bodyPr>
          <a:lstStyle/>
          <a:p>
            <a:pPr eaLnBrk="0" hangingPunct="0"/>
            <a:endParaRPr lang="zh-CN" altLang="zh-CN"/>
          </a:p>
        </p:txBody>
      </p:sp>
      <p:sp>
        <p:nvSpPr>
          <p:cNvPr id="18441" name="Rectangle 2"/>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18442" name="Rectangle 2"/>
          <p:cNvSpPr>
            <a:spLocks noChangeArrowheads="1"/>
          </p:cNvSpPr>
          <p:nvPr/>
        </p:nvSpPr>
        <p:spPr bwMode="auto">
          <a:xfrm>
            <a:off x="571501" y="375048"/>
            <a:ext cx="5929313" cy="523220"/>
          </a:xfrm>
          <a:prstGeom prst="rect">
            <a:avLst/>
          </a:prstGeom>
          <a:noFill/>
          <a:ln w="12700" cap="sq">
            <a:noFill/>
            <a:miter lim="800000"/>
            <a:headEnd type="none" w="sm" len="sm"/>
            <a:tailEnd type="none" w="sm" len="sm"/>
          </a:ln>
        </p:spPr>
        <p:txBody>
          <a:bodyPr>
            <a:spAutoFit/>
          </a:bodyPr>
          <a:lstStyle/>
          <a:p>
            <a:r>
              <a:rPr lang="en-US" altLang="zh-CN" sz="2800"/>
              <a:t>3.4.1  </a:t>
            </a:r>
            <a:r>
              <a:rPr lang="zh-CN" altLang="en-US" sz="2800"/>
              <a:t>单限电压比较</a:t>
            </a:r>
          </a:p>
        </p:txBody>
      </p:sp>
      <p:sp>
        <p:nvSpPr>
          <p:cNvPr id="18443" name="Rectangle 22"/>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18444" name="Rectangle 24"/>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18445" name="Rectangle 4"/>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18446" name="Rectangle 6"/>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18447" name="Rectangle 6"/>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18448" name="Rectangle 8"/>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18449" name="Rectangle 10"/>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18450" name="矩形 24"/>
          <p:cNvSpPr>
            <a:spLocks noChangeArrowheads="1"/>
          </p:cNvSpPr>
          <p:nvPr/>
        </p:nvSpPr>
        <p:spPr bwMode="auto">
          <a:xfrm>
            <a:off x="357189" y="964407"/>
            <a:ext cx="8429625" cy="461665"/>
          </a:xfrm>
          <a:prstGeom prst="rect">
            <a:avLst/>
          </a:prstGeom>
          <a:noFill/>
          <a:ln w="9525">
            <a:noFill/>
            <a:miter lim="800000"/>
            <a:headEnd/>
            <a:tailEnd/>
          </a:ln>
        </p:spPr>
        <p:txBody>
          <a:bodyPr>
            <a:spAutoFit/>
          </a:bodyPr>
          <a:lstStyle/>
          <a:p>
            <a:r>
              <a:rPr lang="en-US" altLang="zh-CN" sz="2400"/>
              <a:t>1</a:t>
            </a:r>
            <a:r>
              <a:rPr lang="zh-CN" altLang="en-US" sz="2400"/>
              <a:t>．同相单限电压比较</a:t>
            </a:r>
          </a:p>
        </p:txBody>
      </p:sp>
      <p:sp>
        <p:nvSpPr>
          <p:cNvPr id="18451" name="Rectangle 7"/>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18452" name="Rectangle 10"/>
          <p:cNvSpPr>
            <a:spLocks noChangeArrowheads="1"/>
          </p:cNvSpPr>
          <p:nvPr/>
        </p:nvSpPr>
        <p:spPr bwMode="auto">
          <a:xfrm>
            <a:off x="0" y="12070"/>
            <a:ext cx="216726" cy="261610"/>
          </a:xfrm>
          <a:prstGeom prst="rect">
            <a:avLst/>
          </a:prstGeom>
          <a:noFill/>
          <a:ln w="9525">
            <a:noFill/>
            <a:miter lim="800000"/>
            <a:headEnd/>
            <a:tailEnd/>
          </a:ln>
        </p:spPr>
        <p:txBody>
          <a:bodyPr wrap="none" anchor="ctr">
            <a:spAutoFit/>
          </a:bodyPr>
          <a:lstStyle/>
          <a:p>
            <a:pPr eaLnBrk="0" hangingPunct="0"/>
            <a:r>
              <a:rPr lang="zh-CN" altLang="zh-CN" sz="1100"/>
              <a:t> </a:t>
            </a:r>
            <a:endParaRPr lang="zh-CN" altLang="zh-CN"/>
          </a:p>
        </p:txBody>
      </p:sp>
      <p:sp>
        <p:nvSpPr>
          <p:cNvPr id="18453" name="Rectangle 12"/>
          <p:cNvSpPr>
            <a:spLocks noChangeArrowheads="1"/>
          </p:cNvSpPr>
          <p:nvPr/>
        </p:nvSpPr>
        <p:spPr bwMode="auto">
          <a:xfrm>
            <a:off x="0" y="-13216"/>
            <a:ext cx="184731" cy="369332"/>
          </a:xfrm>
          <a:prstGeom prst="rect">
            <a:avLst/>
          </a:prstGeom>
          <a:noFill/>
          <a:ln w="9525">
            <a:noFill/>
            <a:miter lim="800000"/>
            <a:headEnd/>
            <a:tailEnd/>
          </a:ln>
        </p:spPr>
        <p:txBody>
          <a:bodyPr wrap="none" anchor="ctr">
            <a:spAutoFit/>
          </a:bodyPr>
          <a:lstStyle/>
          <a:p>
            <a:endParaRPr lang="zh-CN" altLang="en-US"/>
          </a:p>
        </p:txBody>
      </p:sp>
      <p:sp>
        <p:nvSpPr>
          <p:cNvPr id="18454" name="Rectangle 5"/>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18455" name="Rectangle 7"/>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18456" name="Rectangle 5"/>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18457" name="Rectangle 7"/>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18458" name="Rectangle 9"/>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18459" name="Rectangle 3"/>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18460" name="Rectangle 4"/>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18461" name="Rectangle 6"/>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18462" name="Rectangle 8"/>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18463" name="Rectangle 6"/>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33" name="Rectangle 10"/>
          <p:cNvSpPr>
            <a:spLocks noChangeArrowheads="1"/>
          </p:cNvSpPr>
          <p:nvPr/>
        </p:nvSpPr>
        <p:spPr bwMode="auto">
          <a:xfrm>
            <a:off x="500063" y="1764507"/>
            <a:ext cx="2203450" cy="480131"/>
          </a:xfrm>
          <a:prstGeom prst="rect">
            <a:avLst/>
          </a:prstGeom>
          <a:noFill/>
          <a:ln>
            <a:noFill/>
          </a:ln>
          <a:effectLst/>
          <a:extLst>
            <a:ext uri="{909E8E84-426E-40DD-AFC4-6F175D3DCCD1}"/>
            <a:ext uri="{91240B29-F687-4F45-9708-019B960494DF}"/>
            <a:ext uri="{AF507438-7753-43E0-B8FC-AC1667EBCBE1}"/>
          </a:extLst>
        </p:spPr>
        <p:txBody>
          <a:bodyPr lIns="0" tIns="0" rIns="0" bIns="0">
            <a:spAutoFit/>
          </a:bodyPr>
          <a:lstStyle>
            <a:lvl1pPr algn="l">
              <a:spcBef>
                <a:spcPct val="20000"/>
              </a:spcBef>
              <a:buClr>
                <a:schemeClr val="accent2"/>
              </a:buClr>
              <a:buFont typeface="Wingdings" pitchFamily="2" charset="2"/>
              <a:buChar char="o"/>
              <a:defRPr sz="3000" b="1">
                <a:solidFill>
                  <a:schemeClr val="tx1"/>
                </a:solidFill>
                <a:latin typeface="Arial Narrow" pitchFamily="34" charset="0"/>
                <a:ea typeface="楷体_GB2312" pitchFamily="49" charset="-122"/>
              </a:defRPr>
            </a:lvl1pPr>
            <a:lvl2pPr marL="762000" indent="-285750" algn="l">
              <a:spcBef>
                <a:spcPct val="20000"/>
              </a:spcBef>
              <a:buClr>
                <a:schemeClr val="accent2"/>
              </a:buClr>
              <a:buFont typeface="Wingdings" pitchFamily="2" charset="2"/>
              <a:buChar char="n"/>
              <a:defRPr sz="3000" b="1">
                <a:solidFill>
                  <a:schemeClr val="tx1"/>
                </a:solidFill>
                <a:latin typeface="Arial Narrow" pitchFamily="34" charset="0"/>
                <a:ea typeface="楷体_GB2312" pitchFamily="49" charset="-122"/>
              </a:defRPr>
            </a:lvl2pPr>
            <a:lvl3pPr marL="1181100" indent="-228600" algn="l">
              <a:spcBef>
                <a:spcPct val="20000"/>
              </a:spcBef>
              <a:buClr>
                <a:schemeClr val="accent2"/>
              </a:buClr>
              <a:buFont typeface="Wingdings" pitchFamily="2" charset="2"/>
              <a:buChar char="o"/>
              <a:defRPr sz="2800" b="1">
                <a:solidFill>
                  <a:schemeClr val="tx1"/>
                </a:solidFill>
                <a:latin typeface="Arial Narrow" pitchFamily="34" charset="0"/>
                <a:ea typeface="楷体_GB2312" pitchFamily="49" charset="-122"/>
              </a:defRPr>
            </a:lvl3pPr>
            <a:lvl4pPr marL="1600200" indent="-228600" algn="l">
              <a:spcBef>
                <a:spcPct val="20000"/>
              </a:spcBef>
              <a:buClr>
                <a:schemeClr val="accent2"/>
              </a:buClr>
              <a:buFont typeface="Wingdings" pitchFamily="2" charset="2"/>
              <a:buChar char="n"/>
              <a:defRPr sz="2400" b="1">
                <a:solidFill>
                  <a:schemeClr val="tx1"/>
                </a:solidFill>
                <a:latin typeface="Arial Narrow" pitchFamily="34" charset="0"/>
                <a:ea typeface="楷体_GB2312" pitchFamily="49" charset="-122"/>
              </a:defRPr>
            </a:lvl4pPr>
            <a:lvl5pPr marL="2057400" indent="-228600" algn="l">
              <a:spcBef>
                <a:spcPct val="25000"/>
              </a:spcBef>
              <a:buClr>
                <a:schemeClr val="accent2"/>
              </a:buClr>
              <a:buFont typeface="Wingdings" pitchFamily="2" charset="2"/>
              <a:buChar char="§"/>
              <a:defRPr sz="2400" b="1">
                <a:solidFill>
                  <a:schemeClr val="tx1"/>
                </a:solidFill>
                <a:latin typeface="Arial Narrow" pitchFamily="34" charset="0"/>
                <a:ea typeface="楷体_GB2312" pitchFamily="49" charset="-122"/>
              </a:defRPr>
            </a:lvl5pPr>
            <a:lvl6pPr marL="2514600" indent="-228600" fontAlgn="base">
              <a:spcBef>
                <a:spcPct val="25000"/>
              </a:spcBef>
              <a:spcAft>
                <a:spcPct val="0"/>
              </a:spcAft>
              <a:buClr>
                <a:schemeClr val="accent2"/>
              </a:buClr>
              <a:buFont typeface="Wingdings" pitchFamily="2" charset="2"/>
              <a:buChar char="§"/>
              <a:defRPr sz="2400" b="1">
                <a:solidFill>
                  <a:schemeClr val="tx1"/>
                </a:solidFill>
                <a:latin typeface="Arial Narrow" pitchFamily="34" charset="0"/>
                <a:ea typeface="楷体_GB2312" pitchFamily="49" charset="-122"/>
              </a:defRPr>
            </a:lvl6pPr>
            <a:lvl7pPr marL="2971800" indent="-228600" fontAlgn="base">
              <a:spcBef>
                <a:spcPct val="25000"/>
              </a:spcBef>
              <a:spcAft>
                <a:spcPct val="0"/>
              </a:spcAft>
              <a:buClr>
                <a:schemeClr val="accent2"/>
              </a:buClr>
              <a:buFont typeface="Wingdings" pitchFamily="2" charset="2"/>
              <a:buChar char="§"/>
              <a:defRPr sz="2400" b="1">
                <a:solidFill>
                  <a:schemeClr val="tx1"/>
                </a:solidFill>
                <a:latin typeface="Arial Narrow" pitchFamily="34" charset="0"/>
                <a:ea typeface="楷体_GB2312" pitchFamily="49" charset="-122"/>
              </a:defRPr>
            </a:lvl7pPr>
            <a:lvl8pPr marL="3429000" indent="-228600" fontAlgn="base">
              <a:spcBef>
                <a:spcPct val="25000"/>
              </a:spcBef>
              <a:spcAft>
                <a:spcPct val="0"/>
              </a:spcAft>
              <a:buClr>
                <a:schemeClr val="accent2"/>
              </a:buClr>
              <a:buFont typeface="Wingdings" pitchFamily="2" charset="2"/>
              <a:buChar char="§"/>
              <a:defRPr sz="2400" b="1">
                <a:solidFill>
                  <a:schemeClr val="tx1"/>
                </a:solidFill>
                <a:latin typeface="Arial Narrow" pitchFamily="34" charset="0"/>
                <a:ea typeface="楷体_GB2312" pitchFamily="49" charset="-122"/>
              </a:defRPr>
            </a:lvl8pPr>
            <a:lvl9pPr marL="3886200" indent="-228600" fontAlgn="base">
              <a:spcBef>
                <a:spcPct val="25000"/>
              </a:spcBef>
              <a:spcAft>
                <a:spcPct val="0"/>
              </a:spcAft>
              <a:buClr>
                <a:schemeClr val="accent2"/>
              </a:buClr>
              <a:buFont typeface="Wingdings" pitchFamily="2" charset="2"/>
              <a:buChar char="§"/>
              <a:defRPr sz="2400" b="1">
                <a:solidFill>
                  <a:schemeClr val="tx1"/>
                </a:solidFill>
                <a:latin typeface="Arial Narrow" pitchFamily="34" charset="0"/>
                <a:ea typeface="楷体_GB2312" pitchFamily="49" charset="-122"/>
              </a:defRPr>
            </a:lvl9pPr>
          </a:lstStyle>
          <a:p>
            <a:pPr algn="just">
              <a:lnSpc>
                <a:spcPct val="130000"/>
              </a:lnSpc>
              <a:spcBef>
                <a:spcPct val="0"/>
              </a:spcBef>
              <a:buClr>
                <a:srgbClr val="CC0000"/>
              </a:buClr>
              <a:buFont typeface="Wingdings" pitchFamily="2" charset="2"/>
              <a:buNone/>
              <a:defRPr/>
            </a:pPr>
            <a:r>
              <a:rPr lang="zh-CN" altLang="en-US" sz="2400" kern="0" dirty="0" smtClean="0">
                <a:solidFill>
                  <a:srgbClr val="000000"/>
                </a:solidFill>
              </a:rPr>
              <a:t>电压传输特性</a:t>
            </a:r>
          </a:p>
        </p:txBody>
      </p:sp>
      <p:grpSp>
        <p:nvGrpSpPr>
          <p:cNvPr id="2" name="Group 11"/>
          <p:cNvGrpSpPr>
            <a:grpSpLocks/>
          </p:cNvGrpSpPr>
          <p:nvPr/>
        </p:nvGrpSpPr>
        <p:grpSpPr bwMode="auto">
          <a:xfrm>
            <a:off x="796925" y="2253853"/>
            <a:ext cx="2368550" cy="1408509"/>
            <a:chOff x="502" y="1673"/>
            <a:chExt cx="1492" cy="1183"/>
          </a:xfrm>
        </p:grpSpPr>
        <p:sp>
          <p:nvSpPr>
            <p:cNvPr id="36" name="AutoShape 12" descr="羊皮纸"/>
            <p:cNvSpPr>
              <a:spLocks noChangeArrowheads="1"/>
            </p:cNvSpPr>
            <p:nvPr/>
          </p:nvSpPr>
          <p:spPr bwMode="auto">
            <a:xfrm>
              <a:off x="502" y="2101"/>
              <a:ext cx="1492" cy="343"/>
            </a:xfrm>
            <a:prstGeom prst="roundRect">
              <a:avLst>
                <a:gd name="adj" fmla="val 16667"/>
              </a:avLst>
            </a:prstGeom>
            <a:blipFill dpi="0" rotWithShape="0">
              <a:blip r:embed="rId3" cstate="print"/>
              <a:srcRect/>
              <a:tile tx="0" ty="0" sx="100000" sy="100000" flip="none" algn="tl"/>
            </a:blipFill>
            <a:ln>
              <a:noFill/>
            </a:ln>
            <a:effectLst/>
            <a:extLst>
              <a:ext uri="{91240B29-F687-4F45-9708-019B960494DF}"/>
              <a:ext uri="{AF507438-7753-43E0-B8FC-AC1667EBCBE1}"/>
            </a:extLst>
          </p:spPr>
          <p:txBody>
            <a:bodyPr anchor="ctr">
              <a:spAutoFit/>
            </a:bodyPr>
            <a:lstStyle/>
            <a:p>
              <a:pPr algn="ctr">
                <a:defRPr/>
              </a:pPr>
              <a:endParaRPr lang="zh-CN" altLang="en-US" kern="0">
                <a:solidFill>
                  <a:srgbClr val="000000"/>
                </a:solidFill>
                <a:ea typeface="+mn-ea"/>
              </a:endParaRPr>
            </a:p>
          </p:txBody>
        </p:sp>
        <p:graphicFrame>
          <p:nvGraphicFramePr>
            <p:cNvPr id="18436" name="Object 13"/>
            <p:cNvGraphicFramePr>
              <a:graphicFrameLocks noChangeAspect="1"/>
            </p:cNvGraphicFramePr>
            <p:nvPr/>
          </p:nvGraphicFramePr>
          <p:xfrm>
            <a:off x="572" y="1673"/>
            <a:ext cx="1347" cy="1183"/>
          </p:xfrm>
          <a:graphic>
            <a:graphicData uri="http://schemas.openxmlformats.org/presentationml/2006/ole">
              <p:oleObj spid="_x0000_s18436" name="图片" r:id="rId4" imgW="1647825" imgH="1447800" progId="Word.Picture.8">
                <p:embed/>
              </p:oleObj>
            </a:graphicData>
          </a:graphic>
        </p:graphicFrame>
      </p:grpSp>
      <p:sp>
        <p:nvSpPr>
          <p:cNvPr id="38" name="Rectangle 14"/>
          <p:cNvSpPr>
            <a:spLocks noChangeArrowheads="1"/>
          </p:cNvSpPr>
          <p:nvPr/>
        </p:nvSpPr>
        <p:spPr bwMode="auto">
          <a:xfrm>
            <a:off x="515938" y="3771901"/>
            <a:ext cx="3949700" cy="849463"/>
          </a:xfrm>
          <a:prstGeom prst="rect">
            <a:avLst/>
          </a:prstGeom>
          <a:noFill/>
          <a:ln>
            <a:noFill/>
          </a:ln>
          <a:effectLst/>
          <a:extLst>
            <a:ext uri="{909E8E84-426E-40DD-AFC4-6F175D3DCCD1}"/>
            <a:ext uri="{91240B29-F687-4F45-9708-019B960494DF}"/>
            <a:ext uri="{AF507438-7753-43E0-B8FC-AC1667EBCBE1}"/>
          </a:extLst>
        </p:spPr>
        <p:txBody>
          <a:bodyPr lIns="0" tIns="0" rIns="0" bIns="0">
            <a:spAutoFit/>
          </a:bodyPr>
          <a:lstStyle>
            <a:lvl1pPr algn="l">
              <a:spcBef>
                <a:spcPct val="20000"/>
              </a:spcBef>
              <a:buClr>
                <a:schemeClr val="accent2"/>
              </a:buClr>
              <a:buFont typeface="Wingdings" pitchFamily="2" charset="2"/>
              <a:buChar char="o"/>
              <a:defRPr sz="3000" b="1">
                <a:solidFill>
                  <a:schemeClr val="tx1"/>
                </a:solidFill>
                <a:latin typeface="Arial Narrow" pitchFamily="34" charset="0"/>
                <a:ea typeface="楷体_GB2312" pitchFamily="49" charset="-122"/>
              </a:defRPr>
            </a:lvl1pPr>
            <a:lvl2pPr marL="762000" indent="-285750" algn="l">
              <a:spcBef>
                <a:spcPct val="20000"/>
              </a:spcBef>
              <a:buClr>
                <a:schemeClr val="accent2"/>
              </a:buClr>
              <a:buFont typeface="Wingdings" pitchFamily="2" charset="2"/>
              <a:buChar char="n"/>
              <a:defRPr sz="3000" b="1">
                <a:solidFill>
                  <a:schemeClr val="tx1"/>
                </a:solidFill>
                <a:latin typeface="Arial Narrow" pitchFamily="34" charset="0"/>
                <a:ea typeface="楷体_GB2312" pitchFamily="49" charset="-122"/>
              </a:defRPr>
            </a:lvl2pPr>
            <a:lvl3pPr marL="1181100" indent="-228600" algn="l">
              <a:spcBef>
                <a:spcPct val="20000"/>
              </a:spcBef>
              <a:buClr>
                <a:schemeClr val="accent2"/>
              </a:buClr>
              <a:buFont typeface="Wingdings" pitchFamily="2" charset="2"/>
              <a:buChar char="o"/>
              <a:defRPr sz="2800" b="1">
                <a:solidFill>
                  <a:schemeClr val="tx1"/>
                </a:solidFill>
                <a:latin typeface="Arial Narrow" pitchFamily="34" charset="0"/>
                <a:ea typeface="楷体_GB2312" pitchFamily="49" charset="-122"/>
              </a:defRPr>
            </a:lvl3pPr>
            <a:lvl4pPr marL="1600200" indent="-228600" algn="l">
              <a:spcBef>
                <a:spcPct val="20000"/>
              </a:spcBef>
              <a:buClr>
                <a:schemeClr val="accent2"/>
              </a:buClr>
              <a:buFont typeface="Wingdings" pitchFamily="2" charset="2"/>
              <a:buChar char="n"/>
              <a:defRPr sz="2400" b="1">
                <a:solidFill>
                  <a:schemeClr val="tx1"/>
                </a:solidFill>
                <a:latin typeface="Arial Narrow" pitchFamily="34" charset="0"/>
                <a:ea typeface="楷体_GB2312" pitchFamily="49" charset="-122"/>
              </a:defRPr>
            </a:lvl4pPr>
            <a:lvl5pPr marL="2057400" indent="-228600" algn="l">
              <a:spcBef>
                <a:spcPct val="25000"/>
              </a:spcBef>
              <a:buClr>
                <a:schemeClr val="accent2"/>
              </a:buClr>
              <a:buFont typeface="Wingdings" pitchFamily="2" charset="2"/>
              <a:buChar char="§"/>
              <a:defRPr sz="2400" b="1">
                <a:solidFill>
                  <a:schemeClr val="tx1"/>
                </a:solidFill>
                <a:latin typeface="Arial Narrow" pitchFamily="34" charset="0"/>
                <a:ea typeface="楷体_GB2312" pitchFamily="49" charset="-122"/>
              </a:defRPr>
            </a:lvl5pPr>
            <a:lvl6pPr marL="2514600" indent="-228600" fontAlgn="base">
              <a:spcBef>
                <a:spcPct val="25000"/>
              </a:spcBef>
              <a:spcAft>
                <a:spcPct val="0"/>
              </a:spcAft>
              <a:buClr>
                <a:schemeClr val="accent2"/>
              </a:buClr>
              <a:buFont typeface="Wingdings" pitchFamily="2" charset="2"/>
              <a:buChar char="§"/>
              <a:defRPr sz="2400" b="1">
                <a:solidFill>
                  <a:schemeClr val="tx1"/>
                </a:solidFill>
                <a:latin typeface="Arial Narrow" pitchFamily="34" charset="0"/>
                <a:ea typeface="楷体_GB2312" pitchFamily="49" charset="-122"/>
              </a:defRPr>
            </a:lvl6pPr>
            <a:lvl7pPr marL="2971800" indent="-228600" fontAlgn="base">
              <a:spcBef>
                <a:spcPct val="25000"/>
              </a:spcBef>
              <a:spcAft>
                <a:spcPct val="0"/>
              </a:spcAft>
              <a:buClr>
                <a:schemeClr val="accent2"/>
              </a:buClr>
              <a:buFont typeface="Wingdings" pitchFamily="2" charset="2"/>
              <a:buChar char="§"/>
              <a:defRPr sz="2400" b="1">
                <a:solidFill>
                  <a:schemeClr val="tx1"/>
                </a:solidFill>
                <a:latin typeface="Arial Narrow" pitchFamily="34" charset="0"/>
                <a:ea typeface="楷体_GB2312" pitchFamily="49" charset="-122"/>
              </a:defRPr>
            </a:lvl7pPr>
            <a:lvl8pPr marL="3429000" indent="-228600" fontAlgn="base">
              <a:spcBef>
                <a:spcPct val="25000"/>
              </a:spcBef>
              <a:spcAft>
                <a:spcPct val="0"/>
              </a:spcAft>
              <a:buClr>
                <a:schemeClr val="accent2"/>
              </a:buClr>
              <a:buFont typeface="Wingdings" pitchFamily="2" charset="2"/>
              <a:buChar char="§"/>
              <a:defRPr sz="2400" b="1">
                <a:solidFill>
                  <a:schemeClr val="tx1"/>
                </a:solidFill>
                <a:latin typeface="Arial Narrow" pitchFamily="34" charset="0"/>
                <a:ea typeface="楷体_GB2312" pitchFamily="49" charset="-122"/>
              </a:defRPr>
            </a:lvl8pPr>
            <a:lvl9pPr marL="3886200" indent="-228600" fontAlgn="base">
              <a:spcBef>
                <a:spcPct val="25000"/>
              </a:spcBef>
              <a:spcAft>
                <a:spcPct val="0"/>
              </a:spcAft>
              <a:buClr>
                <a:schemeClr val="accent2"/>
              </a:buClr>
              <a:buFont typeface="Wingdings" pitchFamily="2" charset="2"/>
              <a:buChar char="§"/>
              <a:defRPr sz="2400" b="1">
                <a:solidFill>
                  <a:schemeClr val="tx1"/>
                </a:solidFill>
                <a:latin typeface="Arial Narrow" pitchFamily="34" charset="0"/>
                <a:ea typeface="楷体_GB2312" pitchFamily="49" charset="-122"/>
              </a:defRPr>
            </a:lvl9pPr>
          </a:lstStyle>
          <a:p>
            <a:pPr algn="just">
              <a:lnSpc>
                <a:spcPct val="115000"/>
              </a:lnSpc>
              <a:spcBef>
                <a:spcPct val="0"/>
              </a:spcBef>
              <a:buClr>
                <a:srgbClr val="CC0000"/>
              </a:buClr>
              <a:buFont typeface="Wingdings" pitchFamily="2" charset="2"/>
              <a:buNone/>
              <a:defRPr/>
            </a:pPr>
            <a:r>
              <a:rPr lang="en-US" altLang="zh-CN" sz="2400" kern="0" smtClean="0">
                <a:solidFill>
                  <a:srgbClr val="000000"/>
                </a:solidFill>
              </a:rPr>
              <a:t>     </a:t>
            </a:r>
            <a:r>
              <a:rPr lang="zh-CN" altLang="en-US" sz="2400" kern="0" smtClean="0">
                <a:solidFill>
                  <a:srgbClr val="000000"/>
                </a:solidFill>
              </a:rPr>
              <a:t>输入为正负对称的正弦波时，输出波形如图所示。</a:t>
            </a:r>
          </a:p>
        </p:txBody>
      </p:sp>
      <p:sp>
        <p:nvSpPr>
          <p:cNvPr id="39" name="Rectangle 18"/>
          <p:cNvSpPr>
            <a:spLocks noChangeArrowheads="1"/>
          </p:cNvSpPr>
          <p:nvPr/>
        </p:nvSpPr>
        <p:spPr bwMode="auto">
          <a:xfrm>
            <a:off x="1322388" y="1393032"/>
            <a:ext cx="3035300" cy="480131"/>
          </a:xfrm>
          <a:prstGeom prst="rect">
            <a:avLst/>
          </a:prstGeom>
          <a:noFill/>
          <a:ln>
            <a:noFill/>
          </a:ln>
          <a:effectLst/>
          <a:extLst>
            <a:ext uri="{909E8E84-426E-40DD-AFC4-6F175D3DCCD1}"/>
            <a:ext uri="{91240B29-F687-4F45-9708-019B960494DF}"/>
            <a:ext uri="{AF507438-7753-43E0-B8FC-AC1667EBCBE1}"/>
          </a:extLst>
        </p:spPr>
        <p:txBody>
          <a:bodyPr lIns="0" tIns="0" rIns="0" bIns="0">
            <a:spAutoFit/>
          </a:bodyPr>
          <a:lstStyle>
            <a:lvl1pPr algn="l">
              <a:spcBef>
                <a:spcPct val="20000"/>
              </a:spcBef>
              <a:buClr>
                <a:schemeClr val="accent2"/>
              </a:buClr>
              <a:buFont typeface="Wingdings" pitchFamily="2" charset="2"/>
              <a:buChar char="o"/>
              <a:defRPr sz="3000" b="1">
                <a:solidFill>
                  <a:schemeClr val="tx1"/>
                </a:solidFill>
                <a:latin typeface="Arial Narrow" pitchFamily="34" charset="0"/>
                <a:ea typeface="楷体_GB2312" pitchFamily="49" charset="-122"/>
              </a:defRPr>
            </a:lvl1pPr>
            <a:lvl2pPr marL="762000" indent="-285750" algn="l">
              <a:spcBef>
                <a:spcPct val="20000"/>
              </a:spcBef>
              <a:buClr>
                <a:schemeClr val="accent2"/>
              </a:buClr>
              <a:buFont typeface="Wingdings" pitchFamily="2" charset="2"/>
              <a:buChar char="n"/>
              <a:defRPr sz="3000" b="1">
                <a:solidFill>
                  <a:schemeClr val="tx1"/>
                </a:solidFill>
                <a:latin typeface="Arial Narrow" pitchFamily="34" charset="0"/>
                <a:ea typeface="楷体_GB2312" pitchFamily="49" charset="-122"/>
              </a:defRPr>
            </a:lvl2pPr>
            <a:lvl3pPr marL="1181100" indent="-228600" algn="l">
              <a:spcBef>
                <a:spcPct val="20000"/>
              </a:spcBef>
              <a:buClr>
                <a:schemeClr val="accent2"/>
              </a:buClr>
              <a:buFont typeface="Wingdings" pitchFamily="2" charset="2"/>
              <a:buChar char="o"/>
              <a:defRPr sz="2800" b="1">
                <a:solidFill>
                  <a:schemeClr val="tx1"/>
                </a:solidFill>
                <a:latin typeface="Arial Narrow" pitchFamily="34" charset="0"/>
                <a:ea typeface="楷体_GB2312" pitchFamily="49" charset="-122"/>
              </a:defRPr>
            </a:lvl3pPr>
            <a:lvl4pPr marL="1600200" indent="-228600" algn="l">
              <a:spcBef>
                <a:spcPct val="20000"/>
              </a:spcBef>
              <a:buClr>
                <a:schemeClr val="accent2"/>
              </a:buClr>
              <a:buFont typeface="Wingdings" pitchFamily="2" charset="2"/>
              <a:buChar char="n"/>
              <a:defRPr sz="2400" b="1">
                <a:solidFill>
                  <a:schemeClr val="tx1"/>
                </a:solidFill>
                <a:latin typeface="Arial Narrow" pitchFamily="34" charset="0"/>
                <a:ea typeface="楷体_GB2312" pitchFamily="49" charset="-122"/>
              </a:defRPr>
            </a:lvl4pPr>
            <a:lvl5pPr marL="2057400" indent="-228600" algn="l">
              <a:spcBef>
                <a:spcPct val="25000"/>
              </a:spcBef>
              <a:buClr>
                <a:schemeClr val="accent2"/>
              </a:buClr>
              <a:buFont typeface="Wingdings" pitchFamily="2" charset="2"/>
              <a:buChar char="§"/>
              <a:defRPr sz="2400" b="1">
                <a:solidFill>
                  <a:schemeClr val="tx1"/>
                </a:solidFill>
                <a:latin typeface="Arial Narrow" pitchFamily="34" charset="0"/>
                <a:ea typeface="楷体_GB2312" pitchFamily="49" charset="-122"/>
              </a:defRPr>
            </a:lvl5pPr>
            <a:lvl6pPr marL="2514600" indent="-228600" fontAlgn="base">
              <a:spcBef>
                <a:spcPct val="25000"/>
              </a:spcBef>
              <a:spcAft>
                <a:spcPct val="0"/>
              </a:spcAft>
              <a:buClr>
                <a:schemeClr val="accent2"/>
              </a:buClr>
              <a:buFont typeface="Wingdings" pitchFamily="2" charset="2"/>
              <a:buChar char="§"/>
              <a:defRPr sz="2400" b="1">
                <a:solidFill>
                  <a:schemeClr val="tx1"/>
                </a:solidFill>
                <a:latin typeface="Arial Narrow" pitchFamily="34" charset="0"/>
                <a:ea typeface="楷体_GB2312" pitchFamily="49" charset="-122"/>
              </a:defRPr>
            </a:lvl6pPr>
            <a:lvl7pPr marL="2971800" indent="-228600" fontAlgn="base">
              <a:spcBef>
                <a:spcPct val="25000"/>
              </a:spcBef>
              <a:spcAft>
                <a:spcPct val="0"/>
              </a:spcAft>
              <a:buClr>
                <a:schemeClr val="accent2"/>
              </a:buClr>
              <a:buFont typeface="Wingdings" pitchFamily="2" charset="2"/>
              <a:buChar char="§"/>
              <a:defRPr sz="2400" b="1">
                <a:solidFill>
                  <a:schemeClr val="tx1"/>
                </a:solidFill>
                <a:latin typeface="Arial Narrow" pitchFamily="34" charset="0"/>
                <a:ea typeface="楷体_GB2312" pitchFamily="49" charset="-122"/>
              </a:defRPr>
            </a:lvl7pPr>
            <a:lvl8pPr marL="3429000" indent="-228600" fontAlgn="base">
              <a:spcBef>
                <a:spcPct val="25000"/>
              </a:spcBef>
              <a:spcAft>
                <a:spcPct val="0"/>
              </a:spcAft>
              <a:buClr>
                <a:schemeClr val="accent2"/>
              </a:buClr>
              <a:buFont typeface="Wingdings" pitchFamily="2" charset="2"/>
              <a:buChar char="§"/>
              <a:defRPr sz="2400" b="1">
                <a:solidFill>
                  <a:schemeClr val="tx1"/>
                </a:solidFill>
                <a:latin typeface="Arial Narrow" pitchFamily="34" charset="0"/>
                <a:ea typeface="楷体_GB2312" pitchFamily="49" charset="-122"/>
              </a:defRPr>
            </a:lvl8pPr>
            <a:lvl9pPr marL="3886200" indent="-228600" fontAlgn="base">
              <a:spcBef>
                <a:spcPct val="25000"/>
              </a:spcBef>
              <a:spcAft>
                <a:spcPct val="0"/>
              </a:spcAft>
              <a:buClr>
                <a:schemeClr val="accent2"/>
              </a:buClr>
              <a:buFont typeface="Wingdings" pitchFamily="2" charset="2"/>
              <a:buChar char="§"/>
              <a:defRPr sz="2400" b="1">
                <a:solidFill>
                  <a:schemeClr val="tx1"/>
                </a:solidFill>
                <a:latin typeface="Arial Narrow" pitchFamily="34" charset="0"/>
                <a:ea typeface="楷体_GB2312" pitchFamily="49" charset="-122"/>
              </a:defRPr>
            </a:lvl9pPr>
          </a:lstStyle>
          <a:p>
            <a:pPr algn="just">
              <a:lnSpc>
                <a:spcPct val="130000"/>
              </a:lnSpc>
              <a:spcBef>
                <a:spcPct val="0"/>
              </a:spcBef>
              <a:buClr>
                <a:srgbClr val="CC0000"/>
              </a:buClr>
              <a:buFont typeface="Wingdings" pitchFamily="2" charset="2"/>
              <a:buNone/>
              <a:defRPr/>
            </a:pPr>
            <a:r>
              <a:rPr lang="zh-CN" altLang="en-US" sz="2400" kern="0" smtClean="0">
                <a:solidFill>
                  <a:srgbClr val="000000"/>
                </a:solidFill>
              </a:rPr>
              <a:t>（门限电压为</a:t>
            </a:r>
            <a:r>
              <a:rPr lang="en-US" altLang="zh-CN" sz="2400" i="1" kern="0" smtClean="0">
                <a:solidFill>
                  <a:srgbClr val="000000"/>
                </a:solidFill>
              </a:rPr>
              <a:t>V</a:t>
            </a:r>
            <a:r>
              <a:rPr lang="en-US" altLang="zh-CN" sz="2400" kern="0" baseline="-25000" smtClean="0">
                <a:solidFill>
                  <a:srgbClr val="000000"/>
                </a:solidFill>
              </a:rPr>
              <a:t>REF</a:t>
            </a:r>
            <a:r>
              <a:rPr lang="zh-CN" altLang="en-US" sz="2400" kern="0" smtClean="0">
                <a:solidFill>
                  <a:srgbClr val="000000"/>
                </a:solidFill>
              </a:rPr>
              <a:t>）</a:t>
            </a:r>
          </a:p>
        </p:txBody>
      </p:sp>
      <p:pic>
        <p:nvPicPr>
          <p:cNvPr id="18468" name="Picture 4"/>
          <p:cNvPicPr>
            <a:picLocks noChangeAspect="1" noChangeArrowheads="1"/>
          </p:cNvPicPr>
          <p:nvPr/>
        </p:nvPicPr>
        <p:blipFill>
          <a:blip r:embed="rId5" cstate="print"/>
          <a:srcRect/>
          <a:stretch>
            <a:fillRect/>
          </a:stretch>
        </p:blipFill>
        <p:spPr bwMode="auto">
          <a:xfrm>
            <a:off x="5286376" y="535781"/>
            <a:ext cx="2843213" cy="1875235"/>
          </a:xfrm>
          <a:prstGeom prst="rect">
            <a:avLst/>
          </a:prstGeom>
          <a:noFill/>
          <a:ln w="9525">
            <a:noFill/>
            <a:miter lim="800000"/>
            <a:headEnd/>
            <a:tailEnd/>
          </a:ln>
        </p:spPr>
      </p:pic>
      <p:grpSp>
        <p:nvGrpSpPr>
          <p:cNvPr id="18469" name="组合 46"/>
          <p:cNvGrpSpPr>
            <a:grpSpLocks/>
          </p:cNvGrpSpPr>
          <p:nvPr/>
        </p:nvGrpSpPr>
        <p:grpSpPr bwMode="auto">
          <a:xfrm>
            <a:off x="5143500" y="2506266"/>
            <a:ext cx="3333750" cy="3119438"/>
            <a:chOff x="4976813" y="2060576"/>
            <a:chExt cx="3333750" cy="4159249"/>
          </a:xfrm>
        </p:grpSpPr>
        <p:graphicFrame>
          <p:nvGraphicFramePr>
            <p:cNvPr id="18434" name="Object 17"/>
            <p:cNvGraphicFramePr>
              <a:graphicFrameLocks noChangeAspect="1"/>
            </p:cNvGraphicFramePr>
            <p:nvPr/>
          </p:nvGraphicFramePr>
          <p:xfrm>
            <a:off x="4981575" y="2060576"/>
            <a:ext cx="3328988" cy="2908300"/>
          </p:xfrm>
          <a:graphic>
            <a:graphicData uri="http://schemas.openxmlformats.org/presentationml/2006/ole">
              <p:oleObj spid="_x0000_s18434" name="Picture2" r:id="rId6" imgW="2562225" imgH="2238375" progId="Word.Picture.8">
                <p:embed/>
              </p:oleObj>
            </a:graphicData>
          </a:graphic>
        </p:graphicFrame>
        <p:graphicFrame>
          <p:nvGraphicFramePr>
            <p:cNvPr id="18435" name="Object 19"/>
            <p:cNvGraphicFramePr>
              <a:graphicFrameLocks noChangeAspect="1"/>
            </p:cNvGraphicFramePr>
            <p:nvPr/>
          </p:nvGraphicFramePr>
          <p:xfrm>
            <a:off x="4976813" y="3082925"/>
            <a:ext cx="3328987" cy="3136900"/>
          </p:xfrm>
          <a:graphic>
            <a:graphicData uri="http://schemas.openxmlformats.org/presentationml/2006/ole">
              <p:oleObj spid="_x0000_s18435" name="Picture" r:id="rId7" imgW="2561844" imgH="2415540" progId="Word.Picture.8">
                <p:embed/>
              </p:oleObj>
            </a:graphicData>
          </a:graphic>
        </p:graphicFrame>
      </p:gr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strips(downRight)">
                                      <p:cBhvr>
                                        <p:cTn id="7" dur="500"/>
                                        <p:tgtEl>
                                          <p:spTgt spid="39"/>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33"/>
                                        </p:tgtEl>
                                        <p:attrNameLst>
                                          <p:attrName>style.visibility</p:attrName>
                                        </p:attrNameLst>
                                      </p:cBhvr>
                                      <p:to>
                                        <p:strVal val="visible"/>
                                      </p:to>
                                    </p:set>
                                    <p:animEffect transition="in" filter="strips(downRight)">
                                      <p:cBhvr>
                                        <p:cTn id="12" dur="500"/>
                                        <p:tgtEl>
                                          <p:spTgt spid="33"/>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32"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ox(out)">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38"/>
                                        </p:tgtEl>
                                        <p:attrNameLst>
                                          <p:attrName>style.visibility</p:attrName>
                                        </p:attrNameLst>
                                      </p:cBhvr>
                                      <p:to>
                                        <p:strVal val="visible"/>
                                      </p:to>
                                    </p:set>
                                    <p:animEffect transition="in" filter="strips(downRight)">
                                      <p:cBhvr>
                                        <p:cTn id="22"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utoUpdateAnimBg="0"/>
      <p:bldP spid="38" grpId="0" autoUpdateAnimBg="0"/>
      <p:bldP spid="39" grpId="0" autoUpdateAnimBg="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19460" name="Rectangle 4"/>
          <p:cNvSpPr>
            <a:spLocks noChangeArrowheads="1"/>
          </p:cNvSpPr>
          <p:nvPr/>
        </p:nvSpPr>
        <p:spPr bwMode="auto">
          <a:xfrm>
            <a:off x="0" y="-13216"/>
            <a:ext cx="184731" cy="369332"/>
          </a:xfrm>
          <a:prstGeom prst="rect">
            <a:avLst/>
          </a:prstGeom>
          <a:noFill/>
          <a:ln w="9525">
            <a:noFill/>
            <a:miter lim="800000"/>
            <a:headEnd/>
            <a:tailEnd/>
          </a:ln>
        </p:spPr>
        <p:txBody>
          <a:bodyPr wrap="none" anchor="ctr">
            <a:spAutoFit/>
          </a:bodyPr>
          <a:lstStyle/>
          <a:p>
            <a:endParaRPr lang="zh-CN" altLang="en-US"/>
          </a:p>
        </p:txBody>
      </p:sp>
      <p:sp>
        <p:nvSpPr>
          <p:cNvPr id="19461" name="Rectangle 6"/>
          <p:cNvSpPr>
            <a:spLocks noChangeArrowheads="1"/>
          </p:cNvSpPr>
          <p:nvPr/>
        </p:nvSpPr>
        <p:spPr bwMode="auto">
          <a:xfrm>
            <a:off x="0" y="-13216"/>
            <a:ext cx="184731" cy="369332"/>
          </a:xfrm>
          <a:prstGeom prst="rect">
            <a:avLst/>
          </a:prstGeom>
          <a:noFill/>
          <a:ln w="9525">
            <a:noFill/>
            <a:miter lim="800000"/>
            <a:headEnd/>
            <a:tailEnd/>
          </a:ln>
        </p:spPr>
        <p:txBody>
          <a:bodyPr wrap="none" anchor="ctr">
            <a:spAutoFit/>
          </a:bodyPr>
          <a:lstStyle/>
          <a:p>
            <a:endParaRPr lang="zh-CN" altLang="en-US"/>
          </a:p>
        </p:txBody>
      </p:sp>
      <p:sp>
        <p:nvSpPr>
          <p:cNvPr id="19462" name="Rectangle 7"/>
          <p:cNvSpPr>
            <a:spLocks noChangeArrowheads="1"/>
          </p:cNvSpPr>
          <p:nvPr/>
        </p:nvSpPr>
        <p:spPr bwMode="auto">
          <a:xfrm>
            <a:off x="0" y="458272"/>
            <a:ext cx="184731" cy="369332"/>
          </a:xfrm>
          <a:prstGeom prst="rect">
            <a:avLst/>
          </a:prstGeom>
          <a:noFill/>
          <a:ln w="9525">
            <a:noFill/>
            <a:miter lim="800000"/>
            <a:headEnd/>
            <a:tailEnd/>
          </a:ln>
        </p:spPr>
        <p:txBody>
          <a:bodyPr wrap="none" anchor="ctr">
            <a:spAutoFit/>
          </a:bodyPr>
          <a:lstStyle/>
          <a:p>
            <a:pPr eaLnBrk="0" hangingPunct="0"/>
            <a:endParaRPr lang="zh-CN" altLang="zh-CN"/>
          </a:p>
        </p:txBody>
      </p:sp>
      <p:sp>
        <p:nvSpPr>
          <p:cNvPr id="19463" name="Rectangle 2"/>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19464" name="Rectangle 2"/>
          <p:cNvSpPr>
            <a:spLocks noChangeArrowheads="1"/>
          </p:cNvSpPr>
          <p:nvPr/>
        </p:nvSpPr>
        <p:spPr bwMode="auto">
          <a:xfrm>
            <a:off x="571501" y="375048"/>
            <a:ext cx="5929313" cy="523220"/>
          </a:xfrm>
          <a:prstGeom prst="rect">
            <a:avLst/>
          </a:prstGeom>
          <a:noFill/>
          <a:ln w="12700" cap="sq">
            <a:noFill/>
            <a:miter lim="800000"/>
            <a:headEnd type="none" w="sm" len="sm"/>
            <a:tailEnd type="none" w="sm" len="sm"/>
          </a:ln>
        </p:spPr>
        <p:txBody>
          <a:bodyPr>
            <a:spAutoFit/>
          </a:bodyPr>
          <a:lstStyle/>
          <a:p>
            <a:r>
              <a:rPr lang="en-US" altLang="zh-CN" sz="2800"/>
              <a:t>3.4.1  </a:t>
            </a:r>
            <a:r>
              <a:rPr lang="zh-CN" altLang="en-US" sz="2800"/>
              <a:t>单限电压比较</a:t>
            </a:r>
          </a:p>
        </p:txBody>
      </p:sp>
      <p:sp>
        <p:nvSpPr>
          <p:cNvPr id="19465" name="Rectangle 22"/>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19466" name="Rectangle 24"/>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19467" name="Rectangle 4"/>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19468" name="Rectangle 6"/>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19469" name="Rectangle 6"/>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19470" name="Rectangle 8"/>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19471" name="Rectangle 10"/>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19472" name="矩形 24"/>
          <p:cNvSpPr>
            <a:spLocks noChangeArrowheads="1"/>
          </p:cNvSpPr>
          <p:nvPr/>
        </p:nvSpPr>
        <p:spPr bwMode="auto">
          <a:xfrm>
            <a:off x="357189" y="964407"/>
            <a:ext cx="8429625" cy="461665"/>
          </a:xfrm>
          <a:prstGeom prst="rect">
            <a:avLst/>
          </a:prstGeom>
          <a:noFill/>
          <a:ln w="9525">
            <a:noFill/>
            <a:miter lim="800000"/>
            <a:headEnd/>
            <a:tailEnd/>
          </a:ln>
        </p:spPr>
        <p:txBody>
          <a:bodyPr>
            <a:spAutoFit/>
          </a:bodyPr>
          <a:lstStyle/>
          <a:p>
            <a:r>
              <a:rPr lang="en-US" altLang="zh-CN" sz="2400"/>
              <a:t>2</a:t>
            </a:r>
            <a:r>
              <a:rPr lang="zh-CN" altLang="en-US" sz="2400"/>
              <a:t>．反相单限电压比较</a:t>
            </a:r>
          </a:p>
        </p:txBody>
      </p:sp>
      <p:sp>
        <p:nvSpPr>
          <p:cNvPr id="19473" name="Rectangle 7"/>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19474" name="Rectangle 10"/>
          <p:cNvSpPr>
            <a:spLocks noChangeArrowheads="1"/>
          </p:cNvSpPr>
          <p:nvPr/>
        </p:nvSpPr>
        <p:spPr bwMode="auto">
          <a:xfrm>
            <a:off x="0" y="12070"/>
            <a:ext cx="216726" cy="261610"/>
          </a:xfrm>
          <a:prstGeom prst="rect">
            <a:avLst/>
          </a:prstGeom>
          <a:noFill/>
          <a:ln w="9525">
            <a:noFill/>
            <a:miter lim="800000"/>
            <a:headEnd/>
            <a:tailEnd/>
          </a:ln>
        </p:spPr>
        <p:txBody>
          <a:bodyPr wrap="none" anchor="ctr">
            <a:spAutoFit/>
          </a:bodyPr>
          <a:lstStyle/>
          <a:p>
            <a:pPr eaLnBrk="0" hangingPunct="0"/>
            <a:r>
              <a:rPr lang="zh-CN" altLang="zh-CN" sz="1100"/>
              <a:t> </a:t>
            </a:r>
            <a:endParaRPr lang="zh-CN" altLang="zh-CN"/>
          </a:p>
        </p:txBody>
      </p:sp>
      <p:sp>
        <p:nvSpPr>
          <p:cNvPr id="19475" name="Rectangle 12"/>
          <p:cNvSpPr>
            <a:spLocks noChangeArrowheads="1"/>
          </p:cNvSpPr>
          <p:nvPr/>
        </p:nvSpPr>
        <p:spPr bwMode="auto">
          <a:xfrm>
            <a:off x="0" y="-13216"/>
            <a:ext cx="184731" cy="369332"/>
          </a:xfrm>
          <a:prstGeom prst="rect">
            <a:avLst/>
          </a:prstGeom>
          <a:noFill/>
          <a:ln w="9525">
            <a:noFill/>
            <a:miter lim="800000"/>
            <a:headEnd/>
            <a:tailEnd/>
          </a:ln>
        </p:spPr>
        <p:txBody>
          <a:bodyPr wrap="none" anchor="ctr">
            <a:spAutoFit/>
          </a:bodyPr>
          <a:lstStyle/>
          <a:p>
            <a:endParaRPr lang="zh-CN" altLang="en-US"/>
          </a:p>
        </p:txBody>
      </p:sp>
      <p:sp>
        <p:nvSpPr>
          <p:cNvPr id="19476" name="Rectangle 5"/>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19477" name="Rectangle 7"/>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19478" name="Rectangle 5"/>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19479" name="Rectangle 7"/>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19480" name="Rectangle 9"/>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19481" name="Rectangle 3"/>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19482" name="Rectangle 4"/>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19483" name="Rectangle 6"/>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19484" name="Rectangle 8"/>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19485" name="Rectangle 6"/>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33" name="Rectangle 10"/>
          <p:cNvSpPr>
            <a:spLocks noChangeArrowheads="1"/>
          </p:cNvSpPr>
          <p:nvPr/>
        </p:nvSpPr>
        <p:spPr bwMode="auto">
          <a:xfrm>
            <a:off x="500063" y="1764507"/>
            <a:ext cx="2203450" cy="480131"/>
          </a:xfrm>
          <a:prstGeom prst="rect">
            <a:avLst/>
          </a:prstGeom>
          <a:noFill/>
          <a:ln>
            <a:noFill/>
          </a:ln>
          <a:effectLst/>
          <a:extLst>
            <a:ext uri="{909E8E84-426E-40DD-AFC4-6F175D3DCCD1}"/>
            <a:ext uri="{91240B29-F687-4F45-9708-019B960494DF}"/>
            <a:ext uri="{AF507438-7753-43E0-B8FC-AC1667EBCBE1}"/>
          </a:extLst>
        </p:spPr>
        <p:txBody>
          <a:bodyPr lIns="0" tIns="0" rIns="0" bIns="0">
            <a:spAutoFit/>
          </a:bodyPr>
          <a:lstStyle>
            <a:lvl1pPr algn="l">
              <a:spcBef>
                <a:spcPct val="20000"/>
              </a:spcBef>
              <a:buClr>
                <a:schemeClr val="accent2"/>
              </a:buClr>
              <a:buFont typeface="Wingdings" pitchFamily="2" charset="2"/>
              <a:buChar char="o"/>
              <a:defRPr sz="3000" b="1">
                <a:solidFill>
                  <a:schemeClr val="tx1"/>
                </a:solidFill>
                <a:latin typeface="Arial Narrow" pitchFamily="34" charset="0"/>
                <a:ea typeface="楷体_GB2312" pitchFamily="49" charset="-122"/>
              </a:defRPr>
            </a:lvl1pPr>
            <a:lvl2pPr marL="762000" indent="-285750" algn="l">
              <a:spcBef>
                <a:spcPct val="20000"/>
              </a:spcBef>
              <a:buClr>
                <a:schemeClr val="accent2"/>
              </a:buClr>
              <a:buFont typeface="Wingdings" pitchFamily="2" charset="2"/>
              <a:buChar char="n"/>
              <a:defRPr sz="3000" b="1">
                <a:solidFill>
                  <a:schemeClr val="tx1"/>
                </a:solidFill>
                <a:latin typeface="Arial Narrow" pitchFamily="34" charset="0"/>
                <a:ea typeface="楷体_GB2312" pitchFamily="49" charset="-122"/>
              </a:defRPr>
            </a:lvl2pPr>
            <a:lvl3pPr marL="1181100" indent="-228600" algn="l">
              <a:spcBef>
                <a:spcPct val="20000"/>
              </a:spcBef>
              <a:buClr>
                <a:schemeClr val="accent2"/>
              </a:buClr>
              <a:buFont typeface="Wingdings" pitchFamily="2" charset="2"/>
              <a:buChar char="o"/>
              <a:defRPr sz="2800" b="1">
                <a:solidFill>
                  <a:schemeClr val="tx1"/>
                </a:solidFill>
                <a:latin typeface="Arial Narrow" pitchFamily="34" charset="0"/>
                <a:ea typeface="楷体_GB2312" pitchFamily="49" charset="-122"/>
              </a:defRPr>
            </a:lvl3pPr>
            <a:lvl4pPr marL="1600200" indent="-228600" algn="l">
              <a:spcBef>
                <a:spcPct val="20000"/>
              </a:spcBef>
              <a:buClr>
                <a:schemeClr val="accent2"/>
              </a:buClr>
              <a:buFont typeface="Wingdings" pitchFamily="2" charset="2"/>
              <a:buChar char="n"/>
              <a:defRPr sz="2400" b="1">
                <a:solidFill>
                  <a:schemeClr val="tx1"/>
                </a:solidFill>
                <a:latin typeface="Arial Narrow" pitchFamily="34" charset="0"/>
                <a:ea typeface="楷体_GB2312" pitchFamily="49" charset="-122"/>
              </a:defRPr>
            </a:lvl4pPr>
            <a:lvl5pPr marL="2057400" indent="-228600" algn="l">
              <a:spcBef>
                <a:spcPct val="25000"/>
              </a:spcBef>
              <a:buClr>
                <a:schemeClr val="accent2"/>
              </a:buClr>
              <a:buFont typeface="Wingdings" pitchFamily="2" charset="2"/>
              <a:buChar char="§"/>
              <a:defRPr sz="2400" b="1">
                <a:solidFill>
                  <a:schemeClr val="tx1"/>
                </a:solidFill>
                <a:latin typeface="Arial Narrow" pitchFamily="34" charset="0"/>
                <a:ea typeface="楷体_GB2312" pitchFamily="49" charset="-122"/>
              </a:defRPr>
            </a:lvl5pPr>
            <a:lvl6pPr marL="2514600" indent="-228600" fontAlgn="base">
              <a:spcBef>
                <a:spcPct val="25000"/>
              </a:spcBef>
              <a:spcAft>
                <a:spcPct val="0"/>
              </a:spcAft>
              <a:buClr>
                <a:schemeClr val="accent2"/>
              </a:buClr>
              <a:buFont typeface="Wingdings" pitchFamily="2" charset="2"/>
              <a:buChar char="§"/>
              <a:defRPr sz="2400" b="1">
                <a:solidFill>
                  <a:schemeClr val="tx1"/>
                </a:solidFill>
                <a:latin typeface="Arial Narrow" pitchFamily="34" charset="0"/>
                <a:ea typeface="楷体_GB2312" pitchFamily="49" charset="-122"/>
              </a:defRPr>
            </a:lvl6pPr>
            <a:lvl7pPr marL="2971800" indent="-228600" fontAlgn="base">
              <a:spcBef>
                <a:spcPct val="25000"/>
              </a:spcBef>
              <a:spcAft>
                <a:spcPct val="0"/>
              </a:spcAft>
              <a:buClr>
                <a:schemeClr val="accent2"/>
              </a:buClr>
              <a:buFont typeface="Wingdings" pitchFamily="2" charset="2"/>
              <a:buChar char="§"/>
              <a:defRPr sz="2400" b="1">
                <a:solidFill>
                  <a:schemeClr val="tx1"/>
                </a:solidFill>
                <a:latin typeface="Arial Narrow" pitchFamily="34" charset="0"/>
                <a:ea typeface="楷体_GB2312" pitchFamily="49" charset="-122"/>
              </a:defRPr>
            </a:lvl7pPr>
            <a:lvl8pPr marL="3429000" indent="-228600" fontAlgn="base">
              <a:spcBef>
                <a:spcPct val="25000"/>
              </a:spcBef>
              <a:spcAft>
                <a:spcPct val="0"/>
              </a:spcAft>
              <a:buClr>
                <a:schemeClr val="accent2"/>
              </a:buClr>
              <a:buFont typeface="Wingdings" pitchFamily="2" charset="2"/>
              <a:buChar char="§"/>
              <a:defRPr sz="2400" b="1">
                <a:solidFill>
                  <a:schemeClr val="tx1"/>
                </a:solidFill>
                <a:latin typeface="Arial Narrow" pitchFamily="34" charset="0"/>
                <a:ea typeface="楷体_GB2312" pitchFamily="49" charset="-122"/>
              </a:defRPr>
            </a:lvl8pPr>
            <a:lvl9pPr marL="3886200" indent="-228600" fontAlgn="base">
              <a:spcBef>
                <a:spcPct val="25000"/>
              </a:spcBef>
              <a:spcAft>
                <a:spcPct val="0"/>
              </a:spcAft>
              <a:buClr>
                <a:schemeClr val="accent2"/>
              </a:buClr>
              <a:buFont typeface="Wingdings" pitchFamily="2" charset="2"/>
              <a:buChar char="§"/>
              <a:defRPr sz="2400" b="1">
                <a:solidFill>
                  <a:schemeClr val="tx1"/>
                </a:solidFill>
                <a:latin typeface="Arial Narrow" pitchFamily="34" charset="0"/>
                <a:ea typeface="楷体_GB2312" pitchFamily="49" charset="-122"/>
              </a:defRPr>
            </a:lvl9pPr>
          </a:lstStyle>
          <a:p>
            <a:pPr algn="just">
              <a:lnSpc>
                <a:spcPct val="130000"/>
              </a:lnSpc>
              <a:spcBef>
                <a:spcPct val="0"/>
              </a:spcBef>
              <a:buClr>
                <a:srgbClr val="CC0000"/>
              </a:buClr>
              <a:buFont typeface="Wingdings" pitchFamily="2" charset="2"/>
              <a:buNone/>
              <a:defRPr/>
            </a:pPr>
            <a:r>
              <a:rPr lang="zh-CN" altLang="en-US" sz="2400" kern="0" dirty="0" smtClean="0">
                <a:solidFill>
                  <a:srgbClr val="000000"/>
                </a:solidFill>
              </a:rPr>
              <a:t>电压传输特性</a:t>
            </a:r>
          </a:p>
        </p:txBody>
      </p:sp>
      <p:sp>
        <p:nvSpPr>
          <p:cNvPr id="36" name="AutoShape 12" descr="羊皮纸"/>
          <p:cNvSpPr>
            <a:spLocks noChangeArrowheads="1"/>
          </p:cNvSpPr>
          <p:nvPr/>
        </p:nvSpPr>
        <p:spPr bwMode="auto">
          <a:xfrm>
            <a:off x="796925" y="2763918"/>
            <a:ext cx="2368550" cy="408623"/>
          </a:xfrm>
          <a:prstGeom prst="roundRect">
            <a:avLst>
              <a:gd name="adj" fmla="val 16667"/>
            </a:avLst>
          </a:prstGeom>
          <a:blipFill dpi="0" rotWithShape="0">
            <a:blip r:embed="rId3" cstate="print"/>
            <a:srcRect/>
            <a:tile tx="0" ty="0" sx="100000" sy="100000" flip="none" algn="tl"/>
          </a:blipFill>
          <a:ln>
            <a:noFill/>
          </a:ln>
          <a:effectLst/>
          <a:extLst>
            <a:ext uri="{91240B29-F687-4F45-9708-019B960494DF}"/>
            <a:ext uri="{AF507438-7753-43E0-B8FC-AC1667EBCBE1}"/>
          </a:extLst>
        </p:spPr>
        <p:txBody>
          <a:bodyPr anchor="ctr">
            <a:spAutoFit/>
          </a:bodyPr>
          <a:lstStyle/>
          <a:p>
            <a:pPr algn="ctr">
              <a:defRPr/>
            </a:pPr>
            <a:endParaRPr lang="zh-CN" altLang="en-US" kern="0">
              <a:solidFill>
                <a:srgbClr val="000000"/>
              </a:solidFill>
              <a:ea typeface="+mn-ea"/>
            </a:endParaRPr>
          </a:p>
        </p:txBody>
      </p:sp>
      <p:sp>
        <p:nvSpPr>
          <p:cNvPr id="38" name="Rectangle 14"/>
          <p:cNvSpPr>
            <a:spLocks noChangeArrowheads="1"/>
          </p:cNvSpPr>
          <p:nvPr/>
        </p:nvSpPr>
        <p:spPr bwMode="auto">
          <a:xfrm>
            <a:off x="515938" y="3771901"/>
            <a:ext cx="3949700" cy="849463"/>
          </a:xfrm>
          <a:prstGeom prst="rect">
            <a:avLst/>
          </a:prstGeom>
          <a:noFill/>
          <a:ln>
            <a:noFill/>
          </a:ln>
          <a:effectLst/>
          <a:extLst>
            <a:ext uri="{909E8E84-426E-40DD-AFC4-6F175D3DCCD1}"/>
            <a:ext uri="{91240B29-F687-4F45-9708-019B960494DF}"/>
            <a:ext uri="{AF507438-7753-43E0-B8FC-AC1667EBCBE1}"/>
          </a:extLst>
        </p:spPr>
        <p:txBody>
          <a:bodyPr lIns="0" tIns="0" rIns="0" bIns="0">
            <a:spAutoFit/>
          </a:bodyPr>
          <a:lstStyle>
            <a:lvl1pPr algn="l">
              <a:spcBef>
                <a:spcPct val="20000"/>
              </a:spcBef>
              <a:buClr>
                <a:schemeClr val="accent2"/>
              </a:buClr>
              <a:buFont typeface="Wingdings" pitchFamily="2" charset="2"/>
              <a:buChar char="o"/>
              <a:defRPr sz="3000" b="1">
                <a:solidFill>
                  <a:schemeClr val="tx1"/>
                </a:solidFill>
                <a:latin typeface="Arial Narrow" pitchFamily="34" charset="0"/>
                <a:ea typeface="楷体_GB2312" pitchFamily="49" charset="-122"/>
              </a:defRPr>
            </a:lvl1pPr>
            <a:lvl2pPr marL="762000" indent="-285750" algn="l">
              <a:spcBef>
                <a:spcPct val="20000"/>
              </a:spcBef>
              <a:buClr>
                <a:schemeClr val="accent2"/>
              </a:buClr>
              <a:buFont typeface="Wingdings" pitchFamily="2" charset="2"/>
              <a:buChar char="n"/>
              <a:defRPr sz="3000" b="1">
                <a:solidFill>
                  <a:schemeClr val="tx1"/>
                </a:solidFill>
                <a:latin typeface="Arial Narrow" pitchFamily="34" charset="0"/>
                <a:ea typeface="楷体_GB2312" pitchFamily="49" charset="-122"/>
              </a:defRPr>
            </a:lvl2pPr>
            <a:lvl3pPr marL="1181100" indent="-228600" algn="l">
              <a:spcBef>
                <a:spcPct val="20000"/>
              </a:spcBef>
              <a:buClr>
                <a:schemeClr val="accent2"/>
              </a:buClr>
              <a:buFont typeface="Wingdings" pitchFamily="2" charset="2"/>
              <a:buChar char="o"/>
              <a:defRPr sz="2800" b="1">
                <a:solidFill>
                  <a:schemeClr val="tx1"/>
                </a:solidFill>
                <a:latin typeface="Arial Narrow" pitchFamily="34" charset="0"/>
                <a:ea typeface="楷体_GB2312" pitchFamily="49" charset="-122"/>
              </a:defRPr>
            </a:lvl3pPr>
            <a:lvl4pPr marL="1600200" indent="-228600" algn="l">
              <a:spcBef>
                <a:spcPct val="20000"/>
              </a:spcBef>
              <a:buClr>
                <a:schemeClr val="accent2"/>
              </a:buClr>
              <a:buFont typeface="Wingdings" pitchFamily="2" charset="2"/>
              <a:buChar char="n"/>
              <a:defRPr sz="2400" b="1">
                <a:solidFill>
                  <a:schemeClr val="tx1"/>
                </a:solidFill>
                <a:latin typeface="Arial Narrow" pitchFamily="34" charset="0"/>
                <a:ea typeface="楷体_GB2312" pitchFamily="49" charset="-122"/>
              </a:defRPr>
            </a:lvl4pPr>
            <a:lvl5pPr marL="2057400" indent="-228600" algn="l">
              <a:spcBef>
                <a:spcPct val="25000"/>
              </a:spcBef>
              <a:buClr>
                <a:schemeClr val="accent2"/>
              </a:buClr>
              <a:buFont typeface="Wingdings" pitchFamily="2" charset="2"/>
              <a:buChar char="§"/>
              <a:defRPr sz="2400" b="1">
                <a:solidFill>
                  <a:schemeClr val="tx1"/>
                </a:solidFill>
                <a:latin typeface="Arial Narrow" pitchFamily="34" charset="0"/>
                <a:ea typeface="楷体_GB2312" pitchFamily="49" charset="-122"/>
              </a:defRPr>
            </a:lvl5pPr>
            <a:lvl6pPr marL="2514600" indent="-228600" fontAlgn="base">
              <a:spcBef>
                <a:spcPct val="25000"/>
              </a:spcBef>
              <a:spcAft>
                <a:spcPct val="0"/>
              </a:spcAft>
              <a:buClr>
                <a:schemeClr val="accent2"/>
              </a:buClr>
              <a:buFont typeface="Wingdings" pitchFamily="2" charset="2"/>
              <a:buChar char="§"/>
              <a:defRPr sz="2400" b="1">
                <a:solidFill>
                  <a:schemeClr val="tx1"/>
                </a:solidFill>
                <a:latin typeface="Arial Narrow" pitchFamily="34" charset="0"/>
                <a:ea typeface="楷体_GB2312" pitchFamily="49" charset="-122"/>
              </a:defRPr>
            </a:lvl6pPr>
            <a:lvl7pPr marL="2971800" indent="-228600" fontAlgn="base">
              <a:spcBef>
                <a:spcPct val="25000"/>
              </a:spcBef>
              <a:spcAft>
                <a:spcPct val="0"/>
              </a:spcAft>
              <a:buClr>
                <a:schemeClr val="accent2"/>
              </a:buClr>
              <a:buFont typeface="Wingdings" pitchFamily="2" charset="2"/>
              <a:buChar char="§"/>
              <a:defRPr sz="2400" b="1">
                <a:solidFill>
                  <a:schemeClr val="tx1"/>
                </a:solidFill>
                <a:latin typeface="Arial Narrow" pitchFamily="34" charset="0"/>
                <a:ea typeface="楷体_GB2312" pitchFamily="49" charset="-122"/>
              </a:defRPr>
            </a:lvl7pPr>
            <a:lvl8pPr marL="3429000" indent="-228600" fontAlgn="base">
              <a:spcBef>
                <a:spcPct val="25000"/>
              </a:spcBef>
              <a:spcAft>
                <a:spcPct val="0"/>
              </a:spcAft>
              <a:buClr>
                <a:schemeClr val="accent2"/>
              </a:buClr>
              <a:buFont typeface="Wingdings" pitchFamily="2" charset="2"/>
              <a:buChar char="§"/>
              <a:defRPr sz="2400" b="1">
                <a:solidFill>
                  <a:schemeClr val="tx1"/>
                </a:solidFill>
                <a:latin typeface="Arial Narrow" pitchFamily="34" charset="0"/>
                <a:ea typeface="楷体_GB2312" pitchFamily="49" charset="-122"/>
              </a:defRPr>
            </a:lvl8pPr>
            <a:lvl9pPr marL="3886200" indent="-228600" fontAlgn="base">
              <a:spcBef>
                <a:spcPct val="25000"/>
              </a:spcBef>
              <a:spcAft>
                <a:spcPct val="0"/>
              </a:spcAft>
              <a:buClr>
                <a:schemeClr val="accent2"/>
              </a:buClr>
              <a:buFont typeface="Wingdings" pitchFamily="2" charset="2"/>
              <a:buChar char="§"/>
              <a:defRPr sz="2400" b="1">
                <a:solidFill>
                  <a:schemeClr val="tx1"/>
                </a:solidFill>
                <a:latin typeface="Arial Narrow" pitchFamily="34" charset="0"/>
                <a:ea typeface="楷体_GB2312" pitchFamily="49" charset="-122"/>
              </a:defRPr>
            </a:lvl9pPr>
          </a:lstStyle>
          <a:p>
            <a:pPr algn="just">
              <a:lnSpc>
                <a:spcPct val="115000"/>
              </a:lnSpc>
              <a:spcBef>
                <a:spcPct val="0"/>
              </a:spcBef>
              <a:buClr>
                <a:srgbClr val="CC0000"/>
              </a:buClr>
              <a:buFont typeface="Wingdings" pitchFamily="2" charset="2"/>
              <a:buNone/>
              <a:defRPr/>
            </a:pPr>
            <a:r>
              <a:rPr lang="en-US" altLang="zh-CN" sz="2400" kern="0" smtClean="0">
                <a:solidFill>
                  <a:srgbClr val="000000"/>
                </a:solidFill>
              </a:rPr>
              <a:t>     </a:t>
            </a:r>
            <a:r>
              <a:rPr lang="zh-CN" altLang="en-US" sz="2400" kern="0" smtClean="0">
                <a:solidFill>
                  <a:srgbClr val="000000"/>
                </a:solidFill>
              </a:rPr>
              <a:t>输入为正负对称的正弦波时，输出波形如图所示。</a:t>
            </a:r>
          </a:p>
        </p:txBody>
      </p:sp>
      <p:sp>
        <p:nvSpPr>
          <p:cNvPr id="39" name="Rectangle 18"/>
          <p:cNvSpPr>
            <a:spLocks noChangeArrowheads="1"/>
          </p:cNvSpPr>
          <p:nvPr/>
        </p:nvSpPr>
        <p:spPr bwMode="auto">
          <a:xfrm>
            <a:off x="1322388" y="1393032"/>
            <a:ext cx="3035300" cy="480131"/>
          </a:xfrm>
          <a:prstGeom prst="rect">
            <a:avLst/>
          </a:prstGeom>
          <a:noFill/>
          <a:ln>
            <a:noFill/>
          </a:ln>
          <a:effectLst/>
          <a:extLst>
            <a:ext uri="{909E8E84-426E-40DD-AFC4-6F175D3DCCD1}"/>
            <a:ext uri="{91240B29-F687-4F45-9708-019B960494DF}"/>
            <a:ext uri="{AF507438-7753-43E0-B8FC-AC1667EBCBE1}"/>
          </a:extLst>
        </p:spPr>
        <p:txBody>
          <a:bodyPr lIns="0" tIns="0" rIns="0" bIns="0">
            <a:spAutoFit/>
          </a:bodyPr>
          <a:lstStyle>
            <a:lvl1pPr algn="l">
              <a:spcBef>
                <a:spcPct val="20000"/>
              </a:spcBef>
              <a:buClr>
                <a:schemeClr val="accent2"/>
              </a:buClr>
              <a:buFont typeface="Wingdings" pitchFamily="2" charset="2"/>
              <a:buChar char="o"/>
              <a:defRPr sz="3000" b="1">
                <a:solidFill>
                  <a:schemeClr val="tx1"/>
                </a:solidFill>
                <a:latin typeface="Arial Narrow" pitchFamily="34" charset="0"/>
                <a:ea typeface="楷体_GB2312" pitchFamily="49" charset="-122"/>
              </a:defRPr>
            </a:lvl1pPr>
            <a:lvl2pPr marL="762000" indent="-285750" algn="l">
              <a:spcBef>
                <a:spcPct val="20000"/>
              </a:spcBef>
              <a:buClr>
                <a:schemeClr val="accent2"/>
              </a:buClr>
              <a:buFont typeface="Wingdings" pitchFamily="2" charset="2"/>
              <a:buChar char="n"/>
              <a:defRPr sz="3000" b="1">
                <a:solidFill>
                  <a:schemeClr val="tx1"/>
                </a:solidFill>
                <a:latin typeface="Arial Narrow" pitchFamily="34" charset="0"/>
                <a:ea typeface="楷体_GB2312" pitchFamily="49" charset="-122"/>
              </a:defRPr>
            </a:lvl2pPr>
            <a:lvl3pPr marL="1181100" indent="-228600" algn="l">
              <a:spcBef>
                <a:spcPct val="20000"/>
              </a:spcBef>
              <a:buClr>
                <a:schemeClr val="accent2"/>
              </a:buClr>
              <a:buFont typeface="Wingdings" pitchFamily="2" charset="2"/>
              <a:buChar char="o"/>
              <a:defRPr sz="2800" b="1">
                <a:solidFill>
                  <a:schemeClr val="tx1"/>
                </a:solidFill>
                <a:latin typeface="Arial Narrow" pitchFamily="34" charset="0"/>
                <a:ea typeface="楷体_GB2312" pitchFamily="49" charset="-122"/>
              </a:defRPr>
            </a:lvl3pPr>
            <a:lvl4pPr marL="1600200" indent="-228600" algn="l">
              <a:spcBef>
                <a:spcPct val="20000"/>
              </a:spcBef>
              <a:buClr>
                <a:schemeClr val="accent2"/>
              </a:buClr>
              <a:buFont typeface="Wingdings" pitchFamily="2" charset="2"/>
              <a:buChar char="n"/>
              <a:defRPr sz="2400" b="1">
                <a:solidFill>
                  <a:schemeClr val="tx1"/>
                </a:solidFill>
                <a:latin typeface="Arial Narrow" pitchFamily="34" charset="0"/>
                <a:ea typeface="楷体_GB2312" pitchFamily="49" charset="-122"/>
              </a:defRPr>
            </a:lvl4pPr>
            <a:lvl5pPr marL="2057400" indent="-228600" algn="l">
              <a:spcBef>
                <a:spcPct val="25000"/>
              </a:spcBef>
              <a:buClr>
                <a:schemeClr val="accent2"/>
              </a:buClr>
              <a:buFont typeface="Wingdings" pitchFamily="2" charset="2"/>
              <a:buChar char="§"/>
              <a:defRPr sz="2400" b="1">
                <a:solidFill>
                  <a:schemeClr val="tx1"/>
                </a:solidFill>
                <a:latin typeface="Arial Narrow" pitchFamily="34" charset="0"/>
                <a:ea typeface="楷体_GB2312" pitchFamily="49" charset="-122"/>
              </a:defRPr>
            </a:lvl5pPr>
            <a:lvl6pPr marL="2514600" indent="-228600" fontAlgn="base">
              <a:spcBef>
                <a:spcPct val="25000"/>
              </a:spcBef>
              <a:spcAft>
                <a:spcPct val="0"/>
              </a:spcAft>
              <a:buClr>
                <a:schemeClr val="accent2"/>
              </a:buClr>
              <a:buFont typeface="Wingdings" pitchFamily="2" charset="2"/>
              <a:buChar char="§"/>
              <a:defRPr sz="2400" b="1">
                <a:solidFill>
                  <a:schemeClr val="tx1"/>
                </a:solidFill>
                <a:latin typeface="Arial Narrow" pitchFamily="34" charset="0"/>
                <a:ea typeface="楷体_GB2312" pitchFamily="49" charset="-122"/>
              </a:defRPr>
            </a:lvl6pPr>
            <a:lvl7pPr marL="2971800" indent="-228600" fontAlgn="base">
              <a:spcBef>
                <a:spcPct val="25000"/>
              </a:spcBef>
              <a:spcAft>
                <a:spcPct val="0"/>
              </a:spcAft>
              <a:buClr>
                <a:schemeClr val="accent2"/>
              </a:buClr>
              <a:buFont typeface="Wingdings" pitchFamily="2" charset="2"/>
              <a:buChar char="§"/>
              <a:defRPr sz="2400" b="1">
                <a:solidFill>
                  <a:schemeClr val="tx1"/>
                </a:solidFill>
                <a:latin typeface="Arial Narrow" pitchFamily="34" charset="0"/>
                <a:ea typeface="楷体_GB2312" pitchFamily="49" charset="-122"/>
              </a:defRPr>
            </a:lvl7pPr>
            <a:lvl8pPr marL="3429000" indent="-228600" fontAlgn="base">
              <a:spcBef>
                <a:spcPct val="25000"/>
              </a:spcBef>
              <a:spcAft>
                <a:spcPct val="0"/>
              </a:spcAft>
              <a:buClr>
                <a:schemeClr val="accent2"/>
              </a:buClr>
              <a:buFont typeface="Wingdings" pitchFamily="2" charset="2"/>
              <a:buChar char="§"/>
              <a:defRPr sz="2400" b="1">
                <a:solidFill>
                  <a:schemeClr val="tx1"/>
                </a:solidFill>
                <a:latin typeface="Arial Narrow" pitchFamily="34" charset="0"/>
                <a:ea typeface="楷体_GB2312" pitchFamily="49" charset="-122"/>
              </a:defRPr>
            </a:lvl8pPr>
            <a:lvl9pPr marL="3886200" indent="-228600" fontAlgn="base">
              <a:spcBef>
                <a:spcPct val="25000"/>
              </a:spcBef>
              <a:spcAft>
                <a:spcPct val="0"/>
              </a:spcAft>
              <a:buClr>
                <a:schemeClr val="accent2"/>
              </a:buClr>
              <a:buFont typeface="Wingdings" pitchFamily="2" charset="2"/>
              <a:buChar char="§"/>
              <a:defRPr sz="2400" b="1">
                <a:solidFill>
                  <a:schemeClr val="tx1"/>
                </a:solidFill>
                <a:latin typeface="Arial Narrow" pitchFamily="34" charset="0"/>
                <a:ea typeface="楷体_GB2312" pitchFamily="49" charset="-122"/>
              </a:defRPr>
            </a:lvl9pPr>
          </a:lstStyle>
          <a:p>
            <a:pPr algn="just">
              <a:lnSpc>
                <a:spcPct val="130000"/>
              </a:lnSpc>
              <a:spcBef>
                <a:spcPct val="0"/>
              </a:spcBef>
              <a:buClr>
                <a:srgbClr val="CC0000"/>
              </a:buClr>
              <a:buFont typeface="Wingdings" pitchFamily="2" charset="2"/>
              <a:buNone/>
              <a:defRPr/>
            </a:pPr>
            <a:r>
              <a:rPr lang="zh-CN" altLang="en-US" sz="2400" kern="0" smtClean="0">
                <a:solidFill>
                  <a:srgbClr val="000000"/>
                </a:solidFill>
              </a:rPr>
              <a:t>（门限电压为</a:t>
            </a:r>
            <a:r>
              <a:rPr lang="en-US" altLang="zh-CN" sz="2400" i="1" kern="0" smtClean="0">
                <a:solidFill>
                  <a:srgbClr val="000000"/>
                </a:solidFill>
              </a:rPr>
              <a:t>V</a:t>
            </a:r>
            <a:r>
              <a:rPr lang="en-US" altLang="zh-CN" sz="2400" kern="0" baseline="-25000" smtClean="0">
                <a:solidFill>
                  <a:srgbClr val="000000"/>
                </a:solidFill>
              </a:rPr>
              <a:t>REF</a:t>
            </a:r>
            <a:r>
              <a:rPr lang="zh-CN" altLang="en-US" sz="2400" kern="0" smtClean="0">
                <a:solidFill>
                  <a:srgbClr val="000000"/>
                </a:solidFill>
              </a:rPr>
              <a:t>）</a:t>
            </a:r>
          </a:p>
        </p:txBody>
      </p:sp>
      <p:pic>
        <p:nvPicPr>
          <p:cNvPr id="19490" name="Picture 5"/>
          <p:cNvPicPr>
            <a:picLocks noChangeAspect="1" noChangeArrowheads="1"/>
          </p:cNvPicPr>
          <p:nvPr/>
        </p:nvPicPr>
        <p:blipFill>
          <a:blip r:embed="rId4" cstate="print"/>
          <a:srcRect/>
          <a:stretch>
            <a:fillRect/>
          </a:stretch>
        </p:blipFill>
        <p:spPr bwMode="auto">
          <a:xfrm>
            <a:off x="5500689" y="750094"/>
            <a:ext cx="2714625" cy="1621631"/>
          </a:xfrm>
          <a:prstGeom prst="rect">
            <a:avLst/>
          </a:prstGeom>
          <a:noFill/>
          <a:ln w="9525">
            <a:noFill/>
            <a:miter lim="800000"/>
            <a:headEnd/>
            <a:tailEnd/>
          </a:ln>
        </p:spPr>
      </p:pic>
      <p:pic>
        <p:nvPicPr>
          <p:cNvPr id="19491" name="Picture 6"/>
          <p:cNvPicPr>
            <a:picLocks noChangeAspect="1" noChangeArrowheads="1"/>
          </p:cNvPicPr>
          <p:nvPr/>
        </p:nvPicPr>
        <p:blipFill>
          <a:blip r:embed="rId5" cstate="print"/>
          <a:srcRect/>
          <a:stretch>
            <a:fillRect/>
          </a:stretch>
        </p:blipFill>
        <p:spPr bwMode="auto">
          <a:xfrm>
            <a:off x="5214939" y="2450306"/>
            <a:ext cx="3286125" cy="2157413"/>
          </a:xfrm>
          <a:prstGeom prst="rect">
            <a:avLst/>
          </a:prstGeom>
          <a:noFill/>
          <a:ln w="9525">
            <a:noFill/>
            <a:miter lim="800000"/>
            <a:headEnd/>
            <a:tailEnd/>
          </a:ln>
        </p:spPr>
      </p:pic>
      <p:graphicFrame>
        <p:nvGraphicFramePr>
          <p:cNvPr id="19458" name="Object 13"/>
          <p:cNvGraphicFramePr>
            <a:graphicFrameLocks noChangeAspect="1"/>
          </p:cNvGraphicFramePr>
          <p:nvPr/>
        </p:nvGraphicFramePr>
        <p:xfrm>
          <a:off x="928688" y="2250282"/>
          <a:ext cx="2138362" cy="1408510"/>
        </p:xfrm>
        <a:graphic>
          <a:graphicData uri="http://schemas.openxmlformats.org/presentationml/2006/ole">
            <p:oleObj spid="_x0000_s19458" name="Picture" r:id="rId6" imgW="1647720" imgH="1447920" progId="Word.Picture.8">
              <p:embed/>
            </p:oleObj>
          </a:graphicData>
        </a:graphic>
      </p:graphicFrame>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strips(downRight)">
                                      <p:cBhvr>
                                        <p:cTn id="7" dur="500"/>
                                        <p:tgtEl>
                                          <p:spTgt spid="39"/>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33"/>
                                        </p:tgtEl>
                                        <p:attrNameLst>
                                          <p:attrName>style.visibility</p:attrName>
                                        </p:attrNameLst>
                                      </p:cBhvr>
                                      <p:to>
                                        <p:strVal val="visible"/>
                                      </p:to>
                                    </p:set>
                                    <p:animEffect transition="in" filter="strips(downRight)">
                                      <p:cBhvr>
                                        <p:cTn id="12" dur="500"/>
                                        <p:tgtEl>
                                          <p:spTgt spid="33"/>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38"/>
                                        </p:tgtEl>
                                        <p:attrNameLst>
                                          <p:attrName>style.visibility</p:attrName>
                                        </p:attrNameLst>
                                      </p:cBhvr>
                                      <p:to>
                                        <p:strVal val="visible"/>
                                      </p:to>
                                    </p:set>
                                    <p:animEffect transition="in" filter="strips(downRight)">
                                      <p:cBhvr>
                                        <p:cTn id="17"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utoUpdateAnimBg="0"/>
      <p:bldP spid="38" grpId="0" autoUpdateAnimBg="0"/>
      <p:bldP spid="39" grpId="0" autoUpdateAnimBg="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60419" name="Rectangle 4"/>
          <p:cNvSpPr>
            <a:spLocks noChangeArrowheads="1"/>
          </p:cNvSpPr>
          <p:nvPr/>
        </p:nvSpPr>
        <p:spPr bwMode="auto">
          <a:xfrm>
            <a:off x="0" y="-13216"/>
            <a:ext cx="184731" cy="369332"/>
          </a:xfrm>
          <a:prstGeom prst="rect">
            <a:avLst/>
          </a:prstGeom>
          <a:noFill/>
          <a:ln w="9525">
            <a:noFill/>
            <a:miter lim="800000"/>
            <a:headEnd/>
            <a:tailEnd/>
          </a:ln>
        </p:spPr>
        <p:txBody>
          <a:bodyPr wrap="none" anchor="ctr">
            <a:spAutoFit/>
          </a:bodyPr>
          <a:lstStyle/>
          <a:p>
            <a:endParaRPr lang="zh-CN" altLang="en-US"/>
          </a:p>
        </p:txBody>
      </p:sp>
      <p:sp>
        <p:nvSpPr>
          <p:cNvPr id="60420" name="Rectangle 6"/>
          <p:cNvSpPr>
            <a:spLocks noChangeArrowheads="1"/>
          </p:cNvSpPr>
          <p:nvPr/>
        </p:nvSpPr>
        <p:spPr bwMode="auto">
          <a:xfrm>
            <a:off x="0" y="-13216"/>
            <a:ext cx="184731" cy="369332"/>
          </a:xfrm>
          <a:prstGeom prst="rect">
            <a:avLst/>
          </a:prstGeom>
          <a:noFill/>
          <a:ln w="9525">
            <a:noFill/>
            <a:miter lim="800000"/>
            <a:headEnd/>
            <a:tailEnd/>
          </a:ln>
        </p:spPr>
        <p:txBody>
          <a:bodyPr wrap="none" anchor="ctr">
            <a:spAutoFit/>
          </a:bodyPr>
          <a:lstStyle/>
          <a:p>
            <a:endParaRPr lang="zh-CN" altLang="en-US"/>
          </a:p>
        </p:txBody>
      </p:sp>
      <p:sp>
        <p:nvSpPr>
          <p:cNvPr id="60421" name="Rectangle 7"/>
          <p:cNvSpPr>
            <a:spLocks noChangeArrowheads="1"/>
          </p:cNvSpPr>
          <p:nvPr/>
        </p:nvSpPr>
        <p:spPr bwMode="auto">
          <a:xfrm>
            <a:off x="0" y="458272"/>
            <a:ext cx="184731" cy="369332"/>
          </a:xfrm>
          <a:prstGeom prst="rect">
            <a:avLst/>
          </a:prstGeom>
          <a:noFill/>
          <a:ln w="9525">
            <a:noFill/>
            <a:miter lim="800000"/>
            <a:headEnd/>
            <a:tailEnd/>
          </a:ln>
        </p:spPr>
        <p:txBody>
          <a:bodyPr wrap="none" anchor="ctr">
            <a:spAutoFit/>
          </a:bodyPr>
          <a:lstStyle/>
          <a:p>
            <a:pPr eaLnBrk="0" hangingPunct="0"/>
            <a:endParaRPr lang="zh-CN" altLang="zh-CN"/>
          </a:p>
        </p:txBody>
      </p:sp>
      <p:sp>
        <p:nvSpPr>
          <p:cNvPr id="60422" name="Rectangle 2"/>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60423" name="Rectangle 2"/>
          <p:cNvSpPr>
            <a:spLocks noChangeArrowheads="1"/>
          </p:cNvSpPr>
          <p:nvPr/>
        </p:nvSpPr>
        <p:spPr bwMode="auto">
          <a:xfrm>
            <a:off x="571501" y="375048"/>
            <a:ext cx="5929313" cy="523220"/>
          </a:xfrm>
          <a:prstGeom prst="rect">
            <a:avLst/>
          </a:prstGeom>
          <a:noFill/>
          <a:ln w="12700" cap="sq">
            <a:noFill/>
            <a:miter lim="800000"/>
            <a:headEnd type="none" w="sm" len="sm"/>
            <a:tailEnd type="none" w="sm" len="sm"/>
          </a:ln>
        </p:spPr>
        <p:txBody>
          <a:bodyPr>
            <a:spAutoFit/>
          </a:bodyPr>
          <a:lstStyle/>
          <a:p>
            <a:r>
              <a:rPr lang="en-US" altLang="zh-CN" sz="2800"/>
              <a:t>3.4.1  </a:t>
            </a:r>
            <a:r>
              <a:rPr lang="zh-CN" altLang="en-US" sz="2800"/>
              <a:t>单限电压比较</a:t>
            </a:r>
          </a:p>
        </p:txBody>
      </p:sp>
      <p:sp>
        <p:nvSpPr>
          <p:cNvPr id="60424" name="Rectangle 22"/>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60425" name="Rectangle 24"/>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60426" name="Rectangle 4"/>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60427" name="Rectangle 6"/>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60428" name="Rectangle 6"/>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60429" name="Rectangle 8"/>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60430" name="Rectangle 10"/>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60431" name="矩形 24"/>
          <p:cNvSpPr>
            <a:spLocks noChangeArrowheads="1"/>
          </p:cNvSpPr>
          <p:nvPr/>
        </p:nvSpPr>
        <p:spPr bwMode="auto">
          <a:xfrm>
            <a:off x="357189" y="964407"/>
            <a:ext cx="8429625" cy="461665"/>
          </a:xfrm>
          <a:prstGeom prst="rect">
            <a:avLst/>
          </a:prstGeom>
          <a:noFill/>
          <a:ln w="9525">
            <a:noFill/>
            <a:miter lim="800000"/>
            <a:headEnd/>
            <a:tailEnd/>
          </a:ln>
        </p:spPr>
        <p:txBody>
          <a:bodyPr>
            <a:spAutoFit/>
          </a:bodyPr>
          <a:lstStyle/>
          <a:p>
            <a:r>
              <a:rPr lang="en-US" altLang="zh-CN" sz="2400"/>
              <a:t>3</a:t>
            </a:r>
            <a:r>
              <a:rPr lang="zh-CN" altLang="en-US" sz="2400"/>
              <a:t>．过零比较</a:t>
            </a:r>
          </a:p>
        </p:txBody>
      </p:sp>
      <p:sp>
        <p:nvSpPr>
          <p:cNvPr id="60432" name="Rectangle 7"/>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60433" name="Rectangle 10"/>
          <p:cNvSpPr>
            <a:spLocks noChangeArrowheads="1"/>
          </p:cNvSpPr>
          <p:nvPr/>
        </p:nvSpPr>
        <p:spPr bwMode="auto">
          <a:xfrm>
            <a:off x="0" y="12070"/>
            <a:ext cx="216726" cy="261610"/>
          </a:xfrm>
          <a:prstGeom prst="rect">
            <a:avLst/>
          </a:prstGeom>
          <a:noFill/>
          <a:ln w="9525">
            <a:noFill/>
            <a:miter lim="800000"/>
            <a:headEnd/>
            <a:tailEnd/>
          </a:ln>
        </p:spPr>
        <p:txBody>
          <a:bodyPr wrap="none" anchor="ctr">
            <a:spAutoFit/>
          </a:bodyPr>
          <a:lstStyle/>
          <a:p>
            <a:pPr eaLnBrk="0" hangingPunct="0"/>
            <a:r>
              <a:rPr lang="zh-CN" altLang="zh-CN" sz="1100"/>
              <a:t> </a:t>
            </a:r>
            <a:endParaRPr lang="zh-CN" altLang="zh-CN"/>
          </a:p>
        </p:txBody>
      </p:sp>
      <p:sp>
        <p:nvSpPr>
          <p:cNvPr id="60434" name="Rectangle 12"/>
          <p:cNvSpPr>
            <a:spLocks noChangeArrowheads="1"/>
          </p:cNvSpPr>
          <p:nvPr/>
        </p:nvSpPr>
        <p:spPr bwMode="auto">
          <a:xfrm>
            <a:off x="0" y="-13216"/>
            <a:ext cx="184731" cy="369332"/>
          </a:xfrm>
          <a:prstGeom prst="rect">
            <a:avLst/>
          </a:prstGeom>
          <a:noFill/>
          <a:ln w="9525">
            <a:noFill/>
            <a:miter lim="800000"/>
            <a:headEnd/>
            <a:tailEnd/>
          </a:ln>
        </p:spPr>
        <p:txBody>
          <a:bodyPr wrap="none" anchor="ctr">
            <a:spAutoFit/>
          </a:bodyPr>
          <a:lstStyle/>
          <a:p>
            <a:endParaRPr lang="zh-CN" altLang="en-US"/>
          </a:p>
        </p:txBody>
      </p:sp>
      <p:sp>
        <p:nvSpPr>
          <p:cNvPr id="60435" name="Rectangle 5"/>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60436" name="Rectangle 7"/>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60437" name="Rectangle 5"/>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60438" name="Rectangle 7"/>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60439" name="Rectangle 9"/>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60440" name="Rectangle 3"/>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60441" name="Rectangle 4"/>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60442" name="Rectangle 6"/>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60443" name="Rectangle 8"/>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60444" name="Rectangle 6"/>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39" name="Rectangle 18"/>
          <p:cNvSpPr>
            <a:spLocks noChangeArrowheads="1"/>
          </p:cNvSpPr>
          <p:nvPr/>
        </p:nvSpPr>
        <p:spPr bwMode="auto">
          <a:xfrm>
            <a:off x="2179638" y="1285875"/>
            <a:ext cx="3035300" cy="480131"/>
          </a:xfrm>
          <a:prstGeom prst="rect">
            <a:avLst/>
          </a:prstGeom>
          <a:noFill/>
          <a:ln>
            <a:noFill/>
          </a:ln>
          <a:effectLst/>
          <a:extLst>
            <a:ext uri="{909E8E84-426E-40DD-AFC4-6F175D3DCCD1}"/>
            <a:ext uri="{91240B29-F687-4F45-9708-019B960494DF}"/>
            <a:ext uri="{AF507438-7753-43E0-B8FC-AC1667EBCBE1}"/>
          </a:extLst>
        </p:spPr>
        <p:txBody>
          <a:bodyPr lIns="0" tIns="0" rIns="0" bIns="0">
            <a:spAutoFit/>
          </a:bodyPr>
          <a:lstStyle>
            <a:lvl1pPr algn="l">
              <a:spcBef>
                <a:spcPct val="20000"/>
              </a:spcBef>
              <a:buClr>
                <a:schemeClr val="accent2"/>
              </a:buClr>
              <a:buFont typeface="Wingdings" pitchFamily="2" charset="2"/>
              <a:buChar char="o"/>
              <a:defRPr sz="3000" b="1">
                <a:solidFill>
                  <a:schemeClr val="tx1"/>
                </a:solidFill>
                <a:latin typeface="Arial Narrow" pitchFamily="34" charset="0"/>
                <a:ea typeface="楷体_GB2312" pitchFamily="49" charset="-122"/>
              </a:defRPr>
            </a:lvl1pPr>
            <a:lvl2pPr marL="762000" indent="-285750" algn="l">
              <a:spcBef>
                <a:spcPct val="20000"/>
              </a:spcBef>
              <a:buClr>
                <a:schemeClr val="accent2"/>
              </a:buClr>
              <a:buFont typeface="Wingdings" pitchFamily="2" charset="2"/>
              <a:buChar char="n"/>
              <a:defRPr sz="3000" b="1">
                <a:solidFill>
                  <a:schemeClr val="tx1"/>
                </a:solidFill>
                <a:latin typeface="Arial Narrow" pitchFamily="34" charset="0"/>
                <a:ea typeface="楷体_GB2312" pitchFamily="49" charset="-122"/>
              </a:defRPr>
            </a:lvl2pPr>
            <a:lvl3pPr marL="1181100" indent="-228600" algn="l">
              <a:spcBef>
                <a:spcPct val="20000"/>
              </a:spcBef>
              <a:buClr>
                <a:schemeClr val="accent2"/>
              </a:buClr>
              <a:buFont typeface="Wingdings" pitchFamily="2" charset="2"/>
              <a:buChar char="o"/>
              <a:defRPr sz="2800" b="1">
                <a:solidFill>
                  <a:schemeClr val="tx1"/>
                </a:solidFill>
                <a:latin typeface="Arial Narrow" pitchFamily="34" charset="0"/>
                <a:ea typeface="楷体_GB2312" pitchFamily="49" charset="-122"/>
              </a:defRPr>
            </a:lvl3pPr>
            <a:lvl4pPr marL="1600200" indent="-228600" algn="l">
              <a:spcBef>
                <a:spcPct val="20000"/>
              </a:spcBef>
              <a:buClr>
                <a:schemeClr val="accent2"/>
              </a:buClr>
              <a:buFont typeface="Wingdings" pitchFamily="2" charset="2"/>
              <a:buChar char="n"/>
              <a:defRPr sz="2400" b="1">
                <a:solidFill>
                  <a:schemeClr val="tx1"/>
                </a:solidFill>
                <a:latin typeface="Arial Narrow" pitchFamily="34" charset="0"/>
                <a:ea typeface="楷体_GB2312" pitchFamily="49" charset="-122"/>
              </a:defRPr>
            </a:lvl4pPr>
            <a:lvl5pPr marL="2057400" indent="-228600" algn="l">
              <a:spcBef>
                <a:spcPct val="25000"/>
              </a:spcBef>
              <a:buClr>
                <a:schemeClr val="accent2"/>
              </a:buClr>
              <a:buFont typeface="Wingdings" pitchFamily="2" charset="2"/>
              <a:buChar char="§"/>
              <a:defRPr sz="2400" b="1">
                <a:solidFill>
                  <a:schemeClr val="tx1"/>
                </a:solidFill>
                <a:latin typeface="Arial Narrow" pitchFamily="34" charset="0"/>
                <a:ea typeface="楷体_GB2312" pitchFamily="49" charset="-122"/>
              </a:defRPr>
            </a:lvl5pPr>
            <a:lvl6pPr marL="2514600" indent="-228600" fontAlgn="base">
              <a:spcBef>
                <a:spcPct val="25000"/>
              </a:spcBef>
              <a:spcAft>
                <a:spcPct val="0"/>
              </a:spcAft>
              <a:buClr>
                <a:schemeClr val="accent2"/>
              </a:buClr>
              <a:buFont typeface="Wingdings" pitchFamily="2" charset="2"/>
              <a:buChar char="§"/>
              <a:defRPr sz="2400" b="1">
                <a:solidFill>
                  <a:schemeClr val="tx1"/>
                </a:solidFill>
                <a:latin typeface="Arial Narrow" pitchFamily="34" charset="0"/>
                <a:ea typeface="楷体_GB2312" pitchFamily="49" charset="-122"/>
              </a:defRPr>
            </a:lvl6pPr>
            <a:lvl7pPr marL="2971800" indent="-228600" fontAlgn="base">
              <a:spcBef>
                <a:spcPct val="25000"/>
              </a:spcBef>
              <a:spcAft>
                <a:spcPct val="0"/>
              </a:spcAft>
              <a:buClr>
                <a:schemeClr val="accent2"/>
              </a:buClr>
              <a:buFont typeface="Wingdings" pitchFamily="2" charset="2"/>
              <a:buChar char="§"/>
              <a:defRPr sz="2400" b="1">
                <a:solidFill>
                  <a:schemeClr val="tx1"/>
                </a:solidFill>
                <a:latin typeface="Arial Narrow" pitchFamily="34" charset="0"/>
                <a:ea typeface="楷体_GB2312" pitchFamily="49" charset="-122"/>
              </a:defRPr>
            </a:lvl7pPr>
            <a:lvl8pPr marL="3429000" indent="-228600" fontAlgn="base">
              <a:spcBef>
                <a:spcPct val="25000"/>
              </a:spcBef>
              <a:spcAft>
                <a:spcPct val="0"/>
              </a:spcAft>
              <a:buClr>
                <a:schemeClr val="accent2"/>
              </a:buClr>
              <a:buFont typeface="Wingdings" pitchFamily="2" charset="2"/>
              <a:buChar char="§"/>
              <a:defRPr sz="2400" b="1">
                <a:solidFill>
                  <a:schemeClr val="tx1"/>
                </a:solidFill>
                <a:latin typeface="Arial Narrow" pitchFamily="34" charset="0"/>
                <a:ea typeface="楷体_GB2312" pitchFamily="49" charset="-122"/>
              </a:defRPr>
            </a:lvl8pPr>
            <a:lvl9pPr marL="3886200" indent="-228600" fontAlgn="base">
              <a:spcBef>
                <a:spcPct val="25000"/>
              </a:spcBef>
              <a:spcAft>
                <a:spcPct val="0"/>
              </a:spcAft>
              <a:buClr>
                <a:schemeClr val="accent2"/>
              </a:buClr>
              <a:buFont typeface="Wingdings" pitchFamily="2" charset="2"/>
              <a:buChar char="§"/>
              <a:defRPr sz="2400" b="1">
                <a:solidFill>
                  <a:schemeClr val="tx1"/>
                </a:solidFill>
                <a:latin typeface="Arial Narrow" pitchFamily="34" charset="0"/>
                <a:ea typeface="楷体_GB2312" pitchFamily="49" charset="-122"/>
              </a:defRPr>
            </a:lvl9pPr>
          </a:lstStyle>
          <a:p>
            <a:pPr algn="just">
              <a:lnSpc>
                <a:spcPct val="130000"/>
              </a:lnSpc>
              <a:spcBef>
                <a:spcPct val="0"/>
              </a:spcBef>
              <a:buClr>
                <a:srgbClr val="CC0000"/>
              </a:buClr>
              <a:buFont typeface="Wingdings" pitchFamily="2" charset="2"/>
              <a:buNone/>
              <a:defRPr/>
            </a:pPr>
            <a:r>
              <a:rPr lang="zh-CN" altLang="en-US" sz="2400" kern="0" dirty="0" smtClean="0">
                <a:solidFill>
                  <a:srgbClr val="000000"/>
                </a:solidFill>
              </a:rPr>
              <a:t>（门限电压为</a:t>
            </a:r>
            <a:r>
              <a:rPr lang="en-US" altLang="zh-CN" sz="2400" kern="0" dirty="0" smtClean="0">
                <a:solidFill>
                  <a:srgbClr val="000000"/>
                </a:solidFill>
              </a:rPr>
              <a:t>0</a:t>
            </a:r>
            <a:r>
              <a:rPr lang="en-US" altLang="zh-CN" sz="2400" i="1" kern="0" dirty="0" smtClean="0">
                <a:solidFill>
                  <a:srgbClr val="000000"/>
                </a:solidFill>
              </a:rPr>
              <a:t>V</a:t>
            </a:r>
            <a:r>
              <a:rPr lang="zh-CN" altLang="en-US" sz="2400" kern="0" dirty="0" smtClean="0">
                <a:solidFill>
                  <a:srgbClr val="000000"/>
                </a:solidFill>
              </a:rPr>
              <a:t>）</a:t>
            </a:r>
          </a:p>
        </p:txBody>
      </p:sp>
      <p:pic>
        <p:nvPicPr>
          <p:cNvPr id="60446" name="Picture 3"/>
          <p:cNvPicPr>
            <a:picLocks noChangeAspect="1" noChangeArrowheads="1"/>
          </p:cNvPicPr>
          <p:nvPr/>
        </p:nvPicPr>
        <p:blipFill>
          <a:blip r:embed="rId2" cstate="print"/>
          <a:srcRect/>
          <a:stretch>
            <a:fillRect/>
          </a:stretch>
        </p:blipFill>
        <p:spPr bwMode="auto">
          <a:xfrm>
            <a:off x="1071564" y="1703785"/>
            <a:ext cx="6072187" cy="1671638"/>
          </a:xfrm>
          <a:prstGeom prst="rect">
            <a:avLst/>
          </a:prstGeom>
          <a:noFill/>
          <a:ln w="9525">
            <a:noFill/>
            <a:miter lim="800000"/>
            <a:headEnd/>
            <a:tailEnd/>
          </a:ln>
        </p:spPr>
      </p:pic>
      <p:sp>
        <p:nvSpPr>
          <p:cNvPr id="37" name="Rectangle 18"/>
          <p:cNvSpPr>
            <a:spLocks noChangeArrowheads="1"/>
          </p:cNvSpPr>
          <p:nvPr/>
        </p:nvSpPr>
        <p:spPr bwMode="auto">
          <a:xfrm>
            <a:off x="500064" y="3470672"/>
            <a:ext cx="8143875" cy="1015663"/>
          </a:xfrm>
          <a:prstGeom prst="rect">
            <a:avLst/>
          </a:prstGeom>
          <a:noFill/>
          <a:ln w="9525">
            <a:noFill/>
            <a:miter lim="800000"/>
            <a:headEnd/>
            <a:tailEnd/>
          </a:ln>
        </p:spPr>
        <p:txBody>
          <a:bodyPr lIns="0" tIns="0" rIns="0" bIns="0">
            <a:spAutoFit/>
          </a:bodyPr>
          <a:lstStyle/>
          <a:p>
            <a:pPr>
              <a:spcBef>
                <a:spcPct val="20000"/>
              </a:spcBef>
              <a:buClr>
                <a:schemeClr val="accent2"/>
              </a:buClr>
              <a:buFont typeface="Wingdings" pitchFamily="2" charset="2"/>
              <a:buNone/>
            </a:pPr>
            <a:r>
              <a:rPr lang="en-US" altLang="zh-CN" sz="2200" u="sng">
                <a:ea typeface="楷体_GB2312" pitchFamily="49" charset="-122"/>
                <a:sym typeface="Wingdings" pitchFamily="2" charset="2"/>
              </a:rPr>
              <a:t></a:t>
            </a:r>
            <a:r>
              <a:rPr lang="zh-CN" altLang="en-US" sz="2200" u="sng">
                <a:ea typeface="楷体_GB2312" pitchFamily="49" charset="-122"/>
              </a:rPr>
              <a:t>提示：过零比较电路可将不规则的输入波形（包括交流输入电压）转换成为高、低两种规范的电平输出，常常用于模拟电路与数字电路的接口单元。</a:t>
            </a:r>
          </a:p>
        </p:txBody>
      </p:sp>
      <p:sp>
        <p:nvSpPr>
          <p:cNvPr id="40" name="Rectangle 18"/>
          <p:cNvSpPr>
            <a:spLocks noChangeArrowheads="1"/>
          </p:cNvSpPr>
          <p:nvPr/>
        </p:nvSpPr>
        <p:spPr bwMode="auto">
          <a:xfrm>
            <a:off x="500064" y="4330304"/>
            <a:ext cx="8143875" cy="369332"/>
          </a:xfrm>
          <a:prstGeom prst="rect">
            <a:avLst/>
          </a:prstGeom>
          <a:noFill/>
          <a:ln w="9525">
            <a:noFill/>
            <a:miter lim="800000"/>
            <a:headEnd/>
            <a:tailEnd/>
          </a:ln>
        </p:spPr>
        <p:txBody>
          <a:bodyPr lIns="0" tIns="0" rIns="0" bIns="0">
            <a:spAutoFit/>
          </a:bodyPr>
          <a:lstStyle/>
          <a:p>
            <a:pPr>
              <a:spcBef>
                <a:spcPct val="20000"/>
              </a:spcBef>
              <a:buClr>
                <a:schemeClr val="accent2"/>
              </a:buClr>
              <a:buFont typeface="Wingdings" pitchFamily="2" charset="2"/>
              <a:buNone/>
            </a:pPr>
            <a:r>
              <a:rPr lang="zh-CN" altLang="en-US" sz="2400">
                <a:solidFill>
                  <a:srgbClr val="C00000"/>
                </a:solidFill>
                <a:ea typeface="楷体_GB2312" pitchFamily="49" charset="-122"/>
              </a:rPr>
              <a:t>单限电压比较电路结构简单，灵敏度高，但抗干扰能力差。</a:t>
            </a:r>
            <a:endParaRPr lang="zh-CN" altLang="en-US" sz="2200">
              <a:solidFill>
                <a:srgbClr val="C00000"/>
              </a:solidFill>
              <a:ea typeface="楷体_GB2312" pitchFamily="49"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strips(downRight)">
                                      <p:cBhvr>
                                        <p:cTn id="7" dur="500"/>
                                        <p:tgtEl>
                                          <p:spTgt spid="39"/>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37"/>
                                        </p:tgtEl>
                                        <p:attrNameLst>
                                          <p:attrName>style.visibility</p:attrName>
                                        </p:attrNameLst>
                                      </p:cBhvr>
                                      <p:to>
                                        <p:strVal val="visible"/>
                                      </p:to>
                                    </p:set>
                                    <p:animEffect transition="in" filter="strips(downRight)">
                                      <p:cBhvr>
                                        <p:cTn id="12" dur="500"/>
                                        <p:tgtEl>
                                          <p:spTgt spid="37"/>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40"/>
                                        </p:tgtEl>
                                        <p:attrNameLst>
                                          <p:attrName>style.visibility</p:attrName>
                                        </p:attrNameLst>
                                      </p:cBhvr>
                                      <p:to>
                                        <p:strVal val="visible"/>
                                      </p:to>
                                    </p:set>
                                    <p:animEffect transition="in" filter="strips(downRight)">
                                      <p:cBhvr>
                                        <p:cTn id="17"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utoUpdateAnimBg="0"/>
      <p:bldP spid="37" grpId="0" autoUpdateAnimBg="0"/>
      <p:bldP spid="40" grpId="0"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矩形 2"/>
          <p:cNvSpPr>
            <a:spLocks noChangeArrowheads="1"/>
          </p:cNvSpPr>
          <p:nvPr/>
        </p:nvSpPr>
        <p:spPr bwMode="auto">
          <a:xfrm>
            <a:off x="642938" y="321469"/>
            <a:ext cx="4248279" cy="523220"/>
          </a:xfrm>
          <a:prstGeom prst="rect">
            <a:avLst/>
          </a:prstGeom>
          <a:noFill/>
          <a:ln w="9525">
            <a:noFill/>
            <a:miter lim="800000"/>
            <a:headEnd/>
            <a:tailEnd/>
          </a:ln>
        </p:spPr>
        <p:txBody>
          <a:bodyPr wrap="none">
            <a:spAutoFit/>
          </a:bodyPr>
          <a:lstStyle/>
          <a:p>
            <a:r>
              <a:rPr lang="en-US" altLang="zh-CN" sz="2800"/>
              <a:t>3.1.1  </a:t>
            </a:r>
            <a:r>
              <a:rPr lang="zh-CN" altLang="en-US" sz="2800"/>
              <a:t>模拟电路的基本结构</a:t>
            </a:r>
          </a:p>
        </p:txBody>
      </p:sp>
      <p:sp>
        <p:nvSpPr>
          <p:cNvPr id="36867" name="矩形 3"/>
          <p:cNvSpPr>
            <a:spLocks noChangeArrowheads="1"/>
          </p:cNvSpPr>
          <p:nvPr/>
        </p:nvSpPr>
        <p:spPr bwMode="auto">
          <a:xfrm>
            <a:off x="500063" y="931069"/>
            <a:ext cx="8286750" cy="830997"/>
          </a:xfrm>
          <a:prstGeom prst="rect">
            <a:avLst/>
          </a:prstGeom>
          <a:noFill/>
          <a:ln w="9525">
            <a:noFill/>
            <a:miter lim="800000"/>
            <a:headEnd/>
            <a:tailEnd/>
          </a:ln>
        </p:spPr>
        <p:txBody>
          <a:bodyPr>
            <a:spAutoFit/>
          </a:bodyPr>
          <a:lstStyle/>
          <a:p>
            <a:r>
              <a:rPr lang="zh-CN" altLang="en-US" sz="2400" dirty="0">
                <a:solidFill>
                  <a:srgbClr val="0000CC"/>
                </a:solidFill>
              </a:rPr>
              <a:t>模拟电路一般包含信号振荡、信号放大及处理、驱动、反馈、电源等功能电路。</a:t>
            </a:r>
          </a:p>
        </p:txBody>
      </p:sp>
      <p:sp>
        <p:nvSpPr>
          <p:cNvPr id="36868" name="矩形 5"/>
          <p:cNvSpPr>
            <a:spLocks noChangeArrowheads="1"/>
          </p:cNvSpPr>
          <p:nvPr/>
        </p:nvSpPr>
        <p:spPr bwMode="auto">
          <a:xfrm>
            <a:off x="571500" y="4092178"/>
            <a:ext cx="8001000" cy="830997"/>
          </a:xfrm>
          <a:prstGeom prst="rect">
            <a:avLst/>
          </a:prstGeom>
          <a:noFill/>
          <a:ln w="9525">
            <a:noFill/>
            <a:miter lim="800000"/>
            <a:headEnd/>
            <a:tailEnd/>
          </a:ln>
        </p:spPr>
        <p:txBody>
          <a:bodyPr>
            <a:spAutoFit/>
          </a:bodyPr>
          <a:lstStyle/>
          <a:p>
            <a:pPr>
              <a:defRPr/>
            </a:pPr>
            <a:r>
              <a:rPr lang="zh-CN" altLang="en-US" sz="2400" dirty="0">
                <a:solidFill>
                  <a:srgbClr val="C00000"/>
                </a:solidFill>
                <a:latin typeface="+mn-ea"/>
                <a:ea typeface="+mn-ea"/>
              </a:rPr>
              <a:t>信号处理：</a:t>
            </a:r>
            <a:r>
              <a:rPr lang="zh-CN" altLang="en-US" sz="2400" dirty="0">
                <a:solidFill>
                  <a:srgbClr val="0000CC"/>
                </a:solidFill>
                <a:latin typeface="+mn-ea"/>
                <a:ea typeface="+mn-ea"/>
              </a:rPr>
              <a:t>包括信号的放大或转换，还涉及振荡、滤波、求和、求差、积分、微分、电压比较等衍生功能。</a:t>
            </a:r>
          </a:p>
        </p:txBody>
      </p:sp>
      <p:sp>
        <p:nvSpPr>
          <p:cNvPr id="36869" name="矩形 6"/>
          <p:cNvSpPr>
            <a:spLocks noChangeArrowheads="1"/>
          </p:cNvSpPr>
          <p:nvPr/>
        </p:nvSpPr>
        <p:spPr bwMode="auto">
          <a:xfrm>
            <a:off x="571501" y="3449241"/>
            <a:ext cx="8143875" cy="830997"/>
          </a:xfrm>
          <a:prstGeom prst="rect">
            <a:avLst/>
          </a:prstGeom>
          <a:noFill/>
          <a:ln w="9525">
            <a:noFill/>
            <a:miter lim="800000"/>
            <a:headEnd/>
            <a:tailEnd/>
          </a:ln>
        </p:spPr>
        <p:txBody>
          <a:bodyPr>
            <a:spAutoFit/>
          </a:bodyPr>
          <a:lstStyle/>
          <a:p>
            <a:pPr>
              <a:defRPr/>
            </a:pPr>
            <a:r>
              <a:rPr lang="zh-CN" altLang="en-US" sz="2400" dirty="0">
                <a:solidFill>
                  <a:srgbClr val="C00000"/>
                </a:solidFill>
                <a:latin typeface="+mn-ea"/>
                <a:ea typeface="+mn-ea"/>
              </a:rPr>
              <a:t>信号源：</a:t>
            </a:r>
            <a:r>
              <a:rPr lang="zh-CN" altLang="en-US" sz="2400" dirty="0">
                <a:solidFill>
                  <a:srgbClr val="0000CC"/>
                </a:solidFill>
                <a:latin typeface="+mn-ea"/>
                <a:ea typeface="+mn-ea"/>
              </a:rPr>
              <a:t>最常用的模拟信号源是利用自激振荡产生正弦、矩形、三角、阶跃等波形，也可以是传感器转换的电信号。</a:t>
            </a:r>
          </a:p>
        </p:txBody>
      </p:sp>
      <p:grpSp>
        <p:nvGrpSpPr>
          <p:cNvPr id="2" name="组合 8"/>
          <p:cNvGrpSpPr>
            <a:grpSpLocks/>
          </p:cNvGrpSpPr>
          <p:nvPr/>
        </p:nvGrpSpPr>
        <p:grpSpPr bwMode="auto">
          <a:xfrm>
            <a:off x="1214438" y="1928813"/>
            <a:ext cx="6858000" cy="1446610"/>
            <a:chOff x="1214414" y="2571744"/>
            <a:chExt cx="6858048" cy="1928826"/>
          </a:xfrm>
        </p:grpSpPr>
        <p:sp>
          <p:nvSpPr>
            <p:cNvPr id="36872" name="矩形 7"/>
            <p:cNvSpPr>
              <a:spLocks noChangeArrowheads="1"/>
            </p:cNvSpPr>
            <p:nvPr/>
          </p:nvSpPr>
          <p:spPr bwMode="auto">
            <a:xfrm>
              <a:off x="1214414" y="2571744"/>
              <a:ext cx="6858048" cy="1928826"/>
            </a:xfrm>
            <a:prstGeom prst="rect">
              <a:avLst/>
            </a:prstGeom>
            <a:solidFill>
              <a:schemeClr val="bg1"/>
            </a:solidFill>
            <a:ln w="9525" algn="ctr">
              <a:solidFill>
                <a:schemeClr val="tx1"/>
              </a:solidFill>
              <a:round/>
              <a:headEnd/>
              <a:tailEnd/>
            </a:ln>
          </p:spPr>
          <p:txBody>
            <a:bodyPr wrap="none"/>
            <a:lstStyle/>
            <a:p>
              <a:pPr algn="ctr"/>
              <a:endParaRPr lang="zh-CN" altLang="en-US"/>
            </a:p>
          </p:txBody>
        </p:sp>
        <p:pic>
          <p:nvPicPr>
            <p:cNvPr id="36873" name="Picture 2" descr="3T1T1"/>
            <p:cNvPicPr>
              <a:picLocks noChangeAspect="1" noChangeArrowheads="1"/>
            </p:cNvPicPr>
            <p:nvPr/>
          </p:nvPicPr>
          <p:blipFill>
            <a:blip r:embed="rId2" cstate="print"/>
            <a:srcRect/>
            <a:stretch>
              <a:fillRect/>
            </a:stretch>
          </p:blipFill>
          <p:spPr bwMode="auto">
            <a:xfrm>
              <a:off x="1500166" y="2714620"/>
              <a:ext cx="6208712" cy="1643063"/>
            </a:xfrm>
            <a:prstGeom prst="rect">
              <a:avLst/>
            </a:prstGeom>
            <a:noFill/>
            <a:ln w="9525">
              <a:noFill/>
              <a:miter lim="800000"/>
              <a:headEnd/>
              <a:tailEnd/>
            </a:ln>
          </p:spPr>
        </p:pic>
      </p:grpSp>
      <p:sp>
        <p:nvSpPr>
          <p:cNvPr id="36871" name="矩形 3"/>
          <p:cNvSpPr>
            <a:spLocks noChangeArrowheads="1"/>
          </p:cNvSpPr>
          <p:nvPr/>
        </p:nvSpPr>
        <p:spPr bwMode="auto">
          <a:xfrm>
            <a:off x="500063" y="1553766"/>
            <a:ext cx="8286750" cy="461665"/>
          </a:xfrm>
          <a:prstGeom prst="rect">
            <a:avLst/>
          </a:prstGeom>
          <a:noFill/>
          <a:ln w="9525">
            <a:noFill/>
            <a:miter lim="800000"/>
            <a:headEnd/>
            <a:tailEnd/>
          </a:ln>
        </p:spPr>
        <p:txBody>
          <a:bodyPr>
            <a:spAutoFit/>
          </a:bodyPr>
          <a:lstStyle/>
          <a:p>
            <a:pPr>
              <a:defRPr/>
            </a:pPr>
            <a:r>
              <a:rPr lang="zh-CN" altLang="en-US" sz="2400" dirty="0">
                <a:solidFill>
                  <a:srgbClr val="C00000"/>
                </a:solidFill>
                <a:latin typeface="+mn-ea"/>
                <a:ea typeface="+mn-ea"/>
              </a:rPr>
              <a:t>基本结构框图：</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6867"/>
                                        </p:tgtEl>
                                        <p:attrNameLst>
                                          <p:attrName>style.visibility</p:attrName>
                                        </p:attrNameLst>
                                      </p:cBhvr>
                                      <p:to>
                                        <p:strVal val="visible"/>
                                      </p:to>
                                    </p:set>
                                    <p:animEffect transition="in" filter="wipe(left)">
                                      <p:cBhvr>
                                        <p:cTn id="7" dur="500"/>
                                        <p:tgtEl>
                                          <p:spTgt spid="3686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6871"/>
                                        </p:tgtEl>
                                        <p:attrNameLst>
                                          <p:attrName>style.visibility</p:attrName>
                                        </p:attrNameLst>
                                      </p:cBhvr>
                                      <p:to>
                                        <p:strVal val="visible"/>
                                      </p:to>
                                    </p:set>
                                    <p:animEffect transition="in" filter="wipe(left)">
                                      <p:cBhvr>
                                        <p:cTn id="12" dur="500"/>
                                        <p:tgtEl>
                                          <p:spTgt spid="3687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left)">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6868"/>
                                        </p:tgtEl>
                                        <p:attrNameLst>
                                          <p:attrName>style.visibility</p:attrName>
                                        </p:attrNameLst>
                                      </p:cBhvr>
                                      <p:to>
                                        <p:strVal val="visible"/>
                                      </p:to>
                                    </p:set>
                                    <p:animEffect transition="in" filter="wipe(left)">
                                      <p:cBhvr>
                                        <p:cTn id="22" dur="500"/>
                                        <p:tgtEl>
                                          <p:spTgt spid="3686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6869"/>
                                        </p:tgtEl>
                                        <p:attrNameLst>
                                          <p:attrName>style.visibility</p:attrName>
                                        </p:attrNameLst>
                                      </p:cBhvr>
                                      <p:to>
                                        <p:strVal val="visible"/>
                                      </p:to>
                                    </p:set>
                                    <p:animEffect transition="in" filter="wipe(left)">
                                      <p:cBhvr>
                                        <p:cTn id="27" dur="500"/>
                                        <p:tgtEl>
                                          <p:spTgt spid="368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7" grpId="0"/>
      <p:bldP spid="36868" grpId="0"/>
      <p:bldP spid="36869" grpId="0"/>
      <p:bldP spid="36871"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61443" name="Rectangle 4"/>
          <p:cNvSpPr>
            <a:spLocks noChangeArrowheads="1"/>
          </p:cNvSpPr>
          <p:nvPr/>
        </p:nvSpPr>
        <p:spPr bwMode="auto">
          <a:xfrm>
            <a:off x="0" y="-13216"/>
            <a:ext cx="184731" cy="369332"/>
          </a:xfrm>
          <a:prstGeom prst="rect">
            <a:avLst/>
          </a:prstGeom>
          <a:noFill/>
          <a:ln w="9525">
            <a:noFill/>
            <a:miter lim="800000"/>
            <a:headEnd/>
            <a:tailEnd/>
          </a:ln>
        </p:spPr>
        <p:txBody>
          <a:bodyPr wrap="none" anchor="ctr">
            <a:spAutoFit/>
          </a:bodyPr>
          <a:lstStyle/>
          <a:p>
            <a:endParaRPr lang="zh-CN" altLang="en-US"/>
          </a:p>
        </p:txBody>
      </p:sp>
      <p:sp>
        <p:nvSpPr>
          <p:cNvPr id="61444" name="Rectangle 6"/>
          <p:cNvSpPr>
            <a:spLocks noChangeArrowheads="1"/>
          </p:cNvSpPr>
          <p:nvPr/>
        </p:nvSpPr>
        <p:spPr bwMode="auto">
          <a:xfrm>
            <a:off x="0" y="-13216"/>
            <a:ext cx="184731" cy="369332"/>
          </a:xfrm>
          <a:prstGeom prst="rect">
            <a:avLst/>
          </a:prstGeom>
          <a:noFill/>
          <a:ln w="9525">
            <a:noFill/>
            <a:miter lim="800000"/>
            <a:headEnd/>
            <a:tailEnd/>
          </a:ln>
        </p:spPr>
        <p:txBody>
          <a:bodyPr wrap="none" anchor="ctr">
            <a:spAutoFit/>
          </a:bodyPr>
          <a:lstStyle/>
          <a:p>
            <a:endParaRPr lang="zh-CN" altLang="en-US"/>
          </a:p>
        </p:txBody>
      </p:sp>
      <p:sp>
        <p:nvSpPr>
          <p:cNvPr id="61445" name="Rectangle 7"/>
          <p:cNvSpPr>
            <a:spLocks noChangeArrowheads="1"/>
          </p:cNvSpPr>
          <p:nvPr/>
        </p:nvSpPr>
        <p:spPr bwMode="auto">
          <a:xfrm>
            <a:off x="0" y="458272"/>
            <a:ext cx="184731" cy="369332"/>
          </a:xfrm>
          <a:prstGeom prst="rect">
            <a:avLst/>
          </a:prstGeom>
          <a:noFill/>
          <a:ln w="9525">
            <a:noFill/>
            <a:miter lim="800000"/>
            <a:headEnd/>
            <a:tailEnd/>
          </a:ln>
        </p:spPr>
        <p:txBody>
          <a:bodyPr wrap="none" anchor="ctr">
            <a:spAutoFit/>
          </a:bodyPr>
          <a:lstStyle/>
          <a:p>
            <a:pPr eaLnBrk="0" hangingPunct="0"/>
            <a:endParaRPr lang="zh-CN" altLang="zh-CN"/>
          </a:p>
        </p:txBody>
      </p:sp>
      <p:sp>
        <p:nvSpPr>
          <p:cNvPr id="61446" name="Rectangle 2"/>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61447" name="Rectangle 2"/>
          <p:cNvSpPr>
            <a:spLocks noChangeArrowheads="1"/>
          </p:cNvSpPr>
          <p:nvPr/>
        </p:nvSpPr>
        <p:spPr bwMode="auto">
          <a:xfrm>
            <a:off x="571501" y="375048"/>
            <a:ext cx="5929313" cy="523220"/>
          </a:xfrm>
          <a:prstGeom prst="rect">
            <a:avLst/>
          </a:prstGeom>
          <a:noFill/>
          <a:ln w="12700" cap="sq">
            <a:noFill/>
            <a:miter lim="800000"/>
            <a:headEnd type="none" w="sm" len="sm"/>
            <a:tailEnd type="none" w="sm" len="sm"/>
          </a:ln>
        </p:spPr>
        <p:txBody>
          <a:bodyPr>
            <a:spAutoFit/>
          </a:bodyPr>
          <a:lstStyle/>
          <a:p>
            <a:r>
              <a:rPr lang="en-US" altLang="zh-CN" sz="2800"/>
              <a:t>3.4.1  </a:t>
            </a:r>
            <a:r>
              <a:rPr lang="zh-CN" altLang="en-US" sz="2800"/>
              <a:t>单限电压比较</a:t>
            </a:r>
          </a:p>
        </p:txBody>
      </p:sp>
      <p:sp>
        <p:nvSpPr>
          <p:cNvPr id="61448" name="Rectangle 22"/>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61449" name="Rectangle 24"/>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61450" name="Rectangle 4"/>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61451" name="Rectangle 6"/>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61452" name="Rectangle 6"/>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61453" name="Rectangle 8"/>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61454" name="Rectangle 10"/>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25" name="矩形 24"/>
          <p:cNvSpPr/>
          <p:nvPr/>
        </p:nvSpPr>
        <p:spPr>
          <a:xfrm>
            <a:off x="357189" y="964406"/>
            <a:ext cx="8429625" cy="1569660"/>
          </a:xfrm>
          <a:prstGeom prst="rect">
            <a:avLst/>
          </a:prstGeom>
        </p:spPr>
        <p:txBody>
          <a:bodyPr>
            <a:spAutoFit/>
          </a:bodyPr>
          <a:lstStyle/>
          <a:p>
            <a:pPr>
              <a:defRPr/>
            </a:pPr>
            <a:r>
              <a:rPr lang="en-US" altLang="zh-CN" sz="2400" dirty="0">
                <a:latin typeface="+mn-ea"/>
                <a:ea typeface="+mn-ea"/>
              </a:rPr>
              <a:t>【</a:t>
            </a:r>
            <a:r>
              <a:rPr lang="zh-CN" altLang="en-US" sz="2400" dirty="0">
                <a:latin typeface="+mn-ea"/>
                <a:ea typeface="+mn-ea"/>
              </a:rPr>
              <a:t>例</a:t>
            </a:r>
            <a:r>
              <a:rPr lang="en-US" sz="2400" dirty="0">
                <a:latin typeface="+mn-ea"/>
                <a:ea typeface="+mn-ea"/>
              </a:rPr>
              <a:t>3-4-1</a:t>
            </a:r>
            <a:r>
              <a:rPr lang="en-US" altLang="zh-CN" sz="2400" dirty="0">
                <a:latin typeface="+mn-ea"/>
                <a:ea typeface="+mn-ea"/>
              </a:rPr>
              <a:t>】 </a:t>
            </a:r>
            <a:r>
              <a:rPr lang="zh-CN" altLang="en-US" sz="2400" dirty="0">
                <a:latin typeface="+mn-ea"/>
                <a:ea typeface="+mn-ea"/>
              </a:rPr>
              <a:t>用于智能小车的循光检测电路如图所示，其核心单元为集成电压比较器</a:t>
            </a:r>
            <a:r>
              <a:rPr lang="en-US" sz="2400" dirty="0">
                <a:latin typeface="+mn-ea"/>
                <a:ea typeface="+mn-ea"/>
              </a:rPr>
              <a:t>LM393</a:t>
            </a:r>
            <a:r>
              <a:rPr lang="zh-CN" altLang="en-US" sz="2400" dirty="0">
                <a:latin typeface="+mn-ea"/>
                <a:ea typeface="+mn-ea"/>
              </a:rPr>
              <a:t>。</a:t>
            </a:r>
            <a:r>
              <a:rPr lang="en-US" sz="2400" i="1" dirty="0">
                <a:latin typeface="+mn-ea"/>
                <a:ea typeface="+mn-ea"/>
              </a:rPr>
              <a:t>X</a:t>
            </a:r>
            <a:r>
              <a:rPr lang="en-US" sz="2400" baseline="-25000" dirty="0">
                <a:latin typeface="+mn-ea"/>
                <a:ea typeface="+mn-ea"/>
              </a:rPr>
              <a:t>1</a:t>
            </a:r>
            <a:r>
              <a:rPr lang="zh-CN" altLang="en-US" sz="2400" dirty="0">
                <a:latin typeface="+mn-ea"/>
                <a:ea typeface="+mn-ea"/>
              </a:rPr>
              <a:t>为光敏电阻，当周围环境光线较为明亮时，</a:t>
            </a:r>
            <a:r>
              <a:rPr lang="en-US" sz="2400" i="1" dirty="0">
                <a:latin typeface="+mn-ea"/>
                <a:ea typeface="+mn-ea"/>
              </a:rPr>
              <a:t>X</a:t>
            </a:r>
            <a:r>
              <a:rPr lang="en-US" sz="2400" baseline="-25000" dirty="0">
                <a:latin typeface="+mn-ea"/>
                <a:ea typeface="+mn-ea"/>
              </a:rPr>
              <a:t>1</a:t>
            </a:r>
            <a:r>
              <a:rPr lang="zh-CN" altLang="en-US" sz="2400" dirty="0">
                <a:latin typeface="+mn-ea"/>
                <a:ea typeface="+mn-ea"/>
              </a:rPr>
              <a:t>的电阻值较低；当</a:t>
            </a:r>
            <a:r>
              <a:rPr lang="en-US" sz="2400" i="1" dirty="0">
                <a:latin typeface="+mn-ea"/>
                <a:ea typeface="+mn-ea"/>
              </a:rPr>
              <a:t>X</a:t>
            </a:r>
            <a:r>
              <a:rPr lang="en-US" sz="2400" baseline="-25000" dirty="0">
                <a:latin typeface="+mn-ea"/>
                <a:ea typeface="+mn-ea"/>
              </a:rPr>
              <a:t>1</a:t>
            </a:r>
            <a:r>
              <a:rPr lang="zh-CN" altLang="en-US" sz="2400" dirty="0">
                <a:latin typeface="+mn-ea"/>
                <a:ea typeface="+mn-ea"/>
              </a:rPr>
              <a:t>的感光面被不透光物体遮挡后，其电阻值迅速升高。</a:t>
            </a:r>
          </a:p>
        </p:txBody>
      </p:sp>
      <p:sp>
        <p:nvSpPr>
          <p:cNvPr id="61456" name="Rectangle 7"/>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61457" name="Rectangle 10"/>
          <p:cNvSpPr>
            <a:spLocks noChangeArrowheads="1"/>
          </p:cNvSpPr>
          <p:nvPr/>
        </p:nvSpPr>
        <p:spPr bwMode="auto">
          <a:xfrm>
            <a:off x="0" y="12070"/>
            <a:ext cx="216726" cy="261610"/>
          </a:xfrm>
          <a:prstGeom prst="rect">
            <a:avLst/>
          </a:prstGeom>
          <a:noFill/>
          <a:ln w="9525">
            <a:noFill/>
            <a:miter lim="800000"/>
            <a:headEnd/>
            <a:tailEnd/>
          </a:ln>
        </p:spPr>
        <p:txBody>
          <a:bodyPr wrap="none" anchor="ctr">
            <a:spAutoFit/>
          </a:bodyPr>
          <a:lstStyle/>
          <a:p>
            <a:pPr eaLnBrk="0" hangingPunct="0"/>
            <a:r>
              <a:rPr lang="zh-CN" altLang="zh-CN" sz="1100"/>
              <a:t> </a:t>
            </a:r>
            <a:endParaRPr lang="zh-CN" altLang="zh-CN"/>
          </a:p>
        </p:txBody>
      </p:sp>
      <p:sp>
        <p:nvSpPr>
          <p:cNvPr id="61458" name="Rectangle 12"/>
          <p:cNvSpPr>
            <a:spLocks noChangeArrowheads="1"/>
          </p:cNvSpPr>
          <p:nvPr/>
        </p:nvSpPr>
        <p:spPr bwMode="auto">
          <a:xfrm>
            <a:off x="0" y="-13216"/>
            <a:ext cx="184731" cy="369332"/>
          </a:xfrm>
          <a:prstGeom prst="rect">
            <a:avLst/>
          </a:prstGeom>
          <a:noFill/>
          <a:ln w="9525">
            <a:noFill/>
            <a:miter lim="800000"/>
            <a:headEnd/>
            <a:tailEnd/>
          </a:ln>
        </p:spPr>
        <p:txBody>
          <a:bodyPr wrap="none" anchor="ctr">
            <a:spAutoFit/>
          </a:bodyPr>
          <a:lstStyle/>
          <a:p>
            <a:endParaRPr lang="zh-CN" altLang="en-US"/>
          </a:p>
        </p:txBody>
      </p:sp>
      <p:sp>
        <p:nvSpPr>
          <p:cNvPr id="61459" name="Rectangle 5"/>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61460" name="Rectangle 7"/>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61461" name="Rectangle 5"/>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61462" name="Rectangle 7"/>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61463" name="Rectangle 9"/>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61464" name="Rectangle 3"/>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61465" name="Rectangle 4"/>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61466" name="Rectangle 6"/>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61467" name="Rectangle 8"/>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61468" name="Rectangle 6"/>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pic>
        <p:nvPicPr>
          <p:cNvPr id="61469" name="Picture 2"/>
          <p:cNvPicPr>
            <a:picLocks noChangeAspect="1" noChangeArrowheads="1"/>
          </p:cNvPicPr>
          <p:nvPr/>
        </p:nvPicPr>
        <p:blipFill>
          <a:blip r:embed="rId2" cstate="print"/>
          <a:srcRect/>
          <a:stretch>
            <a:fillRect/>
          </a:stretch>
        </p:blipFill>
        <p:spPr bwMode="auto">
          <a:xfrm>
            <a:off x="4643439" y="2089548"/>
            <a:ext cx="4338637" cy="1821656"/>
          </a:xfrm>
          <a:prstGeom prst="rect">
            <a:avLst/>
          </a:prstGeom>
          <a:noFill/>
          <a:ln w="9525">
            <a:noFill/>
            <a:miter lim="800000"/>
            <a:headEnd/>
            <a:tailEnd/>
          </a:ln>
        </p:spPr>
      </p:pic>
      <p:sp>
        <p:nvSpPr>
          <p:cNvPr id="34" name="矩形 33"/>
          <p:cNvSpPr/>
          <p:nvPr/>
        </p:nvSpPr>
        <p:spPr>
          <a:xfrm>
            <a:off x="285750" y="2196704"/>
            <a:ext cx="4286250" cy="1446550"/>
          </a:xfrm>
          <a:prstGeom prst="rect">
            <a:avLst/>
          </a:prstGeom>
        </p:spPr>
        <p:txBody>
          <a:bodyPr>
            <a:spAutoFit/>
          </a:bodyPr>
          <a:lstStyle/>
          <a:p>
            <a:pPr>
              <a:defRPr/>
            </a:pPr>
            <a:r>
              <a:rPr lang="zh-CN" altLang="en-US" sz="2200" dirty="0">
                <a:latin typeface="+mn-ea"/>
                <a:ea typeface="+mn-ea"/>
              </a:rPr>
              <a:t>（</a:t>
            </a:r>
            <a:r>
              <a:rPr lang="en-US" sz="2200" dirty="0">
                <a:latin typeface="+mn-ea"/>
                <a:ea typeface="+mn-ea"/>
              </a:rPr>
              <a:t>1</a:t>
            </a:r>
            <a:r>
              <a:rPr lang="zh-CN" altLang="en-US" sz="2200" dirty="0">
                <a:latin typeface="+mn-ea"/>
                <a:ea typeface="+mn-ea"/>
              </a:rPr>
              <a:t>）当光亮度较低时，</a:t>
            </a:r>
            <a:r>
              <a:rPr lang="en-US" sz="2200" i="1" dirty="0">
                <a:latin typeface="+mn-ea"/>
                <a:ea typeface="+mn-ea"/>
              </a:rPr>
              <a:t>X</a:t>
            </a:r>
            <a:r>
              <a:rPr lang="en-US" sz="2200" baseline="-25000" dirty="0">
                <a:latin typeface="+mn-ea"/>
                <a:ea typeface="+mn-ea"/>
              </a:rPr>
              <a:t>1</a:t>
            </a:r>
            <a:r>
              <a:rPr lang="zh-CN" altLang="en-US" sz="2200" dirty="0">
                <a:latin typeface="+mn-ea"/>
                <a:ea typeface="+mn-ea"/>
              </a:rPr>
              <a:t>的电阻值较大，比较器</a:t>
            </a:r>
            <a:r>
              <a:rPr lang="en-US" sz="2200" dirty="0">
                <a:latin typeface="+mn-ea"/>
                <a:ea typeface="+mn-ea"/>
              </a:rPr>
              <a:t>3</a:t>
            </a:r>
            <a:r>
              <a:rPr lang="zh-CN" altLang="en-US" sz="2200" dirty="0">
                <a:latin typeface="+mn-ea"/>
                <a:ea typeface="+mn-ea"/>
              </a:rPr>
              <a:t>脚的电压高，超过</a:t>
            </a:r>
            <a:r>
              <a:rPr lang="en-US" sz="2200" dirty="0">
                <a:latin typeface="+mn-ea"/>
                <a:ea typeface="+mn-ea"/>
              </a:rPr>
              <a:t>2</a:t>
            </a:r>
            <a:r>
              <a:rPr lang="zh-CN" altLang="en-US" sz="2200" dirty="0">
                <a:latin typeface="+mn-ea"/>
                <a:ea typeface="+mn-ea"/>
              </a:rPr>
              <a:t>脚，输出端</a:t>
            </a:r>
            <a:r>
              <a:rPr lang="en-US" sz="2200" i="1" dirty="0">
                <a:latin typeface="+mn-ea"/>
                <a:ea typeface="+mn-ea"/>
              </a:rPr>
              <a:t>V</a:t>
            </a:r>
            <a:r>
              <a:rPr lang="en-US" sz="2200" baseline="-25000" dirty="0">
                <a:latin typeface="+mn-ea"/>
                <a:ea typeface="+mn-ea"/>
              </a:rPr>
              <a:t>o</a:t>
            </a:r>
            <a:r>
              <a:rPr lang="zh-CN" altLang="en-US" sz="2200" dirty="0">
                <a:latin typeface="+mn-ea"/>
                <a:ea typeface="+mn-ea"/>
              </a:rPr>
              <a:t>为高电平，</a:t>
            </a:r>
            <a:r>
              <a:rPr lang="en-US" sz="2200" dirty="0">
                <a:latin typeface="+mn-ea"/>
                <a:ea typeface="+mn-ea"/>
              </a:rPr>
              <a:t>LED</a:t>
            </a:r>
            <a:r>
              <a:rPr lang="en-US" sz="2200" baseline="-25000" dirty="0">
                <a:latin typeface="+mn-ea"/>
                <a:ea typeface="+mn-ea"/>
              </a:rPr>
              <a:t>1</a:t>
            </a:r>
            <a:r>
              <a:rPr lang="zh-CN" altLang="en-US" sz="2200" dirty="0">
                <a:latin typeface="+mn-ea"/>
                <a:ea typeface="+mn-ea"/>
              </a:rPr>
              <a:t>熄灭。</a:t>
            </a:r>
          </a:p>
        </p:txBody>
      </p:sp>
      <p:sp>
        <p:nvSpPr>
          <p:cNvPr id="35" name="矩形 34"/>
          <p:cNvSpPr/>
          <p:nvPr/>
        </p:nvSpPr>
        <p:spPr>
          <a:xfrm>
            <a:off x="285750" y="3321844"/>
            <a:ext cx="4357688" cy="1446550"/>
          </a:xfrm>
          <a:prstGeom prst="rect">
            <a:avLst/>
          </a:prstGeom>
        </p:spPr>
        <p:txBody>
          <a:bodyPr>
            <a:spAutoFit/>
          </a:bodyPr>
          <a:lstStyle/>
          <a:p>
            <a:pPr>
              <a:defRPr/>
            </a:pPr>
            <a:r>
              <a:rPr lang="zh-CN" altLang="en-US" sz="2200" dirty="0">
                <a:latin typeface="+mn-ea"/>
                <a:ea typeface="+mn-ea"/>
              </a:rPr>
              <a:t>（</a:t>
            </a:r>
            <a:r>
              <a:rPr lang="en-US" altLang="en-US" sz="2200" dirty="0">
                <a:latin typeface="+mn-ea"/>
                <a:ea typeface="+mn-ea"/>
              </a:rPr>
              <a:t>2</a:t>
            </a:r>
            <a:r>
              <a:rPr lang="zh-CN" altLang="en-US" sz="2200" dirty="0">
                <a:latin typeface="+mn-ea"/>
                <a:ea typeface="+mn-ea"/>
              </a:rPr>
              <a:t>）当光亮度增强后，</a:t>
            </a:r>
            <a:r>
              <a:rPr lang="en-US" altLang="en-US" sz="2200" dirty="0">
                <a:latin typeface="+mn-ea"/>
                <a:ea typeface="+mn-ea"/>
              </a:rPr>
              <a:t>X1</a:t>
            </a:r>
            <a:r>
              <a:rPr lang="zh-CN" altLang="en-US" sz="2200" dirty="0">
                <a:latin typeface="+mn-ea"/>
                <a:ea typeface="+mn-ea"/>
              </a:rPr>
              <a:t>的阻值降低，</a:t>
            </a:r>
            <a:r>
              <a:rPr lang="en-US" altLang="en-US" sz="2200" dirty="0">
                <a:latin typeface="+mn-ea"/>
                <a:ea typeface="+mn-ea"/>
              </a:rPr>
              <a:t>3</a:t>
            </a:r>
            <a:r>
              <a:rPr lang="zh-CN" altLang="en-US" sz="2200" dirty="0">
                <a:latin typeface="+mn-ea"/>
                <a:ea typeface="+mn-ea"/>
              </a:rPr>
              <a:t>脚电压低于</a:t>
            </a:r>
            <a:r>
              <a:rPr lang="en-US" altLang="en-US" sz="2200" dirty="0">
                <a:latin typeface="+mn-ea"/>
                <a:ea typeface="+mn-ea"/>
              </a:rPr>
              <a:t>2</a:t>
            </a:r>
            <a:r>
              <a:rPr lang="zh-CN" altLang="en-US" sz="2200" dirty="0">
                <a:latin typeface="+mn-ea"/>
                <a:ea typeface="+mn-ea"/>
              </a:rPr>
              <a:t>脚电压后，</a:t>
            </a:r>
            <a:r>
              <a:rPr lang="en-US" altLang="en-US" sz="2200" dirty="0">
                <a:latin typeface="+mn-ea"/>
                <a:ea typeface="+mn-ea"/>
              </a:rPr>
              <a:t>Vo</a:t>
            </a:r>
            <a:r>
              <a:rPr lang="zh-CN" altLang="en-US" sz="2200" dirty="0">
                <a:latin typeface="+mn-ea"/>
                <a:ea typeface="+mn-ea"/>
              </a:rPr>
              <a:t>跳变至低电平并点亮</a:t>
            </a:r>
            <a:r>
              <a:rPr lang="en-US" altLang="en-US" sz="2200" dirty="0">
                <a:latin typeface="+mn-ea"/>
                <a:ea typeface="+mn-ea"/>
              </a:rPr>
              <a:t>LED1</a:t>
            </a:r>
            <a:r>
              <a:rPr lang="zh-CN" altLang="en-US" sz="2200" dirty="0">
                <a:latin typeface="+mn-ea"/>
                <a:ea typeface="+mn-ea"/>
              </a:rPr>
              <a:t>，提示环境光亮度已经发生改变。</a:t>
            </a:r>
          </a:p>
        </p:txBody>
      </p:sp>
    </p:spTree>
  </p:cSld>
  <p:clrMapOvr>
    <a:masterClrMapping/>
  </p:clrMapOvr>
  <p:transition>
    <p:random/>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62467" name="Rectangle 4"/>
          <p:cNvSpPr>
            <a:spLocks noChangeArrowheads="1"/>
          </p:cNvSpPr>
          <p:nvPr/>
        </p:nvSpPr>
        <p:spPr bwMode="auto">
          <a:xfrm>
            <a:off x="0" y="-13216"/>
            <a:ext cx="184731" cy="369332"/>
          </a:xfrm>
          <a:prstGeom prst="rect">
            <a:avLst/>
          </a:prstGeom>
          <a:noFill/>
          <a:ln w="9525">
            <a:noFill/>
            <a:miter lim="800000"/>
            <a:headEnd/>
            <a:tailEnd/>
          </a:ln>
        </p:spPr>
        <p:txBody>
          <a:bodyPr wrap="none" anchor="ctr">
            <a:spAutoFit/>
          </a:bodyPr>
          <a:lstStyle/>
          <a:p>
            <a:endParaRPr lang="zh-CN" altLang="en-US"/>
          </a:p>
        </p:txBody>
      </p:sp>
      <p:sp>
        <p:nvSpPr>
          <p:cNvPr id="62468" name="Rectangle 6"/>
          <p:cNvSpPr>
            <a:spLocks noChangeArrowheads="1"/>
          </p:cNvSpPr>
          <p:nvPr/>
        </p:nvSpPr>
        <p:spPr bwMode="auto">
          <a:xfrm>
            <a:off x="0" y="-13216"/>
            <a:ext cx="184731" cy="369332"/>
          </a:xfrm>
          <a:prstGeom prst="rect">
            <a:avLst/>
          </a:prstGeom>
          <a:noFill/>
          <a:ln w="9525">
            <a:noFill/>
            <a:miter lim="800000"/>
            <a:headEnd/>
            <a:tailEnd/>
          </a:ln>
        </p:spPr>
        <p:txBody>
          <a:bodyPr wrap="none" anchor="ctr">
            <a:spAutoFit/>
          </a:bodyPr>
          <a:lstStyle/>
          <a:p>
            <a:endParaRPr lang="zh-CN" altLang="en-US"/>
          </a:p>
        </p:txBody>
      </p:sp>
      <p:sp>
        <p:nvSpPr>
          <p:cNvPr id="62469" name="Rectangle 7"/>
          <p:cNvSpPr>
            <a:spLocks noChangeArrowheads="1"/>
          </p:cNvSpPr>
          <p:nvPr/>
        </p:nvSpPr>
        <p:spPr bwMode="auto">
          <a:xfrm>
            <a:off x="0" y="458272"/>
            <a:ext cx="184731" cy="369332"/>
          </a:xfrm>
          <a:prstGeom prst="rect">
            <a:avLst/>
          </a:prstGeom>
          <a:noFill/>
          <a:ln w="9525">
            <a:noFill/>
            <a:miter lim="800000"/>
            <a:headEnd/>
            <a:tailEnd/>
          </a:ln>
        </p:spPr>
        <p:txBody>
          <a:bodyPr wrap="none" anchor="ctr">
            <a:spAutoFit/>
          </a:bodyPr>
          <a:lstStyle/>
          <a:p>
            <a:pPr eaLnBrk="0" hangingPunct="0"/>
            <a:endParaRPr lang="zh-CN" altLang="zh-CN"/>
          </a:p>
        </p:txBody>
      </p:sp>
      <p:sp>
        <p:nvSpPr>
          <p:cNvPr id="62470" name="Rectangle 2"/>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62471" name="Rectangle 2"/>
          <p:cNvSpPr>
            <a:spLocks noChangeArrowheads="1"/>
          </p:cNvSpPr>
          <p:nvPr/>
        </p:nvSpPr>
        <p:spPr bwMode="auto">
          <a:xfrm>
            <a:off x="571501" y="375048"/>
            <a:ext cx="5929313" cy="523220"/>
          </a:xfrm>
          <a:prstGeom prst="rect">
            <a:avLst/>
          </a:prstGeom>
          <a:noFill/>
          <a:ln w="12700" cap="sq">
            <a:noFill/>
            <a:miter lim="800000"/>
            <a:headEnd type="none" w="sm" len="sm"/>
            <a:tailEnd type="none" w="sm" len="sm"/>
          </a:ln>
        </p:spPr>
        <p:txBody>
          <a:bodyPr>
            <a:spAutoFit/>
          </a:bodyPr>
          <a:lstStyle/>
          <a:p>
            <a:r>
              <a:rPr lang="en-US" altLang="zh-CN" sz="2800"/>
              <a:t>3.4.2  </a:t>
            </a:r>
            <a:r>
              <a:rPr lang="zh-CN" altLang="en-US" sz="2800"/>
              <a:t>迟滞电压比较</a:t>
            </a:r>
          </a:p>
        </p:txBody>
      </p:sp>
      <p:sp>
        <p:nvSpPr>
          <p:cNvPr id="62472" name="Rectangle 22"/>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62473" name="Rectangle 24"/>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62474" name="Rectangle 4"/>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62475" name="Rectangle 6"/>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62476" name="Rectangle 6"/>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62477" name="Rectangle 8"/>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62478" name="Rectangle 10"/>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62479" name="Rectangle 7"/>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62480" name="Rectangle 10"/>
          <p:cNvSpPr>
            <a:spLocks noChangeArrowheads="1"/>
          </p:cNvSpPr>
          <p:nvPr/>
        </p:nvSpPr>
        <p:spPr bwMode="auto">
          <a:xfrm>
            <a:off x="0" y="12070"/>
            <a:ext cx="216726" cy="261610"/>
          </a:xfrm>
          <a:prstGeom prst="rect">
            <a:avLst/>
          </a:prstGeom>
          <a:noFill/>
          <a:ln w="9525">
            <a:noFill/>
            <a:miter lim="800000"/>
            <a:headEnd/>
            <a:tailEnd/>
          </a:ln>
        </p:spPr>
        <p:txBody>
          <a:bodyPr wrap="none" anchor="ctr">
            <a:spAutoFit/>
          </a:bodyPr>
          <a:lstStyle/>
          <a:p>
            <a:pPr eaLnBrk="0" hangingPunct="0"/>
            <a:r>
              <a:rPr lang="zh-CN" altLang="zh-CN" sz="1100"/>
              <a:t> </a:t>
            </a:r>
            <a:endParaRPr lang="zh-CN" altLang="zh-CN"/>
          </a:p>
        </p:txBody>
      </p:sp>
      <p:sp>
        <p:nvSpPr>
          <p:cNvPr id="62481" name="Rectangle 12"/>
          <p:cNvSpPr>
            <a:spLocks noChangeArrowheads="1"/>
          </p:cNvSpPr>
          <p:nvPr/>
        </p:nvSpPr>
        <p:spPr bwMode="auto">
          <a:xfrm>
            <a:off x="0" y="-13216"/>
            <a:ext cx="184731" cy="369332"/>
          </a:xfrm>
          <a:prstGeom prst="rect">
            <a:avLst/>
          </a:prstGeom>
          <a:noFill/>
          <a:ln w="9525">
            <a:noFill/>
            <a:miter lim="800000"/>
            <a:headEnd/>
            <a:tailEnd/>
          </a:ln>
        </p:spPr>
        <p:txBody>
          <a:bodyPr wrap="none" anchor="ctr">
            <a:spAutoFit/>
          </a:bodyPr>
          <a:lstStyle/>
          <a:p>
            <a:endParaRPr lang="zh-CN" altLang="en-US"/>
          </a:p>
        </p:txBody>
      </p:sp>
      <p:sp>
        <p:nvSpPr>
          <p:cNvPr id="62482" name="Rectangle 5"/>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62483" name="Rectangle 7"/>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62484" name="Rectangle 5"/>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62485" name="Rectangle 7"/>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62486" name="Rectangle 9"/>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62487" name="Rectangle 3"/>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62488" name="Rectangle 4"/>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62489" name="Rectangle 6"/>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62490" name="Rectangle 8"/>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62491" name="Rectangle 6"/>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37" name="Rectangle 18"/>
          <p:cNvSpPr>
            <a:spLocks noChangeArrowheads="1"/>
          </p:cNvSpPr>
          <p:nvPr/>
        </p:nvSpPr>
        <p:spPr bwMode="auto">
          <a:xfrm>
            <a:off x="642938" y="1393031"/>
            <a:ext cx="3643312" cy="369332"/>
          </a:xfrm>
          <a:prstGeom prst="rect">
            <a:avLst/>
          </a:prstGeom>
          <a:noFill/>
          <a:ln w="9525">
            <a:noFill/>
            <a:miter lim="800000"/>
            <a:headEnd/>
            <a:tailEnd/>
          </a:ln>
        </p:spPr>
        <p:txBody>
          <a:bodyPr lIns="0" tIns="0" rIns="0" bIns="0">
            <a:spAutoFit/>
          </a:bodyPr>
          <a:lstStyle/>
          <a:p>
            <a:pPr>
              <a:spcBef>
                <a:spcPct val="20000"/>
              </a:spcBef>
              <a:buClr>
                <a:schemeClr val="accent2"/>
              </a:buClr>
              <a:buFont typeface="Wingdings" pitchFamily="2" charset="2"/>
              <a:buNone/>
            </a:pPr>
            <a:r>
              <a:rPr lang="zh-CN" altLang="en-US" sz="2400">
                <a:ea typeface="楷体_GB2312" pitchFamily="49" charset="-122"/>
              </a:rPr>
              <a:t>（</a:t>
            </a:r>
            <a:r>
              <a:rPr lang="en-US" altLang="zh-CN" sz="2400">
                <a:ea typeface="楷体_GB2312" pitchFamily="49" charset="-122"/>
              </a:rPr>
              <a:t>1</a:t>
            </a:r>
            <a:r>
              <a:rPr lang="zh-CN" altLang="en-US" sz="2400">
                <a:ea typeface="楷体_GB2312" pitchFamily="49" charset="-122"/>
              </a:rPr>
              <a:t>）电路结构</a:t>
            </a:r>
          </a:p>
        </p:txBody>
      </p:sp>
      <p:sp>
        <p:nvSpPr>
          <p:cNvPr id="40" name="Rectangle 18"/>
          <p:cNvSpPr>
            <a:spLocks noChangeArrowheads="1"/>
          </p:cNvSpPr>
          <p:nvPr/>
        </p:nvSpPr>
        <p:spPr bwMode="auto">
          <a:xfrm>
            <a:off x="642939" y="3031332"/>
            <a:ext cx="4429125" cy="1458861"/>
          </a:xfrm>
          <a:prstGeom prst="rect">
            <a:avLst/>
          </a:prstGeom>
          <a:noFill/>
          <a:ln w="9525">
            <a:noFill/>
            <a:miter lim="800000"/>
            <a:headEnd/>
            <a:tailEnd/>
          </a:ln>
        </p:spPr>
        <p:txBody>
          <a:bodyPr lIns="0" tIns="0" rIns="0" bIns="0">
            <a:spAutoFit/>
          </a:bodyPr>
          <a:lstStyle/>
          <a:p>
            <a:pPr>
              <a:spcBef>
                <a:spcPct val="20000"/>
              </a:spcBef>
              <a:buClr>
                <a:schemeClr val="accent2"/>
              </a:buClr>
              <a:buFont typeface="Wingdings" pitchFamily="2" charset="2"/>
              <a:buChar char="o"/>
            </a:pPr>
            <a:r>
              <a:rPr lang="en-US" altLang="zh-CN" sz="2200">
                <a:ea typeface="楷体_GB2312" pitchFamily="49" charset="-122"/>
                <a:sym typeface="Wingdings" pitchFamily="2" charset="2"/>
              </a:rPr>
              <a:t></a:t>
            </a:r>
            <a:r>
              <a:rPr lang="en-US" altLang="zh-CN" sz="2200" baseline="-25000">
                <a:ea typeface="楷体_GB2312" pitchFamily="49" charset="-122"/>
              </a:rPr>
              <a:t>  </a:t>
            </a:r>
            <a:r>
              <a:rPr lang="zh-CN" altLang="en-US" sz="2200">
                <a:ea typeface="楷体_GB2312" pitchFamily="49" charset="-122"/>
              </a:rPr>
              <a:t>当输入电压</a:t>
            </a:r>
            <a:r>
              <a:rPr lang="en-US" altLang="zh-CN" sz="2200" i="1">
                <a:ea typeface="楷体_GB2312" pitchFamily="49" charset="-122"/>
              </a:rPr>
              <a:t>V</a:t>
            </a:r>
            <a:r>
              <a:rPr lang="en-US" altLang="zh-CN" sz="2200" baseline="-25000">
                <a:ea typeface="楷体_GB2312" pitchFamily="49" charset="-122"/>
              </a:rPr>
              <a:t>I</a:t>
            </a:r>
            <a:r>
              <a:rPr lang="zh-CN" altLang="en-US" sz="2200">
                <a:ea typeface="楷体_GB2312" pitchFamily="49" charset="-122"/>
              </a:rPr>
              <a:t>从低电压向高电压变化时，上限阈值电平</a:t>
            </a:r>
            <a:r>
              <a:rPr lang="en-US" altLang="zh-CN" sz="2200">
                <a:ea typeface="楷体_GB2312" pitchFamily="49" charset="-122"/>
              </a:rPr>
              <a:t>VT+</a:t>
            </a:r>
            <a:r>
              <a:rPr lang="zh-CN" altLang="en-US" sz="2200">
                <a:ea typeface="楷体_GB2312" pitchFamily="49" charset="-122"/>
              </a:rPr>
              <a:t>为比较器的参考电压；</a:t>
            </a:r>
          </a:p>
          <a:p>
            <a:pPr>
              <a:spcBef>
                <a:spcPct val="20000"/>
              </a:spcBef>
              <a:buClr>
                <a:schemeClr val="accent2"/>
              </a:buClr>
              <a:buFont typeface="Wingdings" pitchFamily="2" charset="2"/>
              <a:buNone/>
            </a:pPr>
            <a:endParaRPr lang="zh-CN" altLang="en-US" sz="2400">
              <a:ea typeface="楷体_GB2312" pitchFamily="49" charset="-122"/>
            </a:endParaRPr>
          </a:p>
        </p:txBody>
      </p:sp>
      <p:sp>
        <p:nvSpPr>
          <p:cNvPr id="62494" name="矩形 32"/>
          <p:cNvSpPr>
            <a:spLocks noChangeArrowheads="1"/>
          </p:cNvSpPr>
          <p:nvPr/>
        </p:nvSpPr>
        <p:spPr bwMode="auto">
          <a:xfrm>
            <a:off x="500064" y="964407"/>
            <a:ext cx="3419526" cy="461665"/>
          </a:xfrm>
          <a:prstGeom prst="rect">
            <a:avLst/>
          </a:prstGeom>
          <a:noFill/>
          <a:ln w="9525">
            <a:noFill/>
            <a:miter lim="800000"/>
            <a:headEnd/>
            <a:tailEnd/>
          </a:ln>
        </p:spPr>
        <p:txBody>
          <a:bodyPr wrap="none">
            <a:spAutoFit/>
          </a:bodyPr>
          <a:lstStyle/>
          <a:p>
            <a:r>
              <a:rPr lang="en-US" altLang="zh-CN" sz="2400"/>
              <a:t>1</a:t>
            </a:r>
            <a:r>
              <a:rPr lang="zh-CN" altLang="en-US" sz="2400"/>
              <a:t>．同相输入的迟滞比较</a:t>
            </a:r>
          </a:p>
        </p:txBody>
      </p:sp>
      <p:pic>
        <p:nvPicPr>
          <p:cNvPr id="62495" name="Picture 2"/>
          <p:cNvPicPr>
            <a:picLocks noChangeAspect="1" noChangeArrowheads="1"/>
          </p:cNvPicPr>
          <p:nvPr/>
        </p:nvPicPr>
        <p:blipFill>
          <a:blip r:embed="rId2" cstate="print"/>
          <a:srcRect/>
          <a:stretch>
            <a:fillRect/>
          </a:stretch>
        </p:blipFill>
        <p:spPr bwMode="auto">
          <a:xfrm>
            <a:off x="4857750" y="857250"/>
            <a:ext cx="3214688" cy="1875235"/>
          </a:xfrm>
          <a:prstGeom prst="rect">
            <a:avLst/>
          </a:prstGeom>
          <a:noFill/>
          <a:ln w="9525">
            <a:noFill/>
            <a:miter lim="800000"/>
            <a:headEnd/>
            <a:tailEnd/>
          </a:ln>
        </p:spPr>
      </p:pic>
      <p:grpSp>
        <p:nvGrpSpPr>
          <p:cNvPr id="62496" name="组合 89"/>
          <p:cNvGrpSpPr>
            <a:grpSpLocks/>
          </p:cNvGrpSpPr>
          <p:nvPr/>
        </p:nvGrpSpPr>
        <p:grpSpPr bwMode="auto">
          <a:xfrm>
            <a:off x="5072064" y="2786063"/>
            <a:ext cx="3286125" cy="1982391"/>
            <a:chOff x="5072066" y="3786190"/>
            <a:chExt cx="3286148" cy="2643206"/>
          </a:xfrm>
        </p:grpSpPr>
        <p:sp>
          <p:nvSpPr>
            <p:cNvPr id="62500" name="圆角矩形 88"/>
            <p:cNvSpPr>
              <a:spLocks noChangeArrowheads="1"/>
            </p:cNvSpPr>
            <p:nvPr/>
          </p:nvSpPr>
          <p:spPr bwMode="auto">
            <a:xfrm>
              <a:off x="5214942" y="3786190"/>
              <a:ext cx="3143272" cy="2643206"/>
            </a:xfrm>
            <a:prstGeom prst="roundRect">
              <a:avLst>
                <a:gd name="adj" fmla="val 16667"/>
              </a:avLst>
            </a:prstGeom>
            <a:solidFill>
              <a:srgbClr val="FFFF66"/>
            </a:solidFill>
            <a:ln w="9525" algn="ctr">
              <a:solidFill>
                <a:schemeClr val="tx1"/>
              </a:solidFill>
              <a:round/>
              <a:headEnd/>
              <a:tailEnd/>
            </a:ln>
          </p:spPr>
          <p:txBody>
            <a:bodyPr wrap="none"/>
            <a:lstStyle/>
            <a:p>
              <a:pPr algn="ctr"/>
              <a:endParaRPr lang="zh-CN" altLang="en-US"/>
            </a:p>
          </p:txBody>
        </p:sp>
        <p:grpSp>
          <p:nvGrpSpPr>
            <p:cNvPr id="62501" name="Group 11"/>
            <p:cNvGrpSpPr>
              <a:grpSpLocks/>
            </p:cNvGrpSpPr>
            <p:nvPr/>
          </p:nvGrpSpPr>
          <p:grpSpPr bwMode="auto">
            <a:xfrm>
              <a:off x="5072066" y="4000504"/>
              <a:ext cx="3092450" cy="2374900"/>
              <a:chOff x="0" y="0"/>
              <a:chExt cx="1948" cy="1496"/>
            </a:xfrm>
          </p:grpSpPr>
          <p:sp>
            <p:nvSpPr>
              <p:cNvPr id="62502" name="AutoShape 12"/>
              <p:cNvSpPr>
                <a:spLocks noChangeAspect="1" noChangeArrowheads="1" noTextEdit="1"/>
              </p:cNvSpPr>
              <p:nvPr/>
            </p:nvSpPr>
            <p:spPr bwMode="auto">
              <a:xfrm>
                <a:off x="0" y="0"/>
                <a:ext cx="1948" cy="1431"/>
              </a:xfrm>
              <a:prstGeom prst="rect">
                <a:avLst/>
              </a:prstGeom>
              <a:noFill/>
              <a:ln w="9525">
                <a:noFill/>
                <a:miter lim="800000"/>
                <a:headEnd/>
                <a:tailEnd/>
              </a:ln>
            </p:spPr>
            <p:txBody>
              <a:bodyPr/>
              <a:lstStyle/>
              <a:p>
                <a:endParaRPr lang="zh-CN" altLang="en-US"/>
              </a:p>
            </p:txBody>
          </p:sp>
          <p:sp>
            <p:nvSpPr>
              <p:cNvPr id="62503" name="Rectangle 13"/>
              <p:cNvSpPr>
                <a:spLocks noChangeArrowheads="1"/>
              </p:cNvSpPr>
              <p:nvPr/>
            </p:nvSpPr>
            <p:spPr bwMode="auto">
              <a:xfrm>
                <a:off x="32" y="31"/>
                <a:ext cx="42" cy="271"/>
              </a:xfrm>
              <a:prstGeom prst="rect">
                <a:avLst/>
              </a:prstGeom>
              <a:noFill/>
              <a:ln w="9525">
                <a:noFill/>
                <a:miter lim="800000"/>
                <a:headEnd/>
                <a:tailEnd/>
              </a:ln>
            </p:spPr>
            <p:txBody>
              <a:bodyPr wrap="none" lIns="0" tIns="0" rIns="0" bIns="0">
                <a:spAutoFit/>
              </a:bodyPr>
              <a:lstStyle/>
              <a:p>
                <a:r>
                  <a:rPr lang="zh-CN" altLang="zh-CN" sz="2100">
                    <a:solidFill>
                      <a:srgbClr val="000000"/>
                    </a:solidFill>
                    <a:latin typeface="Times New Roman" pitchFamily="18" charset="0"/>
                  </a:rPr>
                  <a:t> </a:t>
                </a:r>
                <a:endParaRPr lang="zh-CN" altLang="zh-CN"/>
              </a:p>
            </p:txBody>
          </p:sp>
          <p:sp>
            <p:nvSpPr>
              <p:cNvPr id="62504" name="未知"/>
              <p:cNvSpPr>
                <a:spLocks/>
              </p:cNvSpPr>
              <p:nvPr/>
            </p:nvSpPr>
            <p:spPr bwMode="auto">
              <a:xfrm>
                <a:off x="442" y="58"/>
                <a:ext cx="34" cy="127"/>
              </a:xfrm>
              <a:custGeom>
                <a:avLst/>
                <a:gdLst>
                  <a:gd name="T0" fmla="*/ 19 w 34"/>
                  <a:gd name="T1" fmla="*/ 0 h 127"/>
                  <a:gd name="T2" fmla="*/ 0 w 34"/>
                  <a:gd name="T3" fmla="*/ 127 h 127"/>
                  <a:gd name="T4" fmla="*/ 34 w 34"/>
                  <a:gd name="T5" fmla="*/ 127 h 127"/>
                  <a:gd name="T6" fmla="*/ 19 w 34"/>
                  <a:gd name="T7" fmla="*/ 0 h 127"/>
                  <a:gd name="T8" fmla="*/ 0 60000 65536"/>
                  <a:gd name="T9" fmla="*/ 0 60000 65536"/>
                  <a:gd name="T10" fmla="*/ 0 60000 65536"/>
                  <a:gd name="T11" fmla="*/ 0 60000 65536"/>
                  <a:gd name="T12" fmla="*/ 0 w 34"/>
                  <a:gd name="T13" fmla="*/ 0 h 127"/>
                  <a:gd name="T14" fmla="*/ 34 w 34"/>
                  <a:gd name="T15" fmla="*/ 127 h 127"/>
                </a:gdLst>
                <a:ahLst/>
                <a:cxnLst>
                  <a:cxn ang="T8">
                    <a:pos x="T0" y="T1"/>
                  </a:cxn>
                  <a:cxn ang="T9">
                    <a:pos x="T2" y="T3"/>
                  </a:cxn>
                  <a:cxn ang="T10">
                    <a:pos x="T4" y="T5"/>
                  </a:cxn>
                  <a:cxn ang="T11">
                    <a:pos x="T6" y="T7"/>
                  </a:cxn>
                </a:cxnLst>
                <a:rect l="T12" t="T13" r="T14" b="T15"/>
                <a:pathLst>
                  <a:path w="34" h="127">
                    <a:moveTo>
                      <a:pt x="19" y="0"/>
                    </a:moveTo>
                    <a:lnTo>
                      <a:pt x="0" y="127"/>
                    </a:lnTo>
                    <a:lnTo>
                      <a:pt x="34" y="127"/>
                    </a:lnTo>
                    <a:lnTo>
                      <a:pt x="19" y="0"/>
                    </a:lnTo>
                    <a:close/>
                  </a:path>
                </a:pathLst>
              </a:custGeom>
              <a:solidFill>
                <a:srgbClr val="000000"/>
              </a:solidFill>
              <a:ln w="9525">
                <a:noFill/>
                <a:round/>
                <a:headEnd/>
                <a:tailEnd/>
              </a:ln>
            </p:spPr>
            <p:txBody>
              <a:bodyPr/>
              <a:lstStyle/>
              <a:p>
                <a:endParaRPr lang="zh-CN" altLang="en-US"/>
              </a:p>
            </p:txBody>
          </p:sp>
          <p:sp>
            <p:nvSpPr>
              <p:cNvPr id="62505" name="未知"/>
              <p:cNvSpPr>
                <a:spLocks/>
              </p:cNvSpPr>
              <p:nvPr/>
            </p:nvSpPr>
            <p:spPr bwMode="auto">
              <a:xfrm>
                <a:off x="442" y="58"/>
                <a:ext cx="34" cy="127"/>
              </a:xfrm>
              <a:custGeom>
                <a:avLst/>
                <a:gdLst>
                  <a:gd name="T0" fmla="*/ 19 w 34"/>
                  <a:gd name="T1" fmla="*/ 0 h 127"/>
                  <a:gd name="T2" fmla="*/ 0 w 34"/>
                  <a:gd name="T3" fmla="*/ 127 h 127"/>
                  <a:gd name="T4" fmla="*/ 34 w 34"/>
                  <a:gd name="T5" fmla="*/ 127 h 127"/>
                  <a:gd name="T6" fmla="*/ 19 w 34"/>
                  <a:gd name="T7" fmla="*/ 0 h 127"/>
                  <a:gd name="T8" fmla="*/ 0 60000 65536"/>
                  <a:gd name="T9" fmla="*/ 0 60000 65536"/>
                  <a:gd name="T10" fmla="*/ 0 60000 65536"/>
                  <a:gd name="T11" fmla="*/ 0 60000 65536"/>
                  <a:gd name="T12" fmla="*/ 0 w 34"/>
                  <a:gd name="T13" fmla="*/ 0 h 127"/>
                  <a:gd name="T14" fmla="*/ 34 w 34"/>
                  <a:gd name="T15" fmla="*/ 127 h 127"/>
                </a:gdLst>
                <a:ahLst/>
                <a:cxnLst>
                  <a:cxn ang="T8">
                    <a:pos x="T0" y="T1"/>
                  </a:cxn>
                  <a:cxn ang="T9">
                    <a:pos x="T2" y="T3"/>
                  </a:cxn>
                  <a:cxn ang="T10">
                    <a:pos x="T4" y="T5"/>
                  </a:cxn>
                  <a:cxn ang="T11">
                    <a:pos x="T6" y="T7"/>
                  </a:cxn>
                </a:cxnLst>
                <a:rect l="T12" t="T13" r="T14" b="T15"/>
                <a:pathLst>
                  <a:path w="34" h="127">
                    <a:moveTo>
                      <a:pt x="19" y="0"/>
                    </a:moveTo>
                    <a:lnTo>
                      <a:pt x="0" y="127"/>
                    </a:lnTo>
                    <a:lnTo>
                      <a:pt x="34" y="127"/>
                    </a:lnTo>
                    <a:lnTo>
                      <a:pt x="19" y="0"/>
                    </a:lnTo>
                    <a:close/>
                  </a:path>
                </a:pathLst>
              </a:custGeom>
              <a:noFill/>
              <a:ln w="6350">
                <a:solidFill>
                  <a:srgbClr val="000000"/>
                </a:solidFill>
                <a:round/>
                <a:headEnd/>
                <a:tailEnd/>
              </a:ln>
            </p:spPr>
            <p:txBody>
              <a:bodyPr/>
              <a:lstStyle/>
              <a:p>
                <a:endParaRPr lang="zh-CN" altLang="en-US"/>
              </a:p>
            </p:txBody>
          </p:sp>
          <p:sp>
            <p:nvSpPr>
              <p:cNvPr id="62506" name="Line 16"/>
              <p:cNvSpPr>
                <a:spLocks noChangeShapeType="1"/>
              </p:cNvSpPr>
              <p:nvPr/>
            </p:nvSpPr>
            <p:spPr bwMode="auto">
              <a:xfrm>
                <a:off x="461" y="123"/>
                <a:ext cx="1" cy="1089"/>
              </a:xfrm>
              <a:prstGeom prst="line">
                <a:avLst/>
              </a:prstGeom>
              <a:noFill/>
              <a:ln w="19050">
                <a:solidFill>
                  <a:srgbClr val="000000"/>
                </a:solidFill>
                <a:round/>
                <a:headEnd/>
                <a:tailEnd/>
              </a:ln>
            </p:spPr>
            <p:txBody>
              <a:bodyPr/>
              <a:lstStyle/>
              <a:p>
                <a:endParaRPr lang="zh-CN" altLang="en-US"/>
              </a:p>
            </p:txBody>
          </p:sp>
          <p:sp>
            <p:nvSpPr>
              <p:cNvPr id="62507" name="未知"/>
              <p:cNvSpPr>
                <a:spLocks/>
              </p:cNvSpPr>
              <p:nvPr/>
            </p:nvSpPr>
            <p:spPr bwMode="auto">
              <a:xfrm>
                <a:off x="1629" y="1189"/>
                <a:ext cx="127" cy="38"/>
              </a:xfrm>
              <a:custGeom>
                <a:avLst/>
                <a:gdLst>
                  <a:gd name="T0" fmla="*/ 127 w 127"/>
                  <a:gd name="T1" fmla="*/ 19 h 38"/>
                  <a:gd name="T2" fmla="*/ 0 w 127"/>
                  <a:gd name="T3" fmla="*/ 0 h 38"/>
                  <a:gd name="T4" fmla="*/ 0 w 127"/>
                  <a:gd name="T5" fmla="*/ 38 h 38"/>
                  <a:gd name="T6" fmla="*/ 127 w 127"/>
                  <a:gd name="T7" fmla="*/ 19 h 38"/>
                  <a:gd name="T8" fmla="*/ 0 60000 65536"/>
                  <a:gd name="T9" fmla="*/ 0 60000 65536"/>
                  <a:gd name="T10" fmla="*/ 0 60000 65536"/>
                  <a:gd name="T11" fmla="*/ 0 60000 65536"/>
                  <a:gd name="T12" fmla="*/ 0 w 127"/>
                  <a:gd name="T13" fmla="*/ 0 h 38"/>
                  <a:gd name="T14" fmla="*/ 127 w 127"/>
                  <a:gd name="T15" fmla="*/ 38 h 38"/>
                </a:gdLst>
                <a:ahLst/>
                <a:cxnLst>
                  <a:cxn ang="T8">
                    <a:pos x="T0" y="T1"/>
                  </a:cxn>
                  <a:cxn ang="T9">
                    <a:pos x="T2" y="T3"/>
                  </a:cxn>
                  <a:cxn ang="T10">
                    <a:pos x="T4" y="T5"/>
                  </a:cxn>
                  <a:cxn ang="T11">
                    <a:pos x="T6" y="T7"/>
                  </a:cxn>
                </a:cxnLst>
                <a:rect l="T12" t="T13" r="T14" b="T15"/>
                <a:pathLst>
                  <a:path w="127" h="38">
                    <a:moveTo>
                      <a:pt x="127" y="19"/>
                    </a:moveTo>
                    <a:lnTo>
                      <a:pt x="0" y="0"/>
                    </a:lnTo>
                    <a:lnTo>
                      <a:pt x="0" y="38"/>
                    </a:lnTo>
                    <a:lnTo>
                      <a:pt x="127" y="19"/>
                    </a:lnTo>
                    <a:close/>
                  </a:path>
                </a:pathLst>
              </a:custGeom>
              <a:solidFill>
                <a:srgbClr val="000000"/>
              </a:solidFill>
              <a:ln w="9525">
                <a:noFill/>
                <a:round/>
                <a:headEnd/>
                <a:tailEnd/>
              </a:ln>
            </p:spPr>
            <p:txBody>
              <a:bodyPr/>
              <a:lstStyle/>
              <a:p>
                <a:endParaRPr lang="zh-CN" altLang="en-US"/>
              </a:p>
            </p:txBody>
          </p:sp>
          <p:sp>
            <p:nvSpPr>
              <p:cNvPr id="62508" name="未知"/>
              <p:cNvSpPr>
                <a:spLocks/>
              </p:cNvSpPr>
              <p:nvPr/>
            </p:nvSpPr>
            <p:spPr bwMode="auto">
              <a:xfrm>
                <a:off x="1629" y="1189"/>
                <a:ext cx="127" cy="38"/>
              </a:xfrm>
              <a:custGeom>
                <a:avLst/>
                <a:gdLst>
                  <a:gd name="T0" fmla="*/ 127 w 127"/>
                  <a:gd name="T1" fmla="*/ 19 h 38"/>
                  <a:gd name="T2" fmla="*/ 0 w 127"/>
                  <a:gd name="T3" fmla="*/ 0 h 38"/>
                  <a:gd name="T4" fmla="*/ 0 w 127"/>
                  <a:gd name="T5" fmla="*/ 38 h 38"/>
                  <a:gd name="T6" fmla="*/ 127 w 127"/>
                  <a:gd name="T7" fmla="*/ 19 h 38"/>
                  <a:gd name="T8" fmla="*/ 0 60000 65536"/>
                  <a:gd name="T9" fmla="*/ 0 60000 65536"/>
                  <a:gd name="T10" fmla="*/ 0 60000 65536"/>
                  <a:gd name="T11" fmla="*/ 0 60000 65536"/>
                  <a:gd name="T12" fmla="*/ 0 w 127"/>
                  <a:gd name="T13" fmla="*/ 0 h 38"/>
                  <a:gd name="T14" fmla="*/ 127 w 127"/>
                  <a:gd name="T15" fmla="*/ 38 h 38"/>
                </a:gdLst>
                <a:ahLst/>
                <a:cxnLst>
                  <a:cxn ang="T8">
                    <a:pos x="T0" y="T1"/>
                  </a:cxn>
                  <a:cxn ang="T9">
                    <a:pos x="T2" y="T3"/>
                  </a:cxn>
                  <a:cxn ang="T10">
                    <a:pos x="T4" y="T5"/>
                  </a:cxn>
                  <a:cxn ang="T11">
                    <a:pos x="T6" y="T7"/>
                  </a:cxn>
                </a:cxnLst>
                <a:rect l="T12" t="T13" r="T14" b="T15"/>
                <a:pathLst>
                  <a:path w="127" h="38">
                    <a:moveTo>
                      <a:pt x="127" y="19"/>
                    </a:moveTo>
                    <a:lnTo>
                      <a:pt x="0" y="0"/>
                    </a:lnTo>
                    <a:lnTo>
                      <a:pt x="0" y="38"/>
                    </a:lnTo>
                    <a:lnTo>
                      <a:pt x="127" y="19"/>
                    </a:lnTo>
                    <a:close/>
                  </a:path>
                </a:pathLst>
              </a:custGeom>
              <a:noFill/>
              <a:ln w="6350">
                <a:solidFill>
                  <a:srgbClr val="000000"/>
                </a:solidFill>
                <a:round/>
                <a:headEnd/>
                <a:tailEnd/>
              </a:ln>
            </p:spPr>
            <p:txBody>
              <a:bodyPr/>
              <a:lstStyle/>
              <a:p>
                <a:endParaRPr lang="zh-CN" altLang="en-US"/>
              </a:p>
            </p:txBody>
          </p:sp>
          <p:sp>
            <p:nvSpPr>
              <p:cNvPr id="62509" name="Line 19"/>
              <p:cNvSpPr>
                <a:spLocks noChangeShapeType="1"/>
              </p:cNvSpPr>
              <p:nvPr/>
            </p:nvSpPr>
            <p:spPr bwMode="auto">
              <a:xfrm>
                <a:off x="1272" y="1158"/>
                <a:ext cx="1" cy="54"/>
              </a:xfrm>
              <a:prstGeom prst="line">
                <a:avLst/>
              </a:prstGeom>
              <a:noFill/>
              <a:ln w="19050">
                <a:solidFill>
                  <a:srgbClr val="000000"/>
                </a:solidFill>
                <a:round/>
                <a:headEnd/>
                <a:tailEnd/>
              </a:ln>
            </p:spPr>
            <p:txBody>
              <a:bodyPr/>
              <a:lstStyle/>
              <a:p>
                <a:endParaRPr lang="zh-CN" altLang="en-US"/>
              </a:p>
            </p:txBody>
          </p:sp>
          <p:sp>
            <p:nvSpPr>
              <p:cNvPr id="62510" name="Line 20"/>
              <p:cNvSpPr>
                <a:spLocks noChangeShapeType="1"/>
              </p:cNvSpPr>
              <p:nvPr/>
            </p:nvSpPr>
            <p:spPr bwMode="auto">
              <a:xfrm>
                <a:off x="461" y="1212"/>
                <a:ext cx="1214" cy="1"/>
              </a:xfrm>
              <a:prstGeom prst="line">
                <a:avLst/>
              </a:prstGeom>
              <a:noFill/>
              <a:ln w="19050">
                <a:solidFill>
                  <a:srgbClr val="000000"/>
                </a:solidFill>
                <a:round/>
                <a:headEnd/>
                <a:tailEnd/>
              </a:ln>
            </p:spPr>
            <p:txBody>
              <a:bodyPr/>
              <a:lstStyle/>
              <a:p>
                <a:endParaRPr lang="zh-CN" altLang="en-US"/>
              </a:p>
            </p:txBody>
          </p:sp>
          <p:sp>
            <p:nvSpPr>
              <p:cNvPr id="62511" name="未知"/>
              <p:cNvSpPr>
                <a:spLocks/>
              </p:cNvSpPr>
              <p:nvPr/>
            </p:nvSpPr>
            <p:spPr bwMode="auto">
              <a:xfrm>
                <a:off x="738" y="465"/>
                <a:ext cx="176" cy="47"/>
              </a:xfrm>
              <a:custGeom>
                <a:avLst/>
                <a:gdLst>
                  <a:gd name="T0" fmla="*/ 0 w 176"/>
                  <a:gd name="T1" fmla="*/ 24 h 47"/>
                  <a:gd name="T2" fmla="*/ 176 w 176"/>
                  <a:gd name="T3" fmla="*/ 0 h 47"/>
                  <a:gd name="T4" fmla="*/ 176 w 176"/>
                  <a:gd name="T5" fmla="*/ 47 h 47"/>
                  <a:gd name="T6" fmla="*/ 0 w 176"/>
                  <a:gd name="T7" fmla="*/ 24 h 47"/>
                  <a:gd name="T8" fmla="*/ 0 60000 65536"/>
                  <a:gd name="T9" fmla="*/ 0 60000 65536"/>
                  <a:gd name="T10" fmla="*/ 0 60000 65536"/>
                  <a:gd name="T11" fmla="*/ 0 60000 65536"/>
                  <a:gd name="T12" fmla="*/ 0 w 176"/>
                  <a:gd name="T13" fmla="*/ 0 h 47"/>
                  <a:gd name="T14" fmla="*/ 176 w 176"/>
                  <a:gd name="T15" fmla="*/ 47 h 47"/>
                </a:gdLst>
                <a:ahLst/>
                <a:cxnLst>
                  <a:cxn ang="T8">
                    <a:pos x="T0" y="T1"/>
                  </a:cxn>
                  <a:cxn ang="T9">
                    <a:pos x="T2" y="T3"/>
                  </a:cxn>
                  <a:cxn ang="T10">
                    <a:pos x="T4" y="T5"/>
                  </a:cxn>
                  <a:cxn ang="T11">
                    <a:pos x="T6" y="T7"/>
                  </a:cxn>
                </a:cxnLst>
                <a:rect l="T12" t="T13" r="T14" b="T15"/>
                <a:pathLst>
                  <a:path w="176" h="47">
                    <a:moveTo>
                      <a:pt x="0" y="24"/>
                    </a:moveTo>
                    <a:lnTo>
                      <a:pt x="176" y="0"/>
                    </a:lnTo>
                    <a:lnTo>
                      <a:pt x="176" y="47"/>
                    </a:lnTo>
                    <a:lnTo>
                      <a:pt x="0" y="24"/>
                    </a:lnTo>
                    <a:close/>
                  </a:path>
                </a:pathLst>
              </a:custGeom>
              <a:solidFill>
                <a:srgbClr val="000000"/>
              </a:solidFill>
              <a:ln w="9525">
                <a:noFill/>
                <a:round/>
                <a:headEnd/>
                <a:tailEnd/>
              </a:ln>
            </p:spPr>
            <p:txBody>
              <a:bodyPr/>
              <a:lstStyle/>
              <a:p>
                <a:endParaRPr lang="zh-CN" altLang="en-US"/>
              </a:p>
            </p:txBody>
          </p:sp>
          <p:sp>
            <p:nvSpPr>
              <p:cNvPr id="62512" name="未知"/>
              <p:cNvSpPr>
                <a:spLocks/>
              </p:cNvSpPr>
              <p:nvPr/>
            </p:nvSpPr>
            <p:spPr bwMode="auto">
              <a:xfrm>
                <a:off x="738" y="465"/>
                <a:ext cx="176" cy="47"/>
              </a:xfrm>
              <a:custGeom>
                <a:avLst/>
                <a:gdLst>
                  <a:gd name="T0" fmla="*/ 0 w 176"/>
                  <a:gd name="T1" fmla="*/ 24 h 47"/>
                  <a:gd name="T2" fmla="*/ 176 w 176"/>
                  <a:gd name="T3" fmla="*/ 0 h 47"/>
                  <a:gd name="T4" fmla="*/ 176 w 176"/>
                  <a:gd name="T5" fmla="*/ 47 h 47"/>
                  <a:gd name="T6" fmla="*/ 0 w 176"/>
                  <a:gd name="T7" fmla="*/ 24 h 47"/>
                  <a:gd name="T8" fmla="*/ 0 60000 65536"/>
                  <a:gd name="T9" fmla="*/ 0 60000 65536"/>
                  <a:gd name="T10" fmla="*/ 0 60000 65536"/>
                  <a:gd name="T11" fmla="*/ 0 60000 65536"/>
                  <a:gd name="T12" fmla="*/ 0 w 176"/>
                  <a:gd name="T13" fmla="*/ 0 h 47"/>
                  <a:gd name="T14" fmla="*/ 176 w 176"/>
                  <a:gd name="T15" fmla="*/ 47 h 47"/>
                </a:gdLst>
                <a:ahLst/>
                <a:cxnLst>
                  <a:cxn ang="T8">
                    <a:pos x="T0" y="T1"/>
                  </a:cxn>
                  <a:cxn ang="T9">
                    <a:pos x="T2" y="T3"/>
                  </a:cxn>
                  <a:cxn ang="T10">
                    <a:pos x="T4" y="T5"/>
                  </a:cxn>
                  <a:cxn ang="T11">
                    <a:pos x="T6" y="T7"/>
                  </a:cxn>
                </a:cxnLst>
                <a:rect l="T12" t="T13" r="T14" b="T15"/>
                <a:pathLst>
                  <a:path w="176" h="47">
                    <a:moveTo>
                      <a:pt x="0" y="24"/>
                    </a:moveTo>
                    <a:lnTo>
                      <a:pt x="176" y="0"/>
                    </a:lnTo>
                    <a:lnTo>
                      <a:pt x="176" y="47"/>
                    </a:lnTo>
                    <a:lnTo>
                      <a:pt x="0" y="24"/>
                    </a:lnTo>
                    <a:close/>
                  </a:path>
                </a:pathLst>
              </a:custGeom>
              <a:noFill/>
              <a:ln w="6350">
                <a:solidFill>
                  <a:srgbClr val="000000"/>
                </a:solidFill>
                <a:round/>
                <a:headEnd/>
                <a:tailEnd/>
              </a:ln>
            </p:spPr>
            <p:txBody>
              <a:bodyPr/>
              <a:lstStyle/>
              <a:p>
                <a:endParaRPr lang="zh-CN" altLang="en-US"/>
              </a:p>
            </p:txBody>
          </p:sp>
          <p:sp>
            <p:nvSpPr>
              <p:cNvPr id="62513" name="Line 23"/>
              <p:cNvSpPr>
                <a:spLocks noChangeShapeType="1"/>
              </p:cNvSpPr>
              <p:nvPr/>
            </p:nvSpPr>
            <p:spPr bwMode="auto">
              <a:xfrm>
                <a:off x="642" y="485"/>
                <a:ext cx="699" cy="1"/>
              </a:xfrm>
              <a:prstGeom prst="line">
                <a:avLst/>
              </a:prstGeom>
              <a:noFill/>
              <a:ln w="23813">
                <a:solidFill>
                  <a:srgbClr val="000000"/>
                </a:solidFill>
                <a:round/>
                <a:headEnd/>
                <a:tailEnd/>
              </a:ln>
            </p:spPr>
            <p:txBody>
              <a:bodyPr/>
              <a:lstStyle/>
              <a:p>
                <a:endParaRPr lang="zh-CN" altLang="en-US"/>
              </a:p>
            </p:txBody>
          </p:sp>
          <p:sp>
            <p:nvSpPr>
              <p:cNvPr id="62514" name="Line 24"/>
              <p:cNvSpPr>
                <a:spLocks noChangeShapeType="1"/>
              </p:cNvSpPr>
              <p:nvPr/>
            </p:nvSpPr>
            <p:spPr bwMode="auto">
              <a:xfrm>
                <a:off x="1057" y="477"/>
                <a:ext cx="1" cy="627"/>
              </a:xfrm>
              <a:prstGeom prst="line">
                <a:avLst/>
              </a:prstGeom>
              <a:noFill/>
              <a:ln w="23813">
                <a:solidFill>
                  <a:srgbClr val="000000"/>
                </a:solidFill>
                <a:round/>
                <a:headEnd/>
                <a:tailEnd/>
              </a:ln>
            </p:spPr>
            <p:txBody>
              <a:bodyPr/>
              <a:lstStyle/>
              <a:p>
                <a:endParaRPr lang="zh-CN" altLang="en-US"/>
              </a:p>
            </p:txBody>
          </p:sp>
          <p:sp>
            <p:nvSpPr>
              <p:cNvPr id="62515" name="Line 25"/>
              <p:cNvSpPr>
                <a:spLocks noChangeShapeType="1"/>
              </p:cNvSpPr>
              <p:nvPr/>
            </p:nvSpPr>
            <p:spPr bwMode="auto">
              <a:xfrm>
                <a:off x="653" y="485"/>
                <a:ext cx="1" cy="623"/>
              </a:xfrm>
              <a:prstGeom prst="line">
                <a:avLst/>
              </a:prstGeom>
              <a:noFill/>
              <a:ln w="23813">
                <a:solidFill>
                  <a:srgbClr val="000000"/>
                </a:solidFill>
                <a:round/>
                <a:headEnd/>
                <a:tailEnd/>
              </a:ln>
            </p:spPr>
            <p:txBody>
              <a:bodyPr/>
              <a:lstStyle/>
              <a:p>
                <a:endParaRPr lang="zh-CN" altLang="en-US"/>
              </a:p>
            </p:txBody>
          </p:sp>
          <p:sp>
            <p:nvSpPr>
              <p:cNvPr id="62516" name="未知"/>
              <p:cNvSpPr>
                <a:spLocks/>
              </p:cNvSpPr>
              <p:nvPr/>
            </p:nvSpPr>
            <p:spPr bwMode="auto">
              <a:xfrm>
                <a:off x="765" y="1081"/>
                <a:ext cx="176" cy="46"/>
              </a:xfrm>
              <a:custGeom>
                <a:avLst/>
                <a:gdLst>
                  <a:gd name="T0" fmla="*/ 176 w 176"/>
                  <a:gd name="T1" fmla="*/ 23 h 46"/>
                  <a:gd name="T2" fmla="*/ 0 w 176"/>
                  <a:gd name="T3" fmla="*/ 0 h 46"/>
                  <a:gd name="T4" fmla="*/ 0 w 176"/>
                  <a:gd name="T5" fmla="*/ 46 h 46"/>
                  <a:gd name="T6" fmla="*/ 176 w 176"/>
                  <a:gd name="T7" fmla="*/ 23 h 46"/>
                  <a:gd name="T8" fmla="*/ 0 60000 65536"/>
                  <a:gd name="T9" fmla="*/ 0 60000 65536"/>
                  <a:gd name="T10" fmla="*/ 0 60000 65536"/>
                  <a:gd name="T11" fmla="*/ 0 60000 65536"/>
                  <a:gd name="T12" fmla="*/ 0 w 176"/>
                  <a:gd name="T13" fmla="*/ 0 h 46"/>
                  <a:gd name="T14" fmla="*/ 176 w 176"/>
                  <a:gd name="T15" fmla="*/ 46 h 46"/>
                </a:gdLst>
                <a:ahLst/>
                <a:cxnLst>
                  <a:cxn ang="T8">
                    <a:pos x="T0" y="T1"/>
                  </a:cxn>
                  <a:cxn ang="T9">
                    <a:pos x="T2" y="T3"/>
                  </a:cxn>
                  <a:cxn ang="T10">
                    <a:pos x="T4" y="T5"/>
                  </a:cxn>
                  <a:cxn ang="T11">
                    <a:pos x="T6" y="T7"/>
                  </a:cxn>
                </a:cxnLst>
                <a:rect l="T12" t="T13" r="T14" b="T15"/>
                <a:pathLst>
                  <a:path w="176" h="46">
                    <a:moveTo>
                      <a:pt x="176" y="23"/>
                    </a:moveTo>
                    <a:lnTo>
                      <a:pt x="0" y="0"/>
                    </a:lnTo>
                    <a:lnTo>
                      <a:pt x="0" y="46"/>
                    </a:lnTo>
                    <a:lnTo>
                      <a:pt x="176" y="23"/>
                    </a:lnTo>
                    <a:close/>
                  </a:path>
                </a:pathLst>
              </a:custGeom>
              <a:solidFill>
                <a:srgbClr val="000000"/>
              </a:solidFill>
              <a:ln w="9525">
                <a:noFill/>
                <a:round/>
                <a:headEnd/>
                <a:tailEnd/>
              </a:ln>
            </p:spPr>
            <p:txBody>
              <a:bodyPr/>
              <a:lstStyle/>
              <a:p>
                <a:endParaRPr lang="zh-CN" altLang="en-US"/>
              </a:p>
            </p:txBody>
          </p:sp>
          <p:sp>
            <p:nvSpPr>
              <p:cNvPr id="62517" name="未知"/>
              <p:cNvSpPr>
                <a:spLocks/>
              </p:cNvSpPr>
              <p:nvPr/>
            </p:nvSpPr>
            <p:spPr bwMode="auto">
              <a:xfrm>
                <a:off x="765" y="1081"/>
                <a:ext cx="176" cy="46"/>
              </a:xfrm>
              <a:custGeom>
                <a:avLst/>
                <a:gdLst>
                  <a:gd name="T0" fmla="*/ 176 w 176"/>
                  <a:gd name="T1" fmla="*/ 23 h 46"/>
                  <a:gd name="T2" fmla="*/ 0 w 176"/>
                  <a:gd name="T3" fmla="*/ 0 h 46"/>
                  <a:gd name="T4" fmla="*/ 0 w 176"/>
                  <a:gd name="T5" fmla="*/ 46 h 46"/>
                  <a:gd name="T6" fmla="*/ 176 w 176"/>
                  <a:gd name="T7" fmla="*/ 23 h 46"/>
                  <a:gd name="T8" fmla="*/ 0 60000 65536"/>
                  <a:gd name="T9" fmla="*/ 0 60000 65536"/>
                  <a:gd name="T10" fmla="*/ 0 60000 65536"/>
                  <a:gd name="T11" fmla="*/ 0 60000 65536"/>
                  <a:gd name="T12" fmla="*/ 0 w 176"/>
                  <a:gd name="T13" fmla="*/ 0 h 46"/>
                  <a:gd name="T14" fmla="*/ 176 w 176"/>
                  <a:gd name="T15" fmla="*/ 46 h 46"/>
                </a:gdLst>
                <a:ahLst/>
                <a:cxnLst>
                  <a:cxn ang="T8">
                    <a:pos x="T0" y="T1"/>
                  </a:cxn>
                  <a:cxn ang="T9">
                    <a:pos x="T2" y="T3"/>
                  </a:cxn>
                  <a:cxn ang="T10">
                    <a:pos x="T4" y="T5"/>
                  </a:cxn>
                  <a:cxn ang="T11">
                    <a:pos x="T6" y="T7"/>
                  </a:cxn>
                </a:cxnLst>
                <a:rect l="T12" t="T13" r="T14" b="T15"/>
                <a:pathLst>
                  <a:path w="176" h="46">
                    <a:moveTo>
                      <a:pt x="176" y="23"/>
                    </a:moveTo>
                    <a:lnTo>
                      <a:pt x="0" y="0"/>
                    </a:lnTo>
                    <a:lnTo>
                      <a:pt x="0" y="46"/>
                    </a:lnTo>
                    <a:lnTo>
                      <a:pt x="176" y="23"/>
                    </a:lnTo>
                    <a:close/>
                  </a:path>
                </a:pathLst>
              </a:custGeom>
              <a:noFill/>
              <a:ln w="12700">
                <a:solidFill>
                  <a:srgbClr val="000000"/>
                </a:solidFill>
                <a:round/>
                <a:headEnd/>
                <a:tailEnd/>
              </a:ln>
            </p:spPr>
            <p:txBody>
              <a:bodyPr/>
              <a:lstStyle/>
              <a:p>
                <a:endParaRPr lang="zh-CN" altLang="en-US"/>
              </a:p>
            </p:txBody>
          </p:sp>
          <p:sp>
            <p:nvSpPr>
              <p:cNvPr id="62518" name="Line 28"/>
              <p:cNvSpPr>
                <a:spLocks noChangeShapeType="1"/>
              </p:cNvSpPr>
              <p:nvPr/>
            </p:nvSpPr>
            <p:spPr bwMode="auto">
              <a:xfrm>
                <a:off x="461" y="1104"/>
                <a:ext cx="607" cy="1"/>
              </a:xfrm>
              <a:prstGeom prst="line">
                <a:avLst/>
              </a:prstGeom>
              <a:noFill/>
              <a:ln w="23813">
                <a:solidFill>
                  <a:srgbClr val="000000"/>
                </a:solidFill>
                <a:round/>
                <a:headEnd/>
                <a:tailEnd/>
              </a:ln>
            </p:spPr>
            <p:txBody>
              <a:bodyPr/>
              <a:lstStyle/>
              <a:p>
                <a:endParaRPr lang="zh-CN" altLang="en-US"/>
              </a:p>
            </p:txBody>
          </p:sp>
          <p:sp>
            <p:nvSpPr>
              <p:cNvPr id="62519" name="未知"/>
              <p:cNvSpPr>
                <a:spLocks/>
              </p:cNvSpPr>
              <p:nvPr/>
            </p:nvSpPr>
            <p:spPr bwMode="auto">
              <a:xfrm>
                <a:off x="1030" y="681"/>
                <a:ext cx="46" cy="177"/>
              </a:xfrm>
              <a:custGeom>
                <a:avLst/>
                <a:gdLst>
                  <a:gd name="T0" fmla="*/ 23 w 46"/>
                  <a:gd name="T1" fmla="*/ 0 h 177"/>
                  <a:gd name="T2" fmla="*/ 46 w 46"/>
                  <a:gd name="T3" fmla="*/ 177 h 177"/>
                  <a:gd name="T4" fmla="*/ 0 w 46"/>
                  <a:gd name="T5" fmla="*/ 177 h 177"/>
                  <a:gd name="T6" fmla="*/ 23 w 46"/>
                  <a:gd name="T7" fmla="*/ 0 h 177"/>
                  <a:gd name="T8" fmla="*/ 0 60000 65536"/>
                  <a:gd name="T9" fmla="*/ 0 60000 65536"/>
                  <a:gd name="T10" fmla="*/ 0 60000 65536"/>
                  <a:gd name="T11" fmla="*/ 0 60000 65536"/>
                  <a:gd name="T12" fmla="*/ 0 w 46"/>
                  <a:gd name="T13" fmla="*/ 0 h 177"/>
                  <a:gd name="T14" fmla="*/ 46 w 46"/>
                  <a:gd name="T15" fmla="*/ 177 h 177"/>
                </a:gdLst>
                <a:ahLst/>
                <a:cxnLst>
                  <a:cxn ang="T8">
                    <a:pos x="T0" y="T1"/>
                  </a:cxn>
                  <a:cxn ang="T9">
                    <a:pos x="T2" y="T3"/>
                  </a:cxn>
                  <a:cxn ang="T10">
                    <a:pos x="T4" y="T5"/>
                  </a:cxn>
                  <a:cxn ang="T11">
                    <a:pos x="T6" y="T7"/>
                  </a:cxn>
                </a:cxnLst>
                <a:rect l="T12" t="T13" r="T14" b="T15"/>
                <a:pathLst>
                  <a:path w="46" h="177">
                    <a:moveTo>
                      <a:pt x="23" y="0"/>
                    </a:moveTo>
                    <a:lnTo>
                      <a:pt x="46" y="177"/>
                    </a:lnTo>
                    <a:lnTo>
                      <a:pt x="0" y="177"/>
                    </a:lnTo>
                    <a:lnTo>
                      <a:pt x="23" y="0"/>
                    </a:lnTo>
                    <a:close/>
                  </a:path>
                </a:pathLst>
              </a:custGeom>
              <a:solidFill>
                <a:srgbClr val="000000"/>
              </a:solidFill>
              <a:ln w="9525">
                <a:noFill/>
                <a:round/>
                <a:headEnd/>
                <a:tailEnd/>
              </a:ln>
            </p:spPr>
            <p:txBody>
              <a:bodyPr/>
              <a:lstStyle/>
              <a:p>
                <a:endParaRPr lang="zh-CN" altLang="en-US"/>
              </a:p>
            </p:txBody>
          </p:sp>
          <p:sp>
            <p:nvSpPr>
              <p:cNvPr id="62520" name="未知"/>
              <p:cNvSpPr>
                <a:spLocks/>
              </p:cNvSpPr>
              <p:nvPr/>
            </p:nvSpPr>
            <p:spPr bwMode="auto">
              <a:xfrm>
                <a:off x="1030" y="681"/>
                <a:ext cx="46" cy="177"/>
              </a:xfrm>
              <a:custGeom>
                <a:avLst/>
                <a:gdLst>
                  <a:gd name="T0" fmla="*/ 23 w 46"/>
                  <a:gd name="T1" fmla="*/ 0 h 177"/>
                  <a:gd name="T2" fmla="*/ 46 w 46"/>
                  <a:gd name="T3" fmla="*/ 177 h 177"/>
                  <a:gd name="T4" fmla="*/ 0 w 46"/>
                  <a:gd name="T5" fmla="*/ 177 h 177"/>
                  <a:gd name="T6" fmla="*/ 23 w 46"/>
                  <a:gd name="T7" fmla="*/ 0 h 177"/>
                  <a:gd name="T8" fmla="*/ 0 60000 65536"/>
                  <a:gd name="T9" fmla="*/ 0 60000 65536"/>
                  <a:gd name="T10" fmla="*/ 0 60000 65536"/>
                  <a:gd name="T11" fmla="*/ 0 60000 65536"/>
                  <a:gd name="T12" fmla="*/ 0 w 46"/>
                  <a:gd name="T13" fmla="*/ 0 h 177"/>
                  <a:gd name="T14" fmla="*/ 46 w 46"/>
                  <a:gd name="T15" fmla="*/ 177 h 177"/>
                </a:gdLst>
                <a:ahLst/>
                <a:cxnLst>
                  <a:cxn ang="T8">
                    <a:pos x="T0" y="T1"/>
                  </a:cxn>
                  <a:cxn ang="T9">
                    <a:pos x="T2" y="T3"/>
                  </a:cxn>
                  <a:cxn ang="T10">
                    <a:pos x="T4" y="T5"/>
                  </a:cxn>
                  <a:cxn ang="T11">
                    <a:pos x="T6" y="T7"/>
                  </a:cxn>
                </a:cxnLst>
                <a:rect l="T12" t="T13" r="T14" b="T15"/>
                <a:pathLst>
                  <a:path w="46" h="177">
                    <a:moveTo>
                      <a:pt x="23" y="0"/>
                    </a:moveTo>
                    <a:lnTo>
                      <a:pt x="46" y="177"/>
                    </a:lnTo>
                    <a:lnTo>
                      <a:pt x="0" y="177"/>
                    </a:lnTo>
                    <a:lnTo>
                      <a:pt x="23" y="0"/>
                    </a:lnTo>
                    <a:close/>
                  </a:path>
                </a:pathLst>
              </a:custGeom>
              <a:noFill/>
              <a:ln w="6350">
                <a:solidFill>
                  <a:srgbClr val="000000"/>
                </a:solidFill>
                <a:round/>
                <a:headEnd/>
                <a:tailEnd/>
              </a:ln>
            </p:spPr>
            <p:txBody>
              <a:bodyPr/>
              <a:lstStyle/>
              <a:p>
                <a:endParaRPr lang="zh-CN" altLang="en-US"/>
              </a:p>
            </p:txBody>
          </p:sp>
          <p:sp>
            <p:nvSpPr>
              <p:cNvPr id="62521" name="未知"/>
              <p:cNvSpPr>
                <a:spLocks/>
              </p:cNvSpPr>
              <p:nvPr/>
            </p:nvSpPr>
            <p:spPr bwMode="auto">
              <a:xfrm>
                <a:off x="626" y="681"/>
                <a:ext cx="46" cy="177"/>
              </a:xfrm>
              <a:custGeom>
                <a:avLst/>
                <a:gdLst>
                  <a:gd name="T0" fmla="*/ 23 w 46"/>
                  <a:gd name="T1" fmla="*/ 177 h 177"/>
                  <a:gd name="T2" fmla="*/ 46 w 46"/>
                  <a:gd name="T3" fmla="*/ 0 h 177"/>
                  <a:gd name="T4" fmla="*/ 0 w 46"/>
                  <a:gd name="T5" fmla="*/ 0 h 177"/>
                  <a:gd name="T6" fmla="*/ 23 w 46"/>
                  <a:gd name="T7" fmla="*/ 177 h 177"/>
                  <a:gd name="T8" fmla="*/ 0 60000 65536"/>
                  <a:gd name="T9" fmla="*/ 0 60000 65536"/>
                  <a:gd name="T10" fmla="*/ 0 60000 65536"/>
                  <a:gd name="T11" fmla="*/ 0 60000 65536"/>
                  <a:gd name="T12" fmla="*/ 0 w 46"/>
                  <a:gd name="T13" fmla="*/ 0 h 177"/>
                  <a:gd name="T14" fmla="*/ 46 w 46"/>
                  <a:gd name="T15" fmla="*/ 177 h 177"/>
                </a:gdLst>
                <a:ahLst/>
                <a:cxnLst>
                  <a:cxn ang="T8">
                    <a:pos x="T0" y="T1"/>
                  </a:cxn>
                  <a:cxn ang="T9">
                    <a:pos x="T2" y="T3"/>
                  </a:cxn>
                  <a:cxn ang="T10">
                    <a:pos x="T4" y="T5"/>
                  </a:cxn>
                  <a:cxn ang="T11">
                    <a:pos x="T6" y="T7"/>
                  </a:cxn>
                </a:cxnLst>
                <a:rect l="T12" t="T13" r="T14" b="T15"/>
                <a:pathLst>
                  <a:path w="46" h="177">
                    <a:moveTo>
                      <a:pt x="23" y="177"/>
                    </a:moveTo>
                    <a:lnTo>
                      <a:pt x="46" y="0"/>
                    </a:lnTo>
                    <a:lnTo>
                      <a:pt x="0" y="0"/>
                    </a:lnTo>
                    <a:lnTo>
                      <a:pt x="23" y="177"/>
                    </a:lnTo>
                    <a:close/>
                  </a:path>
                </a:pathLst>
              </a:custGeom>
              <a:solidFill>
                <a:srgbClr val="000000"/>
              </a:solidFill>
              <a:ln w="9525">
                <a:noFill/>
                <a:round/>
                <a:headEnd/>
                <a:tailEnd/>
              </a:ln>
            </p:spPr>
            <p:txBody>
              <a:bodyPr/>
              <a:lstStyle/>
              <a:p>
                <a:endParaRPr lang="zh-CN" altLang="en-US"/>
              </a:p>
            </p:txBody>
          </p:sp>
          <p:sp>
            <p:nvSpPr>
              <p:cNvPr id="62522" name="未知"/>
              <p:cNvSpPr>
                <a:spLocks/>
              </p:cNvSpPr>
              <p:nvPr/>
            </p:nvSpPr>
            <p:spPr bwMode="auto">
              <a:xfrm>
                <a:off x="626" y="681"/>
                <a:ext cx="46" cy="177"/>
              </a:xfrm>
              <a:custGeom>
                <a:avLst/>
                <a:gdLst>
                  <a:gd name="T0" fmla="*/ 23 w 46"/>
                  <a:gd name="T1" fmla="*/ 177 h 177"/>
                  <a:gd name="T2" fmla="*/ 46 w 46"/>
                  <a:gd name="T3" fmla="*/ 0 h 177"/>
                  <a:gd name="T4" fmla="*/ 0 w 46"/>
                  <a:gd name="T5" fmla="*/ 0 h 177"/>
                  <a:gd name="T6" fmla="*/ 23 w 46"/>
                  <a:gd name="T7" fmla="*/ 177 h 177"/>
                  <a:gd name="T8" fmla="*/ 0 60000 65536"/>
                  <a:gd name="T9" fmla="*/ 0 60000 65536"/>
                  <a:gd name="T10" fmla="*/ 0 60000 65536"/>
                  <a:gd name="T11" fmla="*/ 0 60000 65536"/>
                  <a:gd name="T12" fmla="*/ 0 w 46"/>
                  <a:gd name="T13" fmla="*/ 0 h 177"/>
                  <a:gd name="T14" fmla="*/ 46 w 46"/>
                  <a:gd name="T15" fmla="*/ 177 h 177"/>
                </a:gdLst>
                <a:ahLst/>
                <a:cxnLst>
                  <a:cxn ang="T8">
                    <a:pos x="T0" y="T1"/>
                  </a:cxn>
                  <a:cxn ang="T9">
                    <a:pos x="T2" y="T3"/>
                  </a:cxn>
                  <a:cxn ang="T10">
                    <a:pos x="T4" y="T5"/>
                  </a:cxn>
                  <a:cxn ang="T11">
                    <a:pos x="T6" y="T7"/>
                  </a:cxn>
                </a:cxnLst>
                <a:rect l="T12" t="T13" r="T14" b="T15"/>
                <a:pathLst>
                  <a:path w="46" h="177">
                    <a:moveTo>
                      <a:pt x="23" y="177"/>
                    </a:moveTo>
                    <a:lnTo>
                      <a:pt x="46" y="0"/>
                    </a:lnTo>
                    <a:lnTo>
                      <a:pt x="0" y="0"/>
                    </a:lnTo>
                    <a:lnTo>
                      <a:pt x="23" y="177"/>
                    </a:lnTo>
                    <a:close/>
                  </a:path>
                </a:pathLst>
              </a:custGeom>
              <a:noFill/>
              <a:ln w="6350">
                <a:solidFill>
                  <a:srgbClr val="000000"/>
                </a:solidFill>
                <a:round/>
                <a:headEnd/>
                <a:tailEnd/>
              </a:ln>
            </p:spPr>
            <p:txBody>
              <a:bodyPr/>
              <a:lstStyle/>
              <a:p>
                <a:endParaRPr lang="zh-CN" altLang="en-US"/>
              </a:p>
            </p:txBody>
          </p:sp>
          <p:sp>
            <p:nvSpPr>
              <p:cNvPr id="62523" name="Rectangle 33"/>
              <p:cNvSpPr>
                <a:spLocks noChangeArrowheads="1"/>
              </p:cNvSpPr>
              <p:nvPr/>
            </p:nvSpPr>
            <p:spPr bwMode="auto">
              <a:xfrm>
                <a:off x="430" y="1185"/>
                <a:ext cx="85" cy="271"/>
              </a:xfrm>
              <a:prstGeom prst="rect">
                <a:avLst/>
              </a:prstGeom>
              <a:noFill/>
              <a:ln w="9525">
                <a:noFill/>
                <a:miter lim="800000"/>
                <a:headEnd/>
                <a:tailEnd/>
              </a:ln>
            </p:spPr>
            <p:txBody>
              <a:bodyPr wrap="none" lIns="0" tIns="0" rIns="0" bIns="0">
                <a:spAutoFit/>
              </a:bodyPr>
              <a:lstStyle/>
              <a:p>
                <a:r>
                  <a:rPr lang="zh-CN" altLang="zh-CN" sz="2100" i="1">
                    <a:solidFill>
                      <a:srgbClr val="000000"/>
                    </a:solidFill>
                    <a:latin typeface="Times New Roman" pitchFamily="18" charset="0"/>
                  </a:rPr>
                  <a:t>o</a:t>
                </a:r>
                <a:endParaRPr lang="zh-CN" altLang="zh-CN"/>
              </a:p>
            </p:txBody>
          </p:sp>
          <p:sp>
            <p:nvSpPr>
              <p:cNvPr id="62524" name="Line 34"/>
              <p:cNvSpPr>
                <a:spLocks noChangeShapeType="1"/>
              </p:cNvSpPr>
              <p:nvPr/>
            </p:nvSpPr>
            <p:spPr bwMode="auto">
              <a:xfrm>
                <a:off x="817" y="1171"/>
                <a:ext cx="1" cy="54"/>
              </a:xfrm>
              <a:prstGeom prst="line">
                <a:avLst/>
              </a:prstGeom>
              <a:noFill/>
              <a:ln w="19050">
                <a:solidFill>
                  <a:srgbClr val="000000"/>
                </a:solidFill>
                <a:round/>
                <a:headEnd/>
                <a:tailEnd/>
              </a:ln>
            </p:spPr>
            <p:txBody>
              <a:bodyPr/>
              <a:lstStyle/>
              <a:p>
                <a:endParaRPr lang="zh-CN" altLang="en-US"/>
              </a:p>
            </p:txBody>
          </p:sp>
          <p:grpSp>
            <p:nvGrpSpPr>
              <p:cNvPr id="62525" name="Group 35"/>
              <p:cNvGrpSpPr>
                <a:grpSpLocks/>
              </p:cNvGrpSpPr>
              <p:nvPr/>
            </p:nvGrpSpPr>
            <p:grpSpPr bwMode="auto">
              <a:xfrm>
                <a:off x="953" y="1225"/>
                <a:ext cx="259" cy="271"/>
                <a:chOff x="0" y="0"/>
                <a:chExt cx="259" cy="271"/>
              </a:xfrm>
            </p:grpSpPr>
            <p:sp>
              <p:nvSpPr>
                <p:cNvPr id="62547" name="Rectangle 36"/>
                <p:cNvSpPr>
                  <a:spLocks noChangeArrowheads="1"/>
                </p:cNvSpPr>
                <p:nvPr/>
              </p:nvSpPr>
              <p:spPr bwMode="auto">
                <a:xfrm>
                  <a:off x="0" y="0"/>
                  <a:ext cx="113" cy="271"/>
                </a:xfrm>
                <a:prstGeom prst="rect">
                  <a:avLst/>
                </a:prstGeom>
                <a:noFill/>
                <a:ln w="9525">
                  <a:noFill/>
                  <a:miter lim="800000"/>
                  <a:headEnd/>
                  <a:tailEnd/>
                </a:ln>
              </p:spPr>
              <p:txBody>
                <a:bodyPr wrap="none" lIns="0" tIns="0" rIns="0" bIns="0">
                  <a:spAutoFit/>
                </a:bodyPr>
                <a:lstStyle/>
                <a:p>
                  <a:r>
                    <a:rPr lang="zh-CN" altLang="zh-CN" sz="2100" i="1">
                      <a:solidFill>
                        <a:srgbClr val="000000"/>
                      </a:solidFill>
                      <a:latin typeface="Times New Roman" pitchFamily="18" charset="0"/>
                    </a:rPr>
                    <a:t>V</a:t>
                  </a:r>
                  <a:endParaRPr lang="zh-CN" altLang="zh-CN"/>
                </a:p>
              </p:txBody>
            </p:sp>
            <p:sp>
              <p:nvSpPr>
                <p:cNvPr id="62548" name="Rectangle 37"/>
                <p:cNvSpPr>
                  <a:spLocks noChangeArrowheads="1"/>
                </p:cNvSpPr>
                <p:nvPr/>
              </p:nvSpPr>
              <p:spPr bwMode="auto">
                <a:xfrm>
                  <a:off x="96" y="81"/>
                  <a:ext cx="140" cy="181"/>
                </a:xfrm>
                <a:prstGeom prst="rect">
                  <a:avLst/>
                </a:prstGeom>
                <a:noFill/>
                <a:ln w="9525">
                  <a:noFill/>
                  <a:miter lim="800000"/>
                  <a:headEnd/>
                  <a:tailEnd/>
                </a:ln>
              </p:spPr>
              <p:txBody>
                <a:bodyPr wrap="none" lIns="0" tIns="0" rIns="0" bIns="0">
                  <a:spAutoFit/>
                </a:bodyPr>
                <a:lstStyle/>
                <a:p>
                  <a:r>
                    <a:rPr lang="zh-CN" altLang="zh-CN" sz="1400">
                      <a:solidFill>
                        <a:srgbClr val="000000"/>
                      </a:solidFill>
                      <a:latin typeface="Times New Roman" pitchFamily="18" charset="0"/>
                    </a:rPr>
                    <a:t>T+</a:t>
                  </a:r>
                  <a:endParaRPr lang="zh-CN" altLang="zh-CN"/>
                </a:p>
              </p:txBody>
            </p:sp>
            <p:sp>
              <p:nvSpPr>
                <p:cNvPr id="62549" name="Rectangle 38"/>
                <p:cNvSpPr>
                  <a:spLocks noChangeArrowheads="1"/>
                </p:cNvSpPr>
                <p:nvPr/>
              </p:nvSpPr>
              <p:spPr bwMode="auto">
                <a:xfrm>
                  <a:off x="231" y="81"/>
                  <a:ext cx="28" cy="181"/>
                </a:xfrm>
                <a:prstGeom prst="rect">
                  <a:avLst/>
                </a:prstGeom>
                <a:noFill/>
                <a:ln w="9525">
                  <a:noFill/>
                  <a:miter lim="800000"/>
                  <a:headEnd/>
                  <a:tailEnd/>
                </a:ln>
              </p:spPr>
              <p:txBody>
                <a:bodyPr wrap="none" lIns="0" tIns="0" rIns="0" bIns="0">
                  <a:spAutoFit/>
                </a:bodyPr>
                <a:lstStyle/>
                <a:p>
                  <a:r>
                    <a:rPr lang="zh-CN" altLang="zh-CN" sz="1400">
                      <a:solidFill>
                        <a:srgbClr val="000000"/>
                      </a:solidFill>
                      <a:latin typeface="Times New Roman" pitchFamily="18" charset="0"/>
                    </a:rPr>
                    <a:t> </a:t>
                  </a:r>
                  <a:endParaRPr lang="zh-CN" altLang="zh-CN"/>
                </a:p>
              </p:txBody>
            </p:sp>
          </p:grpSp>
          <p:sp>
            <p:nvSpPr>
              <p:cNvPr id="62526" name="Rectangle 39"/>
              <p:cNvSpPr>
                <a:spLocks noChangeArrowheads="1"/>
              </p:cNvSpPr>
              <p:nvPr/>
            </p:nvSpPr>
            <p:spPr bwMode="auto">
              <a:xfrm>
                <a:off x="272" y="25"/>
                <a:ext cx="92" cy="271"/>
              </a:xfrm>
              <a:prstGeom prst="rect">
                <a:avLst/>
              </a:prstGeom>
              <a:noFill/>
              <a:ln w="9525">
                <a:noFill/>
                <a:miter lim="800000"/>
                <a:headEnd/>
                <a:tailEnd/>
              </a:ln>
            </p:spPr>
            <p:txBody>
              <a:bodyPr wrap="none" lIns="0" tIns="0" rIns="0" bIns="0">
                <a:spAutoFit/>
              </a:bodyPr>
              <a:lstStyle/>
              <a:p>
                <a:r>
                  <a:rPr lang="zh-CN" altLang="zh-CN" sz="2100" i="1">
                    <a:solidFill>
                      <a:srgbClr val="000000"/>
                    </a:solidFill>
                    <a:latin typeface="Bookman Old Style" pitchFamily="18" charset="0"/>
                  </a:rPr>
                  <a:t>v</a:t>
                </a:r>
                <a:endParaRPr lang="zh-CN" altLang="zh-CN"/>
              </a:p>
            </p:txBody>
          </p:sp>
          <p:sp>
            <p:nvSpPr>
              <p:cNvPr id="62527" name="Rectangle 40"/>
              <p:cNvSpPr>
                <a:spLocks noChangeArrowheads="1"/>
              </p:cNvSpPr>
              <p:nvPr/>
            </p:nvSpPr>
            <p:spPr bwMode="auto">
              <a:xfrm>
                <a:off x="365" y="131"/>
                <a:ext cx="88" cy="181"/>
              </a:xfrm>
              <a:prstGeom prst="rect">
                <a:avLst/>
              </a:prstGeom>
              <a:noFill/>
              <a:ln w="9525">
                <a:noFill/>
                <a:miter lim="800000"/>
                <a:headEnd/>
                <a:tailEnd/>
              </a:ln>
            </p:spPr>
            <p:txBody>
              <a:bodyPr wrap="none" lIns="0" tIns="0" rIns="0" bIns="0">
                <a:spAutoFit/>
              </a:bodyPr>
              <a:lstStyle/>
              <a:p>
                <a:r>
                  <a:rPr lang="zh-CN" altLang="zh-CN" sz="1400">
                    <a:solidFill>
                      <a:srgbClr val="000000"/>
                    </a:solidFill>
                    <a:latin typeface="Times New Roman" pitchFamily="18" charset="0"/>
                  </a:rPr>
                  <a:t>O</a:t>
                </a:r>
                <a:endParaRPr lang="zh-CN" altLang="zh-CN"/>
              </a:p>
            </p:txBody>
          </p:sp>
          <p:sp>
            <p:nvSpPr>
              <p:cNvPr id="62528" name="Rectangle 41"/>
              <p:cNvSpPr>
                <a:spLocks noChangeArrowheads="1"/>
              </p:cNvSpPr>
              <p:nvPr/>
            </p:nvSpPr>
            <p:spPr bwMode="auto">
              <a:xfrm>
                <a:off x="470" y="50"/>
                <a:ext cx="42" cy="271"/>
              </a:xfrm>
              <a:prstGeom prst="rect">
                <a:avLst/>
              </a:prstGeom>
              <a:noFill/>
              <a:ln w="9525">
                <a:noFill/>
                <a:miter lim="800000"/>
                <a:headEnd/>
                <a:tailEnd/>
              </a:ln>
            </p:spPr>
            <p:txBody>
              <a:bodyPr wrap="none" lIns="0" tIns="0" rIns="0" bIns="0">
                <a:spAutoFit/>
              </a:bodyPr>
              <a:lstStyle/>
              <a:p>
                <a:r>
                  <a:rPr lang="zh-CN" altLang="zh-CN" sz="2100">
                    <a:solidFill>
                      <a:srgbClr val="000000"/>
                    </a:solidFill>
                    <a:latin typeface="Times New Roman" pitchFamily="18" charset="0"/>
                  </a:rPr>
                  <a:t> </a:t>
                </a:r>
                <a:endParaRPr lang="zh-CN" altLang="zh-CN"/>
              </a:p>
            </p:txBody>
          </p:sp>
          <p:sp>
            <p:nvSpPr>
              <p:cNvPr id="62529" name="Rectangle 42"/>
              <p:cNvSpPr>
                <a:spLocks noChangeArrowheads="1"/>
              </p:cNvSpPr>
              <p:nvPr/>
            </p:nvSpPr>
            <p:spPr bwMode="auto">
              <a:xfrm>
                <a:off x="182" y="334"/>
                <a:ext cx="113" cy="271"/>
              </a:xfrm>
              <a:prstGeom prst="rect">
                <a:avLst/>
              </a:prstGeom>
              <a:noFill/>
              <a:ln w="9525">
                <a:noFill/>
                <a:miter lim="800000"/>
                <a:headEnd/>
                <a:tailEnd/>
              </a:ln>
            </p:spPr>
            <p:txBody>
              <a:bodyPr wrap="none" lIns="0" tIns="0" rIns="0" bIns="0">
                <a:spAutoFit/>
              </a:bodyPr>
              <a:lstStyle/>
              <a:p>
                <a:r>
                  <a:rPr lang="zh-CN" altLang="zh-CN" sz="2100" i="1">
                    <a:solidFill>
                      <a:srgbClr val="000000"/>
                    </a:solidFill>
                    <a:latin typeface="Times New Roman" pitchFamily="18" charset="0"/>
                  </a:rPr>
                  <a:t>V</a:t>
                </a:r>
                <a:endParaRPr lang="zh-CN" altLang="zh-CN"/>
              </a:p>
            </p:txBody>
          </p:sp>
          <p:sp>
            <p:nvSpPr>
              <p:cNvPr id="62530" name="Rectangle 43"/>
              <p:cNvSpPr>
                <a:spLocks noChangeArrowheads="1"/>
              </p:cNvSpPr>
              <p:nvPr/>
            </p:nvSpPr>
            <p:spPr bwMode="auto">
              <a:xfrm>
                <a:off x="278" y="415"/>
                <a:ext cx="176" cy="181"/>
              </a:xfrm>
              <a:prstGeom prst="rect">
                <a:avLst/>
              </a:prstGeom>
              <a:noFill/>
              <a:ln w="9525">
                <a:noFill/>
                <a:miter lim="800000"/>
                <a:headEnd/>
                <a:tailEnd/>
              </a:ln>
            </p:spPr>
            <p:txBody>
              <a:bodyPr wrap="none" lIns="0" tIns="0" rIns="0" bIns="0">
                <a:spAutoFit/>
              </a:bodyPr>
              <a:lstStyle/>
              <a:p>
                <a:r>
                  <a:rPr lang="zh-CN" altLang="zh-CN" sz="1400">
                    <a:solidFill>
                      <a:srgbClr val="000000"/>
                    </a:solidFill>
                    <a:latin typeface="Times New Roman" pitchFamily="18" charset="0"/>
                  </a:rPr>
                  <a:t>OH</a:t>
                </a:r>
                <a:endParaRPr lang="zh-CN" altLang="zh-CN"/>
              </a:p>
            </p:txBody>
          </p:sp>
          <p:sp>
            <p:nvSpPr>
              <p:cNvPr id="62531" name="Rectangle 44"/>
              <p:cNvSpPr>
                <a:spLocks noChangeArrowheads="1"/>
              </p:cNvSpPr>
              <p:nvPr/>
            </p:nvSpPr>
            <p:spPr bwMode="auto">
              <a:xfrm>
                <a:off x="470" y="334"/>
                <a:ext cx="42" cy="271"/>
              </a:xfrm>
              <a:prstGeom prst="rect">
                <a:avLst/>
              </a:prstGeom>
              <a:noFill/>
              <a:ln w="9525">
                <a:noFill/>
                <a:miter lim="800000"/>
                <a:headEnd/>
                <a:tailEnd/>
              </a:ln>
            </p:spPr>
            <p:txBody>
              <a:bodyPr wrap="none" lIns="0" tIns="0" rIns="0" bIns="0">
                <a:spAutoFit/>
              </a:bodyPr>
              <a:lstStyle/>
              <a:p>
                <a:r>
                  <a:rPr lang="zh-CN" altLang="zh-CN" sz="2100">
                    <a:solidFill>
                      <a:srgbClr val="000000"/>
                    </a:solidFill>
                    <a:latin typeface="Times New Roman" pitchFamily="18" charset="0"/>
                  </a:rPr>
                  <a:t> </a:t>
                </a:r>
                <a:endParaRPr lang="zh-CN" altLang="zh-CN"/>
              </a:p>
            </p:txBody>
          </p:sp>
          <p:sp>
            <p:nvSpPr>
              <p:cNvPr id="62532" name="Rectangle 45"/>
              <p:cNvSpPr>
                <a:spLocks noChangeArrowheads="1"/>
              </p:cNvSpPr>
              <p:nvPr/>
            </p:nvSpPr>
            <p:spPr bwMode="auto">
              <a:xfrm>
                <a:off x="468" y="677"/>
                <a:ext cx="42" cy="271"/>
              </a:xfrm>
              <a:prstGeom prst="rect">
                <a:avLst/>
              </a:prstGeom>
              <a:noFill/>
              <a:ln w="9525">
                <a:noFill/>
                <a:miter lim="800000"/>
                <a:headEnd/>
                <a:tailEnd/>
              </a:ln>
            </p:spPr>
            <p:txBody>
              <a:bodyPr wrap="none" lIns="0" tIns="0" rIns="0" bIns="0">
                <a:spAutoFit/>
              </a:bodyPr>
              <a:lstStyle/>
              <a:p>
                <a:r>
                  <a:rPr lang="zh-CN" altLang="zh-CN" sz="2100" i="1">
                    <a:solidFill>
                      <a:srgbClr val="000000"/>
                    </a:solidFill>
                    <a:latin typeface="Times New Roman" pitchFamily="18" charset="0"/>
                  </a:rPr>
                  <a:t> </a:t>
                </a:r>
                <a:endParaRPr lang="zh-CN" altLang="zh-CN"/>
              </a:p>
            </p:txBody>
          </p:sp>
          <p:sp>
            <p:nvSpPr>
              <p:cNvPr id="62533" name="Rectangle 46"/>
              <p:cNvSpPr>
                <a:spLocks noChangeArrowheads="1"/>
              </p:cNvSpPr>
              <p:nvPr/>
            </p:nvSpPr>
            <p:spPr bwMode="auto">
              <a:xfrm>
                <a:off x="197" y="923"/>
                <a:ext cx="113" cy="271"/>
              </a:xfrm>
              <a:prstGeom prst="rect">
                <a:avLst/>
              </a:prstGeom>
              <a:noFill/>
              <a:ln w="9525">
                <a:noFill/>
                <a:miter lim="800000"/>
                <a:headEnd/>
                <a:tailEnd/>
              </a:ln>
            </p:spPr>
            <p:txBody>
              <a:bodyPr wrap="none" lIns="0" tIns="0" rIns="0" bIns="0">
                <a:spAutoFit/>
              </a:bodyPr>
              <a:lstStyle/>
              <a:p>
                <a:r>
                  <a:rPr lang="zh-CN" altLang="zh-CN" sz="2100" i="1">
                    <a:solidFill>
                      <a:srgbClr val="000000"/>
                    </a:solidFill>
                    <a:latin typeface="Times New Roman" pitchFamily="18" charset="0"/>
                  </a:rPr>
                  <a:t>V</a:t>
                </a:r>
                <a:endParaRPr lang="zh-CN" altLang="zh-CN"/>
              </a:p>
            </p:txBody>
          </p:sp>
          <p:sp>
            <p:nvSpPr>
              <p:cNvPr id="62534" name="Rectangle 47"/>
              <p:cNvSpPr>
                <a:spLocks noChangeArrowheads="1"/>
              </p:cNvSpPr>
              <p:nvPr/>
            </p:nvSpPr>
            <p:spPr bwMode="auto">
              <a:xfrm>
                <a:off x="291" y="1004"/>
                <a:ext cx="164" cy="181"/>
              </a:xfrm>
              <a:prstGeom prst="rect">
                <a:avLst/>
              </a:prstGeom>
              <a:noFill/>
              <a:ln w="9525">
                <a:noFill/>
                <a:miter lim="800000"/>
                <a:headEnd/>
                <a:tailEnd/>
              </a:ln>
            </p:spPr>
            <p:txBody>
              <a:bodyPr wrap="none" lIns="0" tIns="0" rIns="0" bIns="0">
                <a:spAutoFit/>
              </a:bodyPr>
              <a:lstStyle/>
              <a:p>
                <a:r>
                  <a:rPr lang="zh-CN" altLang="zh-CN" sz="1400">
                    <a:solidFill>
                      <a:srgbClr val="000000"/>
                    </a:solidFill>
                    <a:latin typeface="Times New Roman" pitchFamily="18" charset="0"/>
                  </a:rPr>
                  <a:t>OL</a:t>
                </a:r>
                <a:endParaRPr lang="zh-CN" altLang="zh-CN"/>
              </a:p>
            </p:txBody>
          </p:sp>
          <p:sp>
            <p:nvSpPr>
              <p:cNvPr id="62535" name="Rectangle 48"/>
              <p:cNvSpPr>
                <a:spLocks noChangeArrowheads="1"/>
              </p:cNvSpPr>
              <p:nvPr/>
            </p:nvSpPr>
            <p:spPr bwMode="auto">
              <a:xfrm>
                <a:off x="452" y="1004"/>
                <a:ext cx="28" cy="181"/>
              </a:xfrm>
              <a:prstGeom prst="rect">
                <a:avLst/>
              </a:prstGeom>
              <a:noFill/>
              <a:ln w="9525">
                <a:noFill/>
                <a:miter lim="800000"/>
                <a:headEnd/>
                <a:tailEnd/>
              </a:ln>
            </p:spPr>
            <p:txBody>
              <a:bodyPr wrap="none" lIns="0" tIns="0" rIns="0" bIns="0">
                <a:spAutoFit/>
              </a:bodyPr>
              <a:lstStyle/>
              <a:p>
                <a:r>
                  <a:rPr lang="zh-CN" altLang="zh-CN" sz="1400">
                    <a:solidFill>
                      <a:srgbClr val="000000"/>
                    </a:solidFill>
                    <a:latin typeface="Times New Roman" pitchFamily="18" charset="0"/>
                  </a:rPr>
                  <a:t> </a:t>
                </a:r>
                <a:endParaRPr lang="zh-CN" altLang="zh-CN"/>
              </a:p>
            </p:txBody>
          </p:sp>
          <p:sp>
            <p:nvSpPr>
              <p:cNvPr id="62536" name="未知"/>
              <p:cNvSpPr>
                <a:spLocks noEditPoints="1"/>
              </p:cNvSpPr>
              <p:nvPr/>
            </p:nvSpPr>
            <p:spPr bwMode="auto">
              <a:xfrm>
                <a:off x="453" y="481"/>
                <a:ext cx="212" cy="11"/>
              </a:xfrm>
              <a:custGeom>
                <a:avLst/>
                <a:gdLst>
                  <a:gd name="T0" fmla="*/ 8 w 212"/>
                  <a:gd name="T1" fmla="*/ 0 h 11"/>
                  <a:gd name="T2" fmla="*/ 43 w 212"/>
                  <a:gd name="T3" fmla="*/ 0 h 11"/>
                  <a:gd name="T4" fmla="*/ 46 w 212"/>
                  <a:gd name="T5" fmla="*/ 0 h 11"/>
                  <a:gd name="T6" fmla="*/ 46 w 212"/>
                  <a:gd name="T7" fmla="*/ 0 h 11"/>
                  <a:gd name="T8" fmla="*/ 46 w 212"/>
                  <a:gd name="T9" fmla="*/ 4 h 11"/>
                  <a:gd name="T10" fmla="*/ 46 w 212"/>
                  <a:gd name="T11" fmla="*/ 4 h 11"/>
                  <a:gd name="T12" fmla="*/ 46 w 212"/>
                  <a:gd name="T13" fmla="*/ 8 h 11"/>
                  <a:gd name="T14" fmla="*/ 46 w 212"/>
                  <a:gd name="T15" fmla="*/ 11 h 11"/>
                  <a:gd name="T16" fmla="*/ 46 w 212"/>
                  <a:gd name="T17" fmla="*/ 11 h 11"/>
                  <a:gd name="T18" fmla="*/ 43 w 212"/>
                  <a:gd name="T19" fmla="*/ 11 h 11"/>
                  <a:gd name="T20" fmla="*/ 8 w 212"/>
                  <a:gd name="T21" fmla="*/ 11 h 11"/>
                  <a:gd name="T22" fmla="*/ 4 w 212"/>
                  <a:gd name="T23" fmla="*/ 11 h 11"/>
                  <a:gd name="T24" fmla="*/ 0 w 212"/>
                  <a:gd name="T25" fmla="*/ 11 h 11"/>
                  <a:gd name="T26" fmla="*/ 0 w 212"/>
                  <a:gd name="T27" fmla="*/ 8 h 11"/>
                  <a:gd name="T28" fmla="*/ 0 w 212"/>
                  <a:gd name="T29" fmla="*/ 4 h 11"/>
                  <a:gd name="T30" fmla="*/ 0 w 212"/>
                  <a:gd name="T31" fmla="*/ 4 h 11"/>
                  <a:gd name="T32" fmla="*/ 0 w 212"/>
                  <a:gd name="T33" fmla="*/ 0 h 11"/>
                  <a:gd name="T34" fmla="*/ 4 w 212"/>
                  <a:gd name="T35" fmla="*/ 0 h 11"/>
                  <a:gd name="T36" fmla="*/ 8 w 212"/>
                  <a:gd name="T37" fmla="*/ 0 h 11"/>
                  <a:gd name="T38" fmla="*/ 8 w 212"/>
                  <a:gd name="T39" fmla="*/ 0 h 11"/>
                  <a:gd name="T40" fmla="*/ 89 w 212"/>
                  <a:gd name="T41" fmla="*/ 0 h 11"/>
                  <a:gd name="T42" fmla="*/ 127 w 212"/>
                  <a:gd name="T43" fmla="*/ 0 h 11"/>
                  <a:gd name="T44" fmla="*/ 127 w 212"/>
                  <a:gd name="T45" fmla="*/ 0 h 11"/>
                  <a:gd name="T46" fmla="*/ 131 w 212"/>
                  <a:gd name="T47" fmla="*/ 0 h 11"/>
                  <a:gd name="T48" fmla="*/ 131 w 212"/>
                  <a:gd name="T49" fmla="*/ 4 h 11"/>
                  <a:gd name="T50" fmla="*/ 131 w 212"/>
                  <a:gd name="T51" fmla="*/ 4 h 11"/>
                  <a:gd name="T52" fmla="*/ 131 w 212"/>
                  <a:gd name="T53" fmla="*/ 8 h 11"/>
                  <a:gd name="T54" fmla="*/ 131 w 212"/>
                  <a:gd name="T55" fmla="*/ 11 h 11"/>
                  <a:gd name="T56" fmla="*/ 127 w 212"/>
                  <a:gd name="T57" fmla="*/ 11 h 11"/>
                  <a:gd name="T58" fmla="*/ 127 w 212"/>
                  <a:gd name="T59" fmla="*/ 11 h 11"/>
                  <a:gd name="T60" fmla="*/ 89 w 212"/>
                  <a:gd name="T61" fmla="*/ 11 h 11"/>
                  <a:gd name="T62" fmla="*/ 89 w 212"/>
                  <a:gd name="T63" fmla="*/ 11 h 11"/>
                  <a:gd name="T64" fmla="*/ 85 w 212"/>
                  <a:gd name="T65" fmla="*/ 11 h 11"/>
                  <a:gd name="T66" fmla="*/ 85 w 212"/>
                  <a:gd name="T67" fmla="*/ 8 h 11"/>
                  <a:gd name="T68" fmla="*/ 85 w 212"/>
                  <a:gd name="T69" fmla="*/ 4 h 11"/>
                  <a:gd name="T70" fmla="*/ 85 w 212"/>
                  <a:gd name="T71" fmla="*/ 4 h 11"/>
                  <a:gd name="T72" fmla="*/ 85 w 212"/>
                  <a:gd name="T73" fmla="*/ 0 h 11"/>
                  <a:gd name="T74" fmla="*/ 89 w 212"/>
                  <a:gd name="T75" fmla="*/ 0 h 11"/>
                  <a:gd name="T76" fmla="*/ 89 w 212"/>
                  <a:gd name="T77" fmla="*/ 0 h 11"/>
                  <a:gd name="T78" fmla="*/ 89 w 212"/>
                  <a:gd name="T79" fmla="*/ 0 h 11"/>
                  <a:gd name="T80" fmla="*/ 173 w 212"/>
                  <a:gd name="T81" fmla="*/ 0 h 11"/>
                  <a:gd name="T82" fmla="*/ 204 w 212"/>
                  <a:gd name="T83" fmla="*/ 0 h 11"/>
                  <a:gd name="T84" fmla="*/ 208 w 212"/>
                  <a:gd name="T85" fmla="*/ 0 h 11"/>
                  <a:gd name="T86" fmla="*/ 208 w 212"/>
                  <a:gd name="T87" fmla="*/ 0 h 11"/>
                  <a:gd name="T88" fmla="*/ 212 w 212"/>
                  <a:gd name="T89" fmla="*/ 4 h 11"/>
                  <a:gd name="T90" fmla="*/ 208 w 212"/>
                  <a:gd name="T91" fmla="*/ 11 h 11"/>
                  <a:gd name="T92" fmla="*/ 208 w 212"/>
                  <a:gd name="T93" fmla="*/ 11 h 11"/>
                  <a:gd name="T94" fmla="*/ 204 w 212"/>
                  <a:gd name="T95" fmla="*/ 11 h 11"/>
                  <a:gd name="T96" fmla="*/ 173 w 212"/>
                  <a:gd name="T97" fmla="*/ 11 h 11"/>
                  <a:gd name="T98" fmla="*/ 173 w 212"/>
                  <a:gd name="T99" fmla="*/ 11 h 11"/>
                  <a:gd name="T100" fmla="*/ 169 w 212"/>
                  <a:gd name="T101" fmla="*/ 11 h 11"/>
                  <a:gd name="T102" fmla="*/ 169 w 212"/>
                  <a:gd name="T103" fmla="*/ 8 h 11"/>
                  <a:gd name="T104" fmla="*/ 169 w 212"/>
                  <a:gd name="T105" fmla="*/ 4 h 11"/>
                  <a:gd name="T106" fmla="*/ 169 w 212"/>
                  <a:gd name="T107" fmla="*/ 4 h 11"/>
                  <a:gd name="T108" fmla="*/ 169 w 212"/>
                  <a:gd name="T109" fmla="*/ 0 h 11"/>
                  <a:gd name="T110" fmla="*/ 173 w 212"/>
                  <a:gd name="T111" fmla="*/ 0 h 11"/>
                  <a:gd name="T112" fmla="*/ 173 w 212"/>
                  <a:gd name="T113" fmla="*/ 0 h 11"/>
                  <a:gd name="T114" fmla="*/ 173 w 212"/>
                  <a:gd name="T115" fmla="*/ 0 h 11"/>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212"/>
                  <a:gd name="T175" fmla="*/ 0 h 11"/>
                  <a:gd name="T176" fmla="*/ 212 w 212"/>
                  <a:gd name="T177" fmla="*/ 11 h 11"/>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212" h="11">
                    <a:moveTo>
                      <a:pt x="8" y="0"/>
                    </a:moveTo>
                    <a:lnTo>
                      <a:pt x="43" y="0"/>
                    </a:lnTo>
                    <a:lnTo>
                      <a:pt x="46" y="0"/>
                    </a:lnTo>
                    <a:lnTo>
                      <a:pt x="46" y="4"/>
                    </a:lnTo>
                    <a:lnTo>
                      <a:pt x="46" y="8"/>
                    </a:lnTo>
                    <a:lnTo>
                      <a:pt x="46" y="11"/>
                    </a:lnTo>
                    <a:lnTo>
                      <a:pt x="43" y="11"/>
                    </a:lnTo>
                    <a:lnTo>
                      <a:pt x="8" y="11"/>
                    </a:lnTo>
                    <a:lnTo>
                      <a:pt x="4" y="11"/>
                    </a:lnTo>
                    <a:lnTo>
                      <a:pt x="0" y="11"/>
                    </a:lnTo>
                    <a:lnTo>
                      <a:pt x="0" y="8"/>
                    </a:lnTo>
                    <a:lnTo>
                      <a:pt x="0" y="4"/>
                    </a:lnTo>
                    <a:lnTo>
                      <a:pt x="0" y="0"/>
                    </a:lnTo>
                    <a:lnTo>
                      <a:pt x="4" y="0"/>
                    </a:lnTo>
                    <a:lnTo>
                      <a:pt x="8" y="0"/>
                    </a:lnTo>
                    <a:close/>
                    <a:moveTo>
                      <a:pt x="89" y="0"/>
                    </a:moveTo>
                    <a:lnTo>
                      <a:pt x="127" y="0"/>
                    </a:lnTo>
                    <a:lnTo>
                      <a:pt x="131" y="0"/>
                    </a:lnTo>
                    <a:lnTo>
                      <a:pt x="131" y="4"/>
                    </a:lnTo>
                    <a:lnTo>
                      <a:pt x="131" y="8"/>
                    </a:lnTo>
                    <a:lnTo>
                      <a:pt x="131" y="11"/>
                    </a:lnTo>
                    <a:lnTo>
                      <a:pt x="127" y="11"/>
                    </a:lnTo>
                    <a:lnTo>
                      <a:pt x="89" y="11"/>
                    </a:lnTo>
                    <a:lnTo>
                      <a:pt x="85" y="11"/>
                    </a:lnTo>
                    <a:lnTo>
                      <a:pt x="85" y="8"/>
                    </a:lnTo>
                    <a:lnTo>
                      <a:pt x="85" y="4"/>
                    </a:lnTo>
                    <a:lnTo>
                      <a:pt x="85" y="0"/>
                    </a:lnTo>
                    <a:lnTo>
                      <a:pt x="89" y="0"/>
                    </a:lnTo>
                    <a:close/>
                    <a:moveTo>
                      <a:pt x="173" y="0"/>
                    </a:moveTo>
                    <a:lnTo>
                      <a:pt x="204" y="0"/>
                    </a:lnTo>
                    <a:lnTo>
                      <a:pt x="208" y="0"/>
                    </a:lnTo>
                    <a:lnTo>
                      <a:pt x="212" y="4"/>
                    </a:lnTo>
                    <a:lnTo>
                      <a:pt x="208" y="11"/>
                    </a:lnTo>
                    <a:lnTo>
                      <a:pt x="204" y="11"/>
                    </a:lnTo>
                    <a:lnTo>
                      <a:pt x="173" y="11"/>
                    </a:lnTo>
                    <a:lnTo>
                      <a:pt x="169" y="11"/>
                    </a:lnTo>
                    <a:lnTo>
                      <a:pt x="169" y="8"/>
                    </a:lnTo>
                    <a:lnTo>
                      <a:pt x="169" y="4"/>
                    </a:lnTo>
                    <a:lnTo>
                      <a:pt x="169" y="0"/>
                    </a:lnTo>
                    <a:lnTo>
                      <a:pt x="173" y="0"/>
                    </a:lnTo>
                    <a:close/>
                  </a:path>
                </a:pathLst>
              </a:custGeom>
              <a:solidFill>
                <a:srgbClr val="000000"/>
              </a:solidFill>
              <a:ln w="6350">
                <a:solidFill>
                  <a:srgbClr val="000000"/>
                </a:solidFill>
                <a:round/>
                <a:headEnd/>
                <a:tailEnd/>
              </a:ln>
            </p:spPr>
            <p:txBody>
              <a:bodyPr/>
              <a:lstStyle/>
              <a:p>
                <a:endParaRPr lang="zh-CN" altLang="en-US"/>
              </a:p>
            </p:txBody>
          </p:sp>
          <p:sp>
            <p:nvSpPr>
              <p:cNvPr id="62537" name="未知"/>
              <p:cNvSpPr>
                <a:spLocks noEditPoints="1"/>
              </p:cNvSpPr>
              <p:nvPr/>
            </p:nvSpPr>
            <p:spPr bwMode="auto">
              <a:xfrm>
                <a:off x="638" y="892"/>
                <a:ext cx="11" cy="301"/>
              </a:xfrm>
              <a:custGeom>
                <a:avLst/>
                <a:gdLst>
                  <a:gd name="T0" fmla="*/ 11 w 11"/>
                  <a:gd name="T1" fmla="*/ 39 h 301"/>
                  <a:gd name="T2" fmla="*/ 7 w 11"/>
                  <a:gd name="T3" fmla="*/ 47 h 301"/>
                  <a:gd name="T4" fmla="*/ 0 w 11"/>
                  <a:gd name="T5" fmla="*/ 47 h 301"/>
                  <a:gd name="T6" fmla="*/ 0 w 11"/>
                  <a:gd name="T7" fmla="*/ 4 h 301"/>
                  <a:gd name="T8" fmla="*/ 4 w 11"/>
                  <a:gd name="T9" fmla="*/ 0 h 301"/>
                  <a:gd name="T10" fmla="*/ 7 w 11"/>
                  <a:gd name="T11" fmla="*/ 0 h 301"/>
                  <a:gd name="T12" fmla="*/ 11 w 11"/>
                  <a:gd name="T13" fmla="*/ 0 h 301"/>
                  <a:gd name="T14" fmla="*/ 11 w 11"/>
                  <a:gd name="T15" fmla="*/ 4 h 301"/>
                  <a:gd name="T16" fmla="*/ 11 w 11"/>
                  <a:gd name="T17" fmla="*/ 124 h 301"/>
                  <a:gd name="T18" fmla="*/ 7 w 11"/>
                  <a:gd name="T19" fmla="*/ 127 h 301"/>
                  <a:gd name="T20" fmla="*/ 0 w 11"/>
                  <a:gd name="T21" fmla="*/ 127 h 301"/>
                  <a:gd name="T22" fmla="*/ 0 w 11"/>
                  <a:gd name="T23" fmla="*/ 89 h 301"/>
                  <a:gd name="T24" fmla="*/ 4 w 11"/>
                  <a:gd name="T25" fmla="*/ 85 h 301"/>
                  <a:gd name="T26" fmla="*/ 7 w 11"/>
                  <a:gd name="T27" fmla="*/ 85 h 301"/>
                  <a:gd name="T28" fmla="*/ 11 w 11"/>
                  <a:gd name="T29" fmla="*/ 85 h 301"/>
                  <a:gd name="T30" fmla="*/ 11 w 11"/>
                  <a:gd name="T31" fmla="*/ 89 h 301"/>
                  <a:gd name="T32" fmla="*/ 11 w 11"/>
                  <a:gd name="T33" fmla="*/ 208 h 301"/>
                  <a:gd name="T34" fmla="*/ 7 w 11"/>
                  <a:gd name="T35" fmla="*/ 212 h 301"/>
                  <a:gd name="T36" fmla="*/ 0 w 11"/>
                  <a:gd name="T37" fmla="*/ 212 h 301"/>
                  <a:gd name="T38" fmla="*/ 0 w 11"/>
                  <a:gd name="T39" fmla="*/ 174 h 301"/>
                  <a:gd name="T40" fmla="*/ 4 w 11"/>
                  <a:gd name="T41" fmla="*/ 166 h 301"/>
                  <a:gd name="T42" fmla="*/ 7 w 11"/>
                  <a:gd name="T43" fmla="*/ 166 h 301"/>
                  <a:gd name="T44" fmla="*/ 11 w 11"/>
                  <a:gd name="T45" fmla="*/ 170 h 301"/>
                  <a:gd name="T46" fmla="*/ 11 w 11"/>
                  <a:gd name="T47" fmla="*/ 174 h 301"/>
                  <a:gd name="T48" fmla="*/ 11 w 11"/>
                  <a:gd name="T49" fmla="*/ 293 h 301"/>
                  <a:gd name="T50" fmla="*/ 7 w 11"/>
                  <a:gd name="T51" fmla="*/ 297 h 301"/>
                  <a:gd name="T52" fmla="*/ 0 w 11"/>
                  <a:gd name="T53" fmla="*/ 297 h 301"/>
                  <a:gd name="T54" fmla="*/ 0 w 11"/>
                  <a:gd name="T55" fmla="*/ 258 h 301"/>
                  <a:gd name="T56" fmla="*/ 4 w 11"/>
                  <a:gd name="T57" fmla="*/ 250 h 301"/>
                  <a:gd name="T58" fmla="*/ 7 w 11"/>
                  <a:gd name="T59" fmla="*/ 250 h 301"/>
                  <a:gd name="T60" fmla="*/ 11 w 11"/>
                  <a:gd name="T61" fmla="*/ 254 h 301"/>
                  <a:gd name="T62" fmla="*/ 11 w 11"/>
                  <a:gd name="T63" fmla="*/ 258 h 301"/>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1"/>
                  <a:gd name="T97" fmla="*/ 0 h 301"/>
                  <a:gd name="T98" fmla="*/ 11 w 11"/>
                  <a:gd name="T99" fmla="*/ 301 h 301"/>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1" h="301">
                    <a:moveTo>
                      <a:pt x="11" y="4"/>
                    </a:moveTo>
                    <a:lnTo>
                      <a:pt x="11" y="39"/>
                    </a:lnTo>
                    <a:lnTo>
                      <a:pt x="11" y="43"/>
                    </a:lnTo>
                    <a:lnTo>
                      <a:pt x="7" y="47"/>
                    </a:lnTo>
                    <a:lnTo>
                      <a:pt x="4" y="47"/>
                    </a:lnTo>
                    <a:lnTo>
                      <a:pt x="0" y="47"/>
                    </a:lnTo>
                    <a:lnTo>
                      <a:pt x="0" y="39"/>
                    </a:lnTo>
                    <a:lnTo>
                      <a:pt x="0" y="4"/>
                    </a:lnTo>
                    <a:lnTo>
                      <a:pt x="0" y="0"/>
                    </a:lnTo>
                    <a:lnTo>
                      <a:pt x="4" y="0"/>
                    </a:lnTo>
                    <a:lnTo>
                      <a:pt x="7" y="0"/>
                    </a:lnTo>
                    <a:lnTo>
                      <a:pt x="11" y="0"/>
                    </a:lnTo>
                    <a:lnTo>
                      <a:pt x="11" y="4"/>
                    </a:lnTo>
                    <a:close/>
                    <a:moveTo>
                      <a:pt x="11" y="89"/>
                    </a:moveTo>
                    <a:lnTo>
                      <a:pt x="11" y="124"/>
                    </a:lnTo>
                    <a:lnTo>
                      <a:pt x="11" y="127"/>
                    </a:lnTo>
                    <a:lnTo>
                      <a:pt x="7" y="127"/>
                    </a:lnTo>
                    <a:lnTo>
                      <a:pt x="4" y="131"/>
                    </a:lnTo>
                    <a:lnTo>
                      <a:pt x="0" y="127"/>
                    </a:lnTo>
                    <a:lnTo>
                      <a:pt x="0" y="124"/>
                    </a:lnTo>
                    <a:lnTo>
                      <a:pt x="0" y="89"/>
                    </a:lnTo>
                    <a:lnTo>
                      <a:pt x="0" y="85"/>
                    </a:lnTo>
                    <a:lnTo>
                      <a:pt x="4" y="85"/>
                    </a:lnTo>
                    <a:lnTo>
                      <a:pt x="4" y="81"/>
                    </a:lnTo>
                    <a:lnTo>
                      <a:pt x="7" y="85"/>
                    </a:lnTo>
                    <a:lnTo>
                      <a:pt x="11" y="85"/>
                    </a:lnTo>
                    <a:lnTo>
                      <a:pt x="11" y="89"/>
                    </a:lnTo>
                    <a:close/>
                    <a:moveTo>
                      <a:pt x="11" y="174"/>
                    </a:moveTo>
                    <a:lnTo>
                      <a:pt x="11" y="208"/>
                    </a:lnTo>
                    <a:lnTo>
                      <a:pt x="11" y="212"/>
                    </a:lnTo>
                    <a:lnTo>
                      <a:pt x="7" y="212"/>
                    </a:lnTo>
                    <a:lnTo>
                      <a:pt x="4" y="216"/>
                    </a:lnTo>
                    <a:lnTo>
                      <a:pt x="0" y="212"/>
                    </a:lnTo>
                    <a:lnTo>
                      <a:pt x="0" y="208"/>
                    </a:lnTo>
                    <a:lnTo>
                      <a:pt x="0" y="174"/>
                    </a:lnTo>
                    <a:lnTo>
                      <a:pt x="0" y="170"/>
                    </a:lnTo>
                    <a:lnTo>
                      <a:pt x="4" y="166"/>
                    </a:lnTo>
                    <a:lnTo>
                      <a:pt x="7" y="166"/>
                    </a:lnTo>
                    <a:lnTo>
                      <a:pt x="7" y="170"/>
                    </a:lnTo>
                    <a:lnTo>
                      <a:pt x="11" y="170"/>
                    </a:lnTo>
                    <a:lnTo>
                      <a:pt x="11" y="174"/>
                    </a:lnTo>
                    <a:close/>
                    <a:moveTo>
                      <a:pt x="11" y="258"/>
                    </a:moveTo>
                    <a:lnTo>
                      <a:pt x="11" y="293"/>
                    </a:lnTo>
                    <a:lnTo>
                      <a:pt x="11" y="297"/>
                    </a:lnTo>
                    <a:lnTo>
                      <a:pt x="7" y="297"/>
                    </a:lnTo>
                    <a:lnTo>
                      <a:pt x="4" y="301"/>
                    </a:lnTo>
                    <a:lnTo>
                      <a:pt x="0" y="297"/>
                    </a:lnTo>
                    <a:lnTo>
                      <a:pt x="0" y="293"/>
                    </a:lnTo>
                    <a:lnTo>
                      <a:pt x="0" y="258"/>
                    </a:lnTo>
                    <a:lnTo>
                      <a:pt x="0" y="254"/>
                    </a:lnTo>
                    <a:lnTo>
                      <a:pt x="4" y="250"/>
                    </a:lnTo>
                    <a:lnTo>
                      <a:pt x="7" y="250"/>
                    </a:lnTo>
                    <a:lnTo>
                      <a:pt x="7" y="254"/>
                    </a:lnTo>
                    <a:lnTo>
                      <a:pt x="11" y="254"/>
                    </a:lnTo>
                    <a:lnTo>
                      <a:pt x="11" y="258"/>
                    </a:lnTo>
                    <a:close/>
                  </a:path>
                </a:pathLst>
              </a:custGeom>
              <a:solidFill>
                <a:srgbClr val="000000"/>
              </a:solidFill>
              <a:ln w="6350">
                <a:solidFill>
                  <a:srgbClr val="000000"/>
                </a:solidFill>
                <a:round/>
                <a:headEnd/>
                <a:tailEnd/>
              </a:ln>
            </p:spPr>
            <p:txBody>
              <a:bodyPr/>
              <a:lstStyle/>
              <a:p>
                <a:endParaRPr lang="zh-CN" altLang="en-US"/>
              </a:p>
            </p:txBody>
          </p:sp>
          <p:sp>
            <p:nvSpPr>
              <p:cNvPr id="62538" name="未知"/>
              <p:cNvSpPr>
                <a:spLocks noEditPoints="1"/>
              </p:cNvSpPr>
              <p:nvPr/>
            </p:nvSpPr>
            <p:spPr bwMode="auto">
              <a:xfrm>
                <a:off x="1049" y="892"/>
                <a:ext cx="11" cy="301"/>
              </a:xfrm>
              <a:custGeom>
                <a:avLst/>
                <a:gdLst>
                  <a:gd name="T0" fmla="*/ 11 w 11"/>
                  <a:gd name="T1" fmla="*/ 39 h 301"/>
                  <a:gd name="T2" fmla="*/ 11 w 11"/>
                  <a:gd name="T3" fmla="*/ 47 h 301"/>
                  <a:gd name="T4" fmla="*/ 4 w 11"/>
                  <a:gd name="T5" fmla="*/ 47 h 301"/>
                  <a:gd name="T6" fmla="*/ 0 w 11"/>
                  <a:gd name="T7" fmla="*/ 4 h 301"/>
                  <a:gd name="T8" fmla="*/ 4 w 11"/>
                  <a:gd name="T9" fmla="*/ 0 h 301"/>
                  <a:gd name="T10" fmla="*/ 8 w 11"/>
                  <a:gd name="T11" fmla="*/ 0 h 301"/>
                  <a:gd name="T12" fmla="*/ 11 w 11"/>
                  <a:gd name="T13" fmla="*/ 0 h 301"/>
                  <a:gd name="T14" fmla="*/ 11 w 11"/>
                  <a:gd name="T15" fmla="*/ 4 h 301"/>
                  <a:gd name="T16" fmla="*/ 11 w 11"/>
                  <a:gd name="T17" fmla="*/ 124 h 301"/>
                  <a:gd name="T18" fmla="*/ 11 w 11"/>
                  <a:gd name="T19" fmla="*/ 127 h 301"/>
                  <a:gd name="T20" fmla="*/ 4 w 11"/>
                  <a:gd name="T21" fmla="*/ 127 h 301"/>
                  <a:gd name="T22" fmla="*/ 0 w 11"/>
                  <a:gd name="T23" fmla="*/ 89 h 301"/>
                  <a:gd name="T24" fmla="*/ 4 w 11"/>
                  <a:gd name="T25" fmla="*/ 85 h 301"/>
                  <a:gd name="T26" fmla="*/ 8 w 11"/>
                  <a:gd name="T27" fmla="*/ 85 h 301"/>
                  <a:gd name="T28" fmla="*/ 11 w 11"/>
                  <a:gd name="T29" fmla="*/ 85 h 301"/>
                  <a:gd name="T30" fmla="*/ 11 w 11"/>
                  <a:gd name="T31" fmla="*/ 89 h 301"/>
                  <a:gd name="T32" fmla="*/ 11 w 11"/>
                  <a:gd name="T33" fmla="*/ 208 h 301"/>
                  <a:gd name="T34" fmla="*/ 11 w 11"/>
                  <a:gd name="T35" fmla="*/ 212 h 301"/>
                  <a:gd name="T36" fmla="*/ 4 w 11"/>
                  <a:gd name="T37" fmla="*/ 212 h 301"/>
                  <a:gd name="T38" fmla="*/ 0 w 11"/>
                  <a:gd name="T39" fmla="*/ 174 h 301"/>
                  <a:gd name="T40" fmla="*/ 4 w 11"/>
                  <a:gd name="T41" fmla="*/ 166 h 301"/>
                  <a:gd name="T42" fmla="*/ 8 w 11"/>
                  <a:gd name="T43" fmla="*/ 166 h 301"/>
                  <a:gd name="T44" fmla="*/ 11 w 11"/>
                  <a:gd name="T45" fmla="*/ 170 h 301"/>
                  <a:gd name="T46" fmla="*/ 11 w 11"/>
                  <a:gd name="T47" fmla="*/ 174 h 301"/>
                  <a:gd name="T48" fmla="*/ 11 w 11"/>
                  <a:gd name="T49" fmla="*/ 293 h 301"/>
                  <a:gd name="T50" fmla="*/ 11 w 11"/>
                  <a:gd name="T51" fmla="*/ 297 h 301"/>
                  <a:gd name="T52" fmla="*/ 4 w 11"/>
                  <a:gd name="T53" fmla="*/ 297 h 301"/>
                  <a:gd name="T54" fmla="*/ 0 w 11"/>
                  <a:gd name="T55" fmla="*/ 258 h 301"/>
                  <a:gd name="T56" fmla="*/ 4 w 11"/>
                  <a:gd name="T57" fmla="*/ 250 h 301"/>
                  <a:gd name="T58" fmla="*/ 8 w 11"/>
                  <a:gd name="T59" fmla="*/ 250 h 301"/>
                  <a:gd name="T60" fmla="*/ 11 w 11"/>
                  <a:gd name="T61" fmla="*/ 254 h 301"/>
                  <a:gd name="T62" fmla="*/ 11 w 11"/>
                  <a:gd name="T63" fmla="*/ 258 h 301"/>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1"/>
                  <a:gd name="T97" fmla="*/ 0 h 301"/>
                  <a:gd name="T98" fmla="*/ 11 w 11"/>
                  <a:gd name="T99" fmla="*/ 301 h 301"/>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1" h="301">
                    <a:moveTo>
                      <a:pt x="11" y="4"/>
                    </a:moveTo>
                    <a:lnTo>
                      <a:pt x="11" y="39"/>
                    </a:lnTo>
                    <a:lnTo>
                      <a:pt x="11" y="43"/>
                    </a:lnTo>
                    <a:lnTo>
                      <a:pt x="11" y="47"/>
                    </a:lnTo>
                    <a:lnTo>
                      <a:pt x="8" y="47"/>
                    </a:lnTo>
                    <a:lnTo>
                      <a:pt x="4" y="47"/>
                    </a:lnTo>
                    <a:lnTo>
                      <a:pt x="0" y="39"/>
                    </a:lnTo>
                    <a:lnTo>
                      <a:pt x="0" y="4"/>
                    </a:lnTo>
                    <a:lnTo>
                      <a:pt x="4" y="0"/>
                    </a:lnTo>
                    <a:lnTo>
                      <a:pt x="8" y="0"/>
                    </a:lnTo>
                    <a:lnTo>
                      <a:pt x="11" y="0"/>
                    </a:lnTo>
                    <a:lnTo>
                      <a:pt x="11" y="4"/>
                    </a:lnTo>
                    <a:close/>
                    <a:moveTo>
                      <a:pt x="11" y="89"/>
                    </a:moveTo>
                    <a:lnTo>
                      <a:pt x="11" y="124"/>
                    </a:lnTo>
                    <a:lnTo>
                      <a:pt x="11" y="127"/>
                    </a:lnTo>
                    <a:lnTo>
                      <a:pt x="8" y="131"/>
                    </a:lnTo>
                    <a:lnTo>
                      <a:pt x="4" y="127"/>
                    </a:lnTo>
                    <a:lnTo>
                      <a:pt x="0" y="124"/>
                    </a:lnTo>
                    <a:lnTo>
                      <a:pt x="0" y="89"/>
                    </a:lnTo>
                    <a:lnTo>
                      <a:pt x="4" y="85"/>
                    </a:lnTo>
                    <a:lnTo>
                      <a:pt x="8" y="81"/>
                    </a:lnTo>
                    <a:lnTo>
                      <a:pt x="8" y="85"/>
                    </a:lnTo>
                    <a:lnTo>
                      <a:pt x="11" y="85"/>
                    </a:lnTo>
                    <a:lnTo>
                      <a:pt x="11" y="89"/>
                    </a:lnTo>
                    <a:close/>
                    <a:moveTo>
                      <a:pt x="11" y="174"/>
                    </a:moveTo>
                    <a:lnTo>
                      <a:pt x="11" y="208"/>
                    </a:lnTo>
                    <a:lnTo>
                      <a:pt x="11" y="212"/>
                    </a:lnTo>
                    <a:lnTo>
                      <a:pt x="8" y="216"/>
                    </a:lnTo>
                    <a:lnTo>
                      <a:pt x="4" y="212"/>
                    </a:lnTo>
                    <a:lnTo>
                      <a:pt x="0" y="208"/>
                    </a:lnTo>
                    <a:lnTo>
                      <a:pt x="0" y="174"/>
                    </a:lnTo>
                    <a:lnTo>
                      <a:pt x="4" y="170"/>
                    </a:lnTo>
                    <a:lnTo>
                      <a:pt x="4" y="166"/>
                    </a:lnTo>
                    <a:lnTo>
                      <a:pt x="8" y="166"/>
                    </a:lnTo>
                    <a:lnTo>
                      <a:pt x="11" y="170"/>
                    </a:lnTo>
                    <a:lnTo>
                      <a:pt x="11" y="174"/>
                    </a:lnTo>
                    <a:close/>
                    <a:moveTo>
                      <a:pt x="11" y="258"/>
                    </a:moveTo>
                    <a:lnTo>
                      <a:pt x="11" y="293"/>
                    </a:lnTo>
                    <a:lnTo>
                      <a:pt x="11" y="297"/>
                    </a:lnTo>
                    <a:lnTo>
                      <a:pt x="8" y="301"/>
                    </a:lnTo>
                    <a:lnTo>
                      <a:pt x="4" y="297"/>
                    </a:lnTo>
                    <a:lnTo>
                      <a:pt x="0" y="293"/>
                    </a:lnTo>
                    <a:lnTo>
                      <a:pt x="0" y="258"/>
                    </a:lnTo>
                    <a:lnTo>
                      <a:pt x="4" y="254"/>
                    </a:lnTo>
                    <a:lnTo>
                      <a:pt x="4" y="250"/>
                    </a:lnTo>
                    <a:lnTo>
                      <a:pt x="8" y="250"/>
                    </a:lnTo>
                    <a:lnTo>
                      <a:pt x="11" y="254"/>
                    </a:lnTo>
                    <a:lnTo>
                      <a:pt x="11" y="258"/>
                    </a:lnTo>
                    <a:close/>
                  </a:path>
                </a:pathLst>
              </a:custGeom>
              <a:solidFill>
                <a:srgbClr val="000000"/>
              </a:solidFill>
              <a:ln w="6350">
                <a:solidFill>
                  <a:srgbClr val="000000"/>
                </a:solidFill>
                <a:round/>
                <a:headEnd/>
                <a:tailEnd/>
              </a:ln>
            </p:spPr>
            <p:txBody>
              <a:bodyPr/>
              <a:lstStyle/>
              <a:p>
                <a:endParaRPr lang="zh-CN" altLang="en-US"/>
              </a:p>
            </p:txBody>
          </p:sp>
          <p:grpSp>
            <p:nvGrpSpPr>
              <p:cNvPr id="62539" name="Group 52"/>
              <p:cNvGrpSpPr>
                <a:grpSpLocks/>
              </p:cNvGrpSpPr>
              <p:nvPr/>
            </p:nvGrpSpPr>
            <p:grpSpPr bwMode="auto">
              <a:xfrm>
                <a:off x="590" y="1225"/>
                <a:ext cx="245" cy="271"/>
                <a:chOff x="0" y="0"/>
                <a:chExt cx="245" cy="271"/>
              </a:xfrm>
            </p:grpSpPr>
            <p:sp>
              <p:nvSpPr>
                <p:cNvPr id="62543" name="Rectangle 53"/>
                <p:cNvSpPr>
                  <a:spLocks noChangeArrowheads="1"/>
                </p:cNvSpPr>
                <p:nvPr/>
              </p:nvSpPr>
              <p:spPr bwMode="auto">
                <a:xfrm>
                  <a:off x="0" y="0"/>
                  <a:ext cx="113" cy="271"/>
                </a:xfrm>
                <a:prstGeom prst="rect">
                  <a:avLst/>
                </a:prstGeom>
                <a:noFill/>
                <a:ln w="9525">
                  <a:noFill/>
                  <a:miter lim="800000"/>
                  <a:headEnd/>
                  <a:tailEnd/>
                </a:ln>
              </p:spPr>
              <p:txBody>
                <a:bodyPr wrap="none" lIns="0" tIns="0" rIns="0" bIns="0">
                  <a:spAutoFit/>
                </a:bodyPr>
                <a:lstStyle/>
                <a:p>
                  <a:r>
                    <a:rPr lang="zh-CN" altLang="zh-CN" sz="2100" i="1">
                      <a:solidFill>
                        <a:srgbClr val="000000"/>
                      </a:solidFill>
                      <a:latin typeface="Times New Roman" pitchFamily="18" charset="0"/>
                    </a:rPr>
                    <a:t>V</a:t>
                  </a:r>
                  <a:endParaRPr lang="zh-CN" altLang="zh-CN"/>
                </a:p>
              </p:txBody>
            </p:sp>
            <p:sp>
              <p:nvSpPr>
                <p:cNvPr id="62544" name="Rectangle 54"/>
                <p:cNvSpPr>
                  <a:spLocks noChangeArrowheads="1"/>
                </p:cNvSpPr>
                <p:nvPr/>
              </p:nvSpPr>
              <p:spPr bwMode="auto">
                <a:xfrm>
                  <a:off x="96" y="81"/>
                  <a:ext cx="76" cy="181"/>
                </a:xfrm>
                <a:prstGeom prst="rect">
                  <a:avLst/>
                </a:prstGeom>
                <a:noFill/>
                <a:ln w="9525">
                  <a:noFill/>
                  <a:miter lim="800000"/>
                  <a:headEnd/>
                  <a:tailEnd/>
                </a:ln>
              </p:spPr>
              <p:txBody>
                <a:bodyPr wrap="none" lIns="0" tIns="0" rIns="0" bIns="0">
                  <a:spAutoFit/>
                </a:bodyPr>
                <a:lstStyle/>
                <a:p>
                  <a:r>
                    <a:rPr lang="zh-CN" altLang="zh-CN" sz="1400">
                      <a:solidFill>
                        <a:srgbClr val="000000"/>
                      </a:solidFill>
                      <a:latin typeface="Times New Roman" pitchFamily="18" charset="0"/>
                    </a:rPr>
                    <a:t>T</a:t>
                  </a:r>
                  <a:endParaRPr lang="zh-CN" altLang="zh-CN"/>
                </a:p>
              </p:txBody>
            </p:sp>
            <p:sp>
              <p:nvSpPr>
                <p:cNvPr id="62545" name="Rectangle 55"/>
                <p:cNvSpPr>
                  <a:spLocks noChangeArrowheads="1"/>
                </p:cNvSpPr>
                <p:nvPr/>
              </p:nvSpPr>
              <p:spPr bwMode="auto">
                <a:xfrm>
                  <a:off x="173" y="89"/>
                  <a:ext cx="44" cy="142"/>
                </a:xfrm>
                <a:prstGeom prst="rect">
                  <a:avLst/>
                </a:prstGeom>
                <a:noFill/>
                <a:ln w="9525">
                  <a:noFill/>
                  <a:miter lim="800000"/>
                  <a:headEnd/>
                  <a:tailEnd/>
                </a:ln>
              </p:spPr>
              <p:txBody>
                <a:bodyPr wrap="none" lIns="0" tIns="0" rIns="0" bIns="0">
                  <a:spAutoFit/>
                </a:bodyPr>
                <a:lstStyle/>
                <a:p>
                  <a:r>
                    <a:rPr lang="zh-CN" altLang="zh-CN" sz="1100">
                      <a:solidFill>
                        <a:srgbClr val="000000"/>
                      </a:solidFill>
                      <a:latin typeface="宋体" pitchFamily="2" charset="-122"/>
                    </a:rPr>
                    <a:t>-</a:t>
                  </a:r>
                  <a:endParaRPr lang="zh-CN" altLang="zh-CN"/>
                </a:p>
              </p:txBody>
            </p:sp>
            <p:sp>
              <p:nvSpPr>
                <p:cNvPr id="62546" name="Rectangle 56"/>
                <p:cNvSpPr>
                  <a:spLocks noChangeArrowheads="1"/>
                </p:cNvSpPr>
                <p:nvPr/>
              </p:nvSpPr>
              <p:spPr bwMode="auto">
                <a:xfrm>
                  <a:off x="217" y="81"/>
                  <a:ext cx="28" cy="181"/>
                </a:xfrm>
                <a:prstGeom prst="rect">
                  <a:avLst/>
                </a:prstGeom>
                <a:noFill/>
                <a:ln w="9525">
                  <a:noFill/>
                  <a:miter lim="800000"/>
                  <a:headEnd/>
                  <a:tailEnd/>
                </a:ln>
              </p:spPr>
              <p:txBody>
                <a:bodyPr wrap="none" lIns="0" tIns="0" rIns="0" bIns="0">
                  <a:spAutoFit/>
                </a:bodyPr>
                <a:lstStyle/>
                <a:p>
                  <a:r>
                    <a:rPr lang="zh-CN" altLang="zh-CN" sz="1400">
                      <a:solidFill>
                        <a:srgbClr val="000000"/>
                      </a:solidFill>
                      <a:latin typeface="Times New Roman" pitchFamily="18" charset="0"/>
                    </a:rPr>
                    <a:t> </a:t>
                  </a:r>
                  <a:endParaRPr lang="zh-CN" altLang="zh-CN"/>
                </a:p>
              </p:txBody>
            </p:sp>
          </p:grpSp>
          <p:grpSp>
            <p:nvGrpSpPr>
              <p:cNvPr id="62540" name="Group 57"/>
              <p:cNvGrpSpPr>
                <a:grpSpLocks/>
              </p:cNvGrpSpPr>
              <p:nvPr/>
            </p:nvGrpSpPr>
            <p:grpSpPr bwMode="auto">
              <a:xfrm>
                <a:off x="1770" y="1134"/>
                <a:ext cx="175" cy="274"/>
                <a:chOff x="0" y="0"/>
                <a:chExt cx="175" cy="274"/>
              </a:xfrm>
            </p:grpSpPr>
            <p:sp>
              <p:nvSpPr>
                <p:cNvPr id="62541" name="Rectangle 58"/>
                <p:cNvSpPr>
                  <a:spLocks noChangeArrowheads="1"/>
                </p:cNvSpPr>
                <p:nvPr/>
              </p:nvSpPr>
              <p:spPr bwMode="auto">
                <a:xfrm>
                  <a:off x="0" y="0"/>
                  <a:ext cx="92" cy="271"/>
                </a:xfrm>
                <a:prstGeom prst="rect">
                  <a:avLst/>
                </a:prstGeom>
                <a:noFill/>
                <a:ln w="9525">
                  <a:noFill/>
                  <a:miter lim="800000"/>
                  <a:headEnd/>
                  <a:tailEnd/>
                </a:ln>
              </p:spPr>
              <p:txBody>
                <a:bodyPr wrap="none" lIns="0" tIns="0" rIns="0" bIns="0">
                  <a:spAutoFit/>
                </a:bodyPr>
                <a:lstStyle/>
                <a:p>
                  <a:r>
                    <a:rPr lang="zh-CN" altLang="zh-CN" sz="2100" i="1">
                      <a:solidFill>
                        <a:srgbClr val="000000"/>
                      </a:solidFill>
                      <a:latin typeface="Bookman Old Style" pitchFamily="18" charset="0"/>
                    </a:rPr>
                    <a:t>v</a:t>
                  </a:r>
                  <a:endParaRPr lang="zh-CN" altLang="zh-CN"/>
                </a:p>
              </p:txBody>
            </p:sp>
            <p:sp>
              <p:nvSpPr>
                <p:cNvPr id="62542" name="Rectangle 59"/>
                <p:cNvSpPr>
                  <a:spLocks noChangeArrowheads="1"/>
                </p:cNvSpPr>
                <p:nvPr/>
              </p:nvSpPr>
              <p:spPr bwMode="auto">
                <a:xfrm>
                  <a:off x="131" y="93"/>
                  <a:ext cx="44" cy="181"/>
                </a:xfrm>
                <a:prstGeom prst="rect">
                  <a:avLst/>
                </a:prstGeom>
                <a:noFill/>
                <a:ln w="9525">
                  <a:noFill/>
                  <a:miter lim="800000"/>
                  <a:headEnd/>
                  <a:tailEnd/>
                </a:ln>
              </p:spPr>
              <p:txBody>
                <a:bodyPr wrap="none" lIns="0" tIns="0" rIns="0" bIns="0">
                  <a:spAutoFit/>
                </a:bodyPr>
                <a:lstStyle/>
                <a:p>
                  <a:r>
                    <a:rPr lang="zh-CN" altLang="zh-CN" sz="1400">
                      <a:solidFill>
                        <a:srgbClr val="000000"/>
                      </a:solidFill>
                      <a:latin typeface="Times New Roman" pitchFamily="18" charset="0"/>
                    </a:rPr>
                    <a:t>I</a:t>
                  </a:r>
                  <a:endParaRPr lang="zh-CN" altLang="zh-CN"/>
                </a:p>
              </p:txBody>
            </p:sp>
          </p:grpSp>
        </p:grpSp>
      </p:grpSp>
      <p:sp>
        <p:nvSpPr>
          <p:cNvPr id="87" name="Rectangle 18"/>
          <p:cNvSpPr>
            <a:spLocks noChangeArrowheads="1"/>
          </p:cNvSpPr>
          <p:nvPr/>
        </p:nvSpPr>
        <p:spPr bwMode="auto">
          <a:xfrm>
            <a:off x="642938" y="2615804"/>
            <a:ext cx="3643312" cy="369332"/>
          </a:xfrm>
          <a:prstGeom prst="rect">
            <a:avLst/>
          </a:prstGeom>
          <a:noFill/>
          <a:ln w="9525">
            <a:noFill/>
            <a:miter lim="800000"/>
            <a:headEnd/>
            <a:tailEnd/>
          </a:ln>
        </p:spPr>
        <p:txBody>
          <a:bodyPr lIns="0" tIns="0" rIns="0" bIns="0">
            <a:spAutoFit/>
          </a:bodyPr>
          <a:lstStyle/>
          <a:p>
            <a:pPr>
              <a:spcBef>
                <a:spcPct val="20000"/>
              </a:spcBef>
              <a:buClr>
                <a:schemeClr val="accent2"/>
              </a:buClr>
              <a:buFont typeface="Wingdings" pitchFamily="2" charset="2"/>
              <a:buNone/>
            </a:pPr>
            <a:r>
              <a:rPr lang="zh-CN" altLang="en-US" sz="2400">
                <a:ea typeface="楷体_GB2312" pitchFamily="49" charset="-122"/>
              </a:rPr>
              <a:t>（</a:t>
            </a:r>
            <a:r>
              <a:rPr lang="en-US" altLang="zh-CN" sz="2400">
                <a:ea typeface="楷体_GB2312" pitchFamily="49" charset="-122"/>
              </a:rPr>
              <a:t>2</a:t>
            </a:r>
            <a:r>
              <a:rPr lang="zh-CN" altLang="en-US" sz="2400">
                <a:ea typeface="楷体_GB2312" pitchFamily="49" charset="-122"/>
              </a:rPr>
              <a:t>）电压传输特性曲线</a:t>
            </a:r>
          </a:p>
        </p:txBody>
      </p:sp>
      <p:sp>
        <p:nvSpPr>
          <p:cNvPr id="88" name="Rectangle 18"/>
          <p:cNvSpPr>
            <a:spLocks noChangeArrowheads="1"/>
          </p:cNvSpPr>
          <p:nvPr/>
        </p:nvSpPr>
        <p:spPr bwMode="auto">
          <a:xfrm>
            <a:off x="642939" y="3823097"/>
            <a:ext cx="4429125" cy="1046440"/>
          </a:xfrm>
          <a:prstGeom prst="rect">
            <a:avLst/>
          </a:prstGeom>
          <a:noFill/>
          <a:ln w="9525">
            <a:noFill/>
            <a:miter lim="800000"/>
            <a:headEnd/>
            <a:tailEnd/>
          </a:ln>
        </p:spPr>
        <p:txBody>
          <a:bodyPr lIns="0" tIns="0" rIns="0" bIns="0">
            <a:spAutoFit/>
          </a:bodyPr>
          <a:lstStyle/>
          <a:p>
            <a:pPr>
              <a:spcBef>
                <a:spcPct val="20000"/>
              </a:spcBef>
              <a:buClr>
                <a:schemeClr val="accent2"/>
              </a:buClr>
              <a:buFont typeface="Wingdings" pitchFamily="2" charset="2"/>
              <a:buChar char="o"/>
            </a:pPr>
            <a:r>
              <a:rPr lang="en-US" altLang="zh-CN" sz="2400">
                <a:ea typeface="楷体_GB2312" pitchFamily="49" charset="-122"/>
                <a:sym typeface="Wingdings" pitchFamily="2" charset="2"/>
              </a:rPr>
              <a:t></a:t>
            </a:r>
            <a:r>
              <a:rPr lang="en-US" altLang="zh-CN" sz="2400" baseline="-25000">
                <a:ea typeface="楷体_GB2312" pitchFamily="49" charset="-122"/>
              </a:rPr>
              <a:t>  </a:t>
            </a:r>
            <a:r>
              <a:rPr lang="zh-CN" altLang="en-US" sz="2200">
                <a:ea typeface="楷体_GB2312" pitchFamily="49" charset="-122"/>
              </a:rPr>
              <a:t>当输入电压</a:t>
            </a:r>
            <a:r>
              <a:rPr lang="en-US" altLang="zh-CN" sz="2200" i="1">
                <a:ea typeface="楷体_GB2312" pitchFamily="49" charset="-122"/>
              </a:rPr>
              <a:t>V</a:t>
            </a:r>
            <a:r>
              <a:rPr lang="en-US" altLang="zh-CN" sz="2200" baseline="-25000">
                <a:ea typeface="楷体_GB2312" pitchFamily="49" charset="-122"/>
              </a:rPr>
              <a:t>in</a:t>
            </a:r>
            <a:r>
              <a:rPr lang="zh-CN" altLang="en-US" sz="2200">
                <a:ea typeface="楷体_GB2312" pitchFamily="49" charset="-122"/>
              </a:rPr>
              <a:t>从高电压向低电压变化时，下限阈值电平</a:t>
            </a:r>
            <a:r>
              <a:rPr lang="en-US" altLang="zh-CN" sz="2200">
                <a:ea typeface="楷体_GB2312" pitchFamily="49" charset="-122"/>
              </a:rPr>
              <a:t>VT-</a:t>
            </a:r>
            <a:r>
              <a:rPr lang="zh-CN" altLang="en-US" sz="2200">
                <a:ea typeface="楷体_GB2312" pitchFamily="49" charset="-122"/>
              </a:rPr>
              <a:t>为比较器的参考电压。</a:t>
            </a:r>
          </a:p>
        </p:txBody>
      </p:sp>
      <p:sp>
        <p:nvSpPr>
          <p:cNvPr id="90" name="Rectangle 18"/>
          <p:cNvSpPr>
            <a:spLocks noChangeArrowheads="1"/>
          </p:cNvSpPr>
          <p:nvPr/>
        </p:nvSpPr>
        <p:spPr bwMode="auto">
          <a:xfrm>
            <a:off x="642939" y="1756172"/>
            <a:ext cx="4143375" cy="1015663"/>
          </a:xfrm>
          <a:prstGeom prst="rect">
            <a:avLst/>
          </a:prstGeom>
          <a:noFill/>
          <a:ln w="9525">
            <a:noFill/>
            <a:miter lim="800000"/>
            <a:headEnd/>
            <a:tailEnd/>
          </a:ln>
        </p:spPr>
        <p:txBody>
          <a:bodyPr lIns="0" tIns="0" rIns="0" bIns="0">
            <a:spAutoFit/>
          </a:bodyPr>
          <a:lstStyle/>
          <a:p>
            <a:pPr>
              <a:spcBef>
                <a:spcPct val="20000"/>
              </a:spcBef>
              <a:buClr>
                <a:schemeClr val="accent2"/>
              </a:buClr>
              <a:buFont typeface="Wingdings" pitchFamily="2" charset="2"/>
              <a:buNone/>
            </a:pPr>
            <a:r>
              <a:rPr lang="zh-CN" altLang="en-US" sz="2200">
                <a:ea typeface="楷体_GB2312" pitchFamily="49" charset="-122"/>
              </a:rPr>
              <a:t>迟滞电压比较器引入的正反馈加速电压跳变进程，确保跳变沿非常陡峭。</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strips(downRight)">
                                      <p:cBhvr>
                                        <p:cTn id="7" dur="500"/>
                                        <p:tgtEl>
                                          <p:spTgt spid="37"/>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40"/>
                                        </p:tgtEl>
                                        <p:attrNameLst>
                                          <p:attrName>style.visibility</p:attrName>
                                        </p:attrNameLst>
                                      </p:cBhvr>
                                      <p:to>
                                        <p:strVal val="visible"/>
                                      </p:to>
                                    </p:set>
                                    <p:animEffect transition="in" filter="strips(downRight)">
                                      <p:cBhvr>
                                        <p:cTn id="12" dur="500"/>
                                        <p:tgtEl>
                                          <p:spTgt spid="40"/>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87"/>
                                        </p:tgtEl>
                                        <p:attrNameLst>
                                          <p:attrName>style.visibility</p:attrName>
                                        </p:attrNameLst>
                                      </p:cBhvr>
                                      <p:to>
                                        <p:strVal val="visible"/>
                                      </p:to>
                                    </p:set>
                                    <p:animEffect transition="in" filter="strips(downRight)">
                                      <p:cBhvr>
                                        <p:cTn id="17" dur="500"/>
                                        <p:tgtEl>
                                          <p:spTgt spid="87"/>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88"/>
                                        </p:tgtEl>
                                        <p:attrNameLst>
                                          <p:attrName>style.visibility</p:attrName>
                                        </p:attrNameLst>
                                      </p:cBhvr>
                                      <p:to>
                                        <p:strVal val="visible"/>
                                      </p:to>
                                    </p:set>
                                    <p:animEffect transition="in" filter="strips(downRight)">
                                      <p:cBhvr>
                                        <p:cTn id="22" dur="500"/>
                                        <p:tgtEl>
                                          <p:spTgt spid="88"/>
                                        </p:tgtEl>
                                      </p:cBhvr>
                                    </p:animEffect>
                                  </p:childTnLst>
                                </p:cTn>
                              </p:par>
                            </p:childTnLst>
                          </p:cTn>
                        </p:par>
                      </p:childTnLst>
                    </p:cTn>
                  </p:par>
                  <p:par>
                    <p:cTn id="23" fill="hold">
                      <p:stCondLst>
                        <p:cond delay="indefinite"/>
                      </p:stCondLst>
                      <p:childTnLst>
                        <p:par>
                          <p:cTn id="24" fill="hold">
                            <p:stCondLst>
                              <p:cond delay="0"/>
                            </p:stCondLst>
                            <p:childTnLst>
                              <p:par>
                                <p:cTn id="25" presetID="18" presetClass="entr" presetSubtype="6" fill="hold" grpId="0" nodeType="clickEffect">
                                  <p:stCondLst>
                                    <p:cond delay="0"/>
                                  </p:stCondLst>
                                  <p:childTnLst>
                                    <p:set>
                                      <p:cBhvr>
                                        <p:cTn id="26" dur="1" fill="hold">
                                          <p:stCondLst>
                                            <p:cond delay="0"/>
                                          </p:stCondLst>
                                        </p:cTn>
                                        <p:tgtEl>
                                          <p:spTgt spid="90"/>
                                        </p:tgtEl>
                                        <p:attrNameLst>
                                          <p:attrName>style.visibility</p:attrName>
                                        </p:attrNameLst>
                                      </p:cBhvr>
                                      <p:to>
                                        <p:strVal val="visible"/>
                                      </p:to>
                                    </p:set>
                                    <p:animEffect transition="in" filter="strips(downRight)">
                                      <p:cBhvr>
                                        <p:cTn id="27" dur="500"/>
                                        <p:tgtEl>
                                          <p:spTgt spid="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utoUpdateAnimBg="0"/>
      <p:bldP spid="40" grpId="0" autoUpdateAnimBg="0"/>
      <p:bldP spid="87" grpId="0" autoUpdateAnimBg="0"/>
      <p:bldP spid="88" grpId="0" autoUpdateAnimBg="0"/>
      <p:bldP spid="90" grpId="0" autoUpdateAnimBg="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Rectangle 2"/>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20485" name="Rectangle 4"/>
          <p:cNvSpPr>
            <a:spLocks noChangeArrowheads="1"/>
          </p:cNvSpPr>
          <p:nvPr/>
        </p:nvSpPr>
        <p:spPr bwMode="auto">
          <a:xfrm>
            <a:off x="0" y="-13216"/>
            <a:ext cx="184731" cy="369332"/>
          </a:xfrm>
          <a:prstGeom prst="rect">
            <a:avLst/>
          </a:prstGeom>
          <a:noFill/>
          <a:ln w="9525">
            <a:noFill/>
            <a:miter lim="800000"/>
            <a:headEnd/>
            <a:tailEnd/>
          </a:ln>
        </p:spPr>
        <p:txBody>
          <a:bodyPr wrap="none" anchor="ctr">
            <a:spAutoFit/>
          </a:bodyPr>
          <a:lstStyle/>
          <a:p>
            <a:endParaRPr lang="zh-CN" altLang="en-US"/>
          </a:p>
        </p:txBody>
      </p:sp>
      <p:sp>
        <p:nvSpPr>
          <p:cNvPr id="20486" name="Rectangle 6"/>
          <p:cNvSpPr>
            <a:spLocks noChangeArrowheads="1"/>
          </p:cNvSpPr>
          <p:nvPr/>
        </p:nvSpPr>
        <p:spPr bwMode="auto">
          <a:xfrm>
            <a:off x="0" y="-13216"/>
            <a:ext cx="184731" cy="369332"/>
          </a:xfrm>
          <a:prstGeom prst="rect">
            <a:avLst/>
          </a:prstGeom>
          <a:noFill/>
          <a:ln w="9525">
            <a:noFill/>
            <a:miter lim="800000"/>
            <a:headEnd/>
            <a:tailEnd/>
          </a:ln>
        </p:spPr>
        <p:txBody>
          <a:bodyPr wrap="none" anchor="ctr">
            <a:spAutoFit/>
          </a:bodyPr>
          <a:lstStyle/>
          <a:p>
            <a:endParaRPr lang="zh-CN" altLang="en-US"/>
          </a:p>
        </p:txBody>
      </p:sp>
      <p:sp>
        <p:nvSpPr>
          <p:cNvPr id="20487" name="Rectangle 7"/>
          <p:cNvSpPr>
            <a:spLocks noChangeArrowheads="1"/>
          </p:cNvSpPr>
          <p:nvPr/>
        </p:nvSpPr>
        <p:spPr bwMode="auto">
          <a:xfrm>
            <a:off x="0" y="458272"/>
            <a:ext cx="184731" cy="369332"/>
          </a:xfrm>
          <a:prstGeom prst="rect">
            <a:avLst/>
          </a:prstGeom>
          <a:noFill/>
          <a:ln w="9525">
            <a:noFill/>
            <a:miter lim="800000"/>
            <a:headEnd/>
            <a:tailEnd/>
          </a:ln>
        </p:spPr>
        <p:txBody>
          <a:bodyPr wrap="none" anchor="ctr">
            <a:spAutoFit/>
          </a:bodyPr>
          <a:lstStyle/>
          <a:p>
            <a:pPr eaLnBrk="0" hangingPunct="0"/>
            <a:endParaRPr lang="zh-CN" altLang="zh-CN"/>
          </a:p>
        </p:txBody>
      </p:sp>
      <p:sp>
        <p:nvSpPr>
          <p:cNvPr id="20488" name="Rectangle 2"/>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20489" name="Rectangle 2"/>
          <p:cNvSpPr>
            <a:spLocks noChangeArrowheads="1"/>
          </p:cNvSpPr>
          <p:nvPr/>
        </p:nvSpPr>
        <p:spPr bwMode="auto">
          <a:xfrm>
            <a:off x="571501" y="375048"/>
            <a:ext cx="5929313" cy="523220"/>
          </a:xfrm>
          <a:prstGeom prst="rect">
            <a:avLst/>
          </a:prstGeom>
          <a:noFill/>
          <a:ln w="12700" cap="sq">
            <a:noFill/>
            <a:miter lim="800000"/>
            <a:headEnd type="none" w="sm" len="sm"/>
            <a:tailEnd type="none" w="sm" len="sm"/>
          </a:ln>
        </p:spPr>
        <p:txBody>
          <a:bodyPr>
            <a:spAutoFit/>
          </a:bodyPr>
          <a:lstStyle/>
          <a:p>
            <a:r>
              <a:rPr lang="en-US" altLang="zh-CN" sz="2800"/>
              <a:t>3.4.2  </a:t>
            </a:r>
            <a:r>
              <a:rPr lang="zh-CN" altLang="en-US" sz="2800"/>
              <a:t>迟滞电压比较</a:t>
            </a:r>
          </a:p>
        </p:txBody>
      </p:sp>
      <p:sp>
        <p:nvSpPr>
          <p:cNvPr id="20490" name="Rectangle 22"/>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20491" name="Rectangle 24"/>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20492" name="Rectangle 4"/>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20493" name="Rectangle 6"/>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20494" name="Rectangle 6"/>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20495" name="Rectangle 8"/>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20496" name="Rectangle 10"/>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20497" name="Rectangle 7"/>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20498" name="Rectangle 10"/>
          <p:cNvSpPr>
            <a:spLocks noChangeArrowheads="1"/>
          </p:cNvSpPr>
          <p:nvPr/>
        </p:nvSpPr>
        <p:spPr bwMode="auto">
          <a:xfrm>
            <a:off x="0" y="12070"/>
            <a:ext cx="216726" cy="261610"/>
          </a:xfrm>
          <a:prstGeom prst="rect">
            <a:avLst/>
          </a:prstGeom>
          <a:noFill/>
          <a:ln w="9525">
            <a:noFill/>
            <a:miter lim="800000"/>
            <a:headEnd/>
            <a:tailEnd/>
          </a:ln>
        </p:spPr>
        <p:txBody>
          <a:bodyPr wrap="none" anchor="ctr">
            <a:spAutoFit/>
          </a:bodyPr>
          <a:lstStyle/>
          <a:p>
            <a:pPr eaLnBrk="0" hangingPunct="0"/>
            <a:r>
              <a:rPr lang="zh-CN" altLang="zh-CN" sz="1100"/>
              <a:t> </a:t>
            </a:r>
            <a:endParaRPr lang="zh-CN" altLang="zh-CN"/>
          </a:p>
        </p:txBody>
      </p:sp>
      <p:sp>
        <p:nvSpPr>
          <p:cNvPr id="20499" name="Rectangle 12"/>
          <p:cNvSpPr>
            <a:spLocks noChangeArrowheads="1"/>
          </p:cNvSpPr>
          <p:nvPr/>
        </p:nvSpPr>
        <p:spPr bwMode="auto">
          <a:xfrm>
            <a:off x="0" y="-13216"/>
            <a:ext cx="184731" cy="369332"/>
          </a:xfrm>
          <a:prstGeom prst="rect">
            <a:avLst/>
          </a:prstGeom>
          <a:noFill/>
          <a:ln w="9525">
            <a:noFill/>
            <a:miter lim="800000"/>
            <a:headEnd/>
            <a:tailEnd/>
          </a:ln>
        </p:spPr>
        <p:txBody>
          <a:bodyPr wrap="none" anchor="ctr">
            <a:spAutoFit/>
          </a:bodyPr>
          <a:lstStyle/>
          <a:p>
            <a:endParaRPr lang="zh-CN" altLang="en-US"/>
          </a:p>
        </p:txBody>
      </p:sp>
      <p:sp>
        <p:nvSpPr>
          <p:cNvPr id="20500" name="Rectangle 5"/>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20501" name="Rectangle 7"/>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20502" name="Rectangle 5"/>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20503" name="Rectangle 7"/>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20504" name="Rectangle 9"/>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20505" name="Rectangle 3"/>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20506" name="Rectangle 4"/>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20507" name="Rectangle 6"/>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20508" name="Rectangle 8"/>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20509" name="Rectangle 6"/>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20510" name="矩形 32"/>
          <p:cNvSpPr>
            <a:spLocks noChangeArrowheads="1"/>
          </p:cNvSpPr>
          <p:nvPr/>
        </p:nvSpPr>
        <p:spPr bwMode="auto">
          <a:xfrm>
            <a:off x="500064" y="964407"/>
            <a:ext cx="4657044" cy="461665"/>
          </a:xfrm>
          <a:prstGeom prst="rect">
            <a:avLst/>
          </a:prstGeom>
          <a:noFill/>
          <a:ln w="9525">
            <a:noFill/>
            <a:miter lim="800000"/>
            <a:headEnd/>
            <a:tailEnd/>
          </a:ln>
        </p:spPr>
        <p:txBody>
          <a:bodyPr wrap="none">
            <a:spAutoFit/>
          </a:bodyPr>
          <a:lstStyle/>
          <a:p>
            <a:r>
              <a:rPr lang="en-US" altLang="zh-CN" sz="2400"/>
              <a:t>2</a:t>
            </a:r>
            <a:r>
              <a:rPr lang="zh-CN" altLang="en-US" sz="2400"/>
              <a:t>．迟滞比较电路的阈值电平计算</a:t>
            </a:r>
          </a:p>
        </p:txBody>
      </p:sp>
      <p:pic>
        <p:nvPicPr>
          <p:cNvPr id="20511" name="Picture 2"/>
          <p:cNvPicPr>
            <a:picLocks noChangeAspect="1" noChangeArrowheads="1"/>
          </p:cNvPicPr>
          <p:nvPr/>
        </p:nvPicPr>
        <p:blipFill>
          <a:blip r:embed="rId3" cstate="print"/>
          <a:srcRect/>
          <a:stretch>
            <a:fillRect/>
          </a:stretch>
        </p:blipFill>
        <p:spPr bwMode="auto">
          <a:xfrm>
            <a:off x="5143501" y="1232298"/>
            <a:ext cx="3490913" cy="2035969"/>
          </a:xfrm>
          <a:prstGeom prst="rect">
            <a:avLst/>
          </a:prstGeom>
          <a:noFill/>
          <a:ln w="9525">
            <a:noFill/>
            <a:miter lim="800000"/>
            <a:headEnd/>
            <a:tailEnd/>
          </a:ln>
        </p:spPr>
      </p:pic>
      <p:sp>
        <p:nvSpPr>
          <p:cNvPr id="88" name="Rectangle 18"/>
          <p:cNvSpPr>
            <a:spLocks noChangeArrowheads="1"/>
          </p:cNvSpPr>
          <p:nvPr/>
        </p:nvSpPr>
        <p:spPr bwMode="auto">
          <a:xfrm>
            <a:off x="500063" y="3577829"/>
            <a:ext cx="8286750" cy="1015663"/>
          </a:xfrm>
          <a:prstGeom prst="rect">
            <a:avLst/>
          </a:prstGeom>
          <a:noFill/>
          <a:ln>
            <a:noFill/>
          </a:ln>
          <a:effectLst/>
          <a:extLst>
            <a:ext uri="{909E8E84-426E-40DD-AFC4-6F175D3DCCD1}"/>
            <a:ext uri="{91240B29-F687-4F45-9708-019B960494DF}"/>
            <a:ext uri="{AF507438-7753-43E0-B8FC-AC1667EBCBE1}"/>
          </a:extLst>
        </p:spPr>
        <p:txBody>
          <a:bodyPr lIns="0" tIns="0" rIns="0" bIns="0">
            <a:spAutoFit/>
          </a:bodyPr>
          <a:lstStyle>
            <a:lvl1pPr algn="l">
              <a:spcBef>
                <a:spcPct val="20000"/>
              </a:spcBef>
              <a:buClr>
                <a:schemeClr val="accent2"/>
              </a:buClr>
              <a:buFont typeface="Wingdings" pitchFamily="2" charset="2"/>
              <a:buChar char="o"/>
              <a:defRPr sz="3000" b="1">
                <a:solidFill>
                  <a:schemeClr val="tx1"/>
                </a:solidFill>
                <a:latin typeface="Arial Narrow" pitchFamily="34" charset="0"/>
                <a:ea typeface="楷体_GB2312" pitchFamily="49" charset="-122"/>
              </a:defRPr>
            </a:lvl1pPr>
            <a:lvl2pPr marL="762000" indent="-285750" algn="l">
              <a:spcBef>
                <a:spcPct val="20000"/>
              </a:spcBef>
              <a:buClr>
                <a:schemeClr val="accent2"/>
              </a:buClr>
              <a:buFont typeface="Wingdings" pitchFamily="2" charset="2"/>
              <a:buChar char="n"/>
              <a:defRPr sz="3000" b="1">
                <a:solidFill>
                  <a:schemeClr val="tx1"/>
                </a:solidFill>
                <a:latin typeface="Arial Narrow" pitchFamily="34" charset="0"/>
                <a:ea typeface="楷体_GB2312" pitchFamily="49" charset="-122"/>
              </a:defRPr>
            </a:lvl2pPr>
            <a:lvl3pPr marL="1181100" indent="-228600" algn="l">
              <a:spcBef>
                <a:spcPct val="20000"/>
              </a:spcBef>
              <a:buClr>
                <a:schemeClr val="accent2"/>
              </a:buClr>
              <a:buFont typeface="Wingdings" pitchFamily="2" charset="2"/>
              <a:buChar char="o"/>
              <a:defRPr sz="2800" b="1">
                <a:solidFill>
                  <a:schemeClr val="tx1"/>
                </a:solidFill>
                <a:latin typeface="Arial Narrow" pitchFamily="34" charset="0"/>
                <a:ea typeface="楷体_GB2312" pitchFamily="49" charset="-122"/>
              </a:defRPr>
            </a:lvl3pPr>
            <a:lvl4pPr marL="1600200" indent="-228600" algn="l">
              <a:spcBef>
                <a:spcPct val="20000"/>
              </a:spcBef>
              <a:buClr>
                <a:schemeClr val="accent2"/>
              </a:buClr>
              <a:buFont typeface="Wingdings" pitchFamily="2" charset="2"/>
              <a:buChar char="n"/>
              <a:defRPr sz="2400" b="1">
                <a:solidFill>
                  <a:schemeClr val="tx1"/>
                </a:solidFill>
                <a:latin typeface="Arial Narrow" pitchFamily="34" charset="0"/>
                <a:ea typeface="楷体_GB2312" pitchFamily="49" charset="-122"/>
              </a:defRPr>
            </a:lvl4pPr>
            <a:lvl5pPr marL="2057400" indent="-228600" algn="l">
              <a:spcBef>
                <a:spcPct val="25000"/>
              </a:spcBef>
              <a:buClr>
                <a:schemeClr val="accent2"/>
              </a:buClr>
              <a:buFont typeface="Wingdings" pitchFamily="2" charset="2"/>
              <a:buChar char="§"/>
              <a:defRPr sz="2400" b="1">
                <a:solidFill>
                  <a:schemeClr val="tx1"/>
                </a:solidFill>
                <a:latin typeface="Arial Narrow" pitchFamily="34" charset="0"/>
                <a:ea typeface="楷体_GB2312" pitchFamily="49" charset="-122"/>
              </a:defRPr>
            </a:lvl5pPr>
            <a:lvl6pPr marL="2514600" indent="-228600" fontAlgn="base">
              <a:spcBef>
                <a:spcPct val="25000"/>
              </a:spcBef>
              <a:spcAft>
                <a:spcPct val="0"/>
              </a:spcAft>
              <a:buClr>
                <a:schemeClr val="accent2"/>
              </a:buClr>
              <a:buFont typeface="Wingdings" pitchFamily="2" charset="2"/>
              <a:buChar char="§"/>
              <a:defRPr sz="2400" b="1">
                <a:solidFill>
                  <a:schemeClr val="tx1"/>
                </a:solidFill>
                <a:latin typeface="Arial Narrow" pitchFamily="34" charset="0"/>
                <a:ea typeface="楷体_GB2312" pitchFamily="49" charset="-122"/>
              </a:defRPr>
            </a:lvl6pPr>
            <a:lvl7pPr marL="2971800" indent="-228600" fontAlgn="base">
              <a:spcBef>
                <a:spcPct val="25000"/>
              </a:spcBef>
              <a:spcAft>
                <a:spcPct val="0"/>
              </a:spcAft>
              <a:buClr>
                <a:schemeClr val="accent2"/>
              </a:buClr>
              <a:buFont typeface="Wingdings" pitchFamily="2" charset="2"/>
              <a:buChar char="§"/>
              <a:defRPr sz="2400" b="1">
                <a:solidFill>
                  <a:schemeClr val="tx1"/>
                </a:solidFill>
                <a:latin typeface="Arial Narrow" pitchFamily="34" charset="0"/>
                <a:ea typeface="楷体_GB2312" pitchFamily="49" charset="-122"/>
              </a:defRPr>
            </a:lvl7pPr>
            <a:lvl8pPr marL="3429000" indent="-228600" fontAlgn="base">
              <a:spcBef>
                <a:spcPct val="25000"/>
              </a:spcBef>
              <a:spcAft>
                <a:spcPct val="0"/>
              </a:spcAft>
              <a:buClr>
                <a:schemeClr val="accent2"/>
              </a:buClr>
              <a:buFont typeface="Wingdings" pitchFamily="2" charset="2"/>
              <a:buChar char="§"/>
              <a:defRPr sz="2400" b="1">
                <a:solidFill>
                  <a:schemeClr val="tx1"/>
                </a:solidFill>
                <a:latin typeface="Arial Narrow" pitchFamily="34" charset="0"/>
                <a:ea typeface="楷体_GB2312" pitchFamily="49" charset="-122"/>
              </a:defRPr>
            </a:lvl8pPr>
            <a:lvl9pPr marL="3886200" indent="-228600" fontAlgn="base">
              <a:spcBef>
                <a:spcPct val="25000"/>
              </a:spcBef>
              <a:spcAft>
                <a:spcPct val="0"/>
              </a:spcAft>
              <a:buClr>
                <a:schemeClr val="accent2"/>
              </a:buClr>
              <a:buFont typeface="Wingdings" pitchFamily="2" charset="2"/>
              <a:buChar char="§"/>
              <a:defRPr sz="2400" b="1">
                <a:solidFill>
                  <a:schemeClr val="tx1"/>
                </a:solidFill>
                <a:latin typeface="Arial Narrow" pitchFamily="34" charset="0"/>
                <a:ea typeface="楷体_GB2312" pitchFamily="49" charset="-122"/>
              </a:defRPr>
            </a:lvl9pPr>
          </a:lstStyle>
          <a:p>
            <a:pPr>
              <a:buFont typeface="Wingdings" pitchFamily="2" charset="2"/>
              <a:buNone/>
              <a:defRPr/>
            </a:pPr>
            <a:r>
              <a:rPr lang="en-US" sz="2200" u="sng" dirty="0" smtClean="0">
                <a:latin typeface="+mn-ea"/>
                <a:ea typeface="+mn-ea"/>
                <a:sym typeface="Wingdings"/>
              </a:rPr>
              <a:t></a:t>
            </a:r>
            <a:r>
              <a:rPr lang="zh-CN" altLang="en-US" sz="2200" u="sng" dirty="0" smtClean="0">
                <a:latin typeface="+mn-ea"/>
                <a:ea typeface="+mn-ea"/>
              </a:rPr>
              <a:t>提示</a:t>
            </a:r>
            <a:r>
              <a:rPr lang="en-US" altLang="zh-CN" sz="2200" u="sng" dirty="0" smtClean="0">
                <a:latin typeface="+mn-ea"/>
                <a:ea typeface="+mn-ea"/>
              </a:rPr>
              <a:t>:</a:t>
            </a:r>
            <a:r>
              <a:rPr lang="en-US" sz="2200" u="sng" dirty="0" smtClean="0">
                <a:latin typeface="+mn-ea"/>
                <a:ea typeface="+mn-ea"/>
              </a:rPr>
              <a:t> </a:t>
            </a:r>
            <a:r>
              <a:rPr lang="zh-CN" altLang="en-US" sz="2200" u="sng" dirty="0" smtClean="0">
                <a:latin typeface="+mn-ea"/>
                <a:ea typeface="+mn-ea"/>
              </a:rPr>
              <a:t>当</a:t>
            </a:r>
            <a:r>
              <a:rPr lang="en-US" sz="2200" u="sng" dirty="0" smtClean="0">
                <a:latin typeface="+mn-ea"/>
                <a:ea typeface="+mn-ea"/>
              </a:rPr>
              <a:t>LM393</a:t>
            </a:r>
            <a:r>
              <a:rPr lang="zh-CN" altLang="en-US" sz="2200" u="sng" dirty="0" smtClean="0">
                <a:latin typeface="+mn-ea"/>
                <a:ea typeface="+mn-ea"/>
              </a:rPr>
              <a:t>采用单电源供电时，高电平输出电压近似等于（实际略低于）电源电压</a:t>
            </a:r>
            <a:r>
              <a:rPr lang="en-US" sz="2200" u="sng" dirty="0" smtClean="0">
                <a:latin typeface="+mn-ea"/>
                <a:ea typeface="+mn-ea"/>
              </a:rPr>
              <a:t>+ </a:t>
            </a:r>
            <a:r>
              <a:rPr lang="en-US" sz="2200" u="sng" dirty="0" err="1" smtClean="0">
                <a:latin typeface="+mn-ea"/>
                <a:ea typeface="+mn-ea"/>
              </a:rPr>
              <a:t>V</a:t>
            </a:r>
            <a:r>
              <a:rPr lang="en-US" altLang="zh-CN" sz="2200" u="sng" dirty="0" err="1" smtClean="0">
                <a:latin typeface="+mn-ea"/>
                <a:ea typeface="+mn-ea"/>
              </a:rPr>
              <a:t>cc</a:t>
            </a:r>
            <a:r>
              <a:rPr lang="zh-CN" altLang="en-US" sz="2200" u="sng" dirty="0" smtClean="0">
                <a:latin typeface="+mn-ea"/>
                <a:ea typeface="+mn-ea"/>
              </a:rPr>
              <a:t>；低电平输出近似等于（实际略高于）</a:t>
            </a:r>
            <a:r>
              <a:rPr lang="en-US" sz="2200" u="sng" dirty="0" smtClean="0">
                <a:latin typeface="+mn-ea"/>
                <a:ea typeface="+mn-ea"/>
              </a:rPr>
              <a:t>0V</a:t>
            </a:r>
            <a:r>
              <a:rPr lang="zh-CN" altLang="en-US" sz="2200" u="sng" dirty="0" smtClean="0">
                <a:latin typeface="+mn-ea"/>
                <a:ea typeface="+mn-ea"/>
              </a:rPr>
              <a:t>。当电压比较器采用正</a:t>
            </a:r>
            <a:r>
              <a:rPr lang="en-US" sz="2200" u="sng" dirty="0" smtClean="0">
                <a:latin typeface="+mn-ea"/>
                <a:ea typeface="+mn-ea"/>
              </a:rPr>
              <a:t>/</a:t>
            </a:r>
            <a:r>
              <a:rPr lang="zh-CN" altLang="en-US" sz="2200" u="sng" dirty="0" smtClean="0">
                <a:latin typeface="+mn-ea"/>
                <a:ea typeface="+mn-ea"/>
              </a:rPr>
              <a:t>负双电源供电时，则低电平为</a:t>
            </a:r>
            <a:r>
              <a:rPr lang="en-US" altLang="zh-CN" sz="2200" u="sng" dirty="0" smtClean="0">
                <a:latin typeface="+mn-ea"/>
                <a:ea typeface="+mn-ea"/>
              </a:rPr>
              <a:t>-</a:t>
            </a:r>
            <a:r>
              <a:rPr lang="en-US" altLang="zh-CN" sz="2200" u="sng" dirty="0" err="1" smtClean="0">
                <a:latin typeface="+mn-ea"/>
                <a:ea typeface="+mn-ea"/>
              </a:rPr>
              <a:t>Vcc</a:t>
            </a:r>
            <a:r>
              <a:rPr lang="en-US" sz="2200" u="sng" dirty="0" smtClean="0">
                <a:latin typeface="+mn-ea"/>
                <a:ea typeface="+mn-ea"/>
              </a:rPr>
              <a:t> </a:t>
            </a:r>
            <a:r>
              <a:rPr lang="zh-CN" altLang="en-US" sz="2200" u="sng" dirty="0" smtClean="0">
                <a:latin typeface="+mn-ea"/>
                <a:ea typeface="+mn-ea"/>
              </a:rPr>
              <a:t>。</a:t>
            </a:r>
            <a:endParaRPr lang="zh-CN" altLang="en-US" sz="2200" u="sng" dirty="0">
              <a:latin typeface="+mn-ea"/>
              <a:ea typeface="+mn-ea"/>
            </a:endParaRPr>
          </a:p>
        </p:txBody>
      </p:sp>
      <p:sp>
        <p:nvSpPr>
          <p:cNvPr id="20513" name="Rectangle 4"/>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graphicFrame>
        <p:nvGraphicFramePr>
          <p:cNvPr id="20482" name="Object 3"/>
          <p:cNvGraphicFramePr>
            <a:graphicFrameLocks noChangeAspect="1"/>
          </p:cNvGraphicFramePr>
          <p:nvPr/>
        </p:nvGraphicFramePr>
        <p:xfrm>
          <a:off x="1285875" y="1660922"/>
          <a:ext cx="3365500" cy="642938"/>
        </p:xfrm>
        <a:graphic>
          <a:graphicData uri="http://schemas.openxmlformats.org/presentationml/2006/ole">
            <p:oleObj spid="_x0000_s20482" r:id="rId4" imgW="1498600" imgH="381000" progId="Equation.DSMT4">
              <p:embed/>
            </p:oleObj>
          </a:graphicData>
        </a:graphic>
      </p:graphicFrame>
      <p:sp>
        <p:nvSpPr>
          <p:cNvPr id="20514" name="Rectangle 6"/>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graphicFrame>
        <p:nvGraphicFramePr>
          <p:cNvPr id="20483" name="Object 5"/>
          <p:cNvGraphicFramePr>
            <a:graphicFrameLocks noChangeAspect="1"/>
          </p:cNvGraphicFramePr>
          <p:nvPr/>
        </p:nvGraphicFramePr>
        <p:xfrm>
          <a:off x="1285876" y="2518172"/>
          <a:ext cx="3408363" cy="642938"/>
        </p:xfrm>
        <a:graphic>
          <a:graphicData uri="http://schemas.openxmlformats.org/presentationml/2006/ole">
            <p:oleObj spid="_x0000_s20483" r:id="rId5" imgW="1511300" imgH="381000" progId="Equation.DSMT4">
              <p:embed/>
            </p:oleObj>
          </a:graphicData>
        </a:graphic>
      </p:graphicFrame>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88"/>
                                        </p:tgtEl>
                                        <p:attrNameLst>
                                          <p:attrName>style.visibility</p:attrName>
                                        </p:attrNameLst>
                                      </p:cBhvr>
                                      <p:to>
                                        <p:strVal val="visible"/>
                                      </p:to>
                                    </p:set>
                                    <p:animEffect transition="in" filter="strips(downRight)">
                                      <p:cBhvr>
                                        <p:cTn id="7" dur="500"/>
                                        <p:tgtEl>
                                          <p:spTgt spid="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 grpId="0" autoUpdateAnimBg="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2"/>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21508" name="Rectangle 4"/>
          <p:cNvSpPr>
            <a:spLocks noChangeArrowheads="1"/>
          </p:cNvSpPr>
          <p:nvPr/>
        </p:nvSpPr>
        <p:spPr bwMode="auto">
          <a:xfrm>
            <a:off x="0" y="-13216"/>
            <a:ext cx="184731" cy="369332"/>
          </a:xfrm>
          <a:prstGeom prst="rect">
            <a:avLst/>
          </a:prstGeom>
          <a:noFill/>
          <a:ln w="9525">
            <a:noFill/>
            <a:miter lim="800000"/>
            <a:headEnd/>
            <a:tailEnd/>
          </a:ln>
        </p:spPr>
        <p:txBody>
          <a:bodyPr wrap="none" anchor="ctr">
            <a:spAutoFit/>
          </a:bodyPr>
          <a:lstStyle/>
          <a:p>
            <a:endParaRPr lang="zh-CN" altLang="en-US"/>
          </a:p>
        </p:txBody>
      </p:sp>
      <p:sp>
        <p:nvSpPr>
          <p:cNvPr id="21509" name="Rectangle 6"/>
          <p:cNvSpPr>
            <a:spLocks noChangeArrowheads="1"/>
          </p:cNvSpPr>
          <p:nvPr/>
        </p:nvSpPr>
        <p:spPr bwMode="auto">
          <a:xfrm>
            <a:off x="0" y="-13216"/>
            <a:ext cx="184731" cy="369332"/>
          </a:xfrm>
          <a:prstGeom prst="rect">
            <a:avLst/>
          </a:prstGeom>
          <a:noFill/>
          <a:ln w="9525">
            <a:noFill/>
            <a:miter lim="800000"/>
            <a:headEnd/>
            <a:tailEnd/>
          </a:ln>
        </p:spPr>
        <p:txBody>
          <a:bodyPr wrap="none" anchor="ctr">
            <a:spAutoFit/>
          </a:bodyPr>
          <a:lstStyle/>
          <a:p>
            <a:endParaRPr lang="zh-CN" altLang="en-US"/>
          </a:p>
        </p:txBody>
      </p:sp>
      <p:sp>
        <p:nvSpPr>
          <p:cNvPr id="21510" name="Rectangle 7"/>
          <p:cNvSpPr>
            <a:spLocks noChangeArrowheads="1"/>
          </p:cNvSpPr>
          <p:nvPr/>
        </p:nvSpPr>
        <p:spPr bwMode="auto">
          <a:xfrm>
            <a:off x="0" y="458272"/>
            <a:ext cx="184731" cy="369332"/>
          </a:xfrm>
          <a:prstGeom prst="rect">
            <a:avLst/>
          </a:prstGeom>
          <a:noFill/>
          <a:ln w="9525">
            <a:noFill/>
            <a:miter lim="800000"/>
            <a:headEnd/>
            <a:tailEnd/>
          </a:ln>
        </p:spPr>
        <p:txBody>
          <a:bodyPr wrap="none" anchor="ctr">
            <a:spAutoFit/>
          </a:bodyPr>
          <a:lstStyle/>
          <a:p>
            <a:pPr eaLnBrk="0" hangingPunct="0"/>
            <a:endParaRPr lang="zh-CN" altLang="zh-CN"/>
          </a:p>
        </p:txBody>
      </p:sp>
      <p:sp>
        <p:nvSpPr>
          <p:cNvPr id="21511" name="Rectangle 2"/>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21512" name="Rectangle 2"/>
          <p:cNvSpPr>
            <a:spLocks noChangeArrowheads="1"/>
          </p:cNvSpPr>
          <p:nvPr/>
        </p:nvSpPr>
        <p:spPr bwMode="auto">
          <a:xfrm>
            <a:off x="571501" y="375048"/>
            <a:ext cx="5929313" cy="523220"/>
          </a:xfrm>
          <a:prstGeom prst="rect">
            <a:avLst/>
          </a:prstGeom>
          <a:noFill/>
          <a:ln w="12700" cap="sq">
            <a:noFill/>
            <a:miter lim="800000"/>
            <a:headEnd type="none" w="sm" len="sm"/>
            <a:tailEnd type="none" w="sm" len="sm"/>
          </a:ln>
        </p:spPr>
        <p:txBody>
          <a:bodyPr>
            <a:spAutoFit/>
          </a:bodyPr>
          <a:lstStyle/>
          <a:p>
            <a:r>
              <a:rPr lang="en-US" altLang="zh-CN" sz="2800"/>
              <a:t>3.4.2  </a:t>
            </a:r>
            <a:r>
              <a:rPr lang="zh-CN" altLang="en-US" sz="2800"/>
              <a:t>迟滞电压比较</a:t>
            </a:r>
          </a:p>
        </p:txBody>
      </p:sp>
      <p:sp>
        <p:nvSpPr>
          <p:cNvPr id="21513" name="Rectangle 22"/>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21514" name="Rectangle 24"/>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21515" name="Rectangle 4"/>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21516" name="Rectangle 6"/>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21517" name="Rectangle 6"/>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21518" name="Rectangle 8"/>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21519" name="Rectangle 10"/>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21520" name="Rectangle 7"/>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21521" name="Rectangle 10"/>
          <p:cNvSpPr>
            <a:spLocks noChangeArrowheads="1"/>
          </p:cNvSpPr>
          <p:nvPr/>
        </p:nvSpPr>
        <p:spPr bwMode="auto">
          <a:xfrm>
            <a:off x="0" y="12070"/>
            <a:ext cx="216726" cy="261610"/>
          </a:xfrm>
          <a:prstGeom prst="rect">
            <a:avLst/>
          </a:prstGeom>
          <a:noFill/>
          <a:ln w="9525">
            <a:noFill/>
            <a:miter lim="800000"/>
            <a:headEnd/>
            <a:tailEnd/>
          </a:ln>
        </p:spPr>
        <p:txBody>
          <a:bodyPr wrap="none" anchor="ctr">
            <a:spAutoFit/>
          </a:bodyPr>
          <a:lstStyle/>
          <a:p>
            <a:pPr eaLnBrk="0" hangingPunct="0"/>
            <a:r>
              <a:rPr lang="zh-CN" altLang="zh-CN" sz="1100"/>
              <a:t> </a:t>
            </a:r>
            <a:endParaRPr lang="zh-CN" altLang="zh-CN"/>
          </a:p>
        </p:txBody>
      </p:sp>
      <p:sp>
        <p:nvSpPr>
          <p:cNvPr id="21522" name="Rectangle 12"/>
          <p:cNvSpPr>
            <a:spLocks noChangeArrowheads="1"/>
          </p:cNvSpPr>
          <p:nvPr/>
        </p:nvSpPr>
        <p:spPr bwMode="auto">
          <a:xfrm>
            <a:off x="0" y="-13216"/>
            <a:ext cx="184731" cy="369332"/>
          </a:xfrm>
          <a:prstGeom prst="rect">
            <a:avLst/>
          </a:prstGeom>
          <a:noFill/>
          <a:ln w="9525">
            <a:noFill/>
            <a:miter lim="800000"/>
            <a:headEnd/>
            <a:tailEnd/>
          </a:ln>
        </p:spPr>
        <p:txBody>
          <a:bodyPr wrap="none" anchor="ctr">
            <a:spAutoFit/>
          </a:bodyPr>
          <a:lstStyle/>
          <a:p>
            <a:endParaRPr lang="zh-CN" altLang="en-US"/>
          </a:p>
        </p:txBody>
      </p:sp>
      <p:sp>
        <p:nvSpPr>
          <p:cNvPr id="21523" name="Rectangle 5"/>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21524" name="Rectangle 7"/>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21525" name="Rectangle 5"/>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21526" name="Rectangle 7"/>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21527" name="Rectangle 9"/>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21528" name="Rectangle 3"/>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21529" name="Rectangle 4"/>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21530" name="Rectangle 6"/>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21531" name="Rectangle 8"/>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21532" name="Rectangle 6"/>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37" name="Rectangle 18"/>
          <p:cNvSpPr>
            <a:spLocks noChangeArrowheads="1"/>
          </p:cNvSpPr>
          <p:nvPr/>
        </p:nvSpPr>
        <p:spPr bwMode="auto">
          <a:xfrm>
            <a:off x="642938" y="1285875"/>
            <a:ext cx="3643312" cy="369332"/>
          </a:xfrm>
          <a:prstGeom prst="rect">
            <a:avLst/>
          </a:prstGeom>
          <a:noFill/>
          <a:ln w="9525">
            <a:noFill/>
            <a:miter lim="800000"/>
            <a:headEnd/>
            <a:tailEnd/>
          </a:ln>
        </p:spPr>
        <p:txBody>
          <a:bodyPr lIns="0" tIns="0" rIns="0" bIns="0">
            <a:spAutoFit/>
          </a:bodyPr>
          <a:lstStyle/>
          <a:p>
            <a:pPr>
              <a:spcBef>
                <a:spcPct val="20000"/>
              </a:spcBef>
              <a:buClr>
                <a:schemeClr val="accent2"/>
              </a:buClr>
              <a:buFont typeface="Wingdings" pitchFamily="2" charset="2"/>
              <a:buNone/>
            </a:pPr>
            <a:r>
              <a:rPr lang="zh-CN" altLang="en-US" sz="2400">
                <a:ea typeface="楷体_GB2312" pitchFamily="49" charset="-122"/>
              </a:rPr>
              <a:t>（</a:t>
            </a:r>
            <a:r>
              <a:rPr lang="en-US" altLang="zh-CN" sz="2400">
                <a:ea typeface="楷体_GB2312" pitchFamily="49" charset="-122"/>
              </a:rPr>
              <a:t>1</a:t>
            </a:r>
            <a:r>
              <a:rPr lang="zh-CN" altLang="en-US" sz="2400">
                <a:ea typeface="楷体_GB2312" pitchFamily="49" charset="-122"/>
              </a:rPr>
              <a:t>）电路结构</a:t>
            </a:r>
          </a:p>
        </p:txBody>
      </p:sp>
      <p:sp>
        <p:nvSpPr>
          <p:cNvPr id="21534" name="矩形 32"/>
          <p:cNvSpPr>
            <a:spLocks noChangeArrowheads="1"/>
          </p:cNvSpPr>
          <p:nvPr/>
        </p:nvSpPr>
        <p:spPr bwMode="auto">
          <a:xfrm>
            <a:off x="500064" y="910828"/>
            <a:ext cx="3419526" cy="461665"/>
          </a:xfrm>
          <a:prstGeom prst="rect">
            <a:avLst/>
          </a:prstGeom>
          <a:noFill/>
          <a:ln w="9525">
            <a:noFill/>
            <a:miter lim="800000"/>
            <a:headEnd/>
            <a:tailEnd/>
          </a:ln>
        </p:spPr>
        <p:txBody>
          <a:bodyPr wrap="none">
            <a:spAutoFit/>
          </a:bodyPr>
          <a:lstStyle/>
          <a:p>
            <a:r>
              <a:rPr lang="en-US" altLang="zh-CN" sz="2400"/>
              <a:t>3</a:t>
            </a:r>
            <a:r>
              <a:rPr lang="zh-CN" altLang="en-US" sz="2400"/>
              <a:t>．反相输入的迟滞比较</a:t>
            </a:r>
          </a:p>
        </p:txBody>
      </p:sp>
      <p:sp>
        <p:nvSpPr>
          <p:cNvPr id="87" name="Rectangle 18"/>
          <p:cNvSpPr>
            <a:spLocks noChangeArrowheads="1"/>
          </p:cNvSpPr>
          <p:nvPr/>
        </p:nvSpPr>
        <p:spPr bwMode="auto">
          <a:xfrm>
            <a:off x="4714876" y="1285875"/>
            <a:ext cx="3643313" cy="369332"/>
          </a:xfrm>
          <a:prstGeom prst="rect">
            <a:avLst/>
          </a:prstGeom>
          <a:noFill/>
          <a:ln w="9525">
            <a:noFill/>
            <a:miter lim="800000"/>
            <a:headEnd/>
            <a:tailEnd/>
          </a:ln>
        </p:spPr>
        <p:txBody>
          <a:bodyPr lIns="0" tIns="0" rIns="0" bIns="0">
            <a:spAutoFit/>
          </a:bodyPr>
          <a:lstStyle/>
          <a:p>
            <a:pPr>
              <a:spcBef>
                <a:spcPct val="20000"/>
              </a:spcBef>
              <a:buClr>
                <a:schemeClr val="accent2"/>
              </a:buClr>
              <a:buFont typeface="Wingdings" pitchFamily="2" charset="2"/>
              <a:buNone/>
            </a:pPr>
            <a:r>
              <a:rPr lang="zh-CN" altLang="en-US" sz="2400">
                <a:ea typeface="楷体_GB2312" pitchFamily="49" charset="-122"/>
              </a:rPr>
              <a:t>（</a:t>
            </a:r>
            <a:r>
              <a:rPr lang="en-US" altLang="zh-CN" sz="2400">
                <a:ea typeface="楷体_GB2312" pitchFamily="49" charset="-122"/>
              </a:rPr>
              <a:t>2</a:t>
            </a:r>
            <a:r>
              <a:rPr lang="zh-CN" altLang="en-US" sz="2400">
                <a:ea typeface="楷体_GB2312" pitchFamily="49" charset="-122"/>
              </a:rPr>
              <a:t>）电压传输特性曲线</a:t>
            </a:r>
          </a:p>
        </p:txBody>
      </p:sp>
      <p:pic>
        <p:nvPicPr>
          <p:cNvPr id="21536" name="Picture 2"/>
          <p:cNvPicPr>
            <a:picLocks noChangeAspect="1" noChangeArrowheads="1"/>
          </p:cNvPicPr>
          <p:nvPr/>
        </p:nvPicPr>
        <p:blipFill>
          <a:blip r:embed="rId3" cstate="print"/>
          <a:srcRect/>
          <a:stretch>
            <a:fillRect/>
          </a:stretch>
        </p:blipFill>
        <p:spPr bwMode="auto">
          <a:xfrm>
            <a:off x="642939" y="1607344"/>
            <a:ext cx="3286125" cy="1835944"/>
          </a:xfrm>
          <a:prstGeom prst="rect">
            <a:avLst/>
          </a:prstGeom>
          <a:noFill/>
          <a:ln w="9525">
            <a:noFill/>
            <a:miter lim="800000"/>
            <a:headEnd/>
            <a:tailEnd/>
          </a:ln>
        </p:spPr>
      </p:pic>
      <p:grpSp>
        <p:nvGrpSpPr>
          <p:cNvPr id="21537" name="组合 90"/>
          <p:cNvGrpSpPr>
            <a:grpSpLocks/>
          </p:cNvGrpSpPr>
          <p:nvPr/>
        </p:nvGrpSpPr>
        <p:grpSpPr bwMode="auto">
          <a:xfrm>
            <a:off x="4929189" y="1607344"/>
            <a:ext cx="2928937" cy="1821656"/>
            <a:chOff x="4929190" y="2357430"/>
            <a:chExt cx="2928958" cy="2428892"/>
          </a:xfrm>
        </p:grpSpPr>
        <p:sp>
          <p:nvSpPr>
            <p:cNvPr id="21539" name="圆角矩形 88"/>
            <p:cNvSpPr>
              <a:spLocks noChangeArrowheads="1"/>
            </p:cNvSpPr>
            <p:nvPr/>
          </p:nvSpPr>
          <p:spPr bwMode="auto">
            <a:xfrm>
              <a:off x="4929190" y="2357430"/>
              <a:ext cx="2928958" cy="2428892"/>
            </a:xfrm>
            <a:prstGeom prst="roundRect">
              <a:avLst>
                <a:gd name="adj" fmla="val 16667"/>
              </a:avLst>
            </a:prstGeom>
            <a:solidFill>
              <a:srgbClr val="FFFF66"/>
            </a:solidFill>
            <a:ln w="9525" algn="ctr">
              <a:solidFill>
                <a:schemeClr val="tx1"/>
              </a:solidFill>
              <a:round/>
              <a:headEnd/>
              <a:tailEnd/>
            </a:ln>
          </p:spPr>
          <p:txBody>
            <a:bodyPr wrap="none"/>
            <a:lstStyle/>
            <a:p>
              <a:pPr algn="ctr"/>
              <a:endParaRPr lang="zh-CN" altLang="en-US"/>
            </a:p>
          </p:txBody>
        </p:sp>
        <p:graphicFrame>
          <p:nvGraphicFramePr>
            <p:cNvPr id="21506" name="Object 3"/>
            <p:cNvGraphicFramePr>
              <a:graphicFrameLocks noChangeAspect="1"/>
            </p:cNvGraphicFramePr>
            <p:nvPr/>
          </p:nvGraphicFramePr>
          <p:xfrm>
            <a:off x="5143504" y="2428868"/>
            <a:ext cx="2628900" cy="2233613"/>
          </p:xfrm>
          <a:graphic>
            <a:graphicData uri="http://schemas.openxmlformats.org/presentationml/2006/ole">
              <p:oleObj spid="_x0000_s21506" r:id="rId4" imgW="1506029" imgH="1286573" progId="Word.Picture.8">
                <p:embed/>
              </p:oleObj>
            </a:graphicData>
          </a:graphic>
        </p:graphicFrame>
      </p:grpSp>
      <p:sp>
        <p:nvSpPr>
          <p:cNvPr id="92" name="Rectangle 18"/>
          <p:cNvSpPr>
            <a:spLocks noChangeArrowheads="1"/>
          </p:cNvSpPr>
          <p:nvPr/>
        </p:nvSpPr>
        <p:spPr bwMode="auto">
          <a:xfrm>
            <a:off x="357188" y="3482579"/>
            <a:ext cx="8215312" cy="1692771"/>
          </a:xfrm>
          <a:prstGeom prst="rect">
            <a:avLst/>
          </a:prstGeom>
          <a:noFill/>
          <a:ln w="9525">
            <a:noFill/>
            <a:miter lim="800000"/>
            <a:headEnd/>
            <a:tailEnd/>
          </a:ln>
        </p:spPr>
        <p:txBody>
          <a:bodyPr lIns="0" tIns="0" rIns="0" bIns="0">
            <a:spAutoFit/>
          </a:bodyPr>
          <a:lstStyle/>
          <a:p>
            <a:pPr>
              <a:spcBef>
                <a:spcPct val="20000"/>
              </a:spcBef>
              <a:buClr>
                <a:schemeClr val="accent2"/>
              </a:buClr>
              <a:buFont typeface="Wingdings" pitchFamily="2" charset="2"/>
              <a:buChar char="o"/>
            </a:pPr>
            <a:r>
              <a:rPr lang="en-US" altLang="zh-CN" sz="2200">
                <a:ea typeface="楷体_GB2312" pitchFamily="49" charset="-122"/>
              </a:rPr>
              <a:t>【</a:t>
            </a:r>
            <a:r>
              <a:rPr lang="zh-CN" altLang="en-US" sz="2200">
                <a:ea typeface="楷体_GB2312" pitchFamily="49" charset="-122"/>
              </a:rPr>
              <a:t>例</a:t>
            </a:r>
            <a:r>
              <a:rPr lang="en-US" altLang="zh-CN" sz="2200">
                <a:ea typeface="楷体_GB2312" pitchFamily="49" charset="-122"/>
              </a:rPr>
              <a:t>3-4-2】 </a:t>
            </a:r>
            <a:r>
              <a:rPr lang="zh-CN" altLang="en-US" sz="2200">
                <a:ea typeface="楷体_GB2312" pitchFamily="49" charset="-122"/>
              </a:rPr>
              <a:t>锂电池供电系统的低压保护电路可避免锂电池出现过放电而提前损坏：当锂电池端电压低于</a:t>
            </a:r>
            <a:r>
              <a:rPr lang="en-US" altLang="zh-CN" sz="2200">
                <a:ea typeface="楷体_GB2312" pitchFamily="49" charset="-122"/>
              </a:rPr>
              <a:t>2.75V</a:t>
            </a:r>
            <a:r>
              <a:rPr lang="zh-CN" altLang="en-US" sz="2200">
                <a:ea typeface="楷体_GB2312" pitchFamily="49" charset="-122"/>
              </a:rPr>
              <a:t>时，系统切断供电回路；此时锂电池因负载突然减轻，端电压会出现小幅反弹，如果将上限阈值电平</a:t>
            </a:r>
            <a:r>
              <a:rPr lang="en-US" sz="2200">
                <a:ea typeface="楷体_GB2312" pitchFamily="49" charset="-122"/>
              </a:rPr>
              <a:t> </a:t>
            </a:r>
            <a:r>
              <a:rPr lang="zh-CN" altLang="en-US" sz="2200">
                <a:ea typeface="楷体_GB2312" pitchFamily="49" charset="-122"/>
              </a:rPr>
              <a:t>设置为高于下限阈值电平</a:t>
            </a:r>
            <a:r>
              <a:rPr lang="en-US" sz="2200">
                <a:ea typeface="楷体_GB2312" pitchFamily="49" charset="-122"/>
              </a:rPr>
              <a:t> </a:t>
            </a:r>
            <a:r>
              <a:rPr lang="en-US" altLang="zh-CN" sz="2200">
                <a:ea typeface="楷体_GB2312" pitchFamily="49" charset="-122"/>
              </a:rPr>
              <a:t>2.75V </a:t>
            </a:r>
            <a:r>
              <a:rPr lang="zh-CN" altLang="en-US" sz="2200">
                <a:ea typeface="楷体_GB2312" pitchFamily="49" charset="-122"/>
              </a:rPr>
              <a:t>的某一个电压值，就能有效避免锂电池与负载之间反复接通、断开的故障现象。</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strips(downRight)">
                                      <p:cBhvr>
                                        <p:cTn id="7" dur="500"/>
                                        <p:tgtEl>
                                          <p:spTgt spid="37"/>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87"/>
                                        </p:tgtEl>
                                        <p:attrNameLst>
                                          <p:attrName>style.visibility</p:attrName>
                                        </p:attrNameLst>
                                      </p:cBhvr>
                                      <p:to>
                                        <p:strVal val="visible"/>
                                      </p:to>
                                    </p:set>
                                    <p:animEffect transition="in" filter="strips(downRight)">
                                      <p:cBhvr>
                                        <p:cTn id="12" dur="500"/>
                                        <p:tgtEl>
                                          <p:spTgt spid="87"/>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92"/>
                                        </p:tgtEl>
                                        <p:attrNameLst>
                                          <p:attrName>style.visibility</p:attrName>
                                        </p:attrNameLst>
                                      </p:cBhvr>
                                      <p:to>
                                        <p:strVal val="visible"/>
                                      </p:to>
                                    </p:set>
                                    <p:animEffect transition="in" filter="strips(downRight)">
                                      <p:cBhvr>
                                        <p:cTn id="17" dur="500"/>
                                        <p:tgtEl>
                                          <p:spTgt spid="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utoUpdateAnimBg="0"/>
      <p:bldP spid="87" grpId="0" autoUpdateAnimBg="0"/>
      <p:bldP spid="92" grpId="0" autoUpdateAnimBg="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Rectangle 18"/>
          <p:cNvSpPr>
            <a:spLocks noChangeArrowheads="1"/>
          </p:cNvSpPr>
          <p:nvPr/>
        </p:nvSpPr>
        <p:spPr bwMode="auto">
          <a:xfrm>
            <a:off x="642939" y="3885010"/>
            <a:ext cx="4429125" cy="677108"/>
          </a:xfrm>
          <a:prstGeom prst="rect">
            <a:avLst/>
          </a:prstGeom>
          <a:noFill/>
          <a:ln w="9525">
            <a:noFill/>
            <a:miter lim="800000"/>
            <a:headEnd/>
            <a:tailEnd/>
          </a:ln>
        </p:spPr>
        <p:txBody>
          <a:bodyPr lIns="0" tIns="0" rIns="0" bIns="0">
            <a:spAutoFit/>
          </a:bodyPr>
          <a:lstStyle/>
          <a:p>
            <a:pPr>
              <a:spcBef>
                <a:spcPct val="20000"/>
              </a:spcBef>
              <a:buClr>
                <a:schemeClr val="accent2"/>
              </a:buClr>
              <a:buFont typeface="Wingdings" pitchFamily="2" charset="2"/>
              <a:buChar char="o"/>
            </a:pPr>
            <a:r>
              <a:rPr lang="zh-CN" altLang="en-US" sz="2200">
                <a:ea typeface="楷体_GB2312" pitchFamily="49" charset="-122"/>
              </a:rPr>
              <a:t>当输入电压</a:t>
            </a:r>
            <a:r>
              <a:rPr lang="en-US" altLang="zh-CN" sz="2200">
                <a:ea typeface="楷体_GB2312" pitchFamily="49" charset="-122"/>
              </a:rPr>
              <a:t>VR-1&lt;</a:t>
            </a:r>
            <a:r>
              <a:rPr lang="en-US" altLang="zh-CN" sz="2200" i="1">
                <a:ea typeface="楷体_GB2312" pitchFamily="49" charset="-122"/>
              </a:rPr>
              <a:t>V</a:t>
            </a:r>
            <a:r>
              <a:rPr lang="en-US" altLang="zh-CN" sz="2200" baseline="-25000">
                <a:ea typeface="楷体_GB2312" pitchFamily="49" charset="-122"/>
              </a:rPr>
              <a:t>in </a:t>
            </a:r>
            <a:r>
              <a:rPr lang="en-US" altLang="en-US" sz="2200">
                <a:ea typeface="楷体_GB2312" pitchFamily="49" charset="-122"/>
              </a:rPr>
              <a:t>&lt; VR-2</a:t>
            </a:r>
            <a:r>
              <a:rPr lang="zh-CN" altLang="en-US" sz="2200">
                <a:ea typeface="楷体_GB2312" pitchFamily="49" charset="-122"/>
              </a:rPr>
              <a:t>时，输出电压</a:t>
            </a:r>
            <a:r>
              <a:rPr lang="en-US" altLang="en-US" sz="2200">
                <a:ea typeface="楷体_GB2312" pitchFamily="49" charset="-122"/>
              </a:rPr>
              <a:t>Vo</a:t>
            </a:r>
            <a:r>
              <a:rPr lang="zh-CN" altLang="en-US" sz="2200">
                <a:ea typeface="楷体_GB2312" pitchFamily="49" charset="-122"/>
              </a:rPr>
              <a:t>为高电平。</a:t>
            </a:r>
          </a:p>
        </p:txBody>
      </p:sp>
      <p:sp>
        <p:nvSpPr>
          <p:cNvPr id="63491" name="Rectangle 2"/>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63492" name="Rectangle 4"/>
          <p:cNvSpPr>
            <a:spLocks noChangeArrowheads="1"/>
          </p:cNvSpPr>
          <p:nvPr/>
        </p:nvSpPr>
        <p:spPr bwMode="auto">
          <a:xfrm>
            <a:off x="0" y="-13216"/>
            <a:ext cx="184731" cy="369332"/>
          </a:xfrm>
          <a:prstGeom prst="rect">
            <a:avLst/>
          </a:prstGeom>
          <a:noFill/>
          <a:ln w="9525">
            <a:noFill/>
            <a:miter lim="800000"/>
            <a:headEnd/>
            <a:tailEnd/>
          </a:ln>
        </p:spPr>
        <p:txBody>
          <a:bodyPr wrap="none" anchor="ctr">
            <a:spAutoFit/>
          </a:bodyPr>
          <a:lstStyle/>
          <a:p>
            <a:endParaRPr lang="zh-CN" altLang="en-US"/>
          </a:p>
        </p:txBody>
      </p:sp>
      <p:sp>
        <p:nvSpPr>
          <p:cNvPr id="63493" name="Rectangle 6"/>
          <p:cNvSpPr>
            <a:spLocks noChangeArrowheads="1"/>
          </p:cNvSpPr>
          <p:nvPr/>
        </p:nvSpPr>
        <p:spPr bwMode="auto">
          <a:xfrm>
            <a:off x="0" y="-13216"/>
            <a:ext cx="184731" cy="369332"/>
          </a:xfrm>
          <a:prstGeom prst="rect">
            <a:avLst/>
          </a:prstGeom>
          <a:noFill/>
          <a:ln w="9525">
            <a:noFill/>
            <a:miter lim="800000"/>
            <a:headEnd/>
            <a:tailEnd/>
          </a:ln>
        </p:spPr>
        <p:txBody>
          <a:bodyPr wrap="none" anchor="ctr">
            <a:spAutoFit/>
          </a:bodyPr>
          <a:lstStyle/>
          <a:p>
            <a:endParaRPr lang="zh-CN" altLang="en-US"/>
          </a:p>
        </p:txBody>
      </p:sp>
      <p:sp>
        <p:nvSpPr>
          <p:cNvPr id="63494" name="Rectangle 7"/>
          <p:cNvSpPr>
            <a:spLocks noChangeArrowheads="1"/>
          </p:cNvSpPr>
          <p:nvPr/>
        </p:nvSpPr>
        <p:spPr bwMode="auto">
          <a:xfrm>
            <a:off x="0" y="458272"/>
            <a:ext cx="184731" cy="369332"/>
          </a:xfrm>
          <a:prstGeom prst="rect">
            <a:avLst/>
          </a:prstGeom>
          <a:noFill/>
          <a:ln w="9525">
            <a:noFill/>
            <a:miter lim="800000"/>
            <a:headEnd/>
            <a:tailEnd/>
          </a:ln>
        </p:spPr>
        <p:txBody>
          <a:bodyPr wrap="none" anchor="ctr">
            <a:spAutoFit/>
          </a:bodyPr>
          <a:lstStyle/>
          <a:p>
            <a:pPr eaLnBrk="0" hangingPunct="0"/>
            <a:endParaRPr lang="zh-CN" altLang="zh-CN"/>
          </a:p>
        </p:txBody>
      </p:sp>
      <p:sp>
        <p:nvSpPr>
          <p:cNvPr id="63495" name="Rectangle 2"/>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63496" name="Rectangle 2"/>
          <p:cNvSpPr>
            <a:spLocks noChangeArrowheads="1"/>
          </p:cNvSpPr>
          <p:nvPr/>
        </p:nvSpPr>
        <p:spPr bwMode="auto">
          <a:xfrm>
            <a:off x="571501" y="375048"/>
            <a:ext cx="5929313" cy="523220"/>
          </a:xfrm>
          <a:prstGeom prst="rect">
            <a:avLst/>
          </a:prstGeom>
          <a:noFill/>
          <a:ln w="12700" cap="sq">
            <a:noFill/>
            <a:miter lim="800000"/>
            <a:headEnd type="none" w="sm" len="sm"/>
            <a:tailEnd type="none" w="sm" len="sm"/>
          </a:ln>
        </p:spPr>
        <p:txBody>
          <a:bodyPr>
            <a:spAutoFit/>
          </a:bodyPr>
          <a:lstStyle/>
          <a:p>
            <a:r>
              <a:rPr lang="en-US" altLang="zh-CN" sz="2800"/>
              <a:t>3.4.3  </a:t>
            </a:r>
            <a:r>
              <a:rPr lang="zh-CN" altLang="en-US" sz="2800"/>
              <a:t>窗口电压比较</a:t>
            </a:r>
          </a:p>
        </p:txBody>
      </p:sp>
      <p:sp>
        <p:nvSpPr>
          <p:cNvPr id="63497" name="Rectangle 22"/>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63498" name="Rectangle 24"/>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63499" name="Rectangle 4"/>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63500" name="Rectangle 6"/>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63501" name="Rectangle 6"/>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63502" name="Rectangle 8"/>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63503" name="Rectangle 10"/>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63504" name="Rectangle 7"/>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63505" name="Rectangle 10"/>
          <p:cNvSpPr>
            <a:spLocks noChangeArrowheads="1"/>
          </p:cNvSpPr>
          <p:nvPr/>
        </p:nvSpPr>
        <p:spPr bwMode="auto">
          <a:xfrm>
            <a:off x="0" y="12070"/>
            <a:ext cx="216726" cy="261610"/>
          </a:xfrm>
          <a:prstGeom prst="rect">
            <a:avLst/>
          </a:prstGeom>
          <a:noFill/>
          <a:ln w="9525">
            <a:noFill/>
            <a:miter lim="800000"/>
            <a:headEnd/>
            <a:tailEnd/>
          </a:ln>
        </p:spPr>
        <p:txBody>
          <a:bodyPr wrap="none" anchor="ctr">
            <a:spAutoFit/>
          </a:bodyPr>
          <a:lstStyle/>
          <a:p>
            <a:pPr eaLnBrk="0" hangingPunct="0"/>
            <a:r>
              <a:rPr lang="zh-CN" altLang="zh-CN" sz="1100"/>
              <a:t> </a:t>
            </a:r>
            <a:endParaRPr lang="zh-CN" altLang="zh-CN"/>
          </a:p>
        </p:txBody>
      </p:sp>
      <p:sp>
        <p:nvSpPr>
          <p:cNvPr id="63506" name="Rectangle 12"/>
          <p:cNvSpPr>
            <a:spLocks noChangeArrowheads="1"/>
          </p:cNvSpPr>
          <p:nvPr/>
        </p:nvSpPr>
        <p:spPr bwMode="auto">
          <a:xfrm>
            <a:off x="0" y="-13216"/>
            <a:ext cx="184731" cy="369332"/>
          </a:xfrm>
          <a:prstGeom prst="rect">
            <a:avLst/>
          </a:prstGeom>
          <a:noFill/>
          <a:ln w="9525">
            <a:noFill/>
            <a:miter lim="800000"/>
            <a:headEnd/>
            <a:tailEnd/>
          </a:ln>
        </p:spPr>
        <p:txBody>
          <a:bodyPr wrap="none" anchor="ctr">
            <a:spAutoFit/>
          </a:bodyPr>
          <a:lstStyle/>
          <a:p>
            <a:endParaRPr lang="zh-CN" altLang="en-US"/>
          </a:p>
        </p:txBody>
      </p:sp>
      <p:sp>
        <p:nvSpPr>
          <p:cNvPr id="63507" name="Rectangle 5"/>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63508" name="Rectangle 7"/>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63509" name="Rectangle 5"/>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63510" name="Rectangle 7"/>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63511" name="Rectangle 9"/>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63512" name="Rectangle 3"/>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63513" name="Rectangle 4"/>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63514" name="Rectangle 6"/>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63515" name="Rectangle 8"/>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63516" name="Rectangle 6"/>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37" name="Rectangle 18"/>
          <p:cNvSpPr>
            <a:spLocks noChangeArrowheads="1"/>
          </p:cNvSpPr>
          <p:nvPr/>
        </p:nvSpPr>
        <p:spPr bwMode="auto">
          <a:xfrm>
            <a:off x="642938" y="1017985"/>
            <a:ext cx="3643312" cy="369332"/>
          </a:xfrm>
          <a:prstGeom prst="rect">
            <a:avLst/>
          </a:prstGeom>
          <a:noFill/>
          <a:ln w="9525">
            <a:noFill/>
            <a:miter lim="800000"/>
            <a:headEnd/>
            <a:tailEnd/>
          </a:ln>
        </p:spPr>
        <p:txBody>
          <a:bodyPr lIns="0" tIns="0" rIns="0" bIns="0">
            <a:spAutoFit/>
          </a:bodyPr>
          <a:lstStyle/>
          <a:p>
            <a:pPr>
              <a:spcBef>
                <a:spcPct val="20000"/>
              </a:spcBef>
              <a:buClr>
                <a:schemeClr val="accent2"/>
              </a:buClr>
              <a:buFont typeface="Wingdings" pitchFamily="2" charset="2"/>
              <a:buNone/>
            </a:pPr>
            <a:r>
              <a:rPr lang="zh-CN" altLang="en-US" sz="2400">
                <a:ea typeface="楷体_GB2312" pitchFamily="49" charset="-122"/>
              </a:rPr>
              <a:t>（</a:t>
            </a:r>
            <a:r>
              <a:rPr lang="en-US" altLang="zh-CN" sz="2400">
                <a:ea typeface="楷体_GB2312" pitchFamily="49" charset="-122"/>
              </a:rPr>
              <a:t>1</a:t>
            </a:r>
            <a:r>
              <a:rPr lang="zh-CN" altLang="en-US" sz="2400">
                <a:ea typeface="楷体_GB2312" pitchFamily="49" charset="-122"/>
              </a:rPr>
              <a:t>）电路结构</a:t>
            </a:r>
          </a:p>
        </p:txBody>
      </p:sp>
      <p:sp>
        <p:nvSpPr>
          <p:cNvPr id="40" name="Rectangle 18"/>
          <p:cNvSpPr>
            <a:spLocks noChangeArrowheads="1"/>
          </p:cNvSpPr>
          <p:nvPr/>
        </p:nvSpPr>
        <p:spPr bwMode="auto">
          <a:xfrm>
            <a:off x="642939" y="3031331"/>
            <a:ext cx="4429125" cy="1015663"/>
          </a:xfrm>
          <a:prstGeom prst="rect">
            <a:avLst/>
          </a:prstGeom>
          <a:noFill/>
          <a:ln w="9525">
            <a:noFill/>
            <a:miter lim="800000"/>
            <a:headEnd/>
            <a:tailEnd/>
          </a:ln>
        </p:spPr>
        <p:txBody>
          <a:bodyPr lIns="0" tIns="0" rIns="0" bIns="0">
            <a:spAutoFit/>
          </a:bodyPr>
          <a:lstStyle/>
          <a:p>
            <a:pPr>
              <a:spcBef>
                <a:spcPct val="20000"/>
              </a:spcBef>
              <a:buClr>
                <a:schemeClr val="accent2"/>
              </a:buClr>
              <a:buFont typeface="Wingdings" pitchFamily="2" charset="2"/>
              <a:buChar char="o"/>
            </a:pPr>
            <a:r>
              <a:rPr lang="zh-CN" altLang="en-US" sz="2200">
                <a:ea typeface="楷体_GB2312" pitchFamily="49" charset="-122"/>
              </a:rPr>
              <a:t>当输入电压</a:t>
            </a:r>
            <a:r>
              <a:rPr lang="en-US" altLang="en-US" sz="2200">
                <a:ea typeface="楷体_GB2312" pitchFamily="49" charset="-122"/>
              </a:rPr>
              <a:t>Vin &lt; VR-1</a:t>
            </a:r>
            <a:r>
              <a:rPr lang="zh-CN" altLang="en-US" sz="2200">
                <a:ea typeface="楷体_GB2312" pitchFamily="49" charset="-122"/>
              </a:rPr>
              <a:t>或</a:t>
            </a:r>
            <a:r>
              <a:rPr lang="en-US" altLang="en-US" sz="2200">
                <a:ea typeface="楷体_GB2312" pitchFamily="49" charset="-122"/>
              </a:rPr>
              <a:t>Vin &gt; VR-2</a:t>
            </a:r>
            <a:r>
              <a:rPr lang="zh-CN" altLang="en-US" sz="2200">
                <a:ea typeface="楷体_GB2312" pitchFamily="49" charset="-122"/>
              </a:rPr>
              <a:t>时，窗口比较器的输出电压</a:t>
            </a:r>
            <a:r>
              <a:rPr lang="en-US" altLang="en-US" sz="2200">
                <a:ea typeface="楷体_GB2312" pitchFamily="49" charset="-122"/>
              </a:rPr>
              <a:t>Vo</a:t>
            </a:r>
            <a:r>
              <a:rPr lang="zh-CN" altLang="en-US" sz="2200">
                <a:ea typeface="楷体_GB2312" pitchFamily="49" charset="-122"/>
              </a:rPr>
              <a:t>为低电平。</a:t>
            </a:r>
          </a:p>
        </p:txBody>
      </p:sp>
      <p:sp>
        <p:nvSpPr>
          <p:cNvPr id="87" name="Rectangle 18"/>
          <p:cNvSpPr>
            <a:spLocks noChangeArrowheads="1"/>
          </p:cNvSpPr>
          <p:nvPr/>
        </p:nvSpPr>
        <p:spPr bwMode="auto">
          <a:xfrm>
            <a:off x="642938" y="2615804"/>
            <a:ext cx="3643312" cy="369332"/>
          </a:xfrm>
          <a:prstGeom prst="rect">
            <a:avLst/>
          </a:prstGeom>
          <a:noFill/>
          <a:ln w="9525">
            <a:noFill/>
            <a:miter lim="800000"/>
            <a:headEnd/>
            <a:tailEnd/>
          </a:ln>
        </p:spPr>
        <p:txBody>
          <a:bodyPr lIns="0" tIns="0" rIns="0" bIns="0">
            <a:spAutoFit/>
          </a:bodyPr>
          <a:lstStyle/>
          <a:p>
            <a:pPr>
              <a:spcBef>
                <a:spcPct val="20000"/>
              </a:spcBef>
              <a:buClr>
                <a:schemeClr val="accent2"/>
              </a:buClr>
              <a:buFont typeface="Wingdings" pitchFamily="2" charset="2"/>
              <a:buNone/>
            </a:pPr>
            <a:r>
              <a:rPr lang="zh-CN" altLang="en-US" sz="2400">
                <a:ea typeface="楷体_GB2312" pitchFamily="49" charset="-122"/>
              </a:rPr>
              <a:t>（</a:t>
            </a:r>
            <a:r>
              <a:rPr lang="en-US" altLang="zh-CN" sz="2400">
                <a:ea typeface="楷体_GB2312" pitchFamily="49" charset="-122"/>
              </a:rPr>
              <a:t>2</a:t>
            </a:r>
            <a:r>
              <a:rPr lang="zh-CN" altLang="en-US" sz="2400">
                <a:ea typeface="楷体_GB2312" pitchFamily="49" charset="-122"/>
              </a:rPr>
              <a:t>）电压传输特性曲线</a:t>
            </a:r>
          </a:p>
        </p:txBody>
      </p:sp>
      <p:sp>
        <p:nvSpPr>
          <p:cNvPr id="90" name="Rectangle 18"/>
          <p:cNvSpPr>
            <a:spLocks noChangeArrowheads="1"/>
          </p:cNvSpPr>
          <p:nvPr/>
        </p:nvSpPr>
        <p:spPr bwMode="auto">
          <a:xfrm>
            <a:off x="642939" y="1393031"/>
            <a:ext cx="4143375" cy="1354217"/>
          </a:xfrm>
          <a:prstGeom prst="rect">
            <a:avLst/>
          </a:prstGeom>
          <a:noFill/>
          <a:ln w="9525">
            <a:noFill/>
            <a:miter lim="800000"/>
            <a:headEnd/>
            <a:tailEnd/>
          </a:ln>
        </p:spPr>
        <p:txBody>
          <a:bodyPr lIns="0" tIns="0" rIns="0" bIns="0">
            <a:spAutoFit/>
          </a:bodyPr>
          <a:lstStyle/>
          <a:p>
            <a:pPr>
              <a:spcBef>
                <a:spcPct val="20000"/>
              </a:spcBef>
              <a:buClr>
                <a:schemeClr val="accent2"/>
              </a:buClr>
              <a:buFont typeface="Wingdings" pitchFamily="2" charset="2"/>
              <a:buNone/>
            </a:pPr>
            <a:r>
              <a:rPr lang="zh-CN" altLang="en-US" sz="2200">
                <a:ea typeface="楷体_GB2312" pitchFamily="49" charset="-122"/>
              </a:rPr>
              <a:t>采用两个单限电压比较组合为双限电压比较，可用来判断输入电压是否处在两个不相等的窗口基准电压（</a:t>
            </a:r>
            <a:r>
              <a:rPr lang="en-US" altLang="zh-CN" sz="2200" i="1">
                <a:ea typeface="楷体_GB2312" pitchFamily="49" charset="-122"/>
              </a:rPr>
              <a:t>V</a:t>
            </a:r>
            <a:r>
              <a:rPr lang="en-US" altLang="zh-CN" sz="2200" baseline="-25000">
                <a:ea typeface="楷体_GB2312" pitchFamily="49" charset="-122"/>
              </a:rPr>
              <a:t>R_1</a:t>
            </a:r>
            <a:r>
              <a:rPr lang="zh-CN" altLang="en-US" sz="2200">
                <a:ea typeface="楷体_GB2312" pitchFamily="49" charset="-122"/>
              </a:rPr>
              <a:t>、</a:t>
            </a:r>
            <a:r>
              <a:rPr lang="en-US" altLang="zh-CN" sz="2200" i="1">
                <a:ea typeface="楷体_GB2312" pitchFamily="49" charset="-122"/>
              </a:rPr>
              <a:t>V</a:t>
            </a:r>
            <a:r>
              <a:rPr lang="en-US" altLang="zh-CN" sz="2200" baseline="-25000">
                <a:ea typeface="楷体_GB2312" pitchFamily="49" charset="-122"/>
              </a:rPr>
              <a:t>R_2</a:t>
            </a:r>
            <a:r>
              <a:rPr lang="zh-CN" altLang="en-US" sz="2200">
                <a:ea typeface="楷体_GB2312" pitchFamily="49" charset="-122"/>
              </a:rPr>
              <a:t>）之间。</a:t>
            </a:r>
          </a:p>
        </p:txBody>
      </p:sp>
      <p:grpSp>
        <p:nvGrpSpPr>
          <p:cNvPr id="63521" name="组合 100"/>
          <p:cNvGrpSpPr>
            <a:grpSpLocks/>
          </p:cNvGrpSpPr>
          <p:nvPr/>
        </p:nvGrpSpPr>
        <p:grpSpPr bwMode="auto">
          <a:xfrm>
            <a:off x="5429251" y="696516"/>
            <a:ext cx="2786063" cy="2089547"/>
            <a:chOff x="5286380" y="1071546"/>
            <a:chExt cx="2786082" cy="2786082"/>
          </a:xfrm>
        </p:grpSpPr>
        <p:sp>
          <p:nvSpPr>
            <p:cNvPr id="63563" name="矩形 99"/>
            <p:cNvSpPr>
              <a:spLocks noChangeArrowheads="1"/>
            </p:cNvSpPr>
            <p:nvPr/>
          </p:nvSpPr>
          <p:spPr bwMode="auto">
            <a:xfrm>
              <a:off x="5286380" y="1071546"/>
              <a:ext cx="2786082" cy="2786082"/>
            </a:xfrm>
            <a:prstGeom prst="rect">
              <a:avLst/>
            </a:prstGeom>
            <a:solidFill>
              <a:schemeClr val="accent1"/>
            </a:solidFill>
            <a:ln w="9525" algn="ctr">
              <a:solidFill>
                <a:schemeClr val="tx1"/>
              </a:solidFill>
              <a:round/>
              <a:headEnd/>
              <a:tailEnd/>
            </a:ln>
          </p:spPr>
          <p:txBody>
            <a:bodyPr wrap="none"/>
            <a:lstStyle/>
            <a:p>
              <a:pPr algn="ctr"/>
              <a:endParaRPr lang="zh-CN" altLang="en-US"/>
            </a:p>
          </p:txBody>
        </p:sp>
        <p:pic>
          <p:nvPicPr>
            <p:cNvPr id="63564" name="Picture 2"/>
            <p:cNvPicPr>
              <a:picLocks noChangeAspect="1" noChangeArrowheads="1"/>
            </p:cNvPicPr>
            <p:nvPr/>
          </p:nvPicPr>
          <p:blipFill>
            <a:blip r:embed="rId2" cstate="print"/>
            <a:srcRect/>
            <a:stretch>
              <a:fillRect/>
            </a:stretch>
          </p:blipFill>
          <p:spPr bwMode="auto">
            <a:xfrm>
              <a:off x="5429256" y="1142984"/>
              <a:ext cx="2571768" cy="2616756"/>
            </a:xfrm>
            <a:prstGeom prst="rect">
              <a:avLst/>
            </a:prstGeom>
            <a:noFill/>
            <a:ln w="9525">
              <a:noFill/>
              <a:miter lim="800000"/>
              <a:headEnd/>
              <a:tailEnd/>
            </a:ln>
          </p:spPr>
        </p:pic>
      </p:grpSp>
      <p:grpSp>
        <p:nvGrpSpPr>
          <p:cNvPr id="63522" name="组合 98"/>
          <p:cNvGrpSpPr>
            <a:grpSpLocks/>
          </p:cNvGrpSpPr>
          <p:nvPr/>
        </p:nvGrpSpPr>
        <p:grpSpPr bwMode="auto">
          <a:xfrm>
            <a:off x="5286376" y="2893220"/>
            <a:ext cx="3071813" cy="1815854"/>
            <a:chOff x="5072066" y="3714752"/>
            <a:chExt cx="3286148" cy="2714627"/>
          </a:xfrm>
        </p:grpSpPr>
        <p:sp>
          <p:nvSpPr>
            <p:cNvPr id="63523" name="圆角矩形 88"/>
            <p:cNvSpPr>
              <a:spLocks noChangeArrowheads="1"/>
            </p:cNvSpPr>
            <p:nvPr/>
          </p:nvSpPr>
          <p:spPr bwMode="auto">
            <a:xfrm>
              <a:off x="5214942" y="3714752"/>
              <a:ext cx="3143272" cy="2643206"/>
            </a:xfrm>
            <a:prstGeom prst="roundRect">
              <a:avLst>
                <a:gd name="adj" fmla="val 16667"/>
              </a:avLst>
            </a:prstGeom>
            <a:solidFill>
              <a:srgbClr val="FFFF66"/>
            </a:solidFill>
            <a:ln w="9525" algn="ctr">
              <a:solidFill>
                <a:schemeClr val="tx1"/>
              </a:solidFill>
              <a:round/>
              <a:headEnd/>
              <a:tailEnd/>
            </a:ln>
          </p:spPr>
          <p:txBody>
            <a:bodyPr wrap="none"/>
            <a:lstStyle/>
            <a:p>
              <a:pPr algn="ctr"/>
              <a:endParaRPr lang="zh-CN" altLang="en-US"/>
            </a:p>
          </p:txBody>
        </p:sp>
        <p:grpSp>
          <p:nvGrpSpPr>
            <p:cNvPr id="63524" name="Group 11"/>
            <p:cNvGrpSpPr>
              <a:grpSpLocks/>
            </p:cNvGrpSpPr>
            <p:nvPr/>
          </p:nvGrpSpPr>
          <p:grpSpPr bwMode="auto">
            <a:xfrm>
              <a:off x="5072066" y="3929066"/>
              <a:ext cx="3094038" cy="2500313"/>
              <a:chOff x="0" y="0"/>
              <a:chExt cx="1949" cy="1575"/>
            </a:xfrm>
          </p:grpSpPr>
          <p:sp>
            <p:nvSpPr>
              <p:cNvPr id="63530" name="AutoShape 12"/>
              <p:cNvSpPr>
                <a:spLocks noChangeAspect="1" noChangeArrowheads="1" noTextEdit="1"/>
              </p:cNvSpPr>
              <p:nvPr/>
            </p:nvSpPr>
            <p:spPr bwMode="auto">
              <a:xfrm>
                <a:off x="0" y="0"/>
                <a:ext cx="1948" cy="1431"/>
              </a:xfrm>
              <a:prstGeom prst="rect">
                <a:avLst/>
              </a:prstGeom>
              <a:noFill/>
              <a:ln w="9525">
                <a:noFill/>
                <a:miter lim="800000"/>
                <a:headEnd/>
                <a:tailEnd/>
              </a:ln>
            </p:spPr>
            <p:txBody>
              <a:bodyPr/>
              <a:lstStyle/>
              <a:p>
                <a:endParaRPr lang="zh-CN" altLang="en-US"/>
              </a:p>
            </p:txBody>
          </p:sp>
          <p:sp>
            <p:nvSpPr>
              <p:cNvPr id="63531" name="Rectangle 13"/>
              <p:cNvSpPr>
                <a:spLocks noChangeArrowheads="1"/>
              </p:cNvSpPr>
              <p:nvPr/>
            </p:nvSpPr>
            <p:spPr bwMode="auto">
              <a:xfrm>
                <a:off x="32" y="31"/>
                <a:ext cx="45" cy="304"/>
              </a:xfrm>
              <a:prstGeom prst="rect">
                <a:avLst/>
              </a:prstGeom>
              <a:noFill/>
              <a:ln w="9525">
                <a:noFill/>
                <a:miter lim="800000"/>
                <a:headEnd/>
                <a:tailEnd/>
              </a:ln>
            </p:spPr>
            <p:txBody>
              <a:bodyPr wrap="none" lIns="0" tIns="0" rIns="0" bIns="0">
                <a:spAutoFit/>
              </a:bodyPr>
              <a:lstStyle/>
              <a:p>
                <a:r>
                  <a:rPr lang="zh-CN" altLang="zh-CN" sz="2100">
                    <a:solidFill>
                      <a:srgbClr val="000000"/>
                    </a:solidFill>
                    <a:latin typeface="Times New Roman" pitchFamily="18" charset="0"/>
                  </a:rPr>
                  <a:t> </a:t>
                </a:r>
                <a:endParaRPr lang="zh-CN" altLang="zh-CN"/>
              </a:p>
            </p:txBody>
          </p:sp>
          <p:sp>
            <p:nvSpPr>
              <p:cNvPr id="63532" name="未知"/>
              <p:cNvSpPr>
                <a:spLocks/>
              </p:cNvSpPr>
              <p:nvPr/>
            </p:nvSpPr>
            <p:spPr bwMode="auto">
              <a:xfrm>
                <a:off x="442" y="58"/>
                <a:ext cx="34" cy="127"/>
              </a:xfrm>
              <a:custGeom>
                <a:avLst/>
                <a:gdLst>
                  <a:gd name="T0" fmla="*/ 19 w 34"/>
                  <a:gd name="T1" fmla="*/ 0 h 127"/>
                  <a:gd name="T2" fmla="*/ 0 w 34"/>
                  <a:gd name="T3" fmla="*/ 127 h 127"/>
                  <a:gd name="T4" fmla="*/ 34 w 34"/>
                  <a:gd name="T5" fmla="*/ 127 h 127"/>
                  <a:gd name="T6" fmla="*/ 19 w 34"/>
                  <a:gd name="T7" fmla="*/ 0 h 127"/>
                  <a:gd name="T8" fmla="*/ 0 60000 65536"/>
                  <a:gd name="T9" fmla="*/ 0 60000 65536"/>
                  <a:gd name="T10" fmla="*/ 0 60000 65536"/>
                  <a:gd name="T11" fmla="*/ 0 60000 65536"/>
                  <a:gd name="T12" fmla="*/ 0 w 34"/>
                  <a:gd name="T13" fmla="*/ 0 h 127"/>
                  <a:gd name="T14" fmla="*/ 34 w 34"/>
                  <a:gd name="T15" fmla="*/ 127 h 127"/>
                </a:gdLst>
                <a:ahLst/>
                <a:cxnLst>
                  <a:cxn ang="T8">
                    <a:pos x="T0" y="T1"/>
                  </a:cxn>
                  <a:cxn ang="T9">
                    <a:pos x="T2" y="T3"/>
                  </a:cxn>
                  <a:cxn ang="T10">
                    <a:pos x="T4" y="T5"/>
                  </a:cxn>
                  <a:cxn ang="T11">
                    <a:pos x="T6" y="T7"/>
                  </a:cxn>
                </a:cxnLst>
                <a:rect l="T12" t="T13" r="T14" b="T15"/>
                <a:pathLst>
                  <a:path w="34" h="127">
                    <a:moveTo>
                      <a:pt x="19" y="0"/>
                    </a:moveTo>
                    <a:lnTo>
                      <a:pt x="0" y="127"/>
                    </a:lnTo>
                    <a:lnTo>
                      <a:pt x="34" y="127"/>
                    </a:lnTo>
                    <a:lnTo>
                      <a:pt x="19" y="0"/>
                    </a:lnTo>
                    <a:close/>
                  </a:path>
                </a:pathLst>
              </a:custGeom>
              <a:solidFill>
                <a:srgbClr val="000000"/>
              </a:solidFill>
              <a:ln w="9525">
                <a:noFill/>
                <a:round/>
                <a:headEnd/>
                <a:tailEnd/>
              </a:ln>
            </p:spPr>
            <p:txBody>
              <a:bodyPr/>
              <a:lstStyle/>
              <a:p>
                <a:endParaRPr lang="zh-CN" altLang="en-US"/>
              </a:p>
            </p:txBody>
          </p:sp>
          <p:sp>
            <p:nvSpPr>
              <p:cNvPr id="63533" name="未知"/>
              <p:cNvSpPr>
                <a:spLocks/>
              </p:cNvSpPr>
              <p:nvPr/>
            </p:nvSpPr>
            <p:spPr bwMode="auto">
              <a:xfrm>
                <a:off x="442" y="58"/>
                <a:ext cx="34" cy="127"/>
              </a:xfrm>
              <a:custGeom>
                <a:avLst/>
                <a:gdLst>
                  <a:gd name="T0" fmla="*/ 19 w 34"/>
                  <a:gd name="T1" fmla="*/ 0 h 127"/>
                  <a:gd name="T2" fmla="*/ 0 w 34"/>
                  <a:gd name="T3" fmla="*/ 127 h 127"/>
                  <a:gd name="T4" fmla="*/ 34 w 34"/>
                  <a:gd name="T5" fmla="*/ 127 h 127"/>
                  <a:gd name="T6" fmla="*/ 19 w 34"/>
                  <a:gd name="T7" fmla="*/ 0 h 127"/>
                  <a:gd name="T8" fmla="*/ 0 60000 65536"/>
                  <a:gd name="T9" fmla="*/ 0 60000 65536"/>
                  <a:gd name="T10" fmla="*/ 0 60000 65536"/>
                  <a:gd name="T11" fmla="*/ 0 60000 65536"/>
                  <a:gd name="T12" fmla="*/ 0 w 34"/>
                  <a:gd name="T13" fmla="*/ 0 h 127"/>
                  <a:gd name="T14" fmla="*/ 34 w 34"/>
                  <a:gd name="T15" fmla="*/ 127 h 127"/>
                </a:gdLst>
                <a:ahLst/>
                <a:cxnLst>
                  <a:cxn ang="T8">
                    <a:pos x="T0" y="T1"/>
                  </a:cxn>
                  <a:cxn ang="T9">
                    <a:pos x="T2" y="T3"/>
                  </a:cxn>
                  <a:cxn ang="T10">
                    <a:pos x="T4" y="T5"/>
                  </a:cxn>
                  <a:cxn ang="T11">
                    <a:pos x="T6" y="T7"/>
                  </a:cxn>
                </a:cxnLst>
                <a:rect l="T12" t="T13" r="T14" b="T15"/>
                <a:pathLst>
                  <a:path w="34" h="127">
                    <a:moveTo>
                      <a:pt x="19" y="0"/>
                    </a:moveTo>
                    <a:lnTo>
                      <a:pt x="0" y="127"/>
                    </a:lnTo>
                    <a:lnTo>
                      <a:pt x="34" y="127"/>
                    </a:lnTo>
                    <a:lnTo>
                      <a:pt x="19" y="0"/>
                    </a:lnTo>
                    <a:close/>
                  </a:path>
                </a:pathLst>
              </a:custGeom>
              <a:noFill/>
              <a:ln w="6350">
                <a:solidFill>
                  <a:srgbClr val="000000"/>
                </a:solidFill>
                <a:round/>
                <a:headEnd/>
                <a:tailEnd/>
              </a:ln>
            </p:spPr>
            <p:txBody>
              <a:bodyPr/>
              <a:lstStyle/>
              <a:p>
                <a:endParaRPr lang="zh-CN" altLang="en-US"/>
              </a:p>
            </p:txBody>
          </p:sp>
          <p:sp>
            <p:nvSpPr>
              <p:cNvPr id="63534" name="Line 16"/>
              <p:cNvSpPr>
                <a:spLocks noChangeShapeType="1"/>
              </p:cNvSpPr>
              <p:nvPr/>
            </p:nvSpPr>
            <p:spPr bwMode="auto">
              <a:xfrm>
                <a:off x="461" y="123"/>
                <a:ext cx="1" cy="1089"/>
              </a:xfrm>
              <a:prstGeom prst="line">
                <a:avLst/>
              </a:prstGeom>
              <a:noFill/>
              <a:ln w="19050">
                <a:solidFill>
                  <a:srgbClr val="000000"/>
                </a:solidFill>
                <a:round/>
                <a:headEnd/>
                <a:tailEnd/>
              </a:ln>
            </p:spPr>
            <p:txBody>
              <a:bodyPr/>
              <a:lstStyle/>
              <a:p>
                <a:endParaRPr lang="zh-CN" altLang="en-US"/>
              </a:p>
            </p:txBody>
          </p:sp>
          <p:sp>
            <p:nvSpPr>
              <p:cNvPr id="63535" name="未知"/>
              <p:cNvSpPr>
                <a:spLocks/>
              </p:cNvSpPr>
              <p:nvPr/>
            </p:nvSpPr>
            <p:spPr bwMode="auto">
              <a:xfrm>
                <a:off x="1629" y="1189"/>
                <a:ext cx="127" cy="38"/>
              </a:xfrm>
              <a:custGeom>
                <a:avLst/>
                <a:gdLst>
                  <a:gd name="T0" fmla="*/ 127 w 127"/>
                  <a:gd name="T1" fmla="*/ 19 h 38"/>
                  <a:gd name="T2" fmla="*/ 0 w 127"/>
                  <a:gd name="T3" fmla="*/ 0 h 38"/>
                  <a:gd name="T4" fmla="*/ 0 w 127"/>
                  <a:gd name="T5" fmla="*/ 38 h 38"/>
                  <a:gd name="T6" fmla="*/ 127 w 127"/>
                  <a:gd name="T7" fmla="*/ 19 h 38"/>
                  <a:gd name="T8" fmla="*/ 0 60000 65536"/>
                  <a:gd name="T9" fmla="*/ 0 60000 65536"/>
                  <a:gd name="T10" fmla="*/ 0 60000 65536"/>
                  <a:gd name="T11" fmla="*/ 0 60000 65536"/>
                  <a:gd name="T12" fmla="*/ 0 w 127"/>
                  <a:gd name="T13" fmla="*/ 0 h 38"/>
                  <a:gd name="T14" fmla="*/ 127 w 127"/>
                  <a:gd name="T15" fmla="*/ 38 h 38"/>
                </a:gdLst>
                <a:ahLst/>
                <a:cxnLst>
                  <a:cxn ang="T8">
                    <a:pos x="T0" y="T1"/>
                  </a:cxn>
                  <a:cxn ang="T9">
                    <a:pos x="T2" y="T3"/>
                  </a:cxn>
                  <a:cxn ang="T10">
                    <a:pos x="T4" y="T5"/>
                  </a:cxn>
                  <a:cxn ang="T11">
                    <a:pos x="T6" y="T7"/>
                  </a:cxn>
                </a:cxnLst>
                <a:rect l="T12" t="T13" r="T14" b="T15"/>
                <a:pathLst>
                  <a:path w="127" h="38">
                    <a:moveTo>
                      <a:pt x="127" y="19"/>
                    </a:moveTo>
                    <a:lnTo>
                      <a:pt x="0" y="0"/>
                    </a:lnTo>
                    <a:lnTo>
                      <a:pt x="0" y="38"/>
                    </a:lnTo>
                    <a:lnTo>
                      <a:pt x="127" y="19"/>
                    </a:lnTo>
                    <a:close/>
                  </a:path>
                </a:pathLst>
              </a:custGeom>
              <a:solidFill>
                <a:srgbClr val="000000"/>
              </a:solidFill>
              <a:ln w="9525">
                <a:noFill/>
                <a:round/>
                <a:headEnd/>
                <a:tailEnd/>
              </a:ln>
            </p:spPr>
            <p:txBody>
              <a:bodyPr/>
              <a:lstStyle/>
              <a:p>
                <a:endParaRPr lang="zh-CN" altLang="en-US"/>
              </a:p>
            </p:txBody>
          </p:sp>
          <p:sp>
            <p:nvSpPr>
              <p:cNvPr id="63536" name="未知"/>
              <p:cNvSpPr>
                <a:spLocks/>
              </p:cNvSpPr>
              <p:nvPr/>
            </p:nvSpPr>
            <p:spPr bwMode="auto">
              <a:xfrm>
                <a:off x="1629" y="1189"/>
                <a:ext cx="127" cy="38"/>
              </a:xfrm>
              <a:custGeom>
                <a:avLst/>
                <a:gdLst>
                  <a:gd name="T0" fmla="*/ 127 w 127"/>
                  <a:gd name="T1" fmla="*/ 19 h 38"/>
                  <a:gd name="T2" fmla="*/ 0 w 127"/>
                  <a:gd name="T3" fmla="*/ 0 h 38"/>
                  <a:gd name="T4" fmla="*/ 0 w 127"/>
                  <a:gd name="T5" fmla="*/ 38 h 38"/>
                  <a:gd name="T6" fmla="*/ 127 w 127"/>
                  <a:gd name="T7" fmla="*/ 19 h 38"/>
                  <a:gd name="T8" fmla="*/ 0 60000 65536"/>
                  <a:gd name="T9" fmla="*/ 0 60000 65536"/>
                  <a:gd name="T10" fmla="*/ 0 60000 65536"/>
                  <a:gd name="T11" fmla="*/ 0 60000 65536"/>
                  <a:gd name="T12" fmla="*/ 0 w 127"/>
                  <a:gd name="T13" fmla="*/ 0 h 38"/>
                  <a:gd name="T14" fmla="*/ 127 w 127"/>
                  <a:gd name="T15" fmla="*/ 38 h 38"/>
                </a:gdLst>
                <a:ahLst/>
                <a:cxnLst>
                  <a:cxn ang="T8">
                    <a:pos x="T0" y="T1"/>
                  </a:cxn>
                  <a:cxn ang="T9">
                    <a:pos x="T2" y="T3"/>
                  </a:cxn>
                  <a:cxn ang="T10">
                    <a:pos x="T4" y="T5"/>
                  </a:cxn>
                  <a:cxn ang="T11">
                    <a:pos x="T6" y="T7"/>
                  </a:cxn>
                </a:cxnLst>
                <a:rect l="T12" t="T13" r="T14" b="T15"/>
                <a:pathLst>
                  <a:path w="127" h="38">
                    <a:moveTo>
                      <a:pt x="127" y="19"/>
                    </a:moveTo>
                    <a:lnTo>
                      <a:pt x="0" y="0"/>
                    </a:lnTo>
                    <a:lnTo>
                      <a:pt x="0" y="38"/>
                    </a:lnTo>
                    <a:lnTo>
                      <a:pt x="127" y="19"/>
                    </a:lnTo>
                    <a:close/>
                  </a:path>
                </a:pathLst>
              </a:custGeom>
              <a:noFill/>
              <a:ln w="6350">
                <a:solidFill>
                  <a:srgbClr val="000000"/>
                </a:solidFill>
                <a:round/>
                <a:headEnd/>
                <a:tailEnd/>
              </a:ln>
            </p:spPr>
            <p:txBody>
              <a:bodyPr/>
              <a:lstStyle/>
              <a:p>
                <a:endParaRPr lang="zh-CN" altLang="en-US"/>
              </a:p>
            </p:txBody>
          </p:sp>
          <p:sp>
            <p:nvSpPr>
              <p:cNvPr id="63537" name="Line 19"/>
              <p:cNvSpPr>
                <a:spLocks noChangeShapeType="1"/>
              </p:cNvSpPr>
              <p:nvPr/>
            </p:nvSpPr>
            <p:spPr bwMode="auto">
              <a:xfrm>
                <a:off x="1272" y="1158"/>
                <a:ext cx="1" cy="54"/>
              </a:xfrm>
              <a:prstGeom prst="line">
                <a:avLst/>
              </a:prstGeom>
              <a:noFill/>
              <a:ln w="19050">
                <a:solidFill>
                  <a:srgbClr val="000000"/>
                </a:solidFill>
                <a:round/>
                <a:headEnd/>
                <a:tailEnd/>
              </a:ln>
            </p:spPr>
            <p:txBody>
              <a:bodyPr/>
              <a:lstStyle/>
              <a:p>
                <a:endParaRPr lang="zh-CN" altLang="en-US"/>
              </a:p>
            </p:txBody>
          </p:sp>
          <p:sp>
            <p:nvSpPr>
              <p:cNvPr id="63538" name="Line 20"/>
              <p:cNvSpPr>
                <a:spLocks noChangeShapeType="1"/>
              </p:cNvSpPr>
              <p:nvPr/>
            </p:nvSpPr>
            <p:spPr bwMode="auto">
              <a:xfrm>
                <a:off x="461" y="1212"/>
                <a:ext cx="1214" cy="1"/>
              </a:xfrm>
              <a:prstGeom prst="line">
                <a:avLst/>
              </a:prstGeom>
              <a:noFill/>
              <a:ln w="19050">
                <a:solidFill>
                  <a:srgbClr val="000000"/>
                </a:solidFill>
                <a:round/>
                <a:headEnd/>
                <a:tailEnd/>
              </a:ln>
            </p:spPr>
            <p:txBody>
              <a:bodyPr/>
              <a:lstStyle/>
              <a:p>
                <a:endParaRPr lang="zh-CN" altLang="en-US"/>
              </a:p>
            </p:txBody>
          </p:sp>
          <p:sp>
            <p:nvSpPr>
              <p:cNvPr id="63539" name="Line 24"/>
              <p:cNvSpPr>
                <a:spLocks noChangeShapeType="1"/>
              </p:cNvSpPr>
              <p:nvPr/>
            </p:nvSpPr>
            <p:spPr bwMode="auto">
              <a:xfrm>
                <a:off x="1057" y="477"/>
                <a:ext cx="1" cy="627"/>
              </a:xfrm>
              <a:prstGeom prst="line">
                <a:avLst/>
              </a:prstGeom>
              <a:noFill/>
              <a:ln w="23813">
                <a:solidFill>
                  <a:srgbClr val="000000"/>
                </a:solidFill>
                <a:round/>
                <a:headEnd/>
                <a:tailEnd/>
              </a:ln>
            </p:spPr>
            <p:txBody>
              <a:bodyPr/>
              <a:lstStyle/>
              <a:p>
                <a:endParaRPr lang="zh-CN" altLang="en-US"/>
              </a:p>
            </p:txBody>
          </p:sp>
          <p:sp>
            <p:nvSpPr>
              <p:cNvPr id="63540" name="Line 25"/>
              <p:cNvSpPr>
                <a:spLocks noChangeShapeType="1"/>
              </p:cNvSpPr>
              <p:nvPr/>
            </p:nvSpPr>
            <p:spPr bwMode="auto">
              <a:xfrm>
                <a:off x="653" y="485"/>
                <a:ext cx="1" cy="623"/>
              </a:xfrm>
              <a:prstGeom prst="line">
                <a:avLst/>
              </a:prstGeom>
              <a:noFill/>
              <a:ln w="23813">
                <a:solidFill>
                  <a:srgbClr val="000000"/>
                </a:solidFill>
                <a:round/>
                <a:headEnd/>
                <a:tailEnd/>
              </a:ln>
            </p:spPr>
            <p:txBody>
              <a:bodyPr/>
              <a:lstStyle/>
              <a:p>
                <a:endParaRPr lang="zh-CN" altLang="en-US"/>
              </a:p>
            </p:txBody>
          </p:sp>
          <p:sp>
            <p:nvSpPr>
              <p:cNvPr id="63541" name="Rectangle 33"/>
              <p:cNvSpPr>
                <a:spLocks noChangeArrowheads="1"/>
              </p:cNvSpPr>
              <p:nvPr/>
            </p:nvSpPr>
            <p:spPr bwMode="auto">
              <a:xfrm>
                <a:off x="430" y="1185"/>
                <a:ext cx="91" cy="304"/>
              </a:xfrm>
              <a:prstGeom prst="rect">
                <a:avLst/>
              </a:prstGeom>
              <a:noFill/>
              <a:ln w="9525">
                <a:noFill/>
                <a:miter lim="800000"/>
                <a:headEnd/>
                <a:tailEnd/>
              </a:ln>
            </p:spPr>
            <p:txBody>
              <a:bodyPr wrap="none" lIns="0" tIns="0" rIns="0" bIns="0">
                <a:spAutoFit/>
              </a:bodyPr>
              <a:lstStyle/>
              <a:p>
                <a:r>
                  <a:rPr lang="zh-CN" altLang="zh-CN" sz="2100" i="1">
                    <a:solidFill>
                      <a:srgbClr val="000000"/>
                    </a:solidFill>
                    <a:latin typeface="Times New Roman" pitchFamily="18" charset="0"/>
                  </a:rPr>
                  <a:t>o</a:t>
                </a:r>
                <a:endParaRPr lang="zh-CN" altLang="zh-CN"/>
              </a:p>
            </p:txBody>
          </p:sp>
          <p:sp>
            <p:nvSpPr>
              <p:cNvPr id="63542" name="Line 34"/>
              <p:cNvSpPr>
                <a:spLocks noChangeShapeType="1"/>
              </p:cNvSpPr>
              <p:nvPr/>
            </p:nvSpPr>
            <p:spPr bwMode="auto">
              <a:xfrm>
                <a:off x="817" y="1171"/>
                <a:ext cx="1" cy="54"/>
              </a:xfrm>
              <a:prstGeom prst="line">
                <a:avLst/>
              </a:prstGeom>
              <a:noFill/>
              <a:ln w="19050">
                <a:solidFill>
                  <a:srgbClr val="000000"/>
                </a:solidFill>
                <a:round/>
                <a:headEnd/>
                <a:tailEnd/>
              </a:ln>
            </p:spPr>
            <p:txBody>
              <a:bodyPr/>
              <a:lstStyle/>
              <a:p>
                <a:endParaRPr lang="zh-CN" altLang="en-US"/>
              </a:p>
            </p:txBody>
          </p:sp>
          <p:sp>
            <p:nvSpPr>
              <p:cNvPr id="63543" name="Rectangle 38"/>
              <p:cNvSpPr>
                <a:spLocks noChangeArrowheads="1"/>
              </p:cNvSpPr>
              <p:nvPr/>
            </p:nvSpPr>
            <p:spPr bwMode="auto">
              <a:xfrm>
                <a:off x="1184" y="1306"/>
                <a:ext cx="30" cy="203"/>
              </a:xfrm>
              <a:prstGeom prst="rect">
                <a:avLst/>
              </a:prstGeom>
              <a:noFill/>
              <a:ln w="9525">
                <a:noFill/>
                <a:miter lim="800000"/>
                <a:headEnd/>
                <a:tailEnd/>
              </a:ln>
            </p:spPr>
            <p:txBody>
              <a:bodyPr wrap="none" lIns="0" tIns="0" rIns="0" bIns="0">
                <a:spAutoFit/>
              </a:bodyPr>
              <a:lstStyle/>
              <a:p>
                <a:r>
                  <a:rPr lang="zh-CN" altLang="zh-CN" sz="1400">
                    <a:solidFill>
                      <a:srgbClr val="000000"/>
                    </a:solidFill>
                    <a:latin typeface="Times New Roman" pitchFamily="18" charset="0"/>
                  </a:rPr>
                  <a:t> </a:t>
                </a:r>
                <a:endParaRPr lang="zh-CN" altLang="zh-CN"/>
              </a:p>
            </p:txBody>
          </p:sp>
          <p:sp>
            <p:nvSpPr>
              <p:cNvPr id="63544" name="Rectangle 39"/>
              <p:cNvSpPr>
                <a:spLocks noChangeArrowheads="1"/>
              </p:cNvSpPr>
              <p:nvPr/>
            </p:nvSpPr>
            <p:spPr bwMode="auto">
              <a:xfrm>
                <a:off x="272" y="25"/>
                <a:ext cx="98" cy="304"/>
              </a:xfrm>
              <a:prstGeom prst="rect">
                <a:avLst/>
              </a:prstGeom>
              <a:noFill/>
              <a:ln w="9525">
                <a:noFill/>
                <a:miter lim="800000"/>
                <a:headEnd/>
                <a:tailEnd/>
              </a:ln>
            </p:spPr>
            <p:txBody>
              <a:bodyPr wrap="none" lIns="0" tIns="0" rIns="0" bIns="0">
                <a:spAutoFit/>
              </a:bodyPr>
              <a:lstStyle/>
              <a:p>
                <a:r>
                  <a:rPr lang="zh-CN" altLang="zh-CN" sz="2100" i="1">
                    <a:solidFill>
                      <a:srgbClr val="000000"/>
                    </a:solidFill>
                    <a:latin typeface="Bookman Old Style" pitchFamily="18" charset="0"/>
                  </a:rPr>
                  <a:t>v</a:t>
                </a:r>
                <a:endParaRPr lang="zh-CN" altLang="zh-CN"/>
              </a:p>
            </p:txBody>
          </p:sp>
          <p:sp>
            <p:nvSpPr>
              <p:cNvPr id="63545" name="Rectangle 40"/>
              <p:cNvSpPr>
                <a:spLocks noChangeArrowheads="1"/>
              </p:cNvSpPr>
              <p:nvPr/>
            </p:nvSpPr>
            <p:spPr bwMode="auto">
              <a:xfrm>
                <a:off x="365" y="131"/>
                <a:ext cx="94" cy="203"/>
              </a:xfrm>
              <a:prstGeom prst="rect">
                <a:avLst/>
              </a:prstGeom>
              <a:noFill/>
              <a:ln w="9525">
                <a:noFill/>
                <a:miter lim="800000"/>
                <a:headEnd/>
                <a:tailEnd/>
              </a:ln>
            </p:spPr>
            <p:txBody>
              <a:bodyPr wrap="none" lIns="0" tIns="0" rIns="0" bIns="0">
                <a:spAutoFit/>
              </a:bodyPr>
              <a:lstStyle/>
              <a:p>
                <a:r>
                  <a:rPr lang="zh-CN" altLang="zh-CN" sz="1400">
                    <a:solidFill>
                      <a:srgbClr val="000000"/>
                    </a:solidFill>
                    <a:latin typeface="Times New Roman" pitchFamily="18" charset="0"/>
                  </a:rPr>
                  <a:t>O</a:t>
                </a:r>
                <a:endParaRPr lang="zh-CN" altLang="zh-CN"/>
              </a:p>
            </p:txBody>
          </p:sp>
          <p:sp>
            <p:nvSpPr>
              <p:cNvPr id="63546" name="Rectangle 41"/>
              <p:cNvSpPr>
                <a:spLocks noChangeArrowheads="1"/>
              </p:cNvSpPr>
              <p:nvPr/>
            </p:nvSpPr>
            <p:spPr bwMode="auto">
              <a:xfrm>
                <a:off x="470" y="50"/>
                <a:ext cx="45" cy="304"/>
              </a:xfrm>
              <a:prstGeom prst="rect">
                <a:avLst/>
              </a:prstGeom>
              <a:noFill/>
              <a:ln w="9525">
                <a:noFill/>
                <a:miter lim="800000"/>
                <a:headEnd/>
                <a:tailEnd/>
              </a:ln>
            </p:spPr>
            <p:txBody>
              <a:bodyPr wrap="none" lIns="0" tIns="0" rIns="0" bIns="0">
                <a:spAutoFit/>
              </a:bodyPr>
              <a:lstStyle/>
              <a:p>
                <a:r>
                  <a:rPr lang="zh-CN" altLang="zh-CN" sz="2100">
                    <a:solidFill>
                      <a:srgbClr val="000000"/>
                    </a:solidFill>
                    <a:latin typeface="Times New Roman" pitchFamily="18" charset="0"/>
                  </a:rPr>
                  <a:t> </a:t>
                </a:r>
                <a:endParaRPr lang="zh-CN" altLang="zh-CN"/>
              </a:p>
            </p:txBody>
          </p:sp>
          <p:sp>
            <p:nvSpPr>
              <p:cNvPr id="63547" name="Rectangle 42"/>
              <p:cNvSpPr>
                <a:spLocks noChangeArrowheads="1"/>
              </p:cNvSpPr>
              <p:nvPr/>
            </p:nvSpPr>
            <p:spPr bwMode="auto">
              <a:xfrm>
                <a:off x="182" y="334"/>
                <a:ext cx="121" cy="304"/>
              </a:xfrm>
              <a:prstGeom prst="rect">
                <a:avLst/>
              </a:prstGeom>
              <a:noFill/>
              <a:ln w="9525">
                <a:noFill/>
                <a:miter lim="800000"/>
                <a:headEnd/>
                <a:tailEnd/>
              </a:ln>
            </p:spPr>
            <p:txBody>
              <a:bodyPr wrap="none" lIns="0" tIns="0" rIns="0" bIns="0">
                <a:spAutoFit/>
              </a:bodyPr>
              <a:lstStyle/>
              <a:p>
                <a:r>
                  <a:rPr lang="zh-CN" altLang="zh-CN" sz="2100" i="1">
                    <a:solidFill>
                      <a:srgbClr val="000000"/>
                    </a:solidFill>
                    <a:latin typeface="Times New Roman" pitchFamily="18" charset="0"/>
                  </a:rPr>
                  <a:t>V</a:t>
                </a:r>
                <a:endParaRPr lang="zh-CN" altLang="zh-CN"/>
              </a:p>
            </p:txBody>
          </p:sp>
          <p:sp>
            <p:nvSpPr>
              <p:cNvPr id="63548" name="Rectangle 43"/>
              <p:cNvSpPr>
                <a:spLocks noChangeArrowheads="1"/>
              </p:cNvSpPr>
              <p:nvPr/>
            </p:nvSpPr>
            <p:spPr bwMode="auto">
              <a:xfrm>
                <a:off x="278" y="415"/>
                <a:ext cx="188" cy="203"/>
              </a:xfrm>
              <a:prstGeom prst="rect">
                <a:avLst/>
              </a:prstGeom>
              <a:noFill/>
              <a:ln w="9525">
                <a:noFill/>
                <a:miter lim="800000"/>
                <a:headEnd/>
                <a:tailEnd/>
              </a:ln>
            </p:spPr>
            <p:txBody>
              <a:bodyPr wrap="none" lIns="0" tIns="0" rIns="0" bIns="0">
                <a:spAutoFit/>
              </a:bodyPr>
              <a:lstStyle/>
              <a:p>
                <a:r>
                  <a:rPr lang="zh-CN" altLang="zh-CN" sz="1400">
                    <a:solidFill>
                      <a:srgbClr val="000000"/>
                    </a:solidFill>
                    <a:latin typeface="Times New Roman" pitchFamily="18" charset="0"/>
                  </a:rPr>
                  <a:t>OH</a:t>
                </a:r>
                <a:endParaRPr lang="zh-CN" altLang="zh-CN"/>
              </a:p>
            </p:txBody>
          </p:sp>
          <p:sp>
            <p:nvSpPr>
              <p:cNvPr id="63549" name="Rectangle 44"/>
              <p:cNvSpPr>
                <a:spLocks noChangeArrowheads="1"/>
              </p:cNvSpPr>
              <p:nvPr/>
            </p:nvSpPr>
            <p:spPr bwMode="auto">
              <a:xfrm>
                <a:off x="470" y="334"/>
                <a:ext cx="45" cy="304"/>
              </a:xfrm>
              <a:prstGeom prst="rect">
                <a:avLst/>
              </a:prstGeom>
              <a:noFill/>
              <a:ln w="9525">
                <a:noFill/>
                <a:miter lim="800000"/>
                <a:headEnd/>
                <a:tailEnd/>
              </a:ln>
            </p:spPr>
            <p:txBody>
              <a:bodyPr wrap="none" lIns="0" tIns="0" rIns="0" bIns="0">
                <a:spAutoFit/>
              </a:bodyPr>
              <a:lstStyle/>
              <a:p>
                <a:r>
                  <a:rPr lang="zh-CN" altLang="zh-CN" sz="2100">
                    <a:solidFill>
                      <a:srgbClr val="000000"/>
                    </a:solidFill>
                    <a:latin typeface="Times New Roman" pitchFamily="18" charset="0"/>
                  </a:rPr>
                  <a:t> </a:t>
                </a:r>
                <a:endParaRPr lang="zh-CN" altLang="zh-CN"/>
              </a:p>
            </p:txBody>
          </p:sp>
          <p:sp>
            <p:nvSpPr>
              <p:cNvPr id="63550" name="Rectangle 45"/>
              <p:cNvSpPr>
                <a:spLocks noChangeArrowheads="1"/>
              </p:cNvSpPr>
              <p:nvPr/>
            </p:nvSpPr>
            <p:spPr bwMode="auto">
              <a:xfrm>
                <a:off x="468" y="677"/>
                <a:ext cx="45" cy="304"/>
              </a:xfrm>
              <a:prstGeom prst="rect">
                <a:avLst/>
              </a:prstGeom>
              <a:noFill/>
              <a:ln w="9525">
                <a:noFill/>
                <a:miter lim="800000"/>
                <a:headEnd/>
                <a:tailEnd/>
              </a:ln>
            </p:spPr>
            <p:txBody>
              <a:bodyPr wrap="none" lIns="0" tIns="0" rIns="0" bIns="0">
                <a:spAutoFit/>
              </a:bodyPr>
              <a:lstStyle/>
              <a:p>
                <a:r>
                  <a:rPr lang="zh-CN" altLang="zh-CN" sz="2100" i="1">
                    <a:solidFill>
                      <a:srgbClr val="000000"/>
                    </a:solidFill>
                    <a:latin typeface="Times New Roman" pitchFamily="18" charset="0"/>
                  </a:rPr>
                  <a:t> </a:t>
                </a:r>
                <a:endParaRPr lang="zh-CN" altLang="zh-CN"/>
              </a:p>
            </p:txBody>
          </p:sp>
          <p:sp>
            <p:nvSpPr>
              <p:cNvPr id="63551" name="Rectangle 46"/>
              <p:cNvSpPr>
                <a:spLocks noChangeArrowheads="1"/>
              </p:cNvSpPr>
              <p:nvPr/>
            </p:nvSpPr>
            <p:spPr bwMode="auto">
              <a:xfrm>
                <a:off x="197" y="923"/>
                <a:ext cx="121" cy="304"/>
              </a:xfrm>
              <a:prstGeom prst="rect">
                <a:avLst/>
              </a:prstGeom>
              <a:noFill/>
              <a:ln w="9525">
                <a:noFill/>
                <a:miter lim="800000"/>
                <a:headEnd/>
                <a:tailEnd/>
              </a:ln>
            </p:spPr>
            <p:txBody>
              <a:bodyPr wrap="none" lIns="0" tIns="0" rIns="0" bIns="0">
                <a:spAutoFit/>
              </a:bodyPr>
              <a:lstStyle/>
              <a:p>
                <a:r>
                  <a:rPr lang="zh-CN" altLang="zh-CN" sz="2100" i="1">
                    <a:solidFill>
                      <a:srgbClr val="000000"/>
                    </a:solidFill>
                    <a:latin typeface="Times New Roman" pitchFamily="18" charset="0"/>
                  </a:rPr>
                  <a:t>V</a:t>
                </a:r>
                <a:endParaRPr lang="zh-CN" altLang="zh-CN"/>
              </a:p>
            </p:txBody>
          </p:sp>
          <p:sp>
            <p:nvSpPr>
              <p:cNvPr id="63552" name="Rectangle 47"/>
              <p:cNvSpPr>
                <a:spLocks noChangeArrowheads="1"/>
              </p:cNvSpPr>
              <p:nvPr/>
            </p:nvSpPr>
            <p:spPr bwMode="auto">
              <a:xfrm>
                <a:off x="291" y="1004"/>
                <a:ext cx="175" cy="203"/>
              </a:xfrm>
              <a:prstGeom prst="rect">
                <a:avLst/>
              </a:prstGeom>
              <a:noFill/>
              <a:ln w="9525">
                <a:noFill/>
                <a:miter lim="800000"/>
                <a:headEnd/>
                <a:tailEnd/>
              </a:ln>
            </p:spPr>
            <p:txBody>
              <a:bodyPr wrap="none" lIns="0" tIns="0" rIns="0" bIns="0">
                <a:spAutoFit/>
              </a:bodyPr>
              <a:lstStyle/>
              <a:p>
                <a:r>
                  <a:rPr lang="zh-CN" altLang="zh-CN" sz="1400">
                    <a:solidFill>
                      <a:srgbClr val="000000"/>
                    </a:solidFill>
                    <a:latin typeface="Times New Roman" pitchFamily="18" charset="0"/>
                  </a:rPr>
                  <a:t>OL</a:t>
                </a:r>
                <a:endParaRPr lang="zh-CN" altLang="zh-CN"/>
              </a:p>
            </p:txBody>
          </p:sp>
          <p:sp>
            <p:nvSpPr>
              <p:cNvPr id="63553" name="Rectangle 48"/>
              <p:cNvSpPr>
                <a:spLocks noChangeArrowheads="1"/>
              </p:cNvSpPr>
              <p:nvPr/>
            </p:nvSpPr>
            <p:spPr bwMode="auto">
              <a:xfrm>
                <a:off x="452" y="1004"/>
                <a:ext cx="30" cy="203"/>
              </a:xfrm>
              <a:prstGeom prst="rect">
                <a:avLst/>
              </a:prstGeom>
              <a:noFill/>
              <a:ln w="9525">
                <a:noFill/>
                <a:miter lim="800000"/>
                <a:headEnd/>
                <a:tailEnd/>
              </a:ln>
            </p:spPr>
            <p:txBody>
              <a:bodyPr wrap="none" lIns="0" tIns="0" rIns="0" bIns="0">
                <a:spAutoFit/>
              </a:bodyPr>
              <a:lstStyle/>
              <a:p>
                <a:r>
                  <a:rPr lang="zh-CN" altLang="zh-CN" sz="1400">
                    <a:solidFill>
                      <a:srgbClr val="000000"/>
                    </a:solidFill>
                    <a:latin typeface="Times New Roman" pitchFamily="18" charset="0"/>
                  </a:rPr>
                  <a:t> </a:t>
                </a:r>
                <a:endParaRPr lang="zh-CN" altLang="zh-CN"/>
              </a:p>
            </p:txBody>
          </p:sp>
          <p:sp>
            <p:nvSpPr>
              <p:cNvPr id="63554" name="未知"/>
              <p:cNvSpPr>
                <a:spLocks noEditPoints="1"/>
              </p:cNvSpPr>
              <p:nvPr/>
            </p:nvSpPr>
            <p:spPr bwMode="auto">
              <a:xfrm>
                <a:off x="453" y="481"/>
                <a:ext cx="212" cy="11"/>
              </a:xfrm>
              <a:custGeom>
                <a:avLst/>
                <a:gdLst>
                  <a:gd name="T0" fmla="*/ 8 w 212"/>
                  <a:gd name="T1" fmla="*/ 0 h 11"/>
                  <a:gd name="T2" fmla="*/ 43 w 212"/>
                  <a:gd name="T3" fmla="*/ 0 h 11"/>
                  <a:gd name="T4" fmla="*/ 46 w 212"/>
                  <a:gd name="T5" fmla="*/ 0 h 11"/>
                  <a:gd name="T6" fmla="*/ 46 w 212"/>
                  <a:gd name="T7" fmla="*/ 0 h 11"/>
                  <a:gd name="T8" fmla="*/ 46 w 212"/>
                  <a:gd name="T9" fmla="*/ 4 h 11"/>
                  <a:gd name="T10" fmla="*/ 46 w 212"/>
                  <a:gd name="T11" fmla="*/ 4 h 11"/>
                  <a:gd name="T12" fmla="*/ 46 w 212"/>
                  <a:gd name="T13" fmla="*/ 8 h 11"/>
                  <a:gd name="T14" fmla="*/ 46 w 212"/>
                  <a:gd name="T15" fmla="*/ 11 h 11"/>
                  <a:gd name="T16" fmla="*/ 46 w 212"/>
                  <a:gd name="T17" fmla="*/ 11 h 11"/>
                  <a:gd name="T18" fmla="*/ 43 w 212"/>
                  <a:gd name="T19" fmla="*/ 11 h 11"/>
                  <a:gd name="T20" fmla="*/ 8 w 212"/>
                  <a:gd name="T21" fmla="*/ 11 h 11"/>
                  <a:gd name="T22" fmla="*/ 4 w 212"/>
                  <a:gd name="T23" fmla="*/ 11 h 11"/>
                  <a:gd name="T24" fmla="*/ 0 w 212"/>
                  <a:gd name="T25" fmla="*/ 11 h 11"/>
                  <a:gd name="T26" fmla="*/ 0 w 212"/>
                  <a:gd name="T27" fmla="*/ 8 h 11"/>
                  <a:gd name="T28" fmla="*/ 0 w 212"/>
                  <a:gd name="T29" fmla="*/ 4 h 11"/>
                  <a:gd name="T30" fmla="*/ 0 w 212"/>
                  <a:gd name="T31" fmla="*/ 4 h 11"/>
                  <a:gd name="T32" fmla="*/ 0 w 212"/>
                  <a:gd name="T33" fmla="*/ 0 h 11"/>
                  <a:gd name="T34" fmla="*/ 4 w 212"/>
                  <a:gd name="T35" fmla="*/ 0 h 11"/>
                  <a:gd name="T36" fmla="*/ 8 w 212"/>
                  <a:gd name="T37" fmla="*/ 0 h 11"/>
                  <a:gd name="T38" fmla="*/ 8 w 212"/>
                  <a:gd name="T39" fmla="*/ 0 h 11"/>
                  <a:gd name="T40" fmla="*/ 89 w 212"/>
                  <a:gd name="T41" fmla="*/ 0 h 11"/>
                  <a:gd name="T42" fmla="*/ 127 w 212"/>
                  <a:gd name="T43" fmla="*/ 0 h 11"/>
                  <a:gd name="T44" fmla="*/ 127 w 212"/>
                  <a:gd name="T45" fmla="*/ 0 h 11"/>
                  <a:gd name="T46" fmla="*/ 131 w 212"/>
                  <a:gd name="T47" fmla="*/ 0 h 11"/>
                  <a:gd name="T48" fmla="*/ 131 w 212"/>
                  <a:gd name="T49" fmla="*/ 4 h 11"/>
                  <a:gd name="T50" fmla="*/ 131 w 212"/>
                  <a:gd name="T51" fmla="*/ 4 h 11"/>
                  <a:gd name="T52" fmla="*/ 131 w 212"/>
                  <a:gd name="T53" fmla="*/ 8 h 11"/>
                  <a:gd name="T54" fmla="*/ 131 w 212"/>
                  <a:gd name="T55" fmla="*/ 11 h 11"/>
                  <a:gd name="T56" fmla="*/ 127 w 212"/>
                  <a:gd name="T57" fmla="*/ 11 h 11"/>
                  <a:gd name="T58" fmla="*/ 127 w 212"/>
                  <a:gd name="T59" fmla="*/ 11 h 11"/>
                  <a:gd name="T60" fmla="*/ 89 w 212"/>
                  <a:gd name="T61" fmla="*/ 11 h 11"/>
                  <a:gd name="T62" fmla="*/ 89 w 212"/>
                  <a:gd name="T63" fmla="*/ 11 h 11"/>
                  <a:gd name="T64" fmla="*/ 85 w 212"/>
                  <a:gd name="T65" fmla="*/ 11 h 11"/>
                  <a:gd name="T66" fmla="*/ 85 w 212"/>
                  <a:gd name="T67" fmla="*/ 8 h 11"/>
                  <a:gd name="T68" fmla="*/ 85 w 212"/>
                  <a:gd name="T69" fmla="*/ 4 h 11"/>
                  <a:gd name="T70" fmla="*/ 85 w 212"/>
                  <a:gd name="T71" fmla="*/ 4 h 11"/>
                  <a:gd name="T72" fmla="*/ 85 w 212"/>
                  <a:gd name="T73" fmla="*/ 0 h 11"/>
                  <a:gd name="T74" fmla="*/ 89 w 212"/>
                  <a:gd name="T75" fmla="*/ 0 h 11"/>
                  <a:gd name="T76" fmla="*/ 89 w 212"/>
                  <a:gd name="T77" fmla="*/ 0 h 11"/>
                  <a:gd name="T78" fmla="*/ 89 w 212"/>
                  <a:gd name="T79" fmla="*/ 0 h 11"/>
                  <a:gd name="T80" fmla="*/ 173 w 212"/>
                  <a:gd name="T81" fmla="*/ 0 h 11"/>
                  <a:gd name="T82" fmla="*/ 204 w 212"/>
                  <a:gd name="T83" fmla="*/ 0 h 11"/>
                  <a:gd name="T84" fmla="*/ 208 w 212"/>
                  <a:gd name="T85" fmla="*/ 0 h 11"/>
                  <a:gd name="T86" fmla="*/ 208 w 212"/>
                  <a:gd name="T87" fmla="*/ 0 h 11"/>
                  <a:gd name="T88" fmla="*/ 212 w 212"/>
                  <a:gd name="T89" fmla="*/ 4 h 11"/>
                  <a:gd name="T90" fmla="*/ 208 w 212"/>
                  <a:gd name="T91" fmla="*/ 11 h 11"/>
                  <a:gd name="T92" fmla="*/ 208 w 212"/>
                  <a:gd name="T93" fmla="*/ 11 h 11"/>
                  <a:gd name="T94" fmla="*/ 204 w 212"/>
                  <a:gd name="T95" fmla="*/ 11 h 11"/>
                  <a:gd name="T96" fmla="*/ 173 w 212"/>
                  <a:gd name="T97" fmla="*/ 11 h 11"/>
                  <a:gd name="T98" fmla="*/ 173 w 212"/>
                  <a:gd name="T99" fmla="*/ 11 h 11"/>
                  <a:gd name="T100" fmla="*/ 169 w 212"/>
                  <a:gd name="T101" fmla="*/ 11 h 11"/>
                  <a:gd name="T102" fmla="*/ 169 w 212"/>
                  <a:gd name="T103" fmla="*/ 8 h 11"/>
                  <a:gd name="T104" fmla="*/ 169 w 212"/>
                  <a:gd name="T105" fmla="*/ 4 h 11"/>
                  <a:gd name="T106" fmla="*/ 169 w 212"/>
                  <a:gd name="T107" fmla="*/ 4 h 11"/>
                  <a:gd name="T108" fmla="*/ 169 w 212"/>
                  <a:gd name="T109" fmla="*/ 0 h 11"/>
                  <a:gd name="T110" fmla="*/ 173 w 212"/>
                  <a:gd name="T111" fmla="*/ 0 h 11"/>
                  <a:gd name="T112" fmla="*/ 173 w 212"/>
                  <a:gd name="T113" fmla="*/ 0 h 11"/>
                  <a:gd name="T114" fmla="*/ 173 w 212"/>
                  <a:gd name="T115" fmla="*/ 0 h 11"/>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212"/>
                  <a:gd name="T175" fmla="*/ 0 h 11"/>
                  <a:gd name="T176" fmla="*/ 212 w 212"/>
                  <a:gd name="T177" fmla="*/ 11 h 11"/>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212" h="11">
                    <a:moveTo>
                      <a:pt x="8" y="0"/>
                    </a:moveTo>
                    <a:lnTo>
                      <a:pt x="43" y="0"/>
                    </a:lnTo>
                    <a:lnTo>
                      <a:pt x="46" y="0"/>
                    </a:lnTo>
                    <a:lnTo>
                      <a:pt x="46" y="4"/>
                    </a:lnTo>
                    <a:lnTo>
                      <a:pt x="46" y="8"/>
                    </a:lnTo>
                    <a:lnTo>
                      <a:pt x="46" y="11"/>
                    </a:lnTo>
                    <a:lnTo>
                      <a:pt x="43" y="11"/>
                    </a:lnTo>
                    <a:lnTo>
                      <a:pt x="8" y="11"/>
                    </a:lnTo>
                    <a:lnTo>
                      <a:pt x="4" y="11"/>
                    </a:lnTo>
                    <a:lnTo>
                      <a:pt x="0" y="11"/>
                    </a:lnTo>
                    <a:lnTo>
                      <a:pt x="0" y="8"/>
                    </a:lnTo>
                    <a:lnTo>
                      <a:pt x="0" y="4"/>
                    </a:lnTo>
                    <a:lnTo>
                      <a:pt x="0" y="0"/>
                    </a:lnTo>
                    <a:lnTo>
                      <a:pt x="4" y="0"/>
                    </a:lnTo>
                    <a:lnTo>
                      <a:pt x="8" y="0"/>
                    </a:lnTo>
                    <a:close/>
                    <a:moveTo>
                      <a:pt x="89" y="0"/>
                    </a:moveTo>
                    <a:lnTo>
                      <a:pt x="127" y="0"/>
                    </a:lnTo>
                    <a:lnTo>
                      <a:pt x="131" y="0"/>
                    </a:lnTo>
                    <a:lnTo>
                      <a:pt x="131" y="4"/>
                    </a:lnTo>
                    <a:lnTo>
                      <a:pt x="131" y="8"/>
                    </a:lnTo>
                    <a:lnTo>
                      <a:pt x="131" y="11"/>
                    </a:lnTo>
                    <a:lnTo>
                      <a:pt x="127" y="11"/>
                    </a:lnTo>
                    <a:lnTo>
                      <a:pt x="89" y="11"/>
                    </a:lnTo>
                    <a:lnTo>
                      <a:pt x="85" y="11"/>
                    </a:lnTo>
                    <a:lnTo>
                      <a:pt x="85" y="8"/>
                    </a:lnTo>
                    <a:lnTo>
                      <a:pt x="85" y="4"/>
                    </a:lnTo>
                    <a:lnTo>
                      <a:pt x="85" y="0"/>
                    </a:lnTo>
                    <a:lnTo>
                      <a:pt x="89" y="0"/>
                    </a:lnTo>
                    <a:close/>
                    <a:moveTo>
                      <a:pt x="173" y="0"/>
                    </a:moveTo>
                    <a:lnTo>
                      <a:pt x="204" y="0"/>
                    </a:lnTo>
                    <a:lnTo>
                      <a:pt x="208" y="0"/>
                    </a:lnTo>
                    <a:lnTo>
                      <a:pt x="212" y="4"/>
                    </a:lnTo>
                    <a:lnTo>
                      <a:pt x="208" y="11"/>
                    </a:lnTo>
                    <a:lnTo>
                      <a:pt x="204" y="11"/>
                    </a:lnTo>
                    <a:lnTo>
                      <a:pt x="173" y="11"/>
                    </a:lnTo>
                    <a:lnTo>
                      <a:pt x="169" y="11"/>
                    </a:lnTo>
                    <a:lnTo>
                      <a:pt x="169" y="8"/>
                    </a:lnTo>
                    <a:lnTo>
                      <a:pt x="169" y="4"/>
                    </a:lnTo>
                    <a:lnTo>
                      <a:pt x="169" y="0"/>
                    </a:lnTo>
                    <a:lnTo>
                      <a:pt x="173" y="0"/>
                    </a:lnTo>
                    <a:close/>
                  </a:path>
                </a:pathLst>
              </a:custGeom>
              <a:solidFill>
                <a:srgbClr val="000000"/>
              </a:solidFill>
              <a:ln w="6350">
                <a:solidFill>
                  <a:srgbClr val="000000"/>
                </a:solidFill>
                <a:round/>
                <a:headEnd/>
                <a:tailEnd/>
              </a:ln>
            </p:spPr>
            <p:txBody>
              <a:bodyPr/>
              <a:lstStyle/>
              <a:p>
                <a:endParaRPr lang="zh-CN" altLang="en-US"/>
              </a:p>
            </p:txBody>
          </p:sp>
          <p:sp>
            <p:nvSpPr>
              <p:cNvPr id="63555" name="未知"/>
              <p:cNvSpPr>
                <a:spLocks noEditPoints="1"/>
              </p:cNvSpPr>
              <p:nvPr/>
            </p:nvSpPr>
            <p:spPr bwMode="auto">
              <a:xfrm>
                <a:off x="638" y="892"/>
                <a:ext cx="11" cy="301"/>
              </a:xfrm>
              <a:custGeom>
                <a:avLst/>
                <a:gdLst>
                  <a:gd name="T0" fmla="*/ 11 w 11"/>
                  <a:gd name="T1" fmla="*/ 39 h 301"/>
                  <a:gd name="T2" fmla="*/ 7 w 11"/>
                  <a:gd name="T3" fmla="*/ 47 h 301"/>
                  <a:gd name="T4" fmla="*/ 0 w 11"/>
                  <a:gd name="T5" fmla="*/ 47 h 301"/>
                  <a:gd name="T6" fmla="*/ 0 w 11"/>
                  <a:gd name="T7" fmla="*/ 4 h 301"/>
                  <a:gd name="T8" fmla="*/ 4 w 11"/>
                  <a:gd name="T9" fmla="*/ 0 h 301"/>
                  <a:gd name="T10" fmla="*/ 7 w 11"/>
                  <a:gd name="T11" fmla="*/ 0 h 301"/>
                  <a:gd name="T12" fmla="*/ 11 w 11"/>
                  <a:gd name="T13" fmla="*/ 0 h 301"/>
                  <a:gd name="T14" fmla="*/ 11 w 11"/>
                  <a:gd name="T15" fmla="*/ 4 h 301"/>
                  <a:gd name="T16" fmla="*/ 11 w 11"/>
                  <a:gd name="T17" fmla="*/ 124 h 301"/>
                  <a:gd name="T18" fmla="*/ 7 w 11"/>
                  <a:gd name="T19" fmla="*/ 127 h 301"/>
                  <a:gd name="T20" fmla="*/ 0 w 11"/>
                  <a:gd name="T21" fmla="*/ 127 h 301"/>
                  <a:gd name="T22" fmla="*/ 0 w 11"/>
                  <a:gd name="T23" fmla="*/ 89 h 301"/>
                  <a:gd name="T24" fmla="*/ 4 w 11"/>
                  <a:gd name="T25" fmla="*/ 85 h 301"/>
                  <a:gd name="T26" fmla="*/ 7 w 11"/>
                  <a:gd name="T27" fmla="*/ 85 h 301"/>
                  <a:gd name="T28" fmla="*/ 11 w 11"/>
                  <a:gd name="T29" fmla="*/ 85 h 301"/>
                  <a:gd name="T30" fmla="*/ 11 w 11"/>
                  <a:gd name="T31" fmla="*/ 89 h 301"/>
                  <a:gd name="T32" fmla="*/ 11 w 11"/>
                  <a:gd name="T33" fmla="*/ 208 h 301"/>
                  <a:gd name="T34" fmla="*/ 7 w 11"/>
                  <a:gd name="T35" fmla="*/ 212 h 301"/>
                  <a:gd name="T36" fmla="*/ 0 w 11"/>
                  <a:gd name="T37" fmla="*/ 212 h 301"/>
                  <a:gd name="T38" fmla="*/ 0 w 11"/>
                  <a:gd name="T39" fmla="*/ 174 h 301"/>
                  <a:gd name="T40" fmla="*/ 4 w 11"/>
                  <a:gd name="T41" fmla="*/ 166 h 301"/>
                  <a:gd name="T42" fmla="*/ 7 w 11"/>
                  <a:gd name="T43" fmla="*/ 166 h 301"/>
                  <a:gd name="T44" fmla="*/ 11 w 11"/>
                  <a:gd name="T45" fmla="*/ 170 h 301"/>
                  <a:gd name="T46" fmla="*/ 11 w 11"/>
                  <a:gd name="T47" fmla="*/ 174 h 301"/>
                  <a:gd name="T48" fmla="*/ 11 w 11"/>
                  <a:gd name="T49" fmla="*/ 293 h 301"/>
                  <a:gd name="T50" fmla="*/ 7 w 11"/>
                  <a:gd name="T51" fmla="*/ 297 h 301"/>
                  <a:gd name="T52" fmla="*/ 0 w 11"/>
                  <a:gd name="T53" fmla="*/ 297 h 301"/>
                  <a:gd name="T54" fmla="*/ 0 w 11"/>
                  <a:gd name="T55" fmla="*/ 258 h 301"/>
                  <a:gd name="T56" fmla="*/ 4 w 11"/>
                  <a:gd name="T57" fmla="*/ 250 h 301"/>
                  <a:gd name="T58" fmla="*/ 7 w 11"/>
                  <a:gd name="T59" fmla="*/ 250 h 301"/>
                  <a:gd name="T60" fmla="*/ 11 w 11"/>
                  <a:gd name="T61" fmla="*/ 254 h 301"/>
                  <a:gd name="T62" fmla="*/ 11 w 11"/>
                  <a:gd name="T63" fmla="*/ 258 h 301"/>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1"/>
                  <a:gd name="T97" fmla="*/ 0 h 301"/>
                  <a:gd name="T98" fmla="*/ 11 w 11"/>
                  <a:gd name="T99" fmla="*/ 301 h 301"/>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1" h="301">
                    <a:moveTo>
                      <a:pt x="11" y="4"/>
                    </a:moveTo>
                    <a:lnTo>
                      <a:pt x="11" y="39"/>
                    </a:lnTo>
                    <a:lnTo>
                      <a:pt x="11" y="43"/>
                    </a:lnTo>
                    <a:lnTo>
                      <a:pt x="7" y="47"/>
                    </a:lnTo>
                    <a:lnTo>
                      <a:pt x="4" y="47"/>
                    </a:lnTo>
                    <a:lnTo>
                      <a:pt x="0" y="47"/>
                    </a:lnTo>
                    <a:lnTo>
                      <a:pt x="0" y="39"/>
                    </a:lnTo>
                    <a:lnTo>
                      <a:pt x="0" y="4"/>
                    </a:lnTo>
                    <a:lnTo>
                      <a:pt x="0" y="0"/>
                    </a:lnTo>
                    <a:lnTo>
                      <a:pt x="4" y="0"/>
                    </a:lnTo>
                    <a:lnTo>
                      <a:pt x="7" y="0"/>
                    </a:lnTo>
                    <a:lnTo>
                      <a:pt x="11" y="0"/>
                    </a:lnTo>
                    <a:lnTo>
                      <a:pt x="11" y="4"/>
                    </a:lnTo>
                    <a:close/>
                    <a:moveTo>
                      <a:pt x="11" y="89"/>
                    </a:moveTo>
                    <a:lnTo>
                      <a:pt x="11" y="124"/>
                    </a:lnTo>
                    <a:lnTo>
                      <a:pt x="11" y="127"/>
                    </a:lnTo>
                    <a:lnTo>
                      <a:pt x="7" y="127"/>
                    </a:lnTo>
                    <a:lnTo>
                      <a:pt x="4" y="131"/>
                    </a:lnTo>
                    <a:lnTo>
                      <a:pt x="0" y="127"/>
                    </a:lnTo>
                    <a:lnTo>
                      <a:pt x="0" y="124"/>
                    </a:lnTo>
                    <a:lnTo>
                      <a:pt x="0" y="89"/>
                    </a:lnTo>
                    <a:lnTo>
                      <a:pt x="0" y="85"/>
                    </a:lnTo>
                    <a:lnTo>
                      <a:pt x="4" y="85"/>
                    </a:lnTo>
                    <a:lnTo>
                      <a:pt x="4" y="81"/>
                    </a:lnTo>
                    <a:lnTo>
                      <a:pt x="7" y="85"/>
                    </a:lnTo>
                    <a:lnTo>
                      <a:pt x="11" y="85"/>
                    </a:lnTo>
                    <a:lnTo>
                      <a:pt x="11" y="89"/>
                    </a:lnTo>
                    <a:close/>
                    <a:moveTo>
                      <a:pt x="11" y="174"/>
                    </a:moveTo>
                    <a:lnTo>
                      <a:pt x="11" y="208"/>
                    </a:lnTo>
                    <a:lnTo>
                      <a:pt x="11" y="212"/>
                    </a:lnTo>
                    <a:lnTo>
                      <a:pt x="7" y="212"/>
                    </a:lnTo>
                    <a:lnTo>
                      <a:pt x="4" y="216"/>
                    </a:lnTo>
                    <a:lnTo>
                      <a:pt x="0" y="212"/>
                    </a:lnTo>
                    <a:lnTo>
                      <a:pt x="0" y="208"/>
                    </a:lnTo>
                    <a:lnTo>
                      <a:pt x="0" y="174"/>
                    </a:lnTo>
                    <a:lnTo>
                      <a:pt x="0" y="170"/>
                    </a:lnTo>
                    <a:lnTo>
                      <a:pt x="4" y="166"/>
                    </a:lnTo>
                    <a:lnTo>
                      <a:pt x="7" y="166"/>
                    </a:lnTo>
                    <a:lnTo>
                      <a:pt x="7" y="170"/>
                    </a:lnTo>
                    <a:lnTo>
                      <a:pt x="11" y="170"/>
                    </a:lnTo>
                    <a:lnTo>
                      <a:pt x="11" y="174"/>
                    </a:lnTo>
                    <a:close/>
                    <a:moveTo>
                      <a:pt x="11" y="258"/>
                    </a:moveTo>
                    <a:lnTo>
                      <a:pt x="11" y="293"/>
                    </a:lnTo>
                    <a:lnTo>
                      <a:pt x="11" y="297"/>
                    </a:lnTo>
                    <a:lnTo>
                      <a:pt x="7" y="297"/>
                    </a:lnTo>
                    <a:lnTo>
                      <a:pt x="4" y="301"/>
                    </a:lnTo>
                    <a:lnTo>
                      <a:pt x="0" y="297"/>
                    </a:lnTo>
                    <a:lnTo>
                      <a:pt x="0" y="293"/>
                    </a:lnTo>
                    <a:lnTo>
                      <a:pt x="0" y="258"/>
                    </a:lnTo>
                    <a:lnTo>
                      <a:pt x="0" y="254"/>
                    </a:lnTo>
                    <a:lnTo>
                      <a:pt x="4" y="250"/>
                    </a:lnTo>
                    <a:lnTo>
                      <a:pt x="7" y="250"/>
                    </a:lnTo>
                    <a:lnTo>
                      <a:pt x="7" y="254"/>
                    </a:lnTo>
                    <a:lnTo>
                      <a:pt x="11" y="254"/>
                    </a:lnTo>
                    <a:lnTo>
                      <a:pt x="11" y="258"/>
                    </a:lnTo>
                    <a:close/>
                  </a:path>
                </a:pathLst>
              </a:custGeom>
              <a:solidFill>
                <a:srgbClr val="000000"/>
              </a:solidFill>
              <a:ln w="6350">
                <a:solidFill>
                  <a:srgbClr val="000000"/>
                </a:solidFill>
                <a:round/>
                <a:headEnd/>
                <a:tailEnd/>
              </a:ln>
            </p:spPr>
            <p:txBody>
              <a:bodyPr/>
              <a:lstStyle/>
              <a:p>
                <a:endParaRPr lang="zh-CN" altLang="en-US"/>
              </a:p>
            </p:txBody>
          </p:sp>
          <p:sp>
            <p:nvSpPr>
              <p:cNvPr id="63556" name="未知"/>
              <p:cNvSpPr>
                <a:spLocks noEditPoints="1"/>
              </p:cNvSpPr>
              <p:nvPr/>
            </p:nvSpPr>
            <p:spPr bwMode="auto">
              <a:xfrm>
                <a:off x="1049" y="892"/>
                <a:ext cx="11" cy="301"/>
              </a:xfrm>
              <a:custGeom>
                <a:avLst/>
                <a:gdLst>
                  <a:gd name="T0" fmla="*/ 11 w 11"/>
                  <a:gd name="T1" fmla="*/ 39 h 301"/>
                  <a:gd name="T2" fmla="*/ 11 w 11"/>
                  <a:gd name="T3" fmla="*/ 47 h 301"/>
                  <a:gd name="T4" fmla="*/ 4 w 11"/>
                  <a:gd name="T5" fmla="*/ 47 h 301"/>
                  <a:gd name="T6" fmla="*/ 0 w 11"/>
                  <a:gd name="T7" fmla="*/ 4 h 301"/>
                  <a:gd name="T8" fmla="*/ 4 w 11"/>
                  <a:gd name="T9" fmla="*/ 0 h 301"/>
                  <a:gd name="T10" fmla="*/ 8 w 11"/>
                  <a:gd name="T11" fmla="*/ 0 h 301"/>
                  <a:gd name="T12" fmla="*/ 11 w 11"/>
                  <a:gd name="T13" fmla="*/ 0 h 301"/>
                  <a:gd name="T14" fmla="*/ 11 w 11"/>
                  <a:gd name="T15" fmla="*/ 4 h 301"/>
                  <a:gd name="T16" fmla="*/ 11 w 11"/>
                  <a:gd name="T17" fmla="*/ 124 h 301"/>
                  <a:gd name="T18" fmla="*/ 11 w 11"/>
                  <a:gd name="T19" fmla="*/ 127 h 301"/>
                  <a:gd name="T20" fmla="*/ 4 w 11"/>
                  <a:gd name="T21" fmla="*/ 127 h 301"/>
                  <a:gd name="T22" fmla="*/ 0 w 11"/>
                  <a:gd name="T23" fmla="*/ 89 h 301"/>
                  <a:gd name="T24" fmla="*/ 4 w 11"/>
                  <a:gd name="T25" fmla="*/ 85 h 301"/>
                  <a:gd name="T26" fmla="*/ 8 w 11"/>
                  <a:gd name="T27" fmla="*/ 85 h 301"/>
                  <a:gd name="T28" fmla="*/ 11 w 11"/>
                  <a:gd name="T29" fmla="*/ 85 h 301"/>
                  <a:gd name="T30" fmla="*/ 11 w 11"/>
                  <a:gd name="T31" fmla="*/ 89 h 301"/>
                  <a:gd name="T32" fmla="*/ 11 w 11"/>
                  <a:gd name="T33" fmla="*/ 208 h 301"/>
                  <a:gd name="T34" fmla="*/ 11 w 11"/>
                  <a:gd name="T35" fmla="*/ 212 h 301"/>
                  <a:gd name="T36" fmla="*/ 4 w 11"/>
                  <a:gd name="T37" fmla="*/ 212 h 301"/>
                  <a:gd name="T38" fmla="*/ 0 w 11"/>
                  <a:gd name="T39" fmla="*/ 174 h 301"/>
                  <a:gd name="T40" fmla="*/ 4 w 11"/>
                  <a:gd name="T41" fmla="*/ 166 h 301"/>
                  <a:gd name="T42" fmla="*/ 8 w 11"/>
                  <a:gd name="T43" fmla="*/ 166 h 301"/>
                  <a:gd name="T44" fmla="*/ 11 w 11"/>
                  <a:gd name="T45" fmla="*/ 170 h 301"/>
                  <a:gd name="T46" fmla="*/ 11 w 11"/>
                  <a:gd name="T47" fmla="*/ 174 h 301"/>
                  <a:gd name="T48" fmla="*/ 11 w 11"/>
                  <a:gd name="T49" fmla="*/ 293 h 301"/>
                  <a:gd name="T50" fmla="*/ 11 w 11"/>
                  <a:gd name="T51" fmla="*/ 297 h 301"/>
                  <a:gd name="T52" fmla="*/ 4 w 11"/>
                  <a:gd name="T53" fmla="*/ 297 h 301"/>
                  <a:gd name="T54" fmla="*/ 0 w 11"/>
                  <a:gd name="T55" fmla="*/ 258 h 301"/>
                  <a:gd name="T56" fmla="*/ 4 w 11"/>
                  <a:gd name="T57" fmla="*/ 250 h 301"/>
                  <a:gd name="T58" fmla="*/ 8 w 11"/>
                  <a:gd name="T59" fmla="*/ 250 h 301"/>
                  <a:gd name="T60" fmla="*/ 11 w 11"/>
                  <a:gd name="T61" fmla="*/ 254 h 301"/>
                  <a:gd name="T62" fmla="*/ 11 w 11"/>
                  <a:gd name="T63" fmla="*/ 258 h 301"/>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1"/>
                  <a:gd name="T97" fmla="*/ 0 h 301"/>
                  <a:gd name="T98" fmla="*/ 11 w 11"/>
                  <a:gd name="T99" fmla="*/ 301 h 301"/>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1" h="301">
                    <a:moveTo>
                      <a:pt x="11" y="4"/>
                    </a:moveTo>
                    <a:lnTo>
                      <a:pt x="11" y="39"/>
                    </a:lnTo>
                    <a:lnTo>
                      <a:pt x="11" y="43"/>
                    </a:lnTo>
                    <a:lnTo>
                      <a:pt x="11" y="47"/>
                    </a:lnTo>
                    <a:lnTo>
                      <a:pt x="8" y="47"/>
                    </a:lnTo>
                    <a:lnTo>
                      <a:pt x="4" y="47"/>
                    </a:lnTo>
                    <a:lnTo>
                      <a:pt x="0" y="39"/>
                    </a:lnTo>
                    <a:lnTo>
                      <a:pt x="0" y="4"/>
                    </a:lnTo>
                    <a:lnTo>
                      <a:pt x="4" y="0"/>
                    </a:lnTo>
                    <a:lnTo>
                      <a:pt x="8" y="0"/>
                    </a:lnTo>
                    <a:lnTo>
                      <a:pt x="11" y="0"/>
                    </a:lnTo>
                    <a:lnTo>
                      <a:pt x="11" y="4"/>
                    </a:lnTo>
                    <a:close/>
                    <a:moveTo>
                      <a:pt x="11" y="89"/>
                    </a:moveTo>
                    <a:lnTo>
                      <a:pt x="11" y="124"/>
                    </a:lnTo>
                    <a:lnTo>
                      <a:pt x="11" y="127"/>
                    </a:lnTo>
                    <a:lnTo>
                      <a:pt x="8" y="131"/>
                    </a:lnTo>
                    <a:lnTo>
                      <a:pt x="4" y="127"/>
                    </a:lnTo>
                    <a:lnTo>
                      <a:pt x="0" y="124"/>
                    </a:lnTo>
                    <a:lnTo>
                      <a:pt x="0" y="89"/>
                    </a:lnTo>
                    <a:lnTo>
                      <a:pt x="4" y="85"/>
                    </a:lnTo>
                    <a:lnTo>
                      <a:pt x="8" y="81"/>
                    </a:lnTo>
                    <a:lnTo>
                      <a:pt x="8" y="85"/>
                    </a:lnTo>
                    <a:lnTo>
                      <a:pt x="11" y="85"/>
                    </a:lnTo>
                    <a:lnTo>
                      <a:pt x="11" y="89"/>
                    </a:lnTo>
                    <a:close/>
                    <a:moveTo>
                      <a:pt x="11" y="174"/>
                    </a:moveTo>
                    <a:lnTo>
                      <a:pt x="11" y="208"/>
                    </a:lnTo>
                    <a:lnTo>
                      <a:pt x="11" y="212"/>
                    </a:lnTo>
                    <a:lnTo>
                      <a:pt x="8" y="216"/>
                    </a:lnTo>
                    <a:lnTo>
                      <a:pt x="4" y="212"/>
                    </a:lnTo>
                    <a:lnTo>
                      <a:pt x="0" y="208"/>
                    </a:lnTo>
                    <a:lnTo>
                      <a:pt x="0" y="174"/>
                    </a:lnTo>
                    <a:lnTo>
                      <a:pt x="4" y="170"/>
                    </a:lnTo>
                    <a:lnTo>
                      <a:pt x="4" y="166"/>
                    </a:lnTo>
                    <a:lnTo>
                      <a:pt x="8" y="166"/>
                    </a:lnTo>
                    <a:lnTo>
                      <a:pt x="11" y="170"/>
                    </a:lnTo>
                    <a:lnTo>
                      <a:pt x="11" y="174"/>
                    </a:lnTo>
                    <a:close/>
                    <a:moveTo>
                      <a:pt x="11" y="258"/>
                    </a:moveTo>
                    <a:lnTo>
                      <a:pt x="11" y="293"/>
                    </a:lnTo>
                    <a:lnTo>
                      <a:pt x="11" y="297"/>
                    </a:lnTo>
                    <a:lnTo>
                      <a:pt x="8" y="301"/>
                    </a:lnTo>
                    <a:lnTo>
                      <a:pt x="4" y="297"/>
                    </a:lnTo>
                    <a:lnTo>
                      <a:pt x="0" y="293"/>
                    </a:lnTo>
                    <a:lnTo>
                      <a:pt x="0" y="258"/>
                    </a:lnTo>
                    <a:lnTo>
                      <a:pt x="4" y="254"/>
                    </a:lnTo>
                    <a:lnTo>
                      <a:pt x="4" y="250"/>
                    </a:lnTo>
                    <a:lnTo>
                      <a:pt x="8" y="250"/>
                    </a:lnTo>
                    <a:lnTo>
                      <a:pt x="11" y="254"/>
                    </a:lnTo>
                    <a:lnTo>
                      <a:pt x="11" y="258"/>
                    </a:lnTo>
                    <a:close/>
                  </a:path>
                </a:pathLst>
              </a:custGeom>
              <a:solidFill>
                <a:srgbClr val="000000"/>
              </a:solidFill>
              <a:ln w="6350">
                <a:solidFill>
                  <a:srgbClr val="000000"/>
                </a:solidFill>
                <a:round/>
                <a:headEnd/>
                <a:tailEnd/>
              </a:ln>
            </p:spPr>
            <p:txBody>
              <a:bodyPr/>
              <a:lstStyle/>
              <a:p>
                <a:endParaRPr lang="zh-CN" altLang="en-US"/>
              </a:p>
            </p:txBody>
          </p:sp>
          <p:grpSp>
            <p:nvGrpSpPr>
              <p:cNvPr id="63557" name="Group 52"/>
              <p:cNvGrpSpPr>
                <a:grpSpLocks/>
              </p:cNvGrpSpPr>
              <p:nvPr/>
            </p:nvGrpSpPr>
            <p:grpSpPr bwMode="auto">
              <a:xfrm>
                <a:off x="763" y="1306"/>
                <a:ext cx="74" cy="269"/>
                <a:chOff x="173" y="81"/>
                <a:chExt cx="74" cy="269"/>
              </a:xfrm>
            </p:grpSpPr>
            <p:sp>
              <p:nvSpPr>
                <p:cNvPr id="63561" name="Rectangle 55"/>
                <p:cNvSpPr>
                  <a:spLocks noChangeArrowheads="1"/>
                </p:cNvSpPr>
                <p:nvPr/>
              </p:nvSpPr>
              <p:spPr bwMode="auto">
                <a:xfrm>
                  <a:off x="173" y="89"/>
                  <a:ext cx="0" cy="261"/>
                </a:xfrm>
                <a:prstGeom prst="rect">
                  <a:avLst/>
                </a:prstGeom>
                <a:noFill/>
                <a:ln w="9525">
                  <a:noFill/>
                  <a:miter lim="800000"/>
                  <a:headEnd/>
                  <a:tailEnd/>
                </a:ln>
              </p:spPr>
              <p:txBody>
                <a:bodyPr wrap="none" lIns="0" tIns="0" rIns="0" bIns="0">
                  <a:spAutoFit/>
                </a:bodyPr>
                <a:lstStyle/>
                <a:p>
                  <a:endParaRPr lang="zh-CN" altLang="zh-CN"/>
                </a:p>
              </p:txBody>
            </p:sp>
            <p:sp>
              <p:nvSpPr>
                <p:cNvPr id="63562" name="Rectangle 56"/>
                <p:cNvSpPr>
                  <a:spLocks noChangeArrowheads="1"/>
                </p:cNvSpPr>
                <p:nvPr/>
              </p:nvSpPr>
              <p:spPr bwMode="auto">
                <a:xfrm>
                  <a:off x="217" y="81"/>
                  <a:ext cx="30" cy="203"/>
                </a:xfrm>
                <a:prstGeom prst="rect">
                  <a:avLst/>
                </a:prstGeom>
                <a:noFill/>
                <a:ln w="9525">
                  <a:noFill/>
                  <a:miter lim="800000"/>
                  <a:headEnd/>
                  <a:tailEnd/>
                </a:ln>
              </p:spPr>
              <p:txBody>
                <a:bodyPr wrap="none" lIns="0" tIns="0" rIns="0" bIns="0">
                  <a:spAutoFit/>
                </a:bodyPr>
                <a:lstStyle/>
                <a:p>
                  <a:r>
                    <a:rPr lang="zh-CN" altLang="zh-CN" sz="1400">
                      <a:solidFill>
                        <a:srgbClr val="000000"/>
                      </a:solidFill>
                      <a:latin typeface="Times New Roman" pitchFamily="18" charset="0"/>
                    </a:rPr>
                    <a:t> </a:t>
                  </a:r>
                  <a:endParaRPr lang="zh-CN" altLang="zh-CN"/>
                </a:p>
              </p:txBody>
            </p:sp>
          </p:grpSp>
          <p:grpSp>
            <p:nvGrpSpPr>
              <p:cNvPr id="63558" name="Group 57"/>
              <p:cNvGrpSpPr>
                <a:grpSpLocks/>
              </p:cNvGrpSpPr>
              <p:nvPr/>
            </p:nvGrpSpPr>
            <p:grpSpPr bwMode="auto">
              <a:xfrm>
                <a:off x="1770" y="1134"/>
                <a:ext cx="179" cy="304"/>
                <a:chOff x="0" y="0"/>
                <a:chExt cx="179" cy="304"/>
              </a:xfrm>
            </p:grpSpPr>
            <p:sp>
              <p:nvSpPr>
                <p:cNvPr id="63559" name="Rectangle 58"/>
                <p:cNvSpPr>
                  <a:spLocks noChangeArrowheads="1"/>
                </p:cNvSpPr>
                <p:nvPr/>
              </p:nvSpPr>
              <p:spPr bwMode="auto">
                <a:xfrm>
                  <a:off x="0" y="0"/>
                  <a:ext cx="98" cy="304"/>
                </a:xfrm>
                <a:prstGeom prst="rect">
                  <a:avLst/>
                </a:prstGeom>
                <a:noFill/>
                <a:ln w="9525">
                  <a:noFill/>
                  <a:miter lim="800000"/>
                  <a:headEnd/>
                  <a:tailEnd/>
                </a:ln>
              </p:spPr>
              <p:txBody>
                <a:bodyPr wrap="none" lIns="0" tIns="0" rIns="0" bIns="0">
                  <a:spAutoFit/>
                </a:bodyPr>
                <a:lstStyle/>
                <a:p>
                  <a:r>
                    <a:rPr lang="zh-CN" altLang="zh-CN" sz="2100" i="1">
                      <a:solidFill>
                        <a:srgbClr val="000000"/>
                      </a:solidFill>
                      <a:latin typeface="Bookman Old Style" pitchFamily="18" charset="0"/>
                    </a:rPr>
                    <a:t>v</a:t>
                  </a:r>
                  <a:endParaRPr lang="zh-CN" altLang="zh-CN"/>
                </a:p>
              </p:txBody>
            </p:sp>
            <p:sp>
              <p:nvSpPr>
                <p:cNvPr id="63560" name="Rectangle 59"/>
                <p:cNvSpPr>
                  <a:spLocks noChangeArrowheads="1"/>
                </p:cNvSpPr>
                <p:nvPr/>
              </p:nvSpPr>
              <p:spPr bwMode="auto">
                <a:xfrm>
                  <a:off x="131" y="93"/>
                  <a:ext cx="48" cy="203"/>
                </a:xfrm>
                <a:prstGeom prst="rect">
                  <a:avLst/>
                </a:prstGeom>
                <a:noFill/>
                <a:ln w="9525">
                  <a:noFill/>
                  <a:miter lim="800000"/>
                  <a:headEnd/>
                  <a:tailEnd/>
                </a:ln>
              </p:spPr>
              <p:txBody>
                <a:bodyPr wrap="none" lIns="0" tIns="0" rIns="0" bIns="0">
                  <a:spAutoFit/>
                </a:bodyPr>
                <a:lstStyle/>
                <a:p>
                  <a:r>
                    <a:rPr lang="zh-CN" altLang="zh-CN" sz="1400">
                      <a:solidFill>
                        <a:srgbClr val="000000"/>
                      </a:solidFill>
                      <a:latin typeface="Times New Roman" pitchFamily="18" charset="0"/>
                    </a:rPr>
                    <a:t>I</a:t>
                  </a:r>
                  <a:endParaRPr lang="zh-CN" altLang="zh-CN"/>
                </a:p>
              </p:txBody>
            </p:sp>
          </p:grpSp>
        </p:grpSp>
        <p:cxnSp>
          <p:nvCxnSpPr>
            <p:cNvPr id="63525" name="直接连接符 91"/>
            <p:cNvCxnSpPr>
              <a:cxnSpLocks noChangeShapeType="1"/>
              <a:stCxn id="63553" idx="1"/>
            </p:cNvCxnSpPr>
            <p:nvPr/>
          </p:nvCxnSpPr>
          <p:spPr bwMode="auto">
            <a:xfrm rot="10800000" flipH="1">
              <a:off x="5789616" y="5643577"/>
              <a:ext cx="296450" cy="40380"/>
            </a:xfrm>
            <a:prstGeom prst="line">
              <a:avLst/>
            </a:prstGeom>
            <a:noFill/>
            <a:ln w="31750" algn="ctr">
              <a:solidFill>
                <a:schemeClr val="tx1"/>
              </a:solidFill>
              <a:round/>
              <a:headEnd/>
              <a:tailEnd/>
            </a:ln>
          </p:spPr>
        </p:cxnSp>
        <p:cxnSp>
          <p:nvCxnSpPr>
            <p:cNvPr id="63526" name="直接连接符 93"/>
            <p:cNvCxnSpPr>
              <a:cxnSpLocks noChangeShapeType="1"/>
              <a:endCxn id="63539" idx="0"/>
            </p:cNvCxnSpPr>
            <p:nvPr/>
          </p:nvCxnSpPr>
          <p:spPr bwMode="auto">
            <a:xfrm flipV="1">
              <a:off x="6143636" y="4686304"/>
              <a:ext cx="606418" cy="0"/>
            </a:xfrm>
            <a:prstGeom prst="line">
              <a:avLst/>
            </a:prstGeom>
            <a:noFill/>
            <a:ln w="31750" algn="ctr">
              <a:solidFill>
                <a:schemeClr val="tx1"/>
              </a:solidFill>
              <a:round/>
              <a:headEnd/>
              <a:tailEnd/>
            </a:ln>
          </p:spPr>
        </p:cxnSp>
        <p:cxnSp>
          <p:nvCxnSpPr>
            <p:cNvPr id="63527" name="直接连接符 95"/>
            <p:cNvCxnSpPr>
              <a:cxnSpLocks noChangeShapeType="1"/>
            </p:cNvCxnSpPr>
            <p:nvPr/>
          </p:nvCxnSpPr>
          <p:spPr bwMode="auto">
            <a:xfrm rot="10800000" flipH="1" flipV="1">
              <a:off x="6715141" y="5657876"/>
              <a:ext cx="296450" cy="0"/>
            </a:xfrm>
            <a:prstGeom prst="line">
              <a:avLst/>
            </a:prstGeom>
            <a:noFill/>
            <a:ln w="31750" algn="ctr">
              <a:solidFill>
                <a:schemeClr val="tx1"/>
              </a:solidFill>
              <a:round/>
              <a:headEnd/>
              <a:tailEnd/>
            </a:ln>
          </p:spPr>
        </p:cxnSp>
        <p:sp>
          <p:nvSpPr>
            <p:cNvPr id="63528" name="矩形 96"/>
            <p:cNvSpPr>
              <a:spLocks noChangeArrowheads="1"/>
            </p:cNvSpPr>
            <p:nvPr/>
          </p:nvSpPr>
          <p:spPr bwMode="auto">
            <a:xfrm>
              <a:off x="5929323" y="5857891"/>
              <a:ext cx="581678" cy="552136"/>
            </a:xfrm>
            <a:prstGeom prst="rect">
              <a:avLst/>
            </a:prstGeom>
            <a:noFill/>
            <a:ln w="9525">
              <a:noFill/>
              <a:miter lim="800000"/>
              <a:headEnd/>
              <a:tailEnd/>
            </a:ln>
          </p:spPr>
          <p:txBody>
            <a:bodyPr wrap="none">
              <a:spAutoFit/>
            </a:bodyPr>
            <a:lstStyle/>
            <a:p>
              <a:r>
                <a:rPr lang="en-US" altLang="zh-CN" i="1"/>
                <a:t>V</a:t>
              </a:r>
              <a:r>
                <a:rPr lang="en-US" altLang="zh-CN" baseline="-25000"/>
                <a:t>R_1</a:t>
              </a:r>
              <a:endParaRPr lang="zh-CN" altLang="en-US"/>
            </a:p>
          </p:txBody>
        </p:sp>
        <p:sp>
          <p:nvSpPr>
            <p:cNvPr id="63529" name="矩形 97"/>
            <p:cNvSpPr>
              <a:spLocks noChangeArrowheads="1"/>
            </p:cNvSpPr>
            <p:nvPr/>
          </p:nvSpPr>
          <p:spPr bwMode="auto">
            <a:xfrm>
              <a:off x="6500826" y="5857891"/>
              <a:ext cx="581678" cy="552136"/>
            </a:xfrm>
            <a:prstGeom prst="rect">
              <a:avLst/>
            </a:prstGeom>
            <a:noFill/>
            <a:ln w="9525">
              <a:noFill/>
              <a:miter lim="800000"/>
              <a:headEnd/>
              <a:tailEnd/>
            </a:ln>
          </p:spPr>
          <p:txBody>
            <a:bodyPr wrap="none">
              <a:spAutoFit/>
            </a:bodyPr>
            <a:lstStyle/>
            <a:p>
              <a:r>
                <a:rPr lang="en-US" altLang="zh-CN" i="1"/>
                <a:t>V</a:t>
              </a:r>
              <a:r>
                <a:rPr lang="en-US" altLang="zh-CN" baseline="-25000"/>
                <a:t>R_2</a:t>
              </a:r>
              <a:endParaRPr lang="zh-CN" altLang="en-US"/>
            </a:p>
          </p:txBody>
        </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strips(downRight)">
                                      <p:cBhvr>
                                        <p:cTn id="7" dur="500"/>
                                        <p:tgtEl>
                                          <p:spTgt spid="37"/>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40"/>
                                        </p:tgtEl>
                                        <p:attrNameLst>
                                          <p:attrName>style.visibility</p:attrName>
                                        </p:attrNameLst>
                                      </p:cBhvr>
                                      <p:to>
                                        <p:strVal val="visible"/>
                                      </p:to>
                                    </p:set>
                                    <p:animEffect transition="in" filter="strips(downRight)">
                                      <p:cBhvr>
                                        <p:cTn id="12" dur="500"/>
                                        <p:tgtEl>
                                          <p:spTgt spid="40"/>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87"/>
                                        </p:tgtEl>
                                        <p:attrNameLst>
                                          <p:attrName>style.visibility</p:attrName>
                                        </p:attrNameLst>
                                      </p:cBhvr>
                                      <p:to>
                                        <p:strVal val="visible"/>
                                      </p:to>
                                    </p:set>
                                    <p:animEffect transition="in" filter="strips(downRight)">
                                      <p:cBhvr>
                                        <p:cTn id="17" dur="500"/>
                                        <p:tgtEl>
                                          <p:spTgt spid="87"/>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88"/>
                                        </p:tgtEl>
                                        <p:attrNameLst>
                                          <p:attrName>style.visibility</p:attrName>
                                        </p:attrNameLst>
                                      </p:cBhvr>
                                      <p:to>
                                        <p:strVal val="visible"/>
                                      </p:to>
                                    </p:set>
                                    <p:animEffect transition="in" filter="strips(downRight)">
                                      <p:cBhvr>
                                        <p:cTn id="22" dur="500"/>
                                        <p:tgtEl>
                                          <p:spTgt spid="88"/>
                                        </p:tgtEl>
                                      </p:cBhvr>
                                    </p:animEffect>
                                  </p:childTnLst>
                                </p:cTn>
                              </p:par>
                            </p:childTnLst>
                          </p:cTn>
                        </p:par>
                      </p:childTnLst>
                    </p:cTn>
                  </p:par>
                  <p:par>
                    <p:cTn id="23" fill="hold">
                      <p:stCondLst>
                        <p:cond delay="indefinite"/>
                      </p:stCondLst>
                      <p:childTnLst>
                        <p:par>
                          <p:cTn id="24" fill="hold">
                            <p:stCondLst>
                              <p:cond delay="0"/>
                            </p:stCondLst>
                            <p:childTnLst>
                              <p:par>
                                <p:cTn id="25" presetID="18" presetClass="entr" presetSubtype="6" fill="hold" grpId="0" nodeType="clickEffect">
                                  <p:stCondLst>
                                    <p:cond delay="0"/>
                                  </p:stCondLst>
                                  <p:childTnLst>
                                    <p:set>
                                      <p:cBhvr>
                                        <p:cTn id="26" dur="1" fill="hold">
                                          <p:stCondLst>
                                            <p:cond delay="0"/>
                                          </p:stCondLst>
                                        </p:cTn>
                                        <p:tgtEl>
                                          <p:spTgt spid="90"/>
                                        </p:tgtEl>
                                        <p:attrNameLst>
                                          <p:attrName>style.visibility</p:attrName>
                                        </p:attrNameLst>
                                      </p:cBhvr>
                                      <p:to>
                                        <p:strVal val="visible"/>
                                      </p:to>
                                    </p:set>
                                    <p:animEffect transition="in" filter="strips(downRight)">
                                      <p:cBhvr>
                                        <p:cTn id="27" dur="500"/>
                                        <p:tgtEl>
                                          <p:spTgt spid="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 grpId="0" autoUpdateAnimBg="0"/>
      <p:bldP spid="37" grpId="0" autoUpdateAnimBg="0"/>
      <p:bldP spid="40" grpId="0" autoUpdateAnimBg="0"/>
      <p:bldP spid="87" grpId="0" autoUpdateAnimBg="0"/>
      <p:bldP spid="90" grpId="0" autoUpdateAnimBg="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64515" name="Rectangle 4"/>
          <p:cNvSpPr>
            <a:spLocks noChangeArrowheads="1"/>
          </p:cNvSpPr>
          <p:nvPr/>
        </p:nvSpPr>
        <p:spPr bwMode="auto">
          <a:xfrm>
            <a:off x="0" y="-13216"/>
            <a:ext cx="184731" cy="369332"/>
          </a:xfrm>
          <a:prstGeom prst="rect">
            <a:avLst/>
          </a:prstGeom>
          <a:noFill/>
          <a:ln w="9525">
            <a:noFill/>
            <a:miter lim="800000"/>
            <a:headEnd/>
            <a:tailEnd/>
          </a:ln>
        </p:spPr>
        <p:txBody>
          <a:bodyPr wrap="none" anchor="ctr">
            <a:spAutoFit/>
          </a:bodyPr>
          <a:lstStyle/>
          <a:p>
            <a:endParaRPr lang="zh-CN" altLang="en-US"/>
          </a:p>
        </p:txBody>
      </p:sp>
      <p:sp>
        <p:nvSpPr>
          <p:cNvPr id="64516" name="Rectangle 6"/>
          <p:cNvSpPr>
            <a:spLocks noChangeArrowheads="1"/>
          </p:cNvSpPr>
          <p:nvPr/>
        </p:nvSpPr>
        <p:spPr bwMode="auto">
          <a:xfrm>
            <a:off x="0" y="-13216"/>
            <a:ext cx="184731" cy="369332"/>
          </a:xfrm>
          <a:prstGeom prst="rect">
            <a:avLst/>
          </a:prstGeom>
          <a:noFill/>
          <a:ln w="9525">
            <a:noFill/>
            <a:miter lim="800000"/>
            <a:headEnd/>
            <a:tailEnd/>
          </a:ln>
        </p:spPr>
        <p:txBody>
          <a:bodyPr wrap="none" anchor="ctr">
            <a:spAutoFit/>
          </a:bodyPr>
          <a:lstStyle/>
          <a:p>
            <a:endParaRPr lang="zh-CN" altLang="en-US"/>
          </a:p>
        </p:txBody>
      </p:sp>
      <p:sp>
        <p:nvSpPr>
          <p:cNvPr id="64517" name="Rectangle 7"/>
          <p:cNvSpPr>
            <a:spLocks noChangeArrowheads="1"/>
          </p:cNvSpPr>
          <p:nvPr/>
        </p:nvSpPr>
        <p:spPr bwMode="auto">
          <a:xfrm>
            <a:off x="0" y="458272"/>
            <a:ext cx="184731" cy="369332"/>
          </a:xfrm>
          <a:prstGeom prst="rect">
            <a:avLst/>
          </a:prstGeom>
          <a:noFill/>
          <a:ln w="9525">
            <a:noFill/>
            <a:miter lim="800000"/>
            <a:headEnd/>
            <a:tailEnd/>
          </a:ln>
        </p:spPr>
        <p:txBody>
          <a:bodyPr wrap="none" anchor="ctr">
            <a:spAutoFit/>
          </a:bodyPr>
          <a:lstStyle/>
          <a:p>
            <a:pPr eaLnBrk="0" hangingPunct="0"/>
            <a:endParaRPr lang="zh-CN" altLang="zh-CN"/>
          </a:p>
        </p:txBody>
      </p:sp>
      <p:sp>
        <p:nvSpPr>
          <p:cNvPr id="64518" name="Rectangle 2"/>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64519" name="Rectangle 2"/>
          <p:cNvSpPr>
            <a:spLocks noChangeArrowheads="1"/>
          </p:cNvSpPr>
          <p:nvPr/>
        </p:nvSpPr>
        <p:spPr bwMode="auto">
          <a:xfrm>
            <a:off x="571501" y="375048"/>
            <a:ext cx="5929313" cy="523220"/>
          </a:xfrm>
          <a:prstGeom prst="rect">
            <a:avLst/>
          </a:prstGeom>
          <a:noFill/>
          <a:ln w="12700" cap="sq">
            <a:noFill/>
            <a:miter lim="800000"/>
            <a:headEnd type="none" w="sm" len="sm"/>
            <a:tailEnd type="none" w="sm" len="sm"/>
          </a:ln>
        </p:spPr>
        <p:txBody>
          <a:bodyPr>
            <a:spAutoFit/>
          </a:bodyPr>
          <a:lstStyle/>
          <a:p>
            <a:r>
              <a:rPr lang="en-US" altLang="zh-CN" sz="2800"/>
              <a:t>3.5  </a:t>
            </a:r>
            <a:r>
              <a:rPr lang="zh-CN" altLang="en-US" sz="2800"/>
              <a:t>功率放大电路设计</a:t>
            </a:r>
          </a:p>
        </p:txBody>
      </p:sp>
      <p:sp>
        <p:nvSpPr>
          <p:cNvPr id="64520" name="Rectangle 22"/>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64521" name="Rectangle 24"/>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64522" name="Rectangle 4"/>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64523" name="Rectangle 6"/>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64524" name="Rectangle 6"/>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64525" name="Rectangle 8"/>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64526" name="Rectangle 10"/>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64527" name="Rectangle 7"/>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64528" name="Rectangle 10"/>
          <p:cNvSpPr>
            <a:spLocks noChangeArrowheads="1"/>
          </p:cNvSpPr>
          <p:nvPr/>
        </p:nvSpPr>
        <p:spPr bwMode="auto">
          <a:xfrm>
            <a:off x="0" y="12070"/>
            <a:ext cx="216726" cy="261610"/>
          </a:xfrm>
          <a:prstGeom prst="rect">
            <a:avLst/>
          </a:prstGeom>
          <a:noFill/>
          <a:ln w="9525">
            <a:noFill/>
            <a:miter lim="800000"/>
            <a:headEnd/>
            <a:tailEnd/>
          </a:ln>
        </p:spPr>
        <p:txBody>
          <a:bodyPr wrap="none" anchor="ctr">
            <a:spAutoFit/>
          </a:bodyPr>
          <a:lstStyle/>
          <a:p>
            <a:pPr eaLnBrk="0" hangingPunct="0"/>
            <a:r>
              <a:rPr lang="zh-CN" altLang="zh-CN" sz="1100"/>
              <a:t> </a:t>
            </a:r>
            <a:endParaRPr lang="zh-CN" altLang="zh-CN"/>
          </a:p>
        </p:txBody>
      </p:sp>
      <p:sp>
        <p:nvSpPr>
          <p:cNvPr id="64529" name="Rectangle 12"/>
          <p:cNvSpPr>
            <a:spLocks noChangeArrowheads="1"/>
          </p:cNvSpPr>
          <p:nvPr/>
        </p:nvSpPr>
        <p:spPr bwMode="auto">
          <a:xfrm>
            <a:off x="0" y="-13216"/>
            <a:ext cx="184731" cy="369332"/>
          </a:xfrm>
          <a:prstGeom prst="rect">
            <a:avLst/>
          </a:prstGeom>
          <a:noFill/>
          <a:ln w="9525">
            <a:noFill/>
            <a:miter lim="800000"/>
            <a:headEnd/>
            <a:tailEnd/>
          </a:ln>
        </p:spPr>
        <p:txBody>
          <a:bodyPr wrap="none" anchor="ctr">
            <a:spAutoFit/>
          </a:bodyPr>
          <a:lstStyle/>
          <a:p>
            <a:endParaRPr lang="zh-CN" altLang="en-US"/>
          </a:p>
        </p:txBody>
      </p:sp>
      <p:sp>
        <p:nvSpPr>
          <p:cNvPr id="64530" name="Rectangle 5"/>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64531" name="Rectangle 7"/>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64532" name="Rectangle 5"/>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64533" name="Rectangle 7"/>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64534" name="Rectangle 9"/>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64535" name="Rectangle 3"/>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64536" name="Rectangle 4"/>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64537" name="Rectangle 6"/>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64538" name="Rectangle 8"/>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64539" name="Rectangle 6"/>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37" name="Rectangle 18"/>
          <p:cNvSpPr>
            <a:spLocks noChangeArrowheads="1"/>
          </p:cNvSpPr>
          <p:nvPr/>
        </p:nvSpPr>
        <p:spPr bwMode="auto">
          <a:xfrm>
            <a:off x="642938" y="1017985"/>
            <a:ext cx="3643312" cy="369332"/>
          </a:xfrm>
          <a:prstGeom prst="rect">
            <a:avLst/>
          </a:prstGeom>
          <a:noFill/>
          <a:ln w="9525">
            <a:noFill/>
            <a:miter lim="800000"/>
            <a:headEnd/>
            <a:tailEnd/>
          </a:ln>
        </p:spPr>
        <p:txBody>
          <a:bodyPr lIns="0" tIns="0" rIns="0" bIns="0">
            <a:spAutoFit/>
          </a:bodyPr>
          <a:lstStyle/>
          <a:p>
            <a:pPr>
              <a:spcBef>
                <a:spcPct val="20000"/>
              </a:spcBef>
              <a:buClr>
                <a:schemeClr val="accent2"/>
              </a:buClr>
              <a:buFont typeface="Wingdings" pitchFamily="2" charset="2"/>
              <a:buNone/>
            </a:pPr>
            <a:r>
              <a:rPr lang="zh-CN" altLang="en-US" sz="2400">
                <a:ea typeface="楷体_GB2312" pitchFamily="49" charset="-122"/>
              </a:rPr>
              <a:t>功率放大电路的评价指标：</a:t>
            </a:r>
          </a:p>
        </p:txBody>
      </p:sp>
      <p:sp>
        <p:nvSpPr>
          <p:cNvPr id="81" name="Rectangle 171"/>
          <p:cNvSpPr>
            <a:spLocks noChangeArrowheads="1"/>
          </p:cNvSpPr>
          <p:nvPr/>
        </p:nvSpPr>
        <p:spPr bwMode="auto">
          <a:xfrm>
            <a:off x="1000125" y="2143126"/>
            <a:ext cx="2438400" cy="461665"/>
          </a:xfrm>
          <a:prstGeom prst="rect">
            <a:avLst/>
          </a:prstGeom>
          <a:noFill/>
          <a:ln w="12700" cap="sq">
            <a:noFill/>
            <a:miter lim="800000"/>
            <a:headEnd type="none" w="sm" len="sm"/>
            <a:tailEnd type="none" w="sm" len="sm"/>
          </a:ln>
        </p:spPr>
        <p:txBody>
          <a:bodyPr>
            <a:spAutoFit/>
          </a:bodyPr>
          <a:lstStyle/>
          <a:p>
            <a:pPr algn="just">
              <a:spcBef>
                <a:spcPct val="20000"/>
              </a:spcBef>
              <a:buClr>
                <a:srgbClr val="0000FF"/>
              </a:buClr>
              <a:buSzPct val="85000"/>
              <a:buFont typeface="Wingdings" pitchFamily="2" charset="2"/>
              <a:buChar char="Ø"/>
              <a:defRPr/>
            </a:pPr>
            <a:r>
              <a:rPr lang="zh-CN" altLang="en-US" sz="2400" dirty="0">
                <a:latin typeface="+mn-ea"/>
                <a:ea typeface="+mn-ea"/>
              </a:rPr>
              <a:t>失真系数</a:t>
            </a:r>
          </a:p>
        </p:txBody>
      </p:sp>
      <p:sp>
        <p:nvSpPr>
          <p:cNvPr id="91" name="Rectangle 171"/>
          <p:cNvSpPr>
            <a:spLocks noChangeArrowheads="1"/>
          </p:cNvSpPr>
          <p:nvPr/>
        </p:nvSpPr>
        <p:spPr bwMode="auto">
          <a:xfrm>
            <a:off x="1000125" y="2571751"/>
            <a:ext cx="2438400" cy="461665"/>
          </a:xfrm>
          <a:prstGeom prst="rect">
            <a:avLst/>
          </a:prstGeom>
          <a:noFill/>
          <a:ln w="12700" cap="sq">
            <a:noFill/>
            <a:miter lim="800000"/>
            <a:headEnd type="none" w="sm" len="sm"/>
            <a:tailEnd type="none" w="sm" len="sm"/>
          </a:ln>
        </p:spPr>
        <p:txBody>
          <a:bodyPr>
            <a:spAutoFit/>
          </a:bodyPr>
          <a:lstStyle/>
          <a:p>
            <a:pPr algn="just">
              <a:spcBef>
                <a:spcPct val="20000"/>
              </a:spcBef>
              <a:buClr>
                <a:srgbClr val="0000FF"/>
              </a:buClr>
              <a:buSzPct val="85000"/>
              <a:buFont typeface="Wingdings" pitchFamily="2" charset="2"/>
              <a:buChar char="Ø"/>
              <a:defRPr/>
            </a:pPr>
            <a:r>
              <a:rPr lang="zh-CN" altLang="en-US" sz="2400" dirty="0">
                <a:latin typeface="+mn-ea"/>
                <a:ea typeface="+mn-ea"/>
              </a:rPr>
              <a:t>静态待机电流</a:t>
            </a:r>
          </a:p>
        </p:txBody>
      </p:sp>
      <p:sp>
        <p:nvSpPr>
          <p:cNvPr id="93" name="Rectangle 171"/>
          <p:cNvSpPr>
            <a:spLocks noChangeArrowheads="1"/>
          </p:cNvSpPr>
          <p:nvPr/>
        </p:nvSpPr>
        <p:spPr bwMode="auto">
          <a:xfrm>
            <a:off x="1000125" y="1743076"/>
            <a:ext cx="2438400" cy="461665"/>
          </a:xfrm>
          <a:prstGeom prst="rect">
            <a:avLst/>
          </a:prstGeom>
          <a:noFill/>
          <a:ln w="12700" cap="sq">
            <a:noFill/>
            <a:miter lim="800000"/>
            <a:headEnd type="none" w="sm" len="sm"/>
            <a:tailEnd type="none" w="sm" len="sm"/>
          </a:ln>
        </p:spPr>
        <p:txBody>
          <a:bodyPr>
            <a:spAutoFit/>
          </a:bodyPr>
          <a:lstStyle/>
          <a:p>
            <a:pPr algn="just">
              <a:spcBef>
                <a:spcPct val="20000"/>
              </a:spcBef>
              <a:buClr>
                <a:srgbClr val="0000FF"/>
              </a:buClr>
              <a:buSzPct val="85000"/>
              <a:buFont typeface="Wingdings" pitchFamily="2" charset="2"/>
              <a:buChar char="Ø"/>
              <a:defRPr/>
            </a:pPr>
            <a:r>
              <a:rPr lang="zh-CN" altLang="en-US" sz="2400" dirty="0">
                <a:latin typeface="+mn-ea"/>
                <a:ea typeface="+mn-ea"/>
              </a:rPr>
              <a:t>效率</a:t>
            </a:r>
          </a:p>
        </p:txBody>
      </p:sp>
      <p:sp>
        <p:nvSpPr>
          <p:cNvPr id="95" name="Rectangle 171"/>
          <p:cNvSpPr>
            <a:spLocks noChangeArrowheads="1"/>
          </p:cNvSpPr>
          <p:nvPr/>
        </p:nvSpPr>
        <p:spPr bwMode="auto">
          <a:xfrm>
            <a:off x="1000125" y="1314451"/>
            <a:ext cx="2928938" cy="461665"/>
          </a:xfrm>
          <a:prstGeom prst="rect">
            <a:avLst/>
          </a:prstGeom>
          <a:noFill/>
          <a:ln w="12700" cap="sq">
            <a:noFill/>
            <a:miter lim="800000"/>
            <a:headEnd type="none" w="sm" len="sm"/>
            <a:tailEnd type="none" w="sm" len="sm"/>
          </a:ln>
        </p:spPr>
        <p:txBody>
          <a:bodyPr>
            <a:spAutoFit/>
          </a:bodyPr>
          <a:lstStyle/>
          <a:p>
            <a:pPr algn="just">
              <a:spcBef>
                <a:spcPct val="20000"/>
              </a:spcBef>
              <a:buClr>
                <a:srgbClr val="0000FF"/>
              </a:buClr>
              <a:buSzPct val="85000"/>
              <a:buFont typeface="Wingdings" pitchFamily="2" charset="2"/>
              <a:buChar char="Ø"/>
              <a:defRPr/>
            </a:pPr>
            <a:r>
              <a:rPr lang="zh-CN" altLang="en-US" sz="2400" dirty="0">
                <a:latin typeface="+mn-ea"/>
                <a:ea typeface="+mn-ea"/>
              </a:rPr>
              <a:t>输出的功率大小</a:t>
            </a:r>
          </a:p>
        </p:txBody>
      </p:sp>
      <p:sp>
        <p:nvSpPr>
          <p:cNvPr id="99" name="Rectangle 171"/>
          <p:cNvSpPr>
            <a:spLocks noChangeArrowheads="1"/>
          </p:cNvSpPr>
          <p:nvPr/>
        </p:nvSpPr>
        <p:spPr bwMode="auto">
          <a:xfrm>
            <a:off x="714375" y="3107532"/>
            <a:ext cx="7786688" cy="830997"/>
          </a:xfrm>
          <a:prstGeom prst="rect">
            <a:avLst/>
          </a:prstGeom>
          <a:noFill/>
          <a:ln w="12700" cap="sq">
            <a:noFill/>
            <a:miter lim="800000"/>
            <a:headEnd type="none" w="sm" len="sm"/>
            <a:tailEnd type="none" w="sm" len="sm"/>
          </a:ln>
        </p:spPr>
        <p:txBody>
          <a:bodyPr>
            <a:spAutoFit/>
          </a:bodyPr>
          <a:lstStyle/>
          <a:p>
            <a:pPr>
              <a:defRPr/>
            </a:pPr>
            <a:r>
              <a:rPr lang="en-US" altLang="en-US" sz="2400" u="sng" dirty="0">
                <a:latin typeface="+mn-ea"/>
                <a:ea typeface="+mn-ea"/>
                <a:sym typeface="Wingdings"/>
              </a:rPr>
              <a:t></a:t>
            </a:r>
            <a:r>
              <a:rPr lang="zh-CN" altLang="en-US" sz="2400" u="sng" dirty="0">
                <a:latin typeface="+mn-ea"/>
                <a:ea typeface="+mn-ea"/>
              </a:rPr>
              <a:t>提示：能量本身无法被放大，因而功放电路的本质是电流的放大或功率的转换。</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strips(downRight)">
                                      <p:cBhvr>
                                        <p:cTn id="7" dur="500"/>
                                        <p:tgtEl>
                                          <p:spTgt spid="37"/>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81"/>
                                        </p:tgtEl>
                                        <p:attrNameLst>
                                          <p:attrName>style.visibility</p:attrName>
                                        </p:attrNameLst>
                                      </p:cBhvr>
                                      <p:to>
                                        <p:strVal val="visible"/>
                                      </p:to>
                                    </p:set>
                                    <p:animEffect transition="in" filter="strips(downRight)">
                                      <p:cBhvr>
                                        <p:cTn id="12" dur="500"/>
                                        <p:tgtEl>
                                          <p:spTgt spid="81"/>
                                        </p:tgtEl>
                                      </p:cBhvr>
                                    </p:animEffect>
                                  </p:childTnLst>
                                  <p:subTnLst>
                                    <p:audio>
                                      <p:cMediaNode>
                                        <p:cTn display="0" masterRel="sameClick">
                                          <p:stCondLst>
                                            <p:cond evt="begin" delay="0">
                                              <p:tn val="10"/>
                                            </p:cond>
                                          </p:stCondLst>
                                          <p:endCondLst>
                                            <p:cond evt="onStopAudio" delay="0">
                                              <p:tgtEl>
                                                <p:sldTgt/>
                                              </p:tgtEl>
                                            </p:cond>
                                          </p:endCondLst>
                                        </p:cTn>
                                        <p:tgtEl>
                                          <p:sndTgt r:embed="rId2" name="CHIMES.WAV"/>
                                        </p:tgtEl>
                                      </p:cMediaNode>
                                    </p:audio>
                                  </p:subTnLst>
                                </p:cTn>
                              </p:par>
                            </p:childTnLst>
                          </p:cTn>
                        </p:par>
                      </p:childTnLst>
                    </p:cTn>
                  </p:par>
                  <p:par>
                    <p:cTn id="13" fill="hold">
                      <p:stCondLst>
                        <p:cond delay="indefinite"/>
                      </p:stCondLst>
                      <p:childTnLst>
                        <p:par>
                          <p:cTn id="14" fill="hold">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91"/>
                                        </p:tgtEl>
                                        <p:attrNameLst>
                                          <p:attrName>style.visibility</p:attrName>
                                        </p:attrNameLst>
                                      </p:cBhvr>
                                      <p:to>
                                        <p:strVal val="visible"/>
                                      </p:to>
                                    </p:set>
                                    <p:animEffect transition="in" filter="strips(downRight)">
                                      <p:cBhvr>
                                        <p:cTn id="17" dur="500"/>
                                        <p:tgtEl>
                                          <p:spTgt spid="91"/>
                                        </p:tgtEl>
                                      </p:cBhvr>
                                    </p:animEffect>
                                  </p:childTnLst>
                                  <p:subTnLst>
                                    <p:audio>
                                      <p:cMediaNode>
                                        <p:cTn display="0" masterRel="sameClick">
                                          <p:stCondLst>
                                            <p:cond evt="begin" delay="0">
                                              <p:tn val="15"/>
                                            </p:cond>
                                          </p:stCondLst>
                                          <p:endCondLst>
                                            <p:cond evt="onStopAudio" delay="0">
                                              <p:tgtEl>
                                                <p:sldTgt/>
                                              </p:tgtEl>
                                            </p:cond>
                                          </p:endCondLst>
                                        </p:cTn>
                                        <p:tgtEl>
                                          <p:sndTgt r:embed="rId2" name="CHIMES.WAV"/>
                                        </p:tgtEl>
                                      </p:cMediaNode>
                                    </p:audio>
                                  </p:subTnLst>
                                </p:cTn>
                              </p:par>
                            </p:childTnLst>
                          </p:cTn>
                        </p:par>
                      </p:childTnLst>
                    </p:cTn>
                  </p:par>
                  <p:par>
                    <p:cTn id="18" fill="hold">
                      <p:stCondLst>
                        <p:cond delay="indefinite"/>
                      </p:stCondLst>
                      <p:childTnLst>
                        <p:par>
                          <p:cTn id="19" fill="hold">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93"/>
                                        </p:tgtEl>
                                        <p:attrNameLst>
                                          <p:attrName>style.visibility</p:attrName>
                                        </p:attrNameLst>
                                      </p:cBhvr>
                                      <p:to>
                                        <p:strVal val="visible"/>
                                      </p:to>
                                    </p:set>
                                    <p:animEffect transition="in" filter="strips(downRight)">
                                      <p:cBhvr>
                                        <p:cTn id="22" dur="500"/>
                                        <p:tgtEl>
                                          <p:spTgt spid="93"/>
                                        </p:tgtEl>
                                      </p:cBhvr>
                                    </p:animEffect>
                                  </p:childTnLst>
                                  <p:subTnLst>
                                    <p:audio>
                                      <p:cMediaNode>
                                        <p:cTn display="0" masterRel="sameClick">
                                          <p:stCondLst>
                                            <p:cond evt="begin" delay="0">
                                              <p:tn val="20"/>
                                            </p:cond>
                                          </p:stCondLst>
                                          <p:endCondLst>
                                            <p:cond evt="onStopAudio" delay="0">
                                              <p:tgtEl>
                                                <p:sldTgt/>
                                              </p:tgtEl>
                                            </p:cond>
                                          </p:endCondLst>
                                        </p:cTn>
                                        <p:tgtEl>
                                          <p:sndTgt r:embed="rId2" name="CHIMES.WAV"/>
                                        </p:tgtEl>
                                      </p:cMediaNode>
                                    </p:audio>
                                  </p:subTnLst>
                                </p:cTn>
                              </p:par>
                            </p:childTnLst>
                          </p:cTn>
                        </p:par>
                      </p:childTnLst>
                    </p:cTn>
                  </p:par>
                  <p:par>
                    <p:cTn id="23" fill="hold">
                      <p:stCondLst>
                        <p:cond delay="indefinite"/>
                      </p:stCondLst>
                      <p:childTnLst>
                        <p:par>
                          <p:cTn id="24" fill="hold">
                            <p:stCondLst>
                              <p:cond delay="0"/>
                            </p:stCondLst>
                            <p:childTnLst>
                              <p:par>
                                <p:cTn id="25" presetID="18" presetClass="entr" presetSubtype="6" fill="hold" grpId="0" nodeType="clickEffect">
                                  <p:stCondLst>
                                    <p:cond delay="0"/>
                                  </p:stCondLst>
                                  <p:childTnLst>
                                    <p:set>
                                      <p:cBhvr>
                                        <p:cTn id="26" dur="1" fill="hold">
                                          <p:stCondLst>
                                            <p:cond delay="0"/>
                                          </p:stCondLst>
                                        </p:cTn>
                                        <p:tgtEl>
                                          <p:spTgt spid="95"/>
                                        </p:tgtEl>
                                        <p:attrNameLst>
                                          <p:attrName>style.visibility</p:attrName>
                                        </p:attrNameLst>
                                      </p:cBhvr>
                                      <p:to>
                                        <p:strVal val="visible"/>
                                      </p:to>
                                    </p:set>
                                    <p:animEffect transition="in" filter="strips(downRight)">
                                      <p:cBhvr>
                                        <p:cTn id="27" dur="500"/>
                                        <p:tgtEl>
                                          <p:spTgt spid="95"/>
                                        </p:tgtEl>
                                      </p:cBhvr>
                                    </p:animEffect>
                                  </p:childTnLst>
                                  <p:subTnLst>
                                    <p:audio>
                                      <p:cMediaNode>
                                        <p:cTn display="0" masterRel="sameClick">
                                          <p:stCondLst>
                                            <p:cond evt="begin" delay="0">
                                              <p:tn val="25"/>
                                            </p:cond>
                                          </p:stCondLst>
                                          <p:endCondLst>
                                            <p:cond evt="onStopAudio" delay="0">
                                              <p:tgtEl>
                                                <p:sldTgt/>
                                              </p:tgtEl>
                                            </p:cond>
                                          </p:endCondLst>
                                        </p:cTn>
                                        <p:tgtEl>
                                          <p:sndTgt r:embed="rId2" name="CHIMES.WAV"/>
                                        </p:tgtEl>
                                      </p:cMediaNode>
                                    </p:audio>
                                  </p:subTnLst>
                                </p:cTn>
                              </p:par>
                            </p:childTnLst>
                          </p:cTn>
                        </p:par>
                      </p:childTnLst>
                    </p:cTn>
                  </p:par>
                  <p:par>
                    <p:cTn id="28" fill="hold">
                      <p:stCondLst>
                        <p:cond delay="indefinite"/>
                      </p:stCondLst>
                      <p:childTnLst>
                        <p:par>
                          <p:cTn id="29" fill="hold">
                            <p:stCondLst>
                              <p:cond delay="0"/>
                            </p:stCondLst>
                            <p:childTnLst>
                              <p:par>
                                <p:cTn id="30" presetID="18" presetClass="entr" presetSubtype="6" fill="hold" grpId="0" nodeType="clickEffect">
                                  <p:stCondLst>
                                    <p:cond delay="0"/>
                                  </p:stCondLst>
                                  <p:childTnLst>
                                    <p:set>
                                      <p:cBhvr>
                                        <p:cTn id="31" dur="1" fill="hold">
                                          <p:stCondLst>
                                            <p:cond delay="0"/>
                                          </p:stCondLst>
                                        </p:cTn>
                                        <p:tgtEl>
                                          <p:spTgt spid="99"/>
                                        </p:tgtEl>
                                        <p:attrNameLst>
                                          <p:attrName>style.visibility</p:attrName>
                                        </p:attrNameLst>
                                      </p:cBhvr>
                                      <p:to>
                                        <p:strVal val="visible"/>
                                      </p:to>
                                    </p:set>
                                    <p:animEffect transition="in" filter="strips(downRight)">
                                      <p:cBhvr>
                                        <p:cTn id="32" dur="500"/>
                                        <p:tgtEl>
                                          <p:spTgt spid="99"/>
                                        </p:tgtEl>
                                      </p:cBhvr>
                                    </p:animEffect>
                                  </p:childTnLst>
                                  <p:subTnLst>
                                    <p:audio>
                                      <p:cMediaNode>
                                        <p:cTn display="0" masterRel="sameClick">
                                          <p:stCondLst>
                                            <p:cond evt="begin" delay="0">
                                              <p:tn val="30"/>
                                            </p:cond>
                                          </p:stCondLst>
                                          <p:endCondLst>
                                            <p:cond evt="onStopAudio" delay="0">
                                              <p:tgtEl>
                                                <p:sldTgt/>
                                              </p:tgtEl>
                                            </p:cond>
                                          </p:endCondLst>
                                        </p:cTn>
                                        <p:tgtEl>
                                          <p:sndTgt r:embed="rId2"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utoUpdateAnimBg="0"/>
      <p:bldP spid="81" grpId="0" autoUpdateAnimBg="0"/>
      <p:bldP spid="91" grpId="0" autoUpdateAnimBg="0"/>
      <p:bldP spid="93" grpId="0" autoUpdateAnimBg="0"/>
      <p:bldP spid="95" grpId="0" autoUpdateAnimBg="0"/>
      <p:bldP spid="99" grpId="0" autoUpdateAnimBg="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65539" name="Rectangle 4"/>
          <p:cNvSpPr>
            <a:spLocks noChangeArrowheads="1"/>
          </p:cNvSpPr>
          <p:nvPr/>
        </p:nvSpPr>
        <p:spPr bwMode="auto">
          <a:xfrm>
            <a:off x="0" y="-13216"/>
            <a:ext cx="184731" cy="369332"/>
          </a:xfrm>
          <a:prstGeom prst="rect">
            <a:avLst/>
          </a:prstGeom>
          <a:noFill/>
          <a:ln w="9525">
            <a:noFill/>
            <a:miter lim="800000"/>
            <a:headEnd/>
            <a:tailEnd/>
          </a:ln>
        </p:spPr>
        <p:txBody>
          <a:bodyPr wrap="none" anchor="ctr">
            <a:spAutoFit/>
          </a:bodyPr>
          <a:lstStyle/>
          <a:p>
            <a:endParaRPr lang="zh-CN" altLang="en-US"/>
          </a:p>
        </p:txBody>
      </p:sp>
      <p:sp>
        <p:nvSpPr>
          <p:cNvPr id="65540" name="Rectangle 6"/>
          <p:cNvSpPr>
            <a:spLocks noChangeArrowheads="1"/>
          </p:cNvSpPr>
          <p:nvPr/>
        </p:nvSpPr>
        <p:spPr bwMode="auto">
          <a:xfrm>
            <a:off x="0" y="-13216"/>
            <a:ext cx="184731" cy="369332"/>
          </a:xfrm>
          <a:prstGeom prst="rect">
            <a:avLst/>
          </a:prstGeom>
          <a:noFill/>
          <a:ln w="9525">
            <a:noFill/>
            <a:miter lim="800000"/>
            <a:headEnd/>
            <a:tailEnd/>
          </a:ln>
        </p:spPr>
        <p:txBody>
          <a:bodyPr wrap="none" anchor="ctr">
            <a:spAutoFit/>
          </a:bodyPr>
          <a:lstStyle/>
          <a:p>
            <a:endParaRPr lang="zh-CN" altLang="en-US"/>
          </a:p>
        </p:txBody>
      </p:sp>
      <p:sp>
        <p:nvSpPr>
          <p:cNvPr id="65541" name="Rectangle 7"/>
          <p:cNvSpPr>
            <a:spLocks noChangeArrowheads="1"/>
          </p:cNvSpPr>
          <p:nvPr/>
        </p:nvSpPr>
        <p:spPr bwMode="auto">
          <a:xfrm>
            <a:off x="0" y="458272"/>
            <a:ext cx="184731" cy="369332"/>
          </a:xfrm>
          <a:prstGeom prst="rect">
            <a:avLst/>
          </a:prstGeom>
          <a:noFill/>
          <a:ln w="9525">
            <a:noFill/>
            <a:miter lim="800000"/>
            <a:headEnd/>
            <a:tailEnd/>
          </a:ln>
        </p:spPr>
        <p:txBody>
          <a:bodyPr wrap="none" anchor="ctr">
            <a:spAutoFit/>
          </a:bodyPr>
          <a:lstStyle/>
          <a:p>
            <a:pPr eaLnBrk="0" hangingPunct="0"/>
            <a:endParaRPr lang="zh-CN" altLang="zh-CN"/>
          </a:p>
        </p:txBody>
      </p:sp>
      <p:sp>
        <p:nvSpPr>
          <p:cNvPr id="65542" name="Rectangle 2"/>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65543" name="Rectangle 2"/>
          <p:cNvSpPr>
            <a:spLocks noChangeArrowheads="1"/>
          </p:cNvSpPr>
          <p:nvPr/>
        </p:nvSpPr>
        <p:spPr bwMode="auto">
          <a:xfrm>
            <a:off x="571501" y="375048"/>
            <a:ext cx="7286625" cy="523220"/>
          </a:xfrm>
          <a:prstGeom prst="rect">
            <a:avLst/>
          </a:prstGeom>
          <a:noFill/>
          <a:ln w="12700" cap="sq">
            <a:noFill/>
            <a:miter lim="800000"/>
            <a:headEnd type="none" w="sm" len="sm"/>
            <a:tailEnd type="none" w="sm" len="sm"/>
          </a:ln>
        </p:spPr>
        <p:txBody>
          <a:bodyPr>
            <a:spAutoFit/>
          </a:bodyPr>
          <a:lstStyle/>
          <a:p>
            <a:r>
              <a:rPr lang="en-US" altLang="zh-CN" sz="2800"/>
              <a:t>3.5.1  OTL</a:t>
            </a:r>
            <a:r>
              <a:rPr lang="zh-CN" altLang="en-US" sz="2800"/>
              <a:t>（</a:t>
            </a:r>
            <a:r>
              <a:rPr lang="en-US" altLang="zh-CN" sz="2800"/>
              <a:t>Output Transformer Less</a:t>
            </a:r>
            <a:r>
              <a:rPr lang="zh-CN" altLang="en-US" sz="2800"/>
              <a:t>）功放</a:t>
            </a:r>
          </a:p>
        </p:txBody>
      </p:sp>
      <p:sp>
        <p:nvSpPr>
          <p:cNvPr id="65544" name="Rectangle 22"/>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65545" name="Rectangle 24"/>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65546" name="Rectangle 4"/>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65547" name="Rectangle 6"/>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65548" name="Rectangle 6"/>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65549" name="Rectangle 8"/>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65550" name="Rectangle 10"/>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65551" name="Rectangle 7"/>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65552" name="Rectangle 10"/>
          <p:cNvSpPr>
            <a:spLocks noChangeArrowheads="1"/>
          </p:cNvSpPr>
          <p:nvPr/>
        </p:nvSpPr>
        <p:spPr bwMode="auto">
          <a:xfrm>
            <a:off x="0" y="12070"/>
            <a:ext cx="216726" cy="261610"/>
          </a:xfrm>
          <a:prstGeom prst="rect">
            <a:avLst/>
          </a:prstGeom>
          <a:noFill/>
          <a:ln w="9525">
            <a:noFill/>
            <a:miter lim="800000"/>
            <a:headEnd/>
            <a:tailEnd/>
          </a:ln>
        </p:spPr>
        <p:txBody>
          <a:bodyPr wrap="none" anchor="ctr">
            <a:spAutoFit/>
          </a:bodyPr>
          <a:lstStyle/>
          <a:p>
            <a:pPr eaLnBrk="0" hangingPunct="0"/>
            <a:r>
              <a:rPr lang="zh-CN" altLang="zh-CN" sz="1100"/>
              <a:t> </a:t>
            </a:r>
            <a:endParaRPr lang="zh-CN" altLang="zh-CN"/>
          </a:p>
        </p:txBody>
      </p:sp>
      <p:sp>
        <p:nvSpPr>
          <p:cNvPr id="65553" name="Rectangle 12"/>
          <p:cNvSpPr>
            <a:spLocks noChangeArrowheads="1"/>
          </p:cNvSpPr>
          <p:nvPr/>
        </p:nvSpPr>
        <p:spPr bwMode="auto">
          <a:xfrm>
            <a:off x="0" y="-13216"/>
            <a:ext cx="184731" cy="369332"/>
          </a:xfrm>
          <a:prstGeom prst="rect">
            <a:avLst/>
          </a:prstGeom>
          <a:noFill/>
          <a:ln w="9525">
            <a:noFill/>
            <a:miter lim="800000"/>
            <a:headEnd/>
            <a:tailEnd/>
          </a:ln>
        </p:spPr>
        <p:txBody>
          <a:bodyPr wrap="none" anchor="ctr">
            <a:spAutoFit/>
          </a:bodyPr>
          <a:lstStyle/>
          <a:p>
            <a:endParaRPr lang="zh-CN" altLang="en-US"/>
          </a:p>
        </p:txBody>
      </p:sp>
      <p:sp>
        <p:nvSpPr>
          <p:cNvPr id="65554" name="Rectangle 5"/>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65555" name="Rectangle 7"/>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65556" name="Rectangle 5"/>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65557" name="Rectangle 7"/>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65558" name="Rectangle 9"/>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65559" name="Rectangle 3"/>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65560" name="Rectangle 4"/>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65561" name="Rectangle 6"/>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65562" name="Rectangle 8"/>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65563" name="Rectangle 6"/>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grpSp>
        <p:nvGrpSpPr>
          <p:cNvPr id="65564" name="组合 41"/>
          <p:cNvGrpSpPr>
            <a:grpSpLocks/>
          </p:cNvGrpSpPr>
          <p:nvPr/>
        </p:nvGrpSpPr>
        <p:grpSpPr bwMode="auto">
          <a:xfrm>
            <a:off x="4857750" y="1393032"/>
            <a:ext cx="4071938" cy="2518172"/>
            <a:chOff x="4786314" y="1142984"/>
            <a:chExt cx="4143404" cy="3286148"/>
          </a:xfrm>
        </p:grpSpPr>
        <p:sp>
          <p:nvSpPr>
            <p:cNvPr id="65567" name="矩形 40"/>
            <p:cNvSpPr>
              <a:spLocks noChangeArrowheads="1"/>
            </p:cNvSpPr>
            <p:nvPr/>
          </p:nvSpPr>
          <p:spPr bwMode="auto">
            <a:xfrm>
              <a:off x="4786314" y="1142984"/>
              <a:ext cx="4143404" cy="3286148"/>
            </a:xfrm>
            <a:prstGeom prst="rect">
              <a:avLst/>
            </a:prstGeom>
            <a:solidFill>
              <a:schemeClr val="accent1"/>
            </a:solidFill>
            <a:ln w="9525" algn="ctr">
              <a:solidFill>
                <a:schemeClr val="tx1"/>
              </a:solidFill>
              <a:round/>
              <a:headEnd/>
              <a:tailEnd/>
            </a:ln>
          </p:spPr>
          <p:txBody>
            <a:bodyPr wrap="none"/>
            <a:lstStyle/>
            <a:p>
              <a:pPr algn="ctr"/>
              <a:endParaRPr lang="zh-CN" altLang="en-US"/>
            </a:p>
          </p:txBody>
        </p:sp>
        <p:pic>
          <p:nvPicPr>
            <p:cNvPr id="65568" name="Picture 2"/>
            <p:cNvPicPr>
              <a:picLocks noChangeAspect="1" noChangeArrowheads="1"/>
            </p:cNvPicPr>
            <p:nvPr/>
          </p:nvPicPr>
          <p:blipFill>
            <a:blip r:embed="rId2" cstate="print"/>
            <a:srcRect/>
            <a:stretch>
              <a:fillRect/>
            </a:stretch>
          </p:blipFill>
          <p:spPr bwMode="auto">
            <a:xfrm>
              <a:off x="4825526" y="1214422"/>
              <a:ext cx="4042827" cy="3143272"/>
            </a:xfrm>
            <a:prstGeom prst="rect">
              <a:avLst/>
            </a:prstGeom>
            <a:noFill/>
            <a:ln w="9525">
              <a:noFill/>
              <a:miter lim="800000"/>
              <a:headEnd/>
              <a:tailEnd/>
            </a:ln>
          </p:spPr>
        </p:pic>
      </p:grpSp>
      <p:sp>
        <p:nvSpPr>
          <p:cNvPr id="36" name="Rectangle 18"/>
          <p:cNvSpPr>
            <a:spLocks noChangeArrowheads="1"/>
          </p:cNvSpPr>
          <p:nvPr/>
        </p:nvSpPr>
        <p:spPr bwMode="auto">
          <a:xfrm>
            <a:off x="571501" y="964406"/>
            <a:ext cx="4500563" cy="369332"/>
          </a:xfrm>
          <a:prstGeom prst="rect">
            <a:avLst/>
          </a:prstGeom>
          <a:noFill/>
          <a:ln w="9525">
            <a:noFill/>
            <a:miter lim="800000"/>
            <a:headEnd/>
            <a:tailEnd/>
          </a:ln>
        </p:spPr>
        <p:txBody>
          <a:bodyPr lIns="0" tIns="0" rIns="0" bIns="0">
            <a:spAutoFit/>
          </a:bodyPr>
          <a:lstStyle/>
          <a:p>
            <a:pPr>
              <a:spcBef>
                <a:spcPct val="20000"/>
              </a:spcBef>
              <a:buClr>
                <a:schemeClr val="accent2"/>
              </a:buClr>
              <a:buFont typeface="Wingdings" pitchFamily="2" charset="2"/>
              <a:buNone/>
            </a:pPr>
            <a:r>
              <a:rPr lang="zh-CN" altLang="en-US" sz="2400">
                <a:ea typeface="楷体_GB2312" pitchFamily="49" charset="-122"/>
              </a:rPr>
              <a:t>（</a:t>
            </a:r>
            <a:r>
              <a:rPr lang="en-US" altLang="zh-CN" sz="2400">
                <a:ea typeface="楷体_GB2312" pitchFamily="49" charset="-122"/>
              </a:rPr>
              <a:t>1</a:t>
            </a:r>
            <a:r>
              <a:rPr lang="zh-CN" altLang="en-US" sz="2400">
                <a:ea typeface="楷体_GB2312" pitchFamily="49" charset="-122"/>
              </a:rPr>
              <a:t>）</a:t>
            </a:r>
            <a:r>
              <a:rPr lang="en-US" altLang="zh-CN" sz="2400">
                <a:ea typeface="楷体_GB2312" pitchFamily="49" charset="-122"/>
              </a:rPr>
              <a:t>BA527</a:t>
            </a:r>
            <a:r>
              <a:rPr lang="zh-CN" altLang="en-US" sz="2400">
                <a:ea typeface="楷体_GB2312" pitchFamily="49" charset="-122"/>
              </a:rPr>
              <a:t>构成</a:t>
            </a:r>
            <a:r>
              <a:rPr lang="en-US" altLang="zh-CN" sz="2400">
                <a:ea typeface="楷体_GB2312" pitchFamily="49" charset="-122"/>
              </a:rPr>
              <a:t>OTL</a:t>
            </a:r>
            <a:r>
              <a:rPr lang="zh-CN" altLang="en-US" sz="2400">
                <a:ea typeface="楷体_GB2312" pitchFamily="49" charset="-122"/>
              </a:rPr>
              <a:t>的电路结构</a:t>
            </a:r>
          </a:p>
        </p:txBody>
      </p:sp>
      <p:sp>
        <p:nvSpPr>
          <p:cNvPr id="40" name="Rectangle 18"/>
          <p:cNvSpPr>
            <a:spLocks noChangeArrowheads="1"/>
          </p:cNvSpPr>
          <p:nvPr/>
        </p:nvSpPr>
        <p:spPr bwMode="auto">
          <a:xfrm>
            <a:off x="785813" y="1377554"/>
            <a:ext cx="3929062" cy="5521512"/>
          </a:xfrm>
          <a:prstGeom prst="rect">
            <a:avLst/>
          </a:prstGeom>
          <a:noFill/>
          <a:ln w="9525">
            <a:noFill/>
            <a:miter lim="800000"/>
            <a:headEnd/>
            <a:tailEnd/>
          </a:ln>
        </p:spPr>
        <p:txBody>
          <a:bodyPr lIns="0" tIns="0" rIns="0" bIns="0">
            <a:spAutoFit/>
          </a:bodyPr>
          <a:lstStyle/>
          <a:p>
            <a:pPr>
              <a:spcBef>
                <a:spcPct val="20000"/>
              </a:spcBef>
              <a:buClr>
                <a:schemeClr val="accent2"/>
              </a:buClr>
              <a:buFont typeface="Wingdings" pitchFamily="2" charset="2"/>
              <a:buNone/>
            </a:pPr>
            <a:r>
              <a:rPr lang="en-US" altLang="zh-CN" sz="2200">
                <a:ea typeface="楷体_GB2312" pitchFamily="49" charset="-122"/>
              </a:rPr>
              <a:t>8</a:t>
            </a:r>
            <a:r>
              <a:rPr lang="zh-CN" altLang="en-US" sz="2200">
                <a:ea typeface="楷体_GB2312" pitchFamily="49" charset="-122"/>
              </a:rPr>
              <a:t>脚：同相输入端；</a:t>
            </a:r>
            <a:endParaRPr lang="en-US" altLang="zh-CN" sz="2200">
              <a:ea typeface="楷体_GB2312" pitchFamily="49" charset="-122"/>
            </a:endParaRPr>
          </a:p>
          <a:p>
            <a:pPr>
              <a:spcBef>
                <a:spcPct val="20000"/>
              </a:spcBef>
              <a:buClr>
                <a:schemeClr val="accent2"/>
              </a:buClr>
              <a:buFont typeface="Wingdings" pitchFamily="2" charset="2"/>
              <a:buNone/>
            </a:pPr>
            <a:r>
              <a:rPr lang="en-US" altLang="zh-CN" sz="2200" i="1">
                <a:ea typeface="楷体_GB2312" pitchFamily="49" charset="-122"/>
              </a:rPr>
              <a:t>C</a:t>
            </a:r>
            <a:r>
              <a:rPr lang="en-US" altLang="zh-CN" sz="2200" baseline="-25000">
                <a:ea typeface="楷体_GB2312" pitchFamily="49" charset="-122"/>
              </a:rPr>
              <a:t>1 </a:t>
            </a:r>
            <a:r>
              <a:rPr lang="zh-CN" altLang="en-US" sz="2200" baseline="-25000">
                <a:ea typeface="楷体_GB2312" pitchFamily="49" charset="-122"/>
              </a:rPr>
              <a:t>：</a:t>
            </a:r>
            <a:r>
              <a:rPr lang="zh-CN" altLang="en-US" sz="2200">
                <a:ea typeface="楷体_GB2312" pitchFamily="49" charset="-122"/>
              </a:rPr>
              <a:t>为输入耦合电容；</a:t>
            </a:r>
            <a:endParaRPr lang="en-US" altLang="zh-CN" sz="2200">
              <a:ea typeface="楷体_GB2312" pitchFamily="49" charset="-122"/>
            </a:endParaRPr>
          </a:p>
          <a:p>
            <a:pPr>
              <a:spcBef>
                <a:spcPct val="20000"/>
              </a:spcBef>
              <a:buClr>
                <a:schemeClr val="accent2"/>
              </a:buClr>
              <a:buFont typeface="Wingdings" pitchFamily="2" charset="2"/>
              <a:buNone/>
            </a:pPr>
            <a:r>
              <a:rPr lang="en-US" altLang="zh-CN" sz="2200">
                <a:ea typeface="楷体_GB2312" pitchFamily="49" charset="-122"/>
              </a:rPr>
              <a:t>7</a:t>
            </a:r>
            <a:r>
              <a:rPr lang="zh-CN" altLang="en-US" sz="2200">
                <a:ea typeface="楷体_GB2312" pitchFamily="49" charset="-122"/>
              </a:rPr>
              <a:t>脚：反相输入端；</a:t>
            </a:r>
            <a:endParaRPr lang="en-US" altLang="zh-CN" sz="2200">
              <a:ea typeface="楷体_GB2312" pitchFamily="49" charset="-122"/>
            </a:endParaRPr>
          </a:p>
          <a:p>
            <a:pPr>
              <a:spcBef>
                <a:spcPct val="20000"/>
              </a:spcBef>
              <a:buClr>
                <a:schemeClr val="accent2"/>
              </a:buClr>
              <a:buFont typeface="Wingdings" pitchFamily="2" charset="2"/>
              <a:buNone/>
            </a:pPr>
            <a:r>
              <a:rPr lang="en-US" altLang="en-US" sz="2200">
                <a:ea typeface="楷体_GB2312" pitchFamily="49" charset="-122"/>
              </a:rPr>
              <a:t>4</a:t>
            </a:r>
            <a:r>
              <a:rPr lang="zh-CN" altLang="en-US" sz="2200">
                <a:ea typeface="楷体_GB2312" pitchFamily="49" charset="-122"/>
              </a:rPr>
              <a:t>脚：输出引脚；</a:t>
            </a:r>
            <a:endParaRPr lang="en-US" altLang="zh-CN" sz="2200">
              <a:ea typeface="楷体_GB2312" pitchFamily="49" charset="-122"/>
            </a:endParaRPr>
          </a:p>
          <a:p>
            <a:pPr>
              <a:spcBef>
                <a:spcPct val="20000"/>
              </a:spcBef>
              <a:buClr>
                <a:schemeClr val="accent2"/>
              </a:buClr>
              <a:buFont typeface="Wingdings" pitchFamily="2" charset="2"/>
              <a:buNone/>
            </a:pPr>
            <a:r>
              <a:rPr lang="en-US" altLang="zh-CN" sz="2400" i="1">
                <a:ea typeface="楷体_GB2312" pitchFamily="49" charset="-122"/>
              </a:rPr>
              <a:t>C</a:t>
            </a:r>
            <a:r>
              <a:rPr lang="en-US" altLang="zh-CN" sz="2400" baseline="-25000">
                <a:ea typeface="楷体_GB2312" pitchFamily="49" charset="-122"/>
              </a:rPr>
              <a:t>5</a:t>
            </a:r>
            <a:r>
              <a:rPr lang="zh-CN" altLang="en-US" sz="2200">
                <a:ea typeface="楷体_GB2312" pitchFamily="49" charset="-122"/>
              </a:rPr>
              <a:t>：输出耦合电容；</a:t>
            </a:r>
            <a:endParaRPr lang="en-US" altLang="zh-CN" sz="2200">
              <a:ea typeface="楷体_GB2312" pitchFamily="49" charset="-122"/>
            </a:endParaRPr>
          </a:p>
          <a:p>
            <a:pPr>
              <a:spcBef>
                <a:spcPct val="20000"/>
              </a:spcBef>
              <a:buClr>
                <a:schemeClr val="accent2"/>
              </a:buClr>
              <a:buFont typeface="Wingdings" pitchFamily="2" charset="2"/>
              <a:buNone/>
            </a:pPr>
            <a:r>
              <a:rPr lang="en-US" altLang="en-US" sz="2200">
                <a:ea typeface="楷体_GB2312" pitchFamily="49" charset="-122"/>
              </a:rPr>
              <a:t>1-2</a:t>
            </a:r>
            <a:r>
              <a:rPr lang="zh-CN" altLang="en-US" sz="2200">
                <a:ea typeface="楷体_GB2312" pitchFamily="49" charset="-122"/>
              </a:rPr>
              <a:t>脚：连接的</a:t>
            </a:r>
            <a:r>
              <a:rPr lang="en-US" altLang="en-US" sz="2200">
                <a:ea typeface="楷体_GB2312" pitchFamily="49" charset="-122"/>
              </a:rPr>
              <a:t>100pF</a:t>
            </a:r>
            <a:r>
              <a:rPr lang="zh-CN" altLang="en-US" sz="2200">
                <a:ea typeface="楷体_GB2312" pitchFamily="49" charset="-122"/>
              </a:rPr>
              <a:t>电容具有相位补偿功能</a:t>
            </a:r>
            <a:r>
              <a:rPr lang="en-US" altLang="zh-CN" sz="2200">
                <a:ea typeface="楷体_GB2312" pitchFamily="49" charset="-122"/>
              </a:rPr>
              <a:t>;</a:t>
            </a:r>
          </a:p>
          <a:p>
            <a:pPr>
              <a:spcBef>
                <a:spcPct val="20000"/>
              </a:spcBef>
              <a:buClr>
                <a:schemeClr val="accent2"/>
              </a:buClr>
              <a:buFont typeface="Wingdings" pitchFamily="2" charset="2"/>
              <a:buNone/>
            </a:pPr>
            <a:r>
              <a:rPr lang="en-US" altLang="en-US" sz="2200">
                <a:ea typeface="楷体_GB2312" pitchFamily="49" charset="-122"/>
              </a:rPr>
              <a:t>6</a:t>
            </a:r>
            <a:r>
              <a:rPr lang="zh-CN" altLang="en-US" sz="2200">
                <a:ea typeface="楷体_GB2312" pitchFamily="49" charset="-122"/>
              </a:rPr>
              <a:t>脚为电源滤波引脚；</a:t>
            </a:r>
            <a:endParaRPr lang="en-US" altLang="zh-CN" sz="2200">
              <a:ea typeface="楷体_GB2312" pitchFamily="49" charset="-122"/>
            </a:endParaRPr>
          </a:p>
          <a:p>
            <a:pPr>
              <a:spcBef>
                <a:spcPct val="20000"/>
              </a:spcBef>
              <a:buClr>
                <a:schemeClr val="accent2"/>
              </a:buClr>
              <a:buFont typeface="Wingdings" pitchFamily="2" charset="2"/>
              <a:buNone/>
            </a:pPr>
            <a:r>
              <a:rPr lang="en-US" altLang="en-US" sz="2200">
                <a:ea typeface="楷体_GB2312" pitchFamily="49" charset="-122"/>
              </a:rPr>
              <a:t>9</a:t>
            </a:r>
            <a:r>
              <a:rPr lang="zh-CN" altLang="en-US" sz="2200">
                <a:ea typeface="楷体_GB2312" pitchFamily="49" charset="-122"/>
              </a:rPr>
              <a:t>脚为旁路引脚；</a:t>
            </a:r>
            <a:endParaRPr lang="en-US" altLang="zh-CN" sz="2200">
              <a:ea typeface="楷体_GB2312" pitchFamily="49" charset="-122"/>
            </a:endParaRPr>
          </a:p>
          <a:p>
            <a:pPr>
              <a:spcBef>
                <a:spcPct val="20000"/>
              </a:spcBef>
              <a:buClr>
                <a:schemeClr val="accent2"/>
              </a:buClr>
              <a:buFont typeface="Wingdings" pitchFamily="2" charset="2"/>
              <a:buNone/>
            </a:pPr>
            <a:r>
              <a:rPr lang="zh-CN" altLang="en-US" sz="2200">
                <a:ea typeface="楷体_GB2312" pitchFamily="49" charset="-122"/>
              </a:rPr>
              <a:t>负反馈电阻</a:t>
            </a:r>
            <a:r>
              <a:rPr lang="en-US" altLang="zh-CN" sz="2200">
                <a:ea typeface="楷体_GB2312" pitchFamily="49" charset="-122"/>
              </a:rPr>
              <a:t>R1</a:t>
            </a:r>
            <a:r>
              <a:rPr lang="zh-CN" altLang="en-US" sz="2200">
                <a:ea typeface="楷体_GB2312" pitchFamily="49" charset="-122"/>
              </a:rPr>
              <a:t>被集成在了芯片的内部</a:t>
            </a:r>
            <a:r>
              <a:rPr lang="en-US" altLang="zh-CN" sz="2200">
                <a:ea typeface="楷体_GB2312" pitchFamily="49" charset="-122"/>
              </a:rPr>
              <a:t>.</a:t>
            </a:r>
          </a:p>
          <a:p>
            <a:pPr>
              <a:spcBef>
                <a:spcPct val="20000"/>
              </a:spcBef>
              <a:buClr>
                <a:schemeClr val="accent2"/>
              </a:buClr>
              <a:buFont typeface="Wingdings" pitchFamily="2" charset="2"/>
              <a:buNone/>
            </a:pPr>
            <a:endParaRPr lang="en-US" altLang="zh-CN" sz="2200">
              <a:ea typeface="楷体_GB2312" pitchFamily="49" charset="-122"/>
            </a:endParaRPr>
          </a:p>
          <a:p>
            <a:pPr>
              <a:spcBef>
                <a:spcPct val="20000"/>
              </a:spcBef>
              <a:buClr>
                <a:schemeClr val="accent2"/>
              </a:buClr>
              <a:buFont typeface="Wingdings" pitchFamily="2" charset="2"/>
              <a:buNone/>
            </a:pPr>
            <a:endParaRPr lang="en-US" altLang="zh-CN" sz="2200">
              <a:ea typeface="楷体_GB2312" pitchFamily="49" charset="-122"/>
            </a:endParaRPr>
          </a:p>
          <a:p>
            <a:pPr>
              <a:spcBef>
                <a:spcPct val="20000"/>
              </a:spcBef>
              <a:buClr>
                <a:schemeClr val="accent2"/>
              </a:buClr>
              <a:buFont typeface="Wingdings" pitchFamily="2" charset="2"/>
              <a:buNone/>
            </a:pPr>
            <a:endParaRPr lang="en-US" altLang="zh-CN" sz="2200">
              <a:ea typeface="楷体_GB2312" pitchFamily="49"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strips(downRight)">
                                      <p:cBhvr>
                                        <p:cTn id="7" dur="500"/>
                                        <p:tgtEl>
                                          <p:spTgt spid="36"/>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40"/>
                                        </p:tgtEl>
                                        <p:attrNameLst>
                                          <p:attrName>style.visibility</p:attrName>
                                        </p:attrNameLst>
                                      </p:cBhvr>
                                      <p:to>
                                        <p:strVal val="visible"/>
                                      </p:to>
                                    </p:set>
                                    <p:animEffect transition="in" filter="strips(downRight)">
                                      <p:cBhvr>
                                        <p:cTn id="12"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utoUpdateAnimBg="0"/>
      <p:bldP spid="40" grpId="0" autoUpdateAnimBg="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66563" name="Rectangle 4"/>
          <p:cNvSpPr>
            <a:spLocks noChangeArrowheads="1"/>
          </p:cNvSpPr>
          <p:nvPr/>
        </p:nvSpPr>
        <p:spPr bwMode="auto">
          <a:xfrm>
            <a:off x="0" y="-13216"/>
            <a:ext cx="184731" cy="369332"/>
          </a:xfrm>
          <a:prstGeom prst="rect">
            <a:avLst/>
          </a:prstGeom>
          <a:noFill/>
          <a:ln w="9525">
            <a:noFill/>
            <a:miter lim="800000"/>
            <a:headEnd/>
            <a:tailEnd/>
          </a:ln>
        </p:spPr>
        <p:txBody>
          <a:bodyPr wrap="none" anchor="ctr">
            <a:spAutoFit/>
          </a:bodyPr>
          <a:lstStyle/>
          <a:p>
            <a:endParaRPr lang="zh-CN" altLang="en-US"/>
          </a:p>
        </p:txBody>
      </p:sp>
      <p:sp>
        <p:nvSpPr>
          <p:cNvPr id="66564" name="Rectangle 6"/>
          <p:cNvSpPr>
            <a:spLocks noChangeArrowheads="1"/>
          </p:cNvSpPr>
          <p:nvPr/>
        </p:nvSpPr>
        <p:spPr bwMode="auto">
          <a:xfrm>
            <a:off x="0" y="-13216"/>
            <a:ext cx="184731" cy="369332"/>
          </a:xfrm>
          <a:prstGeom prst="rect">
            <a:avLst/>
          </a:prstGeom>
          <a:noFill/>
          <a:ln w="9525">
            <a:noFill/>
            <a:miter lim="800000"/>
            <a:headEnd/>
            <a:tailEnd/>
          </a:ln>
        </p:spPr>
        <p:txBody>
          <a:bodyPr wrap="none" anchor="ctr">
            <a:spAutoFit/>
          </a:bodyPr>
          <a:lstStyle/>
          <a:p>
            <a:endParaRPr lang="zh-CN" altLang="en-US"/>
          </a:p>
        </p:txBody>
      </p:sp>
      <p:sp>
        <p:nvSpPr>
          <p:cNvPr id="66565" name="Rectangle 7"/>
          <p:cNvSpPr>
            <a:spLocks noChangeArrowheads="1"/>
          </p:cNvSpPr>
          <p:nvPr/>
        </p:nvSpPr>
        <p:spPr bwMode="auto">
          <a:xfrm>
            <a:off x="0" y="458272"/>
            <a:ext cx="184731" cy="369332"/>
          </a:xfrm>
          <a:prstGeom prst="rect">
            <a:avLst/>
          </a:prstGeom>
          <a:noFill/>
          <a:ln w="9525">
            <a:noFill/>
            <a:miter lim="800000"/>
            <a:headEnd/>
            <a:tailEnd/>
          </a:ln>
        </p:spPr>
        <p:txBody>
          <a:bodyPr wrap="none" anchor="ctr">
            <a:spAutoFit/>
          </a:bodyPr>
          <a:lstStyle/>
          <a:p>
            <a:pPr eaLnBrk="0" hangingPunct="0"/>
            <a:endParaRPr lang="zh-CN" altLang="zh-CN"/>
          </a:p>
        </p:txBody>
      </p:sp>
      <p:sp>
        <p:nvSpPr>
          <p:cNvPr id="66566" name="Rectangle 2"/>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66567" name="Rectangle 2"/>
          <p:cNvSpPr>
            <a:spLocks noChangeArrowheads="1"/>
          </p:cNvSpPr>
          <p:nvPr/>
        </p:nvSpPr>
        <p:spPr bwMode="auto">
          <a:xfrm>
            <a:off x="571501" y="375048"/>
            <a:ext cx="7286625" cy="523220"/>
          </a:xfrm>
          <a:prstGeom prst="rect">
            <a:avLst/>
          </a:prstGeom>
          <a:noFill/>
          <a:ln w="12700" cap="sq">
            <a:noFill/>
            <a:miter lim="800000"/>
            <a:headEnd type="none" w="sm" len="sm"/>
            <a:tailEnd type="none" w="sm" len="sm"/>
          </a:ln>
        </p:spPr>
        <p:txBody>
          <a:bodyPr>
            <a:spAutoFit/>
          </a:bodyPr>
          <a:lstStyle/>
          <a:p>
            <a:r>
              <a:rPr lang="en-US" altLang="zh-CN" sz="2800"/>
              <a:t>3.5.1  OTL</a:t>
            </a:r>
            <a:r>
              <a:rPr lang="zh-CN" altLang="en-US" sz="2800"/>
              <a:t>（</a:t>
            </a:r>
            <a:r>
              <a:rPr lang="en-US" altLang="zh-CN" sz="2800"/>
              <a:t>Output Transformer Less</a:t>
            </a:r>
            <a:r>
              <a:rPr lang="zh-CN" altLang="en-US" sz="2800"/>
              <a:t>）功放</a:t>
            </a:r>
          </a:p>
        </p:txBody>
      </p:sp>
      <p:sp>
        <p:nvSpPr>
          <p:cNvPr id="66568" name="Rectangle 22"/>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66569" name="Rectangle 24"/>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66570" name="Rectangle 4"/>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66571" name="Rectangle 6"/>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66572" name="Rectangle 6"/>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66573" name="Rectangle 8"/>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66574" name="Rectangle 10"/>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66575" name="Rectangle 7"/>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66576" name="Rectangle 10"/>
          <p:cNvSpPr>
            <a:spLocks noChangeArrowheads="1"/>
          </p:cNvSpPr>
          <p:nvPr/>
        </p:nvSpPr>
        <p:spPr bwMode="auto">
          <a:xfrm>
            <a:off x="0" y="12070"/>
            <a:ext cx="216726" cy="261610"/>
          </a:xfrm>
          <a:prstGeom prst="rect">
            <a:avLst/>
          </a:prstGeom>
          <a:noFill/>
          <a:ln w="9525">
            <a:noFill/>
            <a:miter lim="800000"/>
            <a:headEnd/>
            <a:tailEnd/>
          </a:ln>
        </p:spPr>
        <p:txBody>
          <a:bodyPr wrap="none" anchor="ctr">
            <a:spAutoFit/>
          </a:bodyPr>
          <a:lstStyle/>
          <a:p>
            <a:pPr eaLnBrk="0" hangingPunct="0"/>
            <a:r>
              <a:rPr lang="zh-CN" altLang="zh-CN" sz="1100"/>
              <a:t> </a:t>
            </a:r>
            <a:endParaRPr lang="zh-CN" altLang="zh-CN"/>
          </a:p>
        </p:txBody>
      </p:sp>
      <p:sp>
        <p:nvSpPr>
          <p:cNvPr id="66577" name="Rectangle 12"/>
          <p:cNvSpPr>
            <a:spLocks noChangeArrowheads="1"/>
          </p:cNvSpPr>
          <p:nvPr/>
        </p:nvSpPr>
        <p:spPr bwMode="auto">
          <a:xfrm>
            <a:off x="0" y="-13216"/>
            <a:ext cx="184731" cy="369332"/>
          </a:xfrm>
          <a:prstGeom prst="rect">
            <a:avLst/>
          </a:prstGeom>
          <a:noFill/>
          <a:ln w="9525">
            <a:noFill/>
            <a:miter lim="800000"/>
            <a:headEnd/>
            <a:tailEnd/>
          </a:ln>
        </p:spPr>
        <p:txBody>
          <a:bodyPr wrap="none" anchor="ctr">
            <a:spAutoFit/>
          </a:bodyPr>
          <a:lstStyle/>
          <a:p>
            <a:endParaRPr lang="zh-CN" altLang="en-US"/>
          </a:p>
        </p:txBody>
      </p:sp>
      <p:sp>
        <p:nvSpPr>
          <p:cNvPr id="66578" name="Rectangle 5"/>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66579" name="Rectangle 7"/>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66580" name="Rectangle 5"/>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66581" name="Rectangle 7"/>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66582" name="Rectangle 9"/>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66583" name="Rectangle 3"/>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66584" name="Rectangle 4"/>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66585" name="Rectangle 6"/>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66586" name="Rectangle 8"/>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66587" name="Rectangle 6"/>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36" name="Rectangle 18"/>
          <p:cNvSpPr>
            <a:spLocks noChangeArrowheads="1"/>
          </p:cNvSpPr>
          <p:nvPr/>
        </p:nvSpPr>
        <p:spPr bwMode="auto">
          <a:xfrm>
            <a:off x="571500" y="964406"/>
            <a:ext cx="6357938" cy="369332"/>
          </a:xfrm>
          <a:prstGeom prst="rect">
            <a:avLst/>
          </a:prstGeom>
          <a:noFill/>
          <a:ln w="9525">
            <a:noFill/>
            <a:miter lim="800000"/>
            <a:headEnd/>
            <a:tailEnd/>
          </a:ln>
        </p:spPr>
        <p:txBody>
          <a:bodyPr lIns="0" tIns="0" rIns="0" bIns="0">
            <a:spAutoFit/>
          </a:bodyPr>
          <a:lstStyle/>
          <a:p>
            <a:pPr>
              <a:spcBef>
                <a:spcPct val="20000"/>
              </a:spcBef>
              <a:buClr>
                <a:schemeClr val="accent2"/>
              </a:buClr>
              <a:buFont typeface="Wingdings" pitchFamily="2" charset="2"/>
              <a:buNone/>
            </a:pPr>
            <a:r>
              <a:rPr lang="zh-CN" altLang="en-US" sz="2400">
                <a:ea typeface="楷体_GB2312" pitchFamily="49" charset="-122"/>
              </a:rPr>
              <a:t>（</a:t>
            </a:r>
            <a:r>
              <a:rPr lang="en-US" altLang="zh-CN" sz="2400">
                <a:ea typeface="楷体_GB2312" pitchFamily="49" charset="-122"/>
              </a:rPr>
              <a:t>2</a:t>
            </a:r>
            <a:r>
              <a:rPr lang="zh-CN" altLang="en-US" sz="2400">
                <a:ea typeface="楷体_GB2312" pitchFamily="49" charset="-122"/>
              </a:rPr>
              <a:t>）</a:t>
            </a:r>
            <a:r>
              <a:rPr lang="en-US" altLang="zh-CN" sz="2400">
                <a:ea typeface="楷体_GB2312" pitchFamily="49" charset="-122"/>
              </a:rPr>
              <a:t>LM4950</a:t>
            </a:r>
            <a:r>
              <a:rPr lang="zh-CN" altLang="en-US" sz="2400">
                <a:ea typeface="楷体_GB2312" pitchFamily="49" charset="-122"/>
              </a:rPr>
              <a:t>构成的新型</a:t>
            </a:r>
            <a:r>
              <a:rPr lang="en-US" altLang="zh-CN" sz="2400">
                <a:ea typeface="楷体_GB2312" pitchFamily="49" charset="-122"/>
              </a:rPr>
              <a:t>OTL</a:t>
            </a:r>
            <a:r>
              <a:rPr lang="zh-CN" altLang="en-US" sz="2400">
                <a:ea typeface="楷体_GB2312" pitchFamily="49" charset="-122"/>
              </a:rPr>
              <a:t>功放的电路结构</a:t>
            </a:r>
          </a:p>
        </p:txBody>
      </p:sp>
      <p:sp>
        <p:nvSpPr>
          <p:cNvPr id="40" name="Rectangle 18"/>
          <p:cNvSpPr>
            <a:spLocks noChangeArrowheads="1"/>
          </p:cNvSpPr>
          <p:nvPr/>
        </p:nvSpPr>
        <p:spPr bwMode="auto">
          <a:xfrm>
            <a:off x="571500" y="1353741"/>
            <a:ext cx="8286750" cy="338554"/>
          </a:xfrm>
          <a:prstGeom prst="rect">
            <a:avLst/>
          </a:prstGeom>
          <a:noFill/>
          <a:ln w="9525">
            <a:noFill/>
            <a:miter lim="800000"/>
            <a:headEnd/>
            <a:tailEnd/>
          </a:ln>
        </p:spPr>
        <p:txBody>
          <a:bodyPr lIns="0" tIns="0" rIns="0" bIns="0">
            <a:spAutoFit/>
          </a:bodyPr>
          <a:lstStyle/>
          <a:p>
            <a:pPr>
              <a:spcBef>
                <a:spcPct val="20000"/>
              </a:spcBef>
              <a:buClr>
                <a:schemeClr val="accent2"/>
              </a:buClr>
              <a:buFont typeface="Wingdings" pitchFamily="2" charset="2"/>
              <a:buNone/>
            </a:pPr>
            <a:r>
              <a:rPr lang="en-US" altLang="zh-CN" sz="2200">
                <a:ea typeface="楷体_GB2312" pitchFamily="49" charset="-122"/>
              </a:rPr>
              <a:t>LM4950</a:t>
            </a:r>
            <a:r>
              <a:rPr lang="zh-CN" altLang="en-US" sz="2200">
                <a:ea typeface="楷体_GB2312" pitchFamily="49" charset="-122"/>
              </a:rPr>
              <a:t>是一款立体声（双通道）</a:t>
            </a:r>
            <a:r>
              <a:rPr lang="en-US" altLang="zh-CN" sz="2200">
                <a:ea typeface="楷体_GB2312" pitchFamily="49" charset="-122"/>
              </a:rPr>
              <a:t>OTL</a:t>
            </a:r>
            <a:r>
              <a:rPr lang="zh-CN" altLang="en-US" sz="2200">
                <a:ea typeface="楷体_GB2312" pitchFamily="49" charset="-122"/>
              </a:rPr>
              <a:t>集成功放芯片，与</a:t>
            </a:r>
            <a:r>
              <a:rPr lang="en-US" altLang="zh-CN" sz="2200">
                <a:ea typeface="楷体_GB2312" pitchFamily="49" charset="-122"/>
              </a:rPr>
              <a:t>BA527</a:t>
            </a:r>
            <a:r>
              <a:rPr lang="zh-CN" altLang="en-US" sz="2200">
                <a:ea typeface="楷体_GB2312" pitchFamily="49" charset="-122"/>
              </a:rPr>
              <a:t>的区别：</a:t>
            </a:r>
            <a:endParaRPr lang="en-US" altLang="zh-CN" sz="2200">
              <a:ea typeface="楷体_GB2312" pitchFamily="49" charset="-122"/>
            </a:endParaRPr>
          </a:p>
        </p:txBody>
      </p:sp>
      <p:grpSp>
        <p:nvGrpSpPr>
          <p:cNvPr id="66590" name="组合 33"/>
          <p:cNvGrpSpPr>
            <a:grpSpLocks/>
          </p:cNvGrpSpPr>
          <p:nvPr/>
        </p:nvGrpSpPr>
        <p:grpSpPr bwMode="auto">
          <a:xfrm>
            <a:off x="285750" y="1821656"/>
            <a:ext cx="4643438" cy="2625329"/>
            <a:chOff x="4286248" y="1857364"/>
            <a:chExt cx="4643470" cy="3500462"/>
          </a:xfrm>
        </p:grpSpPr>
        <p:sp>
          <p:nvSpPr>
            <p:cNvPr id="66595" name="矩形 40"/>
            <p:cNvSpPr>
              <a:spLocks noChangeArrowheads="1"/>
            </p:cNvSpPr>
            <p:nvPr/>
          </p:nvSpPr>
          <p:spPr bwMode="auto">
            <a:xfrm>
              <a:off x="4286248" y="1857364"/>
              <a:ext cx="4643470" cy="3500462"/>
            </a:xfrm>
            <a:prstGeom prst="rect">
              <a:avLst/>
            </a:prstGeom>
            <a:solidFill>
              <a:schemeClr val="accent1"/>
            </a:solidFill>
            <a:ln w="9525" algn="ctr">
              <a:solidFill>
                <a:schemeClr val="tx1"/>
              </a:solidFill>
              <a:round/>
              <a:headEnd/>
              <a:tailEnd/>
            </a:ln>
          </p:spPr>
          <p:txBody>
            <a:bodyPr wrap="none"/>
            <a:lstStyle/>
            <a:p>
              <a:pPr algn="ctr"/>
              <a:endParaRPr lang="zh-CN" altLang="en-US"/>
            </a:p>
          </p:txBody>
        </p:sp>
        <p:pic>
          <p:nvPicPr>
            <p:cNvPr id="66596" name="Picture 2" descr="3T5T2"/>
            <p:cNvPicPr>
              <a:picLocks noChangeAspect="1" noChangeArrowheads="1"/>
            </p:cNvPicPr>
            <p:nvPr/>
          </p:nvPicPr>
          <p:blipFill>
            <a:blip r:embed="rId2" cstate="print"/>
            <a:srcRect/>
            <a:stretch>
              <a:fillRect/>
            </a:stretch>
          </p:blipFill>
          <p:spPr bwMode="auto">
            <a:xfrm>
              <a:off x="4357687" y="1928802"/>
              <a:ext cx="4486732" cy="3274630"/>
            </a:xfrm>
            <a:prstGeom prst="rect">
              <a:avLst/>
            </a:prstGeom>
            <a:noFill/>
            <a:ln w="9525">
              <a:noFill/>
              <a:miter lim="800000"/>
              <a:headEnd/>
              <a:tailEnd/>
            </a:ln>
          </p:spPr>
        </p:pic>
      </p:grpSp>
      <p:sp>
        <p:nvSpPr>
          <p:cNvPr id="35" name="Rectangle 18"/>
          <p:cNvSpPr>
            <a:spLocks noChangeArrowheads="1"/>
          </p:cNvSpPr>
          <p:nvPr/>
        </p:nvSpPr>
        <p:spPr bwMode="auto">
          <a:xfrm>
            <a:off x="5214938" y="1768078"/>
            <a:ext cx="3643312" cy="677108"/>
          </a:xfrm>
          <a:prstGeom prst="rect">
            <a:avLst/>
          </a:prstGeom>
          <a:noFill/>
          <a:ln w="9525">
            <a:noFill/>
            <a:miter lim="800000"/>
            <a:headEnd/>
            <a:tailEnd/>
          </a:ln>
        </p:spPr>
        <p:txBody>
          <a:bodyPr lIns="0" tIns="0" rIns="0" bIns="0">
            <a:spAutoFit/>
          </a:bodyPr>
          <a:lstStyle/>
          <a:p>
            <a:pPr>
              <a:spcBef>
                <a:spcPct val="20000"/>
              </a:spcBef>
              <a:buClr>
                <a:schemeClr val="accent2"/>
              </a:buClr>
              <a:buFont typeface="Wingdings" pitchFamily="2" charset="2"/>
              <a:buNone/>
            </a:pPr>
            <a:r>
              <a:rPr lang="zh-CN" altLang="en-US" sz="2200">
                <a:ea typeface="楷体_GB2312" pitchFamily="49" charset="-122"/>
              </a:rPr>
              <a:t>▲</a:t>
            </a:r>
            <a:r>
              <a:rPr lang="zh-CN" altLang="en-US" sz="2200">
                <a:solidFill>
                  <a:srgbClr val="0000CC"/>
                </a:solidFill>
                <a:ea typeface="楷体_GB2312" pitchFamily="49" charset="-122"/>
              </a:rPr>
              <a:t>负反馈系数由外接电阻（</a:t>
            </a:r>
            <a:r>
              <a:rPr lang="en-US" altLang="zh-CN" sz="2200" i="1">
                <a:solidFill>
                  <a:srgbClr val="0000CC"/>
                </a:solidFill>
                <a:ea typeface="楷体_GB2312" pitchFamily="49" charset="-122"/>
              </a:rPr>
              <a:t>R</a:t>
            </a:r>
            <a:r>
              <a:rPr lang="en-US" altLang="zh-CN" sz="2200" baseline="-25000">
                <a:solidFill>
                  <a:srgbClr val="0000CC"/>
                </a:solidFill>
                <a:ea typeface="楷体_GB2312" pitchFamily="49" charset="-122"/>
              </a:rPr>
              <a:t>3</a:t>
            </a:r>
            <a:r>
              <a:rPr lang="en-US" altLang="zh-CN" sz="2200">
                <a:solidFill>
                  <a:srgbClr val="0000CC"/>
                </a:solidFill>
                <a:ea typeface="楷体_GB2312" pitchFamily="49" charset="-122"/>
              </a:rPr>
              <a:t>-</a:t>
            </a:r>
            <a:r>
              <a:rPr lang="en-US" altLang="zh-CN" sz="2200" i="1">
                <a:solidFill>
                  <a:srgbClr val="0000CC"/>
                </a:solidFill>
                <a:ea typeface="楷体_GB2312" pitchFamily="49" charset="-122"/>
              </a:rPr>
              <a:t>R</a:t>
            </a:r>
            <a:r>
              <a:rPr lang="en-US" altLang="zh-CN" sz="2200" baseline="-25000">
                <a:solidFill>
                  <a:srgbClr val="0000CC"/>
                </a:solidFill>
                <a:ea typeface="楷体_GB2312" pitchFamily="49" charset="-122"/>
              </a:rPr>
              <a:t>1</a:t>
            </a:r>
            <a:r>
              <a:rPr lang="zh-CN" altLang="en-US" sz="2200">
                <a:solidFill>
                  <a:srgbClr val="0000CC"/>
                </a:solidFill>
                <a:ea typeface="楷体_GB2312" pitchFamily="49" charset="-122"/>
              </a:rPr>
              <a:t>、</a:t>
            </a:r>
            <a:r>
              <a:rPr lang="en-US" altLang="zh-CN" sz="2200" i="1">
                <a:solidFill>
                  <a:srgbClr val="0000CC"/>
                </a:solidFill>
                <a:ea typeface="楷体_GB2312" pitchFamily="49" charset="-122"/>
              </a:rPr>
              <a:t>R</a:t>
            </a:r>
            <a:r>
              <a:rPr lang="en-US" altLang="zh-CN" sz="2200" baseline="-25000">
                <a:solidFill>
                  <a:srgbClr val="0000CC"/>
                </a:solidFill>
                <a:ea typeface="楷体_GB2312" pitchFamily="49" charset="-122"/>
              </a:rPr>
              <a:t>4</a:t>
            </a:r>
            <a:r>
              <a:rPr lang="en-US" altLang="zh-CN" sz="2200">
                <a:solidFill>
                  <a:srgbClr val="0000CC"/>
                </a:solidFill>
                <a:ea typeface="楷体_GB2312" pitchFamily="49" charset="-122"/>
              </a:rPr>
              <a:t>-</a:t>
            </a:r>
            <a:r>
              <a:rPr lang="en-US" altLang="zh-CN" sz="2200" i="1">
                <a:solidFill>
                  <a:srgbClr val="0000CC"/>
                </a:solidFill>
                <a:ea typeface="楷体_GB2312" pitchFamily="49" charset="-122"/>
              </a:rPr>
              <a:t>R</a:t>
            </a:r>
            <a:r>
              <a:rPr lang="en-US" altLang="zh-CN" sz="2200" baseline="-25000">
                <a:solidFill>
                  <a:srgbClr val="0000CC"/>
                </a:solidFill>
                <a:ea typeface="楷体_GB2312" pitchFamily="49" charset="-122"/>
              </a:rPr>
              <a:t>2</a:t>
            </a:r>
            <a:r>
              <a:rPr lang="zh-CN" altLang="en-US" sz="2200">
                <a:solidFill>
                  <a:srgbClr val="0000CC"/>
                </a:solidFill>
                <a:ea typeface="楷体_GB2312" pitchFamily="49" charset="-122"/>
              </a:rPr>
              <a:t>）设定</a:t>
            </a:r>
            <a:r>
              <a:rPr lang="zh-CN" altLang="en-US" sz="2200">
                <a:ea typeface="楷体_GB2312" pitchFamily="49" charset="-122"/>
              </a:rPr>
              <a:t>。</a:t>
            </a:r>
            <a:endParaRPr lang="en-US" altLang="zh-CN" sz="2200">
              <a:ea typeface="楷体_GB2312" pitchFamily="49" charset="-122"/>
            </a:endParaRPr>
          </a:p>
        </p:txBody>
      </p:sp>
      <p:sp>
        <p:nvSpPr>
          <p:cNvPr id="37" name="Rectangle 18"/>
          <p:cNvSpPr>
            <a:spLocks noChangeArrowheads="1"/>
          </p:cNvSpPr>
          <p:nvPr/>
        </p:nvSpPr>
        <p:spPr bwMode="auto">
          <a:xfrm>
            <a:off x="5214938" y="2390775"/>
            <a:ext cx="3643312" cy="1354217"/>
          </a:xfrm>
          <a:prstGeom prst="rect">
            <a:avLst/>
          </a:prstGeom>
          <a:noFill/>
          <a:ln w="9525">
            <a:noFill/>
            <a:miter lim="800000"/>
            <a:headEnd/>
            <a:tailEnd/>
          </a:ln>
        </p:spPr>
        <p:txBody>
          <a:bodyPr lIns="0" tIns="0" rIns="0" bIns="0">
            <a:spAutoFit/>
          </a:bodyPr>
          <a:lstStyle/>
          <a:p>
            <a:pPr>
              <a:spcBef>
                <a:spcPct val="20000"/>
              </a:spcBef>
              <a:buClr>
                <a:schemeClr val="accent2"/>
              </a:buClr>
              <a:buFont typeface="Wingdings" pitchFamily="2" charset="2"/>
              <a:buNone/>
            </a:pPr>
            <a:r>
              <a:rPr lang="zh-CN" altLang="en-US" sz="2200">
                <a:ea typeface="楷体_GB2312" pitchFamily="49" charset="-122"/>
              </a:rPr>
              <a:t>▲</a:t>
            </a:r>
            <a:r>
              <a:rPr lang="zh-CN" altLang="en-US" sz="2200">
                <a:solidFill>
                  <a:srgbClr val="0000CC"/>
                </a:solidFill>
                <a:ea typeface="楷体_GB2312" pitchFamily="49" charset="-122"/>
              </a:rPr>
              <a:t>新增的“启动</a:t>
            </a:r>
            <a:r>
              <a:rPr lang="en-US" altLang="en-US" sz="2200">
                <a:solidFill>
                  <a:srgbClr val="0000CC"/>
                </a:solidFill>
                <a:ea typeface="楷体_GB2312" pitchFamily="49" charset="-122"/>
              </a:rPr>
              <a:t>/</a:t>
            </a:r>
            <a:r>
              <a:rPr lang="zh-CN" altLang="en-US" sz="2200">
                <a:solidFill>
                  <a:srgbClr val="0000CC"/>
                </a:solidFill>
                <a:ea typeface="楷体_GB2312" pitchFamily="49" charset="-122"/>
              </a:rPr>
              <a:t>停止”（</a:t>
            </a:r>
            <a:r>
              <a:rPr lang="en-US" altLang="en-US" sz="2200">
                <a:solidFill>
                  <a:srgbClr val="0000CC"/>
                </a:solidFill>
                <a:ea typeface="楷体_GB2312" pitchFamily="49" charset="-122"/>
              </a:rPr>
              <a:t>Shutdown</a:t>
            </a:r>
            <a:r>
              <a:rPr lang="zh-CN" altLang="en-US" sz="2200">
                <a:solidFill>
                  <a:srgbClr val="0000CC"/>
                </a:solidFill>
                <a:ea typeface="楷体_GB2312" pitchFamily="49" charset="-122"/>
              </a:rPr>
              <a:t>）引脚，可以方便地将集成功放芯片与单片机等数字器件的端口相连：</a:t>
            </a:r>
            <a:endParaRPr lang="en-US" altLang="zh-CN" sz="2200">
              <a:solidFill>
                <a:srgbClr val="0000CC"/>
              </a:solidFill>
              <a:ea typeface="楷体_GB2312" pitchFamily="49" charset="-122"/>
            </a:endParaRPr>
          </a:p>
        </p:txBody>
      </p:sp>
      <p:sp>
        <p:nvSpPr>
          <p:cNvPr id="38" name="Rectangle 18"/>
          <p:cNvSpPr>
            <a:spLocks noChangeArrowheads="1"/>
          </p:cNvSpPr>
          <p:nvPr/>
        </p:nvSpPr>
        <p:spPr bwMode="auto">
          <a:xfrm>
            <a:off x="5286376" y="3482579"/>
            <a:ext cx="3643313" cy="707886"/>
          </a:xfrm>
          <a:prstGeom prst="rect">
            <a:avLst/>
          </a:prstGeom>
          <a:noFill/>
          <a:ln w="9525">
            <a:noFill/>
            <a:miter lim="800000"/>
            <a:headEnd/>
            <a:tailEnd/>
          </a:ln>
        </p:spPr>
        <p:txBody>
          <a:bodyPr lIns="0" tIns="0" rIns="0" bIns="0">
            <a:spAutoFit/>
          </a:bodyPr>
          <a:lstStyle/>
          <a:p>
            <a:pPr>
              <a:spcBef>
                <a:spcPct val="20000"/>
              </a:spcBef>
              <a:buClr>
                <a:schemeClr val="accent2"/>
              </a:buClr>
              <a:buFont typeface="Wingdings" pitchFamily="2" charset="2"/>
              <a:buNone/>
            </a:pPr>
            <a:r>
              <a:rPr lang="en-US" altLang="zh-CN" sz="2400">
                <a:ea typeface="楷体_GB2312" pitchFamily="49" charset="-122"/>
                <a:sym typeface="Wingdings" pitchFamily="2" charset="2"/>
              </a:rPr>
              <a:t></a:t>
            </a:r>
            <a:r>
              <a:rPr lang="en-US" altLang="zh-CN" sz="2400" baseline="-25000">
                <a:ea typeface="楷体_GB2312" pitchFamily="49" charset="-122"/>
              </a:rPr>
              <a:t>  </a:t>
            </a:r>
            <a:r>
              <a:rPr lang="zh-CN" altLang="en-US" sz="2200">
                <a:solidFill>
                  <a:srgbClr val="C00000"/>
                </a:solidFill>
                <a:ea typeface="楷体_GB2312" pitchFamily="49" charset="-122"/>
              </a:rPr>
              <a:t>当</a:t>
            </a:r>
            <a:r>
              <a:rPr lang="en-US" altLang="en-US" sz="2200">
                <a:solidFill>
                  <a:srgbClr val="C00000"/>
                </a:solidFill>
                <a:ea typeface="楷体_GB2312" pitchFamily="49" charset="-122"/>
              </a:rPr>
              <a:t>S1</a:t>
            </a:r>
            <a:r>
              <a:rPr lang="zh-CN" altLang="en-US" sz="2200">
                <a:solidFill>
                  <a:srgbClr val="C00000"/>
                </a:solidFill>
                <a:ea typeface="楷体_GB2312" pitchFamily="49" charset="-122"/>
              </a:rPr>
              <a:t>断开时，</a:t>
            </a:r>
            <a:r>
              <a:rPr lang="en-US" altLang="en-US" sz="2200">
                <a:solidFill>
                  <a:srgbClr val="C00000"/>
                </a:solidFill>
                <a:ea typeface="楷体_GB2312" pitchFamily="49" charset="-122"/>
              </a:rPr>
              <a:t>LM4950</a:t>
            </a:r>
            <a:r>
              <a:rPr lang="zh-CN" altLang="en-US" sz="2200">
                <a:solidFill>
                  <a:srgbClr val="C00000"/>
                </a:solidFill>
                <a:ea typeface="楷体_GB2312" pitchFamily="49" charset="-122"/>
              </a:rPr>
              <a:t>正常工作；</a:t>
            </a:r>
            <a:endParaRPr lang="en-US" altLang="zh-CN" sz="2200">
              <a:solidFill>
                <a:srgbClr val="C00000"/>
              </a:solidFill>
              <a:ea typeface="楷体_GB2312" pitchFamily="49" charset="-122"/>
            </a:endParaRPr>
          </a:p>
        </p:txBody>
      </p:sp>
      <p:sp>
        <p:nvSpPr>
          <p:cNvPr id="39" name="Rectangle 18"/>
          <p:cNvSpPr>
            <a:spLocks noChangeArrowheads="1"/>
          </p:cNvSpPr>
          <p:nvPr/>
        </p:nvSpPr>
        <p:spPr bwMode="auto">
          <a:xfrm>
            <a:off x="5286376" y="4071938"/>
            <a:ext cx="3643313" cy="738664"/>
          </a:xfrm>
          <a:prstGeom prst="rect">
            <a:avLst/>
          </a:prstGeom>
          <a:noFill/>
          <a:ln w="9525">
            <a:noFill/>
            <a:miter lim="800000"/>
            <a:headEnd/>
            <a:tailEnd/>
          </a:ln>
        </p:spPr>
        <p:txBody>
          <a:bodyPr lIns="0" tIns="0" rIns="0" bIns="0">
            <a:spAutoFit/>
          </a:bodyPr>
          <a:lstStyle/>
          <a:p>
            <a:pPr>
              <a:spcBef>
                <a:spcPct val="20000"/>
              </a:spcBef>
              <a:buClr>
                <a:schemeClr val="accent2"/>
              </a:buClr>
              <a:buFont typeface="Wingdings" pitchFamily="2" charset="2"/>
              <a:buNone/>
            </a:pPr>
            <a:r>
              <a:rPr lang="en-US" altLang="zh-CN" sz="2400">
                <a:ea typeface="楷体_GB2312" pitchFamily="49" charset="-122"/>
                <a:sym typeface="Wingdings" pitchFamily="2" charset="2"/>
              </a:rPr>
              <a:t></a:t>
            </a:r>
            <a:r>
              <a:rPr lang="zh-CN" altLang="en-US" sz="2200">
                <a:solidFill>
                  <a:srgbClr val="C00000"/>
                </a:solidFill>
                <a:ea typeface="楷体_GB2312" pitchFamily="49" charset="-122"/>
              </a:rPr>
              <a:t>当</a:t>
            </a:r>
            <a:r>
              <a:rPr lang="en-US" altLang="en-US" sz="2200">
                <a:solidFill>
                  <a:srgbClr val="C00000"/>
                </a:solidFill>
                <a:ea typeface="楷体_GB2312" pitchFamily="49" charset="-122"/>
              </a:rPr>
              <a:t>S1</a:t>
            </a:r>
            <a:r>
              <a:rPr lang="zh-CN" altLang="en-US" sz="2200">
                <a:solidFill>
                  <a:srgbClr val="C00000"/>
                </a:solidFill>
                <a:ea typeface="楷体_GB2312" pitchFamily="49" charset="-122"/>
              </a:rPr>
              <a:t>闭合时，</a:t>
            </a:r>
            <a:r>
              <a:rPr lang="en-US" altLang="en-US" sz="2200">
                <a:solidFill>
                  <a:srgbClr val="C00000"/>
                </a:solidFill>
                <a:ea typeface="楷体_GB2312" pitchFamily="49" charset="-122"/>
              </a:rPr>
              <a:t>LM4950</a:t>
            </a:r>
            <a:r>
              <a:rPr lang="zh-CN" altLang="en-US" sz="2200">
                <a:solidFill>
                  <a:srgbClr val="C00000"/>
                </a:solidFill>
                <a:ea typeface="楷体_GB2312" pitchFamily="49" charset="-122"/>
              </a:rPr>
              <a:t>处于关断状态</a:t>
            </a:r>
            <a:r>
              <a:rPr lang="zh-CN" altLang="en-US" sz="2400">
                <a:solidFill>
                  <a:srgbClr val="C00000"/>
                </a:solidFill>
                <a:ea typeface="楷体_GB2312" pitchFamily="49" charset="-122"/>
              </a:rPr>
              <a:t>。</a:t>
            </a:r>
            <a:endParaRPr lang="en-US" altLang="zh-CN" sz="2200">
              <a:solidFill>
                <a:srgbClr val="C00000"/>
              </a:solidFill>
              <a:ea typeface="楷体_GB2312" pitchFamily="49"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strips(downRight)">
                                      <p:cBhvr>
                                        <p:cTn id="7" dur="500"/>
                                        <p:tgtEl>
                                          <p:spTgt spid="36"/>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40"/>
                                        </p:tgtEl>
                                        <p:attrNameLst>
                                          <p:attrName>style.visibility</p:attrName>
                                        </p:attrNameLst>
                                      </p:cBhvr>
                                      <p:to>
                                        <p:strVal val="visible"/>
                                      </p:to>
                                    </p:set>
                                    <p:animEffect transition="in" filter="strips(downRight)">
                                      <p:cBhvr>
                                        <p:cTn id="12" dur="500"/>
                                        <p:tgtEl>
                                          <p:spTgt spid="40"/>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35"/>
                                        </p:tgtEl>
                                        <p:attrNameLst>
                                          <p:attrName>style.visibility</p:attrName>
                                        </p:attrNameLst>
                                      </p:cBhvr>
                                      <p:to>
                                        <p:strVal val="visible"/>
                                      </p:to>
                                    </p:set>
                                    <p:animEffect transition="in" filter="strips(downRight)">
                                      <p:cBhvr>
                                        <p:cTn id="17" dur="500"/>
                                        <p:tgtEl>
                                          <p:spTgt spid="35"/>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37"/>
                                        </p:tgtEl>
                                        <p:attrNameLst>
                                          <p:attrName>style.visibility</p:attrName>
                                        </p:attrNameLst>
                                      </p:cBhvr>
                                      <p:to>
                                        <p:strVal val="visible"/>
                                      </p:to>
                                    </p:set>
                                    <p:animEffect transition="in" filter="strips(downRight)">
                                      <p:cBhvr>
                                        <p:cTn id="22" dur="500"/>
                                        <p:tgtEl>
                                          <p:spTgt spid="37"/>
                                        </p:tgtEl>
                                      </p:cBhvr>
                                    </p:animEffect>
                                  </p:childTnLst>
                                </p:cTn>
                              </p:par>
                            </p:childTnLst>
                          </p:cTn>
                        </p:par>
                      </p:childTnLst>
                    </p:cTn>
                  </p:par>
                  <p:par>
                    <p:cTn id="23" fill="hold">
                      <p:stCondLst>
                        <p:cond delay="indefinite"/>
                      </p:stCondLst>
                      <p:childTnLst>
                        <p:par>
                          <p:cTn id="24" fill="hold">
                            <p:stCondLst>
                              <p:cond delay="0"/>
                            </p:stCondLst>
                            <p:childTnLst>
                              <p:par>
                                <p:cTn id="25" presetID="18" presetClass="entr" presetSubtype="6" fill="hold" grpId="0" nodeType="clickEffect">
                                  <p:stCondLst>
                                    <p:cond delay="0"/>
                                  </p:stCondLst>
                                  <p:childTnLst>
                                    <p:set>
                                      <p:cBhvr>
                                        <p:cTn id="26" dur="1" fill="hold">
                                          <p:stCondLst>
                                            <p:cond delay="0"/>
                                          </p:stCondLst>
                                        </p:cTn>
                                        <p:tgtEl>
                                          <p:spTgt spid="38"/>
                                        </p:tgtEl>
                                        <p:attrNameLst>
                                          <p:attrName>style.visibility</p:attrName>
                                        </p:attrNameLst>
                                      </p:cBhvr>
                                      <p:to>
                                        <p:strVal val="visible"/>
                                      </p:to>
                                    </p:set>
                                    <p:animEffect transition="in" filter="strips(downRight)">
                                      <p:cBhvr>
                                        <p:cTn id="27" dur="500"/>
                                        <p:tgtEl>
                                          <p:spTgt spid="38"/>
                                        </p:tgtEl>
                                      </p:cBhvr>
                                    </p:animEffect>
                                  </p:childTnLst>
                                </p:cTn>
                              </p:par>
                            </p:childTnLst>
                          </p:cTn>
                        </p:par>
                      </p:childTnLst>
                    </p:cTn>
                  </p:par>
                  <p:par>
                    <p:cTn id="28" fill="hold">
                      <p:stCondLst>
                        <p:cond delay="indefinite"/>
                      </p:stCondLst>
                      <p:childTnLst>
                        <p:par>
                          <p:cTn id="29" fill="hold">
                            <p:stCondLst>
                              <p:cond delay="0"/>
                            </p:stCondLst>
                            <p:childTnLst>
                              <p:par>
                                <p:cTn id="30" presetID="18" presetClass="entr" presetSubtype="6" fill="hold" grpId="0" nodeType="clickEffect">
                                  <p:stCondLst>
                                    <p:cond delay="0"/>
                                  </p:stCondLst>
                                  <p:childTnLst>
                                    <p:set>
                                      <p:cBhvr>
                                        <p:cTn id="31" dur="1" fill="hold">
                                          <p:stCondLst>
                                            <p:cond delay="0"/>
                                          </p:stCondLst>
                                        </p:cTn>
                                        <p:tgtEl>
                                          <p:spTgt spid="39"/>
                                        </p:tgtEl>
                                        <p:attrNameLst>
                                          <p:attrName>style.visibility</p:attrName>
                                        </p:attrNameLst>
                                      </p:cBhvr>
                                      <p:to>
                                        <p:strVal val="visible"/>
                                      </p:to>
                                    </p:set>
                                    <p:animEffect transition="in" filter="strips(downRight)">
                                      <p:cBhvr>
                                        <p:cTn id="32"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utoUpdateAnimBg="0"/>
      <p:bldP spid="40" grpId="0" autoUpdateAnimBg="0"/>
      <p:bldP spid="35" grpId="0" autoUpdateAnimBg="0"/>
      <p:bldP spid="37" grpId="0" autoUpdateAnimBg="0"/>
      <p:bldP spid="38" grpId="0" autoUpdateAnimBg="0"/>
      <p:bldP spid="39" grpId="0" autoUpdateAnimBg="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67587" name="Rectangle 4"/>
          <p:cNvSpPr>
            <a:spLocks noChangeArrowheads="1"/>
          </p:cNvSpPr>
          <p:nvPr/>
        </p:nvSpPr>
        <p:spPr bwMode="auto">
          <a:xfrm>
            <a:off x="0" y="-13216"/>
            <a:ext cx="184731" cy="369332"/>
          </a:xfrm>
          <a:prstGeom prst="rect">
            <a:avLst/>
          </a:prstGeom>
          <a:noFill/>
          <a:ln w="9525">
            <a:noFill/>
            <a:miter lim="800000"/>
            <a:headEnd/>
            <a:tailEnd/>
          </a:ln>
        </p:spPr>
        <p:txBody>
          <a:bodyPr wrap="none" anchor="ctr">
            <a:spAutoFit/>
          </a:bodyPr>
          <a:lstStyle/>
          <a:p>
            <a:endParaRPr lang="zh-CN" altLang="en-US"/>
          </a:p>
        </p:txBody>
      </p:sp>
      <p:sp>
        <p:nvSpPr>
          <p:cNvPr id="67588" name="Rectangle 6"/>
          <p:cNvSpPr>
            <a:spLocks noChangeArrowheads="1"/>
          </p:cNvSpPr>
          <p:nvPr/>
        </p:nvSpPr>
        <p:spPr bwMode="auto">
          <a:xfrm>
            <a:off x="0" y="-13216"/>
            <a:ext cx="184731" cy="369332"/>
          </a:xfrm>
          <a:prstGeom prst="rect">
            <a:avLst/>
          </a:prstGeom>
          <a:noFill/>
          <a:ln w="9525">
            <a:noFill/>
            <a:miter lim="800000"/>
            <a:headEnd/>
            <a:tailEnd/>
          </a:ln>
        </p:spPr>
        <p:txBody>
          <a:bodyPr wrap="none" anchor="ctr">
            <a:spAutoFit/>
          </a:bodyPr>
          <a:lstStyle/>
          <a:p>
            <a:endParaRPr lang="zh-CN" altLang="en-US"/>
          </a:p>
        </p:txBody>
      </p:sp>
      <p:sp>
        <p:nvSpPr>
          <p:cNvPr id="67589" name="Rectangle 7"/>
          <p:cNvSpPr>
            <a:spLocks noChangeArrowheads="1"/>
          </p:cNvSpPr>
          <p:nvPr/>
        </p:nvSpPr>
        <p:spPr bwMode="auto">
          <a:xfrm>
            <a:off x="0" y="458272"/>
            <a:ext cx="184731" cy="369332"/>
          </a:xfrm>
          <a:prstGeom prst="rect">
            <a:avLst/>
          </a:prstGeom>
          <a:noFill/>
          <a:ln w="9525">
            <a:noFill/>
            <a:miter lim="800000"/>
            <a:headEnd/>
            <a:tailEnd/>
          </a:ln>
        </p:spPr>
        <p:txBody>
          <a:bodyPr wrap="none" anchor="ctr">
            <a:spAutoFit/>
          </a:bodyPr>
          <a:lstStyle/>
          <a:p>
            <a:pPr eaLnBrk="0" hangingPunct="0"/>
            <a:endParaRPr lang="zh-CN" altLang="zh-CN"/>
          </a:p>
        </p:txBody>
      </p:sp>
      <p:sp>
        <p:nvSpPr>
          <p:cNvPr id="67590" name="Rectangle 2"/>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67591" name="Rectangle 2"/>
          <p:cNvSpPr>
            <a:spLocks noChangeArrowheads="1"/>
          </p:cNvSpPr>
          <p:nvPr/>
        </p:nvSpPr>
        <p:spPr bwMode="auto">
          <a:xfrm>
            <a:off x="571501" y="375048"/>
            <a:ext cx="7286625" cy="523220"/>
          </a:xfrm>
          <a:prstGeom prst="rect">
            <a:avLst/>
          </a:prstGeom>
          <a:noFill/>
          <a:ln w="12700" cap="sq">
            <a:noFill/>
            <a:miter lim="800000"/>
            <a:headEnd type="none" w="sm" len="sm"/>
            <a:tailEnd type="none" w="sm" len="sm"/>
          </a:ln>
        </p:spPr>
        <p:txBody>
          <a:bodyPr>
            <a:spAutoFit/>
          </a:bodyPr>
          <a:lstStyle/>
          <a:p>
            <a:r>
              <a:rPr lang="en-US" altLang="zh-CN" sz="2800"/>
              <a:t>3.5.2  OCL</a:t>
            </a:r>
            <a:r>
              <a:rPr lang="zh-CN" altLang="en-US" sz="2800"/>
              <a:t>（</a:t>
            </a:r>
            <a:r>
              <a:rPr lang="en-US" altLang="zh-CN" sz="2800"/>
              <a:t>Output Capacitor Less</a:t>
            </a:r>
            <a:r>
              <a:rPr lang="zh-CN" altLang="en-US" sz="2800"/>
              <a:t>）功放</a:t>
            </a:r>
          </a:p>
        </p:txBody>
      </p:sp>
      <p:sp>
        <p:nvSpPr>
          <p:cNvPr id="67592" name="Rectangle 22"/>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67593" name="Rectangle 24"/>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67594" name="Rectangle 4"/>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67595" name="Rectangle 6"/>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67596" name="Rectangle 6"/>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67597" name="Rectangle 8"/>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67598" name="Rectangle 10"/>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67599" name="Rectangle 7"/>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67600" name="Rectangle 10"/>
          <p:cNvSpPr>
            <a:spLocks noChangeArrowheads="1"/>
          </p:cNvSpPr>
          <p:nvPr/>
        </p:nvSpPr>
        <p:spPr bwMode="auto">
          <a:xfrm>
            <a:off x="0" y="12070"/>
            <a:ext cx="216726" cy="261610"/>
          </a:xfrm>
          <a:prstGeom prst="rect">
            <a:avLst/>
          </a:prstGeom>
          <a:noFill/>
          <a:ln w="9525">
            <a:noFill/>
            <a:miter lim="800000"/>
            <a:headEnd/>
            <a:tailEnd/>
          </a:ln>
        </p:spPr>
        <p:txBody>
          <a:bodyPr wrap="none" anchor="ctr">
            <a:spAutoFit/>
          </a:bodyPr>
          <a:lstStyle/>
          <a:p>
            <a:pPr eaLnBrk="0" hangingPunct="0"/>
            <a:r>
              <a:rPr lang="zh-CN" altLang="zh-CN" sz="1100"/>
              <a:t> </a:t>
            </a:r>
            <a:endParaRPr lang="zh-CN" altLang="zh-CN"/>
          </a:p>
        </p:txBody>
      </p:sp>
      <p:sp>
        <p:nvSpPr>
          <p:cNvPr id="67601" name="Rectangle 12"/>
          <p:cNvSpPr>
            <a:spLocks noChangeArrowheads="1"/>
          </p:cNvSpPr>
          <p:nvPr/>
        </p:nvSpPr>
        <p:spPr bwMode="auto">
          <a:xfrm>
            <a:off x="0" y="-13216"/>
            <a:ext cx="184731" cy="369332"/>
          </a:xfrm>
          <a:prstGeom prst="rect">
            <a:avLst/>
          </a:prstGeom>
          <a:noFill/>
          <a:ln w="9525">
            <a:noFill/>
            <a:miter lim="800000"/>
            <a:headEnd/>
            <a:tailEnd/>
          </a:ln>
        </p:spPr>
        <p:txBody>
          <a:bodyPr wrap="none" anchor="ctr">
            <a:spAutoFit/>
          </a:bodyPr>
          <a:lstStyle/>
          <a:p>
            <a:endParaRPr lang="zh-CN" altLang="en-US"/>
          </a:p>
        </p:txBody>
      </p:sp>
      <p:sp>
        <p:nvSpPr>
          <p:cNvPr id="67602" name="Rectangle 5"/>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67603" name="Rectangle 7"/>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67604" name="Rectangle 5"/>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67605" name="Rectangle 7"/>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67606" name="Rectangle 9"/>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67607" name="Rectangle 3"/>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67608" name="Rectangle 4"/>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67609" name="Rectangle 6"/>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67610" name="Rectangle 8"/>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67611" name="Rectangle 6"/>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36" name="Rectangle 18"/>
          <p:cNvSpPr>
            <a:spLocks noChangeArrowheads="1"/>
          </p:cNvSpPr>
          <p:nvPr/>
        </p:nvSpPr>
        <p:spPr bwMode="auto">
          <a:xfrm>
            <a:off x="571500" y="964406"/>
            <a:ext cx="6357938" cy="369332"/>
          </a:xfrm>
          <a:prstGeom prst="rect">
            <a:avLst/>
          </a:prstGeom>
          <a:noFill/>
          <a:ln w="9525">
            <a:noFill/>
            <a:miter lim="800000"/>
            <a:headEnd/>
            <a:tailEnd/>
          </a:ln>
        </p:spPr>
        <p:txBody>
          <a:bodyPr lIns="0" tIns="0" rIns="0" bIns="0">
            <a:spAutoFit/>
          </a:bodyPr>
          <a:lstStyle/>
          <a:p>
            <a:pPr>
              <a:spcBef>
                <a:spcPct val="20000"/>
              </a:spcBef>
              <a:buClr>
                <a:schemeClr val="accent2"/>
              </a:buClr>
              <a:buFont typeface="Wingdings" pitchFamily="2" charset="2"/>
              <a:buNone/>
            </a:pPr>
            <a:r>
              <a:rPr lang="zh-CN" altLang="en-US" sz="2400">
                <a:ea typeface="楷体_GB2312" pitchFamily="49" charset="-122"/>
              </a:rPr>
              <a:t>（</a:t>
            </a:r>
            <a:r>
              <a:rPr lang="en-US" altLang="zh-CN" sz="2400">
                <a:ea typeface="楷体_GB2312" pitchFamily="49" charset="-122"/>
              </a:rPr>
              <a:t>1</a:t>
            </a:r>
            <a:r>
              <a:rPr lang="zh-CN" altLang="en-US" sz="2400">
                <a:ea typeface="楷体_GB2312" pitchFamily="49" charset="-122"/>
              </a:rPr>
              <a:t>）特点</a:t>
            </a:r>
          </a:p>
        </p:txBody>
      </p:sp>
      <p:sp>
        <p:nvSpPr>
          <p:cNvPr id="40" name="Rectangle 18"/>
          <p:cNvSpPr>
            <a:spLocks noChangeArrowheads="1"/>
          </p:cNvSpPr>
          <p:nvPr/>
        </p:nvSpPr>
        <p:spPr bwMode="auto">
          <a:xfrm>
            <a:off x="500063" y="1339454"/>
            <a:ext cx="8286750" cy="1107996"/>
          </a:xfrm>
          <a:prstGeom prst="rect">
            <a:avLst/>
          </a:prstGeom>
          <a:noFill/>
          <a:ln w="9525">
            <a:noFill/>
            <a:miter lim="800000"/>
            <a:headEnd/>
            <a:tailEnd/>
          </a:ln>
        </p:spPr>
        <p:txBody>
          <a:bodyPr lIns="0" tIns="0" rIns="0" bIns="0">
            <a:spAutoFit/>
          </a:bodyPr>
          <a:lstStyle/>
          <a:p>
            <a:pPr>
              <a:spcBef>
                <a:spcPct val="20000"/>
              </a:spcBef>
              <a:buClr>
                <a:schemeClr val="accent2"/>
              </a:buClr>
              <a:buFont typeface="Wingdings" pitchFamily="2" charset="2"/>
              <a:buNone/>
            </a:pPr>
            <a:r>
              <a:rPr lang="en-US" altLang="zh-CN" sz="2400">
                <a:ea typeface="楷体_GB2312" pitchFamily="49" charset="-122"/>
              </a:rPr>
              <a:t>OCL</a:t>
            </a:r>
            <a:r>
              <a:rPr lang="zh-CN" altLang="en-US" sz="2400">
                <a:ea typeface="楷体_GB2312" pitchFamily="49" charset="-122"/>
              </a:rPr>
              <a:t>功放</a:t>
            </a:r>
            <a:r>
              <a:rPr lang="zh-CN" altLang="en-US" sz="2400">
                <a:solidFill>
                  <a:srgbClr val="C00000"/>
                </a:solidFill>
                <a:ea typeface="楷体_GB2312" pitchFamily="49" charset="-122"/>
              </a:rPr>
              <a:t>无电容</a:t>
            </a:r>
            <a:r>
              <a:rPr lang="zh-CN" altLang="en-US" sz="2400">
                <a:ea typeface="楷体_GB2312" pitchFamily="49" charset="-122"/>
              </a:rPr>
              <a:t>较好地改善了输出信号的频率响应，但电路供电方式从单电源调整为双电源。</a:t>
            </a:r>
            <a:r>
              <a:rPr lang="en-US" altLang="zh-CN" sz="2400">
                <a:ea typeface="楷体_GB2312" pitchFamily="49" charset="-122"/>
              </a:rPr>
              <a:t>OCL</a:t>
            </a:r>
            <a:r>
              <a:rPr lang="zh-CN" altLang="en-US" sz="2400">
                <a:ea typeface="楷体_GB2312" pitchFamily="49" charset="-122"/>
              </a:rPr>
              <a:t>功放电路的调试稍显复杂，输出端直流电压必须严格为</a:t>
            </a:r>
            <a:r>
              <a:rPr lang="en-US" altLang="zh-CN" sz="2400">
                <a:ea typeface="楷体_GB2312" pitchFamily="49" charset="-122"/>
              </a:rPr>
              <a:t>0V</a:t>
            </a:r>
            <a:r>
              <a:rPr lang="zh-CN" altLang="en-US" sz="2400">
                <a:ea typeface="楷体_GB2312" pitchFamily="49" charset="-122"/>
              </a:rPr>
              <a:t>后，才允许接入扬声器等负载。</a:t>
            </a:r>
            <a:endParaRPr lang="en-US" altLang="zh-CN" sz="2200">
              <a:ea typeface="楷体_GB2312" pitchFamily="49" charset="-122"/>
            </a:endParaRPr>
          </a:p>
        </p:txBody>
      </p:sp>
      <p:sp>
        <p:nvSpPr>
          <p:cNvPr id="42" name="Rectangle 18"/>
          <p:cNvSpPr>
            <a:spLocks noChangeArrowheads="1"/>
          </p:cNvSpPr>
          <p:nvPr/>
        </p:nvSpPr>
        <p:spPr bwMode="auto">
          <a:xfrm>
            <a:off x="571500" y="2240756"/>
            <a:ext cx="6357938" cy="369332"/>
          </a:xfrm>
          <a:prstGeom prst="rect">
            <a:avLst/>
          </a:prstGeom>
          <a:noFill/>
          <a:ln w="9525">
            <a:noFill/>
            <a:miter lim="800000"/>
            <a:headEnd/>
            <a:tailEnd/>
          </a:ln>
        </p:spPr>
        <p:txBody>
          <a:bodyPr lIns="0" tIns="0" rIns="0" bIns="0">
            <a:spAutoFit/>
          </a:bodyPr>
          <a:lstStyle/>
          <a:p>
            <a:pPr>
              <a:spcBef>
                <a:spcPct val="20000"/>
              </a:spcBef>
              <a:buClr>
                <a:schemeClr val="accent2"/>
              </a:buClr>
              <a:buFont typeface="Wingdings" pitchFamily="2" charset="2"/>
              <a:buNone/>
            </a:pPr>
            <a:r>
              <a:rPr lang="zh-CN" altLang="en-US" sz="2400">
                <a:ea typeface="楷体_GB2312" pitchFamily="49" charset="-122"/>
              </a:rPr>
              <a:t>（</a:t>
            </a:r>
            <a:r>
              <a:rPr lang="en-US" altLang="zh-CN" sz="2400">
                <a:ea typeface="楷体_GB2312" pitchFamily="49" charset="-122"/>
              </a:rPr>
              <a:t>2</a:t>
            </a:r>
            <a:r>
              <a:rPr lang="zh-CN" altLang="en-US" sz="2400">
                <a:ea typeface="楷体_GB2312" pitchFamily="49" charset="-122"/>
              </a:rPr>
              <a:t>）</a:t>
            </a:r>
            <a:r>
              <a:rPr lang="en-US" altLang="zh-CN" sz="2400">
                <a:ea typeface="楷体_GB2312" pitchFamily="49" charset="-122"/>
              </a:rPr>
              <a:t>TDA2030</a:t>
            </a:r>
            <a:r>
              <a:rPr lang="zh-CN" altLang="en-US" sz="2400">
                <a:ea typeface="楷体_GB2312" pitchFamily="49" charset="-122"/>
              </a:rPr>
              <a:t>构成的功放电路</a:t>
            </a:r>
          </a:p>
        </p:txBody>
      </p:sp>
      <p:grpSp>
        <p:nvGrpSpPr>
          <p:cNvPr id="67615" name="组合 43"/>
          <p:cNvGrpSpPr>
            <a:grpSpLocks/>
          </p:cNvGrpSpPr>
          <p:nvPr/>
        </p:nvGrpSpPr>
        <p:grpSpPr bwMode="auto">
          <a:xfrm>
            <a:off x="571500" y="2625329"/>
            <a:ext cx="8001000" cy="1982390"/>
            <a:chOff x="714348" y="3429000"/>
            <a:chExt cx="8001056" cy="2643206"/>
          </a:xfrm>
        </p:grpSpPr>
        <p:sp>
          <p:nvSpPr>
            <p:cNvPr id="67616" name="矩形 42"/>
            <p:cNvSpPr>
              <a:spLocks noChangeArrowheads="1"/>
            </p:cNvSpPr>
            <p:nvPr/>
          </p:nvSpPr>
          <p:spPr bwMode="auto">
            <a:xfrm>
              <a:off x="714348" y="3429000"/>
              <a:ext cx="8001056" cy="2643206"/>
            </a:xfrm>
            <a:prstGeom prst="rect">
              <a:avLst/>
            </a:prstGeom>
            <a:solidFill>
              <a:srgbClr val="92D050"/>
            </a:solidFill>
            <a:ln w="9525" algn="ctr">
              <a:solidFill>
                <a:schemeClr val="tx1"/>
              </a:solidFill>
              <a:round/>
              <a:headEnd/>
              <a:tailEnd/>
            </a:ln>
          </p:spPr>
          <p:txBody>
            <a:bodyPr wrap="none"/>
            <a:lstStyle/>
            <a:p>
              <a:pPr algn="ctr"/>
              <a:endParaRPr lang="zh-CN" altLang="en-US"/>
            </a:p>
          </p:txBody>
        </p:sp>
        <p:pic>
          <p:nvPicPr>
            <p:cNvPr id="67617" name="Picture 2" descr="3T5T3"/>
            <p:cNvPicPr>
              <a:picLocks noChangeAspect="1" noChangeArrowheads="1"/>
            </p:cNvPicPr>
            <p:nvPr/>
          </p:nvPicPr>
          <p:blipFill>
            <a:blip r:embed="rId2" cstate="print"/>
            <a:srcRect/>
            <a:stretch>
              <a:fillRect/>
            </a:stretch>
          </p:blipFill>
          <p:spPr bwMode="auto">
            <a:xfrm>
              <a:off x="829910" y="3500438"/>
              <a:ext cx="7742618" cy="2500330"/>
            </a:xfrm>
            <a:prstGeom prst="rect">
              <a:avLst/>
            </a:prstGeom>
            <a:noFill/>
            <a:ln w="9525">
              <a:noFill/>
              <a:miter lim="800000"/>
              <a:headEnd/>
              <a:tailEnd/>
            </a:ln>
          </p:spPr>
        </p:pic>
      </p:gr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strips(downRight)">
                                      <p:cBhvr>
                                        <p:cTn id="7" dur="500"/>
                                        <p:tgtEl>
                                          <p:spTgt spid="36"/>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40"/>
                                        </p:tgtEl>
                                        <p:attrNameLst>
                                          <p:attrName>style.visibility</p:attrName>
                                        </p:attrNameLst>
                                      </p:cBhvr>
                                      <p:to>
                                        <p:strVal val="visible"/>
                                      </p:to>
                                    </p:set>
                                    <p:animEffect transition="in" filter="strips(downRight)">
                                      <p:cBhvr>
                                        <p:cTn id="12" dur="500"/>
                                        <p:tgtEl>
                                          <p:spTgt spid="40"/>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42"/>
                                        </p:tgtEl>
                                        <p:attrNameLst>
                                          <p:attrName>style.visibility</p:attrName>
                                        </p:attrNameLst>
                                      </p:cBhvr>
                                      <p:to>
                                        <p:strVal val="visible"/>
                                      </p:to>
                                    </p:set>
                                    <p:animEffect transition="in" filter="strips(downRight)">
                                      <p:cBhvr>
                                        <p:cTn id="17"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utoUpdateAnimBg="0"/>
      <p:bldP spid="40" grpId="0" autoUpdateAnimBg="0"/>
      <p:bldP spid="42" grpId="0" autoUpdateAnimBg="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68611" name="Rectangle 4"/>
          <p:cNvSpPr>
            <a:spLocks noChangeArrowheads="1"/>
          </p:cNvSpPr>
          <p:nvPr/>
        </p:nvSpPr>
        <p:spPr bwMode="auto">
          <a:xfrm>
            <a:off x="0" y="-13216"/>
            <a:ext cx="184731" cy="369332"/>
          </a:xfrm>
          <a:prstGeom prst="rect">
            <a:avLst/>
          </a:prstGeom>
          <a:noFill/>
          <a:ln w="9525">
            <a:noFill/>
            <a:miter lim="800000"/>
            <a:headEnd/>
            <a:tailEnd/>
          </a:ln>
        </p:spPr>
        <p:txBody>
          <a:bodyPr wrap="none" anchor="ctr">
            <a:spAutoFit/>
          </a:bodyPr>
          <a:lstStyle/>
          <a:p>
            <a:endParaRPr lang="zh-CN" altLang="en-US"/>
          </a:p>
        </p:txBody>
      </p:sp>
      <p:sp>
        <p:nvSpPr>
          <p:cNvPr id="68612" name="Rectangle 6"/>
          <p:cNvSpPr>
            <a:spLocks noChangeArrowheads="1"/>
          </p:cNvSpPr>
          <p:nvPr/>
        </p:nvSpPr>
        <p:spPr bwMode="auto">
          <a:xfrm>
            <a:off x="0" y="-13216"/>
            <a:ext cx="184731" cy="369332"/>
          </a:xfrm>
          <a:prstGeom prst="rect">
            <a:avLst/>
          </a:prstGeom>
          <a:noFill/>
          <a:ln w="9525">
            <a:noFill/>
            <a:miter lim="800000"/>
            <a:headEnd/>
            <a:tailEnd/>
          </a:ln>
        </p:spPr>
        <p:txBody>
          <a:bodyPr wrap="none" anchor="ctr">
            <a:spAutoFit/>
          </a:bodyPr>
          <a:lstStyle/>
          <a:p>
            <a:endParaRPr lang="zh-CN" altLang="en-US"/>
          </a:p>
        </p:txBody>
      </p:sp>
      <p:sp>
        <p:nvSpPr>
          <p:cNvPr id="68613" name="Rectangle 7"/>
          <p:cNvSpPr>
            <a:spLocks noChangeArrowheads="1"/>
          </p:cNvSpPr>
          <p:nvPr/>
        </p:nvSpPr>
        <p:spPr bwMode="auto">
          <a:xfrm>
            <a:off x="0" y="458272"/>
            <a:ext cx="184731" cy="369332"/>
          </a:xfrm>
          <a:prstGeom prst="rect">
            <a:avLst/>
          </a:prstGeom>
          <a:noFill/>
          <a:ln w="9525">
            <a:noFill/>
            <a:miter lim="800000"/>
            <a:headEnd/>
            <a:tailEnd/>
          </a:ln>
        </p:spPr>
        <p:txBody>
          <a:bodyPr wrap="none" anchor="ctr">
            <a:spAutoFit/>
          </a:bodyPr>
          <a:lstStyle/>
          <a:p>
            <a:pPr eaLnBrk="0" hangingPunct="0"/>
            <a:endParaRPr lang="zh-CN" altLang="zh-CN"/>
          </a:p>
        </p:txBody>
      </p:sp>
      <p:sp>
        <p:nvSpPr>
          <p:cNvPr id="68614" name="Rectangle 2"/>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68615" name="Rectangle 2"/>
          <p:cNvSpPr>
            <a:spLocks noChangeArrowheads="1"/>
          </p:cNvSpPr>
          <p:nvPr/>
        </p:nvSpPr>
        <p:spPr bwMode="auto">
          <a:xfrm>
            <a:off x="571501" y="375048"/>
            <a:ext cx="7286625" cy="523220"/>
          </a:xfrm>
          <a:prstGeom prst="rect">
            <a:avLst/>
          </a:prstGeom>
          <a:noFill/>
          <a:ln w="12700" cap="sq">
            <a:noFill/>
            <a:miter lim="800000"/>
            <a:headEnd type="none" w="sm" len="sm"/>
            <a:tailEnd type="none" w="sm" len="sm"/>
          </a:ln>
        </p:spPr>
        <p:txBody>
          <a:bodyPr>
            <a:spAutoFit/>
          </a:bodyPr>
          <a:lstStyle/>
          <a:p>
            <a:r>
              <a:rPr lang="en-US" altLang="zh-CN" sz="2800"/>
              <a:t>3.5.2  OCL</a:t>
            </a:r>
            <a:r>
              <a:rPr lang="zh-CN" altLang="en-US" sz="2800"/>
              <a:t>（</a:t>
            </a:r>
            <a:r>
              <a:rPr lang="en-US" altLang="zh-CN" sz="2800"/>
              <a:t>Output Capacitor Less</a:t>
            </a:r>
            <a:r>
              <a:rPr lang="zh-CN" altLang="en-US" sz="2800"/>
              <a:t>）功放</a:t>
            </a:r>
          </a:p>
        </p:txBody>
      </p:sp>
      <p:sp>
        <p:nvSpPr>
          <p:cNvPr id="68616" name="Rectangle 22"/>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68617" name="Rectangle 24"/>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68618" name="Rectangle 4"/>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68619" name="Rectangle 6"/>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68620" name="Rectangle 6"/>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68621" name="Rectangle 8"/>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68622" name="Rectangle 10"/>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68623" name="Rectangle 7"/>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68624" name="Rectangle 10"/>
          <p:cNvSpPr>
            <a:spLocks noChangeArrowheads="1"/>
          </p:cNvSpPr>
          <p:nvPr/>
        </p:nvSpPr>
        <p:spPr bwMode="auto">
          <a:xfrm>
            <a:off x="0" y="12070"/>
            <a:ext cx="216726" cy="261610"/>
          </a:xfrm>
          <a:prstGeom prst="rect">
            <a:avLst/>
          </a:prstGeom>
          <a:noFill/>
          <a:ln w="9525">
            <a:noFill/>
            <a:miter lim="800000"/>
            <a:headEnd/>
            <a:tailEnd/>
          </a:ln>
        </p:spPr>
        <p:txBody>
          <a:bodyPr wrap="none" anchor="ctr">
            <a:spAutoFit/>
          </a:bodyPr>
          <a:lstStyle/>
          <a:p>
            <a:pPr eaLnBrk="0" hangingPunct="0"/>
            <a:r>
              <a:rPr lang="zh-CN" altLang="zh-CN" sz="1100"/>
              <a:t> </a:t>
            </a:r>
            <a:endParaRPr lang="zh-CN" altLang="zh-CN"/>
          </a:p>
        </p:txBody>
      </p:sp>
      <p:sp>
        <p:nvSpPr>
          <p:cNvPr id="68625" name="Rectangle 12"/>
          <p:cNvSpPr>
            <a:spLocks noChangeArrowheads="1"/>
          </p:cNvSpPr>
          <p:nvPr/>
        </p:nvSpPr>
        <p:spPr bwMode="auto">
          <a:xfrm>
            <a:off x="0" y="-13216"/>
            <a:ext cx="184731" cy="369332"/>
          </a:xfrm>
          <a:prstGeom prst="rect">
            <a:avLst/>
          </a:prstGeom>
          <a:noFill/>
          <a:ln w="9525">
            <a:noFill/>
            <a:miter lim="800000"/>
            <a:headEnd/>
            <a:tailEnd/>
          </a:ln>
        </p:spPr>
        <p:txBody>
          <a:bodyPr wrap="none" anchor="ctr">
            <a:spAutoFit/>
          </a:bodyPr>
          <a:lstStyle/>
          <a:p>
            <a:endParaRPr lang="zh-CN" altLang="en-US"/>
          </a:p>
        </p:txBody>
      </p:sp>
      <p:sp>
        <p:nvSpPr>
          <p:cNvPr id="68626" name="Rectangle 5"/>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68627" name="Rectangle 7"/>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68628" name="Rectangle 5"/>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68629" name="Rectangle 7"/>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68630" name="Rectangle 9"/>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68631" name="Rectangle 3"/>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68632" name="Rectangle 4"/>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68633" name="Rectangle 6"/>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68634" name="Rectangle 8"/>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68635" name="Rectangle 6"/>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40" name="Rectangle 18"/>
          <p:cNvSpPr>
            <a:spLocks noChangeArrowheads="1"/>
          </p:cNvSpPr>
          <p:nvPr/>
        </p:nvSpPr>
        <p:spPr bwMode="auto">
          <a:xfrm>
            <a:off x="428625" y="946548"/>
            <a:ext cx="8286750" cy="738664"/>
          </a:xfrm>
          <a:prstGeom prst="rect">
            <a:avLst/>
          </a:prstGeom>
          <a:noFill/>
          <a:ln w="9525">
            <a:noFill/>
            <a:miter lim="800000"/>
            <a:headEnd/>
            <a:tailEnd/>
          </a:ln>
        </p:spPr>
        <p:txBody>
          <a:bodyPr lIns="0" tIns="0" rIns="0" bIns="0">
            <a:spAutoFit/>
          </a:bodyPr>
          <a:lstStyle/>
          <a:p>
            <a:pPr>
              <a:spcBef>
                <a:spcPct val="20000"/>
              </a:spcBef>
              <a:buClr>
                <a:schemeClr val="accent2"/>
              </a:buClr>
              <a:buFont typeface="Wingdings" pitchFamily="2" charset="2"/>
              <a:buNone/>
            </a:pPr>
            <a:r>
              <a:rPr lang="en-US" altLang="zh-CN" sz="2400">
                <a:ea typeface="楷体_GB2312" pitchFamily="49" charset="-122"/>
              </a:rPr>
              <a:t>  【</a:t>
            </a:r>
            <a:r>
              <a:rPr lang="zh-CN" altLang="en-US" sz="2400">
                <a:ea typeface="楷体_GB2312" pitchFamily="49" charset="-122"/>
              </a:rPr>
              <a:t>例</a:t>
            </a:r>
            <a:r>
              <a:rPr lang="en-US" altLang="zh-CN" sz="2400">
                <a:ea typeface="楷体_GB2312" pitchFamily="49" charset="-122"/>
              </a:rPr>
              <a:t>3-5-1】 </a:t>
            </a:r>
            <a:r>
              <a:rPr lang="zh-CN" altLang="en-US" sz="2400">
                <a:ea typeface="楷体_GB2312" pitchFamily="49" charset="-122"/>
              </a:rPr>
              <a:t>将集成运放与</a:t>
            </a:r>
            <a:r>
              <a:rPr lang="en-US" altLang="zh-CN" sz="2400">
                <a:ea typeface="楷体_GB2312" pitchFamily="49" charset="-122"/>
              </a:rPr>
              <a:t>OCL</a:t>
            </a:r>
            <a:r>
              <a:rPr lang="zh-CN" altLang="en-US" sz="2400">
                <a:ea typeface="楷体_GB2312" pitchFamily="49" charset="-122"/>
              </a:rPr>
              <a:t>功放的输出单元（推挽放大器）结合起来，可以设计出功率更大的功放电路。</a:t>
            </a:r>
          </a:p>
        </p:txBody>
      </p:sp>
      <p:sp>
        <p:nvSpPr>
          <p:cNvPr id="38" name="矩形 37"/>
          <p:cNvSpPr/>
          <p:nvPr/>
        </p:nvSpPr>
        <p:spPr>
          <a:xfrm>
            <a:off x="428625" y="2101454"/>
            <a:ext cx="3143250" cy="769441"/>
          </a:xfrm>
          <a:prstGeom prst="rect">
            <a:avLst/>
          </a:prstGeom>
        </p:spPr>
        <p:txBody>
          <a:bodyPr>
            <a:spAutoFit/>
          </a:bodyPr>
          <a:lstStyle/>
          <a:p>
            <a:pPr>
              <a:defRPr/>
            </a:pPr>
            <a:r>
              <a:rPr lang="zh-CN" altLang="en-US" sz="2200" dirty="0">
                <a:latin typeface="+mn-ea"/>
                <a:ea typeface="+mn-ea"/>
              </a:rPr>
              <a:t>集成运放</a:t>
            </a:r>
            <a:r>
              <a:rPr lang="en-US" sz="2200" dirty="0">
                <a:latin typeface="+mn-ea"/>
                <a:ea typeface="+mn-ea"/>
              </a:rPr>
              <a:t>LF356M</a:t>
            </a:r>
            <a:r>
              <a:rPr lang="zh-CN" altLang="en-US" sz="2200" dirty="0">
                <a:latin typeface="+mn-ea"/>
                <a:ea typeface="+mn-ea"/>
              </a:rPr>
              <a:t>接为同相放大器。</a:t>
            </a:r>
          </a:p>
        </p:txBody>
      </p:sp>
      <p:sp>
        <p:nvSpPr>
          <p:cNvPr id="39" name="矩形 38"/>
          <p:cNvSpPr/>
          <p:nvPr/>
        </p:nvSpPr>
        <p:spPr>
          <a:xfrm>
            <a:off x="428625" y="2797969"/>
            <a:ext cx="3143250" cy="769441"/>
          </a:xfrm>
          <a:prstGeom prst="rect">
            <a:avLst/>
          </a:prstGeom>
        </p:spPr>
        <p:txBody>
          <a:bodyPr>
            <a:spAutoFit/>
          </a:bodyPr>
          <a:lstStyle/>
          <a:p>
            <a:pPr>
              <a:defRPr/>
            </a:pPr>
            <a:r>
              <a:rPr lang="zh-CN" altLang="en-US" sz="2200" dirty="0">
                <a:latin typeface="+mn-ea"/>
                <a:ea typeface="+mn-ea"/>
              </a:rPr>
              <a:t>负反馈电阻网络</a:t>
            </a:r>
            <a:r>
              <a:rPr lang="en-US" altLang="en-US" sz="2200" dirty="0">
                <a:latin typeface="+mn-ea"/>
                <a:ea typeface="+mn-ea"/>
              </a:rPr>
              <a:t>R3</a:t>
            </a:r>
            <a:r>
              <a:rPr lang="zh-CN" altLang="en-US" sz="2200" dirty="0">
                <a:latin typeface="+mn-ea"/>
                <a:ea typeface="+mn-ea"/>
              </a:rPr>
              <a:t>、</a:t>
            </a:r>
            <a:r>
              <a:rPr lang="en-US" altLang="en-US" sz="2200" dirty="0">
                <a:latin typeface="+mn-ea"/>
                <a:ea typeface="+mn-ea"/>
              </a:rPr>
              <a:t>R4</a:t>
            </a:r>
            <a:r>
              <a:rPr lang="zh-CN" altLang="en-US" sz="2200" dirty="0">
                <a:latin typeface="+mn-ea"/>
                <a:ea typeface="+mn-ea"/>
              </a:rPr>
              <a:t>决定放大器增益。</a:t>
            </a:r>
          </a:p>
        </p:txBody>
      </p:sp>
      <p:pic>
        <p:nvPicPr>
          <p:cNvPr id="68639" name="Picture 3"/>
          <p:cNvPicPr>
            <a:picLocks noChangeAspect="1" noChangeArrowheads="1"/>
          </p:cNvPicPr>
          <p:nvPr/>
        </p:nvPicPr>
        <p:blipFill>
          <a:blip r:embed="rId2" cstate="print"/>
          <a:srcRect/>
          <a:stretch>
            <a:fillRect/>
          </a:stretch>
        </p:blipFill>
        <p:spPr bwMode="auto">
          <a:xfrm>
            <a:off x="3614738" y="1532335"/>
            <a:ext cx="5314950" cy="3128963"/>
          </a:xfrm>
          <a:prstGeom prst="rect">
            <a:avLst/>
          </a:prstGeom>
          <a:noFill/>
          <a:ln w="9525">
            <a:noFill/>
            <a:miter lim="800000"/>
            <a:headEnd/>
            <a:tailEnd/>
          </a:ln>
        </p:spPr>
      </p:pic>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strips(downRight)">
                                      <p:cBhvr>
                                        <p:cTn id="7"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矩形 2"/>
          <p:cNvSpPr>
            <a:spLocks noChangeArrowheads="1"/>
          </p:cNvSpPr>
          <p:nvPr/>
        </p:nvSpPr>
        <p:spPr bwMode="auto">
          <a:xfrm>
            <a:off x="642938" y="321469"/>
            <a:ext cx="4248279" cy="523220"/>
          </a:xfrm>
          <a:prstGeom prst="rect">
            <a:avLst/>
          </a:prstGeom>
          <a:noFill/>
          <a:ln w="9525">
            <a:noFill/>
            <a:miter lim="800000"/>
            <a:headEnd/>
            <a:tailEnd/>
          </a:ln>
        </p:spPr>
        <p:txBody>
          <a:bodyPr wrap="none">
            <a:spAutoFit/>
          </a:bodyPr>
          <a:lstStyle/>
          <a:p>
            <a:r>
              <a:rPr lang="en-US" altLang="zh-CN" sz="2800"/>
              <a:t>3.1.1  </a:t>
            </a:r>
            <a:r>
              <a:rPr lang="zh-CN" altLang="en-US" sz="2800"/>
              <a:t>模拟电路的基本结构</a:t>
            </a:r>
          </a:p>
        </p:txBody>
      </p:sp>
      <p:sp>
        <p:nvSpPr>
          <p:cNvPr id="37891" name="矩形 5"/>
          <p:cNvSpPr>
            <a:spLocks noChangeArrowheads="1"/>
          </p:cNvSpPr>
          <p:nvPr/>
        </p:nvSpPr>
        <p:spPr bwMode="auto">
          <a:xfrm>
            <a:off x="571500" y="3181351"/>
            <a:ext cx="8001000" cy="830997"/>
          </a:xfrm>
          <a:prstGeom prst="rect">
            <a:avLst/>
          </a:prstGeom>
          <a:noFill/>
          <a:ln w="9525">
            <a:noFill/>
            <a:miter lim="800000"/>
            <a:headEnd/>
            <a:tailEnd/>
          </a:ln>
        </p:spPr>
        <p:txBody>
          <a:bodyPr>
            <a:spAutoFit/>
          </a:bodyPr>
          <a:lstStyle/>
          <a:p>
            <a:pPr>
              <a:defRPr/>
            </a:pPr>
            <a:r>
              <a:rPr lang="zh-CN" altLang="en-US" sz="2400" dirty="0">
                <a:solidFill>
                  <a:srgbClr val="C00000"/>
                </a:solidFill>
                <a:latin typeface="+mn-ea"/>
                <a:ea typeface="+mn-ea"/>
              </a:rPr>
              <a:t>反馈：</a:t>
            </a:r>
            <a:r>
              <a:rPr lang="zh-CN" altLang="en-US" sz="2400" dirty="0">
                <a:solidFill>
                  <a:srgbClr val="0000CC"/>
                </a:solidFill>
                <a:latin typeface="+mn-ea"/>
                <a:ea typeface="+mn-ea"/>
              </a:rPr>
              <a:t>把输出引回到输入来控制电路，以改善电路特别是放大电路的工作性能。</a:t>
            </a:r>
          </a:p>
        </p:txBody>
      </p:sp>
      <p:sp>
        <p:nvSpPr>
          <p:cNvPr id="37892" name="矩形 6"/>
          <p:cNvSpPr>
            <a:spLocks noChangeArrowheads="1"/>
          </p:cNvSpPr>
          <p:nvPr/>
        </p:nvSpPr>
        <p:spPr bwMode="auto">
          <a:xfrm>
            <a:off x="571501" y="2518172"/>
            <a:ext cx="8143875" cy="830997"/>
          </a:xfrm>
          <a:prstGeom prst="rect">
            <a:avLst/>
          </a:prstGeom>
          <a:noFill/>
          <a:ln w="9525">
            <a:noFill/>
            <a:miter lim="800000"/>
            <a:headEnd/>
            <a:tailEnd/>
          </a:ln>
        </p:spPr>
        <p:txBody>
          <a:bodyPr>
            <a:spAutoFit/>
          </a:bodyPr>
          <a:lstStyle/>
          <a:p>
            <a:pPr>
              <a:defRPr/>
            </a:pPr>
            <a:r>
              <a:rPr lang="zh-CN" altLang="en-US" sz="2400" dirty="0">
                <a:solidFill>
                  <a:srgbClr val="C00000"/>
                </a:solidFill>
                <a:latin typeface="+mn-ea"/>
                <a:ea typeface="+mn-ea"/>
              </a:rPr>
              <a:t>驱动：</a:t>
            </a:r>
            <a:r>
              <a:rPr lang="zh-CN" altLang="en-US" sz="2400" dirty="0">
                <a:solidFill>
                  <a:srgbClr val="0000CC"/>
                </a:solidFill>
                <a:latin typeface="+mn-ea"/>
                <a:ea typeface="+mn-ea"/>
              </a:rPr>
              <a:t>信号驱动电路把前级电路传送来的电信号输出至扬声器、继电器、表头等设备或负载，实现其特定的功能。</a:t>
            </a:r>
          </a:p>
        </p:txBody>
      </p:sp>
      <p:sp>
        <p:nvSpPr>
          <p:cNvPr id="37894" name="矩形 5"/>
          <p:cNvSpPr>
            <a:spLocks noChangeArrowheads="1"/>
          </p:cNvSpPr>
          <p:nvPr/>
        </p:nvSpPr>
        <p:spPr bwMode="auto">
          <a:xfrm>
            <a:off x="571500" y="3868341"/>
            <a:ext cx="8001000" cy="1200329"/>
          </a:xfrm>
          <a:prstGeom prst="rect">
            <a:avLst/>
          </a:prstGeom>
          <a:noFill/>
          <a:ln w="9525">
            <a:noFill/>
            <a:miter lim="800000"/>
            <a:headEnd/>
            <a:tailEnd/>
          </a:ln>
        </p:spPr>
        <p:txBody>
          <a:bodyPr>
            <a:spAutoFit/>
          </a:bodyPr>
          <a:lstStyle/>
          <a:p>
            <a:pPr>
              <a:defRPr/>
            </a:pPr>
            <a:r>
              <a:rPr lang="zh-CN" altLang="en-US" sz="2400" dirty="0">
                <a:solidFill>
                  <a:srgbClr val="C00000"/>
                </a:solidFill>
                <a:latin typeface="+mn-ea"/>
                <a:ea typeface="+mn-ea"/>
              </a:rPr>
              <a:t>电源：</a:t>
            </a:r>
            <a:r>
              <a:rPr lang="zh-CN" altLang="en-US" sz="2400" dirty="0">
                <a:solidFill>
                  <a:srgbClr val="0000CC"/>
                </a:solidFill>
                <a:latin typeface="+mn-ea"/>
                <a:ea typeface="+mn-ea"/>
              </a:rPr>
              <a:t>电源主要向电路系统中的各个模拟电路单元提供、转换电能。</a:t>
            </a:r>
          </a:p>
          <a:p>
            <a:pPr>
              <a:defRPr/>
            </a:pPr>
            <a:endParaRPr lang="zh-CN" altLang="en-US" sz="2400" dirty="0"/>
          </a:p>
        </p:txBody>
      </p:sp>
      <p:grpSp>
        <p:nvGrpSpPr>
          <p:cNvPr id="2" name="组合 6"/>
          <p:cNvGrpSpPr>
            <a:grpSpLocks/>
          </p:cNvGrpSpPr>
          <p:nvPr/>
        </p:nvGrpSpPr>
        <p:grpSpPr bwMode="auto">
          <a:xfrm>
            <a:off x="1000125" y="964407"/>
            <a:ext cx="6858000" cy="1446610"/>
            <a:chOff x="1214414" y="2571744"/>
            <a:chExt cx="6858048" cy="1928826"/>
          </a:xfrm>
        </p:grpSpPr>
        <p:sp>
          <p:nvSpPr>
            <p:cNvPr id="37895" name="矩形 7"/>
            <p:cNvSpPr>
              <a:spLocks noChangeArrowheads="1"/>
            </p:cNvSpPr>
            <p:nvPr/>
          </p:nvSpPr>
          <p:spPr bwMode="auto">
            <a:xfrm>
              <a:off x="1214414" y="2571744"/>
              <a:ext cx="6858048" cy="1928826"/>
            </a:xfrm>
            <a:prstGeom prst="rect">
              <a:avLst/>
            </a:prstGeom>
            <a:solidFill>
              <a:schemeClr val="bg1"/>
            </a:solidFill>
            <a:ln w="9525" algn="ctr">
              <a:solidFill>
                <a:schemeClr val="tx1"/>
              </a:solidFill>
              <a:round/>
              <a:headEnd/>
              <a:tailEnd/>
            </a:ln>
          </p:spPr>
          <p:txBody>
            <a:bodyPr wrap="none"/>
            <a:lstStyle/>
            <a:p>
              <a:pPr algn="ctr"/>
              <a:endParaRPr lang="zh-CN" altLang="en-US"/>
            </a:p>
          </p:txBody>
        </p:sp>
        <p:pic>
          <p:nvPicPr>
            <p:cNvPr id="37896" name="Picture 2" descr="3T1T1"/>
            <p:cNvPicPr>
              <a:picLocks noChangeAspect="1" noChangeArrowheads="1"/>
            </p:cNvPicPr>
            <p:nvPr/>
          </p:nvPicPr>
          <p:blipFill>
            <a:blip r:embed="rId2" cstate="print"/>
            <a:srcRect/>
            <a:stretch>
              <a:fillRect/>
            </a:stretch>
          </p:blipFill>
          <p:spPr bwMode="auto">
            <a:xfrm>
              <a:off x="1500166" y="2714620"/>
              <a:ext cx="6208712" cy="1643063"/>
            </a:xfrm>
            <a:prstGeom prst="rect">
              <a:avLst/>
            </a:prstGeom>
            <a:noFill/>
            <a:ln w="9525">
              <a:noFill/>
              <a:miter lim="800000"/>
              <a:headEnd/>
              <a:tailEnd/>
            </a:ln>
          </p:spPr>
        </p:pic>
      </p:gr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7892"/>
                                        </p:tgtEl>
                                        <p:attrNameLst>
                                          <p:attrName>style.visibility</p:attrName>
                                        </p:attrNameLst>
                                      </p:cBhvr>
                                      <p:to>
                                        <p:strVal val="visible"/>
                                      </p:to>
                                    </p:set>
                                    <p:animEffect transition="in" filter="wipe(left)">
                                      <p:cBhvr>
                                        <p:cTn id="7" dur="500"/>
                                        <p:tgtEl>
                                          <p:spTgt spid="3789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7891"/>
                                        </p:tgtEl>
                                        <p:attrNameLst>
                                          <p:attrName>style.visibility</p:attrName>
                                        </p:attrNameLst>
                                      </p:cBhvr>
                                      <p:to>
                                        <p:strVal val="visible"/>
                                      </p:to>
                                    </p:set>
                                    <p:animEffect transition="in" filter="wipe(left)">
                                      <p:cBhvr>
                                        <p:cTn id="12" dur="500"/>
                                        <p:tgtEl>
                                          <p:spTgt spid="3789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7894"/>
                                        </p:tgtEl>
                                        <p:attrNameLst>
                                          <p:attrName>style.visibility</p:attrName>
                                        </p:attrNameLst>
                                      </p:cBhvr>
                                      <p:to>
                                        <p:strVal val="visible"/>
                                      </p:to>
                                    </p:set>
                                    <p:animEffect transition="in" filter="wipe(left)">
                                      <p:cBhvr>
                                        <p:cTn id="17" dur="500"/>
                                        <p:tgtEl>
                                          <p:spTgt spid="378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1" grpId="0"/>
      <p:bldP spid="37892" grpId="0"/>
      <p:bldP spid="37894"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69635" name="Rectangle 4"/>
          <p:cNvSpPr>
            <a:spLocks noChangeArrowheads="1"/>
          </p:cNvSpPr>
          <p:nvPr/>
        </p:nvSpPr>
        <p:spPr bwMode="auto">
          <a:xfrm>
            <a:off x="0" y="-13216"/>
            <a:ext cx="184731" cy="369332"/>
          </a:xfrm>
          <a:prstGeom prst="rect">
            <a:avLst/>
          </a:prstGeom>
          <a:noFill/>
          <a:ln w="9525">
            <a:noFill/>
            <a:miter lim="800000"/>
            <a:headEnd/>
            <a:tailEnd/>
          </a:ln>
        </p:spPr>
        <p:txBody>
          <a:bodyPr wrap="none" anchor="ctr">
            <a:spAutoFit/>
          </a:bodyPr>
          <a:lstStyle/>
          <a:p>
            <a:endParaRPr lang="zh-CN" altLang="en-US"/>
          </a:p>
        </p:txBody>
      </p:sp>
      <p:sp>
        <p:nvSpPr>
          <p:cNvPr id="69636" name="Rectangle 6"/>
          <p:cNvSpPr>
            <a:spLocks noChangeArrowheads="1"/>
          </p:cNvSpPr>
          <p:nvPr/>
        </p:nvSpPr>
        <p:spPr bwMode="auto">
          <a:xfrm>
            <a:off x="0" y="-13216"/>
            <a:ext cx="184731" cy="369332"/>
          </a:xfrm>
          <a:prstGeom prst="rect">
            <a:avLst/>
          </a:prstGeom>
          <a:noFill/>
          <a:ln w="9525">
            <a:noFill/>
            <a:miter lim="800000"/>
            <a:headEnd/>
            <a:tailEnd/>
          </a:ln>
        </p:spPr>
        <p:txBody>
          <a:bodyPr wrap="none" anchor="ctr">
            <a:spAutoFit/>
          </a:bodyPr>
          <a:lstStyle/>
          <a:p>
            <a:endParaRPr lang="zh-CN" altLang="en-US"/>
          </a:p>
        </p:txBody>
      </p:sp>
      <p:sp>
        <p:nvSpPr>
          <p:cNvPr id="69637" name="Rectangle 7"/>
          <p:cNvSpPr>
            <a:spLocks noChangeArrowheads="1"/>
          </p:cNvSpPr>
          <p:nvPr/>
        </p:nvSpPr>
        <p:spPr bwMode="auto">
          <a:xfrm>
            <a:off x="0" y="458272"/>
            <a:ext cx="184731" cy="369332"/>
          </a:xfrm>
          <a:prstGeom prst="rect">
            <a:avLst/>
          </a:prstGeom>
          <a:noFill/>
          <a:ln w="9525">
            <a:noFill/>
            <a:miter lim="800000"/>
            <a:headEnd/>
            <a:tailEnd/>
          </a:ln>
        </p:spPr>
        <p:txBody>
          <a:bodyPr wrap="none" anchor="ctr">
            <a:spAutoFit/>
          </a:bodyPr>
          <a:lstStyle/>
          <a:p>
            <a:pPr eaLnBrk="0" hangingPunct="0"/>
            <a:endParaRPr lang="zh-CN" altLang="zh-CN"/>
          </a:p>
        </p:txBody>
      </p:sp>
      <p:sp>
        <p:nvSpPr>
          <p:cNvPr id="69638" name="Rectangle 2"/>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69639" name="Rectangle 2"/>
          <p:cNvSpPr>
            <a:spLocks noChangeArrowheads="1"/>
          </p:cNvSpPr>
          <p:nvPr/>
        </p:nvSpPr>
        <p:spPr bwMode="auto">
          <a:xfrm>
            <a:off x="571501" y="375048"/>
            <a:ext cx="7286625" cy="523220"/>
          </a:xfrm>
          <a:prstGeom prst="rect">
            <a:avLst/>
          </a:prstGeom>
          <a:noFill/>
          <a:ln w="12700" cap="sq">
            <a:noFill/>
            <a:miter lim="800000"/>
            <a:headEnd type="none" w="sm" len="sm"/>
            <a:tailEnd type="none" w="sm" len="sm"/>
          </a:ln>
        </p:spPr>
        <p:txBody>
          <a:bodyPr>
            <a:spAutoFit/>
          </a:bodyPr>
          <a:lstStyle/>
          <a:p>
            <a:r>
              <a:rPr lang="en-US" altLang="zh-CN" sz="2800"/>
              <a:t>3.5.3  BTL</a:t>
            </a:r>
            <a:r>
              <a:rPr lang="zh-CN" altLang="en-US" sz="2800"/>
              <a:t>（</a:t>
            </a:r>
            <a:r>
              <a:rPr lang="en-US" altLang="zh-CN" sz="2800"/>
              <a:t>Bridge Tied Load</a:t>
            </a:r>
            <a:r>
              <a:rPr lang="zh-CN" altLang="en-US" sz="2800"/>
              <a:t>）功放</a:t>
            </a:r>
          </a:p>
        </p:txBody>
      </p:sp>
      <p:sp>
        <p:nvSpPr>
          <p:cNvPr id="69640" name="Rectangle 22"/>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69641" name="Rectangle 24"/>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69642" name="Rectangle 4"/>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69643" name="Rectangle 6"/>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69644" name="Rectangle 6"/>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69645" name="Rectangle 8"/>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69646" name="Rectangle 10"/>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69647" name="Rectangle 7"/>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69648" name="Rectangle 10"/>
          <p:cNvSpPr>
            <a:spLocks noChangeArrowheads="1"/>
          </p:cNvSpPr>
          <p:nvPr/>
        </p:nvSpPr>
        <p:spPr bwMode="auto">
          <a:xfrm>
            <a:off x="0" y="12070"/>
            <a:ext cx="216726" cy="261610"/>
          </a:xfrm>
          <a:prstGeom prst="rect">
            <a:avLst/>
          </a:prstGeom>
          <a:noFill/>
          <a:ln w="9525">
            <a:noFill/>
            <a:miter lim="800000"/>
            <a:headEnd/>
            <a:tailEnd/>
          </a:ln>
        </p:spPr>
        <p:txBody>
          <a:bodyPr wrap="none" anchor="ctr">
            <a:spAutoFit/>
          </a:bodyPr>
          <a:lstStyle/>
          <a:p>
            <a:pPr eaLnBrk="0" hangingPunct="0"/>
            <a:r>
              <a:rPr lang="zh-CN" altLang="zh-CN" sz="1100"/>
              <a:t> </a:t>
            </a:r>
            <a:endParaRPr lang="zh-CN" altLang="zh-CN"/>
          </a:p>
        </p:txBody>
      </p:sp>
      <p:sp>
        <p:nvSpPr>
          <p:cNvPr id="69649" name="Rectangle 12"/>
          <p:cNvSpPr>
            <a:spLocks noChangeArrowheads="1"/>
          </p:cNvSpPr>
          <p:nvPr/>
        </p:nvSpPr>
        <p:spPr bwMode="auto">
          <a:xfrm>
            <a:off x="0" y="-13216"/>
            <a:ext cx="184731" cy="369332"/>
          </a:xfrm>
          <a:prstGeom prst="rect">
            <a:avLst/>
          </a:prstGeom>
          <a:noFill/>
          <a:ln w="9525">
            <a:noFill/>
            <a:miter lim="800000"/>
            <a:headEnd/>
            <a:tailEnd/>
          </a:ln>
        </p:spPr>
        <p:txBody>
          <a:bodyPr wrap="none" anchor="ctr">
            <a:spAutoFit/>
          </a:bodyPr>
          <a:lstStyle/>
          <a:p>
            <a:endParaRPr lang="zh-CN" altLang="en-US"/>
          </a:p>
        </p:txBody>
      </p:sp>
      <p:sp>
        <p:nvSpPr>
          <p:cNvPr id="69650" name="Rectangle 5"/>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69651" name="Rectangle 7"/>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69652" name="Rectangle 5"/>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69653" name="Rectangle 7"/>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69654" name="Rectangle 9"/>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69655" name="Rectangle 3"/>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69656" name="Rectangle 4"/>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69657" name="Rectangle 6"/>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69658" name="Rectangle 8"/>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69659" name="Rectangle 6"/>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36" name="Rectangle 18"/>
          <p:cNvSpPr>
            <a:spLocks noChangeArrowheads="1"/>
          </p:cNvSpPr>
          <p:nvPr/>
        </p:nvSpPr>
        <p:spPr bwMode="auto">
          <a:xfrm>
            <a:off x="571500" y="964406"/>
            <a:ext cx="6357938" cy="369332"/>
          </a:xfrm>
          <a:prstGeom prst="rect">
            <a:avLst/>
          </a:prstGeom>
          <a:noFill/>
          <a:ln w="9525">
            <a:noFill/>
            <a:miter lim="800000"/>
            <a:headEnd/>
            <a:tailEnd/>
          </a:ln>
        </p:spPr>
        <p:txBody>
          <a:bodyPr lIns="0" tIns="0" rIns="0" bIns="0">
            <a:spAutoFit/>
          </a:bodyPr>
          <a:lstStyle/>
          <a:p>
            <a:pPr>
              <a:spcBef>
                <a:spcPct val="20000"/>
              </a:spcBef>
              <a:buClr>
                <a:schemeClr val="accent2"/>
              </a:buClr>
              <a:buFont typeface="Wingdings" pitchFamily="2" charset="2"/>
              <a:buNone/>
            </a:pPr>
            <a:r>
              <a:rPr lang="zh-CN" altLang="en-US" sz="2400">
                <a:ea typeface="楷体_GB2312" pitchFamily="49" charset="-122"/>
              </a:rPr>
              <a:t>（</a:t>
            </a:r>
            <a:r>
              <a:rPr lang="en-US" altLang="zh-CN" sz="2400">
                <a:ea typeface="楷体_GB2312" pitchFamily="49" charset="-122"/>
              </a:rPr>
              <a:t>1</a:t>
            </a:r>
            <a:r>
              <a:rPr lang="zh-CN" altLang="en-US" sz="2400">
                <a:ea typeface="楷体_GB2312" pitchFamily="49" charset="-122"/>
              </a:rPr>
              <a:t>）特点</a:t>
            </a:r>
          </a:p>
        </p:txBody>
      </p:sp>
      <p:sp>
        <p:nvSpPr>
          <p:cNvPr id="40" name="Rectangle 18"/>
          <p:cNvSpPr>
            <a:spLocks noChangeArrowheads="1"/>
          </p:cNvSpPr>
          <p:nvPr/>
        </p:nvSpPr>
        <p:spPr bwMode="auto">
          <a:xfrm>
            <a:off x="571500" y="1393031"/>
            <a:ext cx="8286750" cy="369332"/>
          </a:xfrm>
          <a:prstGeom prst="rect">
            <a:avLst/>
          </a:prstGeom>
          <a:noFill/>
          <a:ln w="9525">
            <a:noFill/>
            <a:miter lim="800000"/>
            <a:headEnd/>
            <a:tailEnd/>
          </a:ln>
        </p:spPr>
        <p:txBody>
          <a:bodyPr lIns="0" tIns="0" rIns="0" bIns="0">
            <a:spAutoFit/>
          </a:bodyPr>
          <a:lstStyle/>
          <a:p>
            <a:pPr>
              <a:spcBef>
                <a:spcPct val="20000"/>
              </a:spcBef>
              <a:buClr>
                <a:schemeClr val="accent2"/>
              </a:buClr>
              <a:buFont typeface="Wingdings" pitchFamily="2" charset="2"/>
              <a:buNone/>
            </a:pPr>
            <a:r>
              <a:rPr lang="zh-CN" altLang="en-US" sz="2400">
                <a:ea typeface="楷体_GB2312" pitchFamily="49" charset="-122"/>
              </a:rPr>
              <a:t>可等效为两只极性相反的</a:t>
            </a:r>
            <a:r>
              <a:rPr lang="en-US" altLang="zh-CN" sz="2400">
                <a:ea typeface="楷体_GB2312" pitchFamily="49" charset="-122"/>
              </a:rPr>
              <a:t>OCL</a:t>
            </a:r>
            <a:r>
              <a:rPr lang="zh-CN" altLang="en-US" sz="2400">
                <a:ea typeface="楷体_GB2312" pitchFamily="49" charset="-122"/>
              </a:rPr>
              <a:t>（或</a:t>
            </a:r>
            <a:r>
              <a:rPr lang="en-US" altLang="zh-CN" sz="2400">
                <a:ea typeface="楷体_GB2312" pitchFamily="49" charset="-122"/>
              </a:rPr>
              <a:t>OTL</a:t>
            </a:r>
            <a:r>
              <a:rPr lang="zh-CN" altLang="en-US" sz="2400">
                <a:ea typeface="楷体_GB2312" pitchFamily="49" charset="-122"/>
              </a:rPr>
              <a:t>）功放单元的组合。</a:t>
            </a:r>
            <a:endParaRPr lang="en-US" altLang="zh-CN" sz="2200">
              <a:ea typeface="楷体_GB2312" pitchFamily="49" charset="-122"/>
            </a:endParaRPr>
          </a:p>
        </p:txBody>
      </p:sp>
      <p:sp>
        <p:nvSpPr>
          <p:cNvPr id="42" name="Rectangle 18"/>
          <p:cNvSpPr>
            <a:spLocks noChangeArrowheads="1"/>
          </p:cNvSpPr>
          <p:nvPr/>
        </p:nvSpPr>
        <p:spPr bwMode="auto">
          <a:xfrm>
            <a:off x="500064" y="1875235"/>
            <a:ext cx="6357937" cy="369332"/>
          </a:xfrm>
          <a:prstGeom prst="rect">
            <a:avLst/>
          </a:prstGeom>
          <a:noFill/>
          <a:ln w="9525">
            <a:noFill/>
            <a:miter lim="800000"/>
            <a:headEnd/>
            <a:tailEnd/>
          </a:ln>
        </p:spPr>
        <p:txBody>
          <a:bodyPr lIns="0" tIns="0" rIns="0" bIns="0">
            <a:spAutoFit/>
          </a:bodyPr>
          <a:lstStyle/>
          <a:p>
            <a:pPr>
              <a:spcBef>
                <a:spcPct val="20000"/>
              </a:spcBef>
              <a:buClr>
                <a:schemeClr val="accent2"/>
              </a:buClr>
              <a:buFont typeface="Wingdings" pitchFamily="2" charset="2"/>
              <a:buNone/>
            </a:pPr>
            <a:r>
              <a:rPr lang="zh-CN" altLang="en-US" sz="2400">
                <a:ea typeface="楷体_GB2312" pitchFamily="49" charset="-122"/>
              </a:rPr>
              <a:t>（</a:t>
            </a:r>
            <a:r>
              <a:rPr lang="en-US" altLang="zh-CN" sz="2400">
                <a:ea typeface="楷体_GB2312" pitchFamily="49" charset="-122"/>
              </a:rPr>
              <a:t>2</a:t>
            </a:r>
            <a:r>
              <a:rPr lang="zh-CN" altLang="en-US" sz="2400">
                <a:ea typeface="楷体_GB2312" pitchFamily="49" charset="-122"/>
              </a:rPr>
              <a:t>）</a:t>
            </a:r>
            <a:r>
              <a:rPr lang="en-US" altLang="zh-CN" sz="2400">
                <a:ea typeface="楷体_GB2312" pitchFamily="49" charset="-122"/>
              </a:rPr>
              <a:t>BTL</a:t>
            </a:r>
            <a:r>
              <a:rPr lang="zh-CN" altLang="en-US" sz="2400">
                <a:ea typeface="楷体_GB2312" pitchFamily="49" charset="-122"/>
              </a:rPr>
              <a:t>功放电路</a:t>
            </a:r>
          </a:p>
        </p:txBody>
      </p:sp>
      <p:pic>
        <p:nvPicPr>
          <p:cNvPr id="69663" name="Picture 2"/>
          <p:cNvPicPr>
            <a:picLocks noChangeAspect="1" noChangeArrowheads="1"/>
          </p:cNvPicPr>
          <p:nvPr/>
        </p:nvPicPr>
        <p:blipFill>
          <a:blip r:embed="rId2" cstate="print"/>
          <a:srcRect/>
          <a:stretch>
            <a:fillRect/>
          </a:stretch>
        </p:blipFill>
        <p:spPr bwMode="auto">
          <a:xfrm>
            <a:off x="5143501" y="2250281"/>
            <a:ext cx="3521075" cy="1928813"/>
          </a:xfrm>
          <a:prstGeom prst="rect">
            <a:avLst/>
          </a:prstGeom>
          <a:noFill/>
          <a:ln w="9525">
            <a:noFill/>
            <a:miter lim="800000"/>
            <a:headEnd/>
            <a:tailEnd/>
          </a:ln>
        </p:spPr>
      </p:pic>
      <p:sp>
        <p:nvSpPr>
          <p:cNvPr id="35" name="Rectangle 18"/>
          <p:cNvSpPr>
            <a:spLocks noChangeArrowheads="1"/>
          </p:cNvSpPr>
          <p:nvPr/>
        </p:nvSpPr>
        <p:spPr bwMode="auto">
          <a:xfrm>
            <a:off x="500064" y="2357437"/>
            <a:ext cx="4643437" cy="2369880"/>
          </a:xfrm>
          <a:prstGeom prst="rect">
            <a:avLst/>
          </a:prstGeom>
          <a:noFill/>
          <a:ln w="9525">
            <a:noFill/>
            <a:miter lim="800000"/>
            <a:headEnd/>
            <a:tailEnd/>
          </a:ln>
        </p:spPr>
        <p:txBody>
          <a:bodyPr lIns="0" tIns="0" rIns="0" bIns="0">
            <a:spAutoFit/>
          </a:bodyPr>
          <a:lstStyle/>
          <a:p>
            <a:pPr>
              <a:spcBef>
                <a:spcPct val="20000"/>
              </a:spcBef>
              <a:buClr>
                <a:schemeClr val="accent2"/>
              </a:buClr>
              <a:buFont typeface="Wingdings" pitchFamily="2" charset="2"/>
              <a:buNone/>
            </a:pPr>
            <a:r>
              <a:rPr lang="en-US" altLang="zh-CN" sz="2200">
                <a:ea typeface="楷体_GB2312" pitchFamily="49" charset="-122"/>
                <a:sym typeface="Wingdings" pitchFamily="2" charset="2"/>
              </a:rPr>
              <a:t></a:t>
            </a:r>
            <a:r>
              <a:rPr lang="zh-CN" altLang="en-US" sz="2200">
                <a:ea typeface="楷体_GB2312" pitchFamily="49" charset="-122"/>
              </a:rPr>
              <a:t>提示：与</a:t>
            </a:r>
            <a:r>
              <a:rPr lang="en-US" altLang="zh-CN" sz="2200">
                <a:ea typeface="楷体_GB2312" pitchFamily="49" charset="-122"/>
              </a:rPr>
              <a:t>OTL/OCL</a:t>
            </a:r>
            <a:r>
              <a:rPr lang="zh-CN" altLang="en-US" sz="2200">
                <a:ea typeface="楷体_GB2312" pitchFamily="49" charset="-122"/>
              </a:rPr>
              <a:t>功放电路相比，</a:t>
            </a:r>
            <a:r>
              <a:rPr lang="en-US" altLang="zh-CN" sz="2200">
                <a:ea typeface="楷体_GB2312" pitchFamily="49" charset="-122"/>
              </a:rPr>
              <a:t>BTL</a:t>
            </a:r>
            <a:r>
              <a:rPr lang="zh-CN" altLang="en-US" sz="2200">
                <a:ea typeface="楷体_GB2312" pitchFamily="49" charset="-122"/>
              </a:rPr>
              <a:t>功放电路充分利用了系统电源电压、提高了直流电源利用效率，适用于低压蓄电池供电、功率输出较大的场合，如汽车音响。在相同电源电压和负载的条件下，</a:t>
            </a:r>
            <a:r>
              <a:rPr lang="en-US" altLang="zh-CN" sz="2200">
                <a:ea typeface="楷体_GB2312" pitchFamily="49" charset="-122"/>
              </a:rPr>
              <a:t>BTL</a:t>
            </a:r>
            <a:r>
              <a:rPr lang="zh-CN" altLang="en-US" sz="2200">
                <a:ea typeface="楷体_GB2312" pitchFamily="49" charset="-122"/>
              </a:rPr>
              <a:t>功放的功率输出可达</a:t>
            </a:r>
            <a:r>
              <a:rPr lang="en-US" altLang="zh-CN" sz="2200">
                <a:ea typeface="楷体_GB2312" pitchFamily="49" charset="-122"/>
              </a:rPr>
              <a:t>OTL/OCL</a:t>
            </a:r>
            <a:r>
              <a:rPr lang="zh-CN" altLang="en-US" sz="2200">
                <a:ea typeface="楷体_GB2312" pitchFamily="49" charset="-122"/>
              </a:rPr>
              <a:t>功放的</a:t>
            </a:r>
            <a:r>
              <a:rPr lang="en-US" altLang="zh-CN" sz="2200">
                <a:ea typeface="楷体_GB2312" pitchFamily="49" charset="-122"/>
              </a:rPr>
              <a:t>3</a:t>
            </a:r>
            <a:r>
              <a:rPr lang="zh-CN" altLang="en-US" sz="2200">
                <a:ea typeface="楷体_GB2312" pitchFamily="49" charset="-122"/>
              </a:rPr>
              <a:t>～</a:t>
            </a:r>
            <a:r>
              <a:rPr lang="en-US" altLang="zh-CN" sz="2200">
                <a:ea typeface="楷体_GB2312" pitchFamily="49" charset="-122"/>
              </a:rPr>
              <a:t>4</a:t>
            </a:r>
            <a:r>
              <a:rPr lang="zh-CN" altLang="en-US" sz="2200">
                <a:ea typeface="楷体_GB2312" pitchFamily="49" charset="-122"/>
              </a:rPr>
              <a:t>倍。</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strips(downRight)">
                                      <p:cBhvr>
                                        <p:cTn id="7" dur="500"/>
                                        <p:tgtEl>
                                          <p:spTgt spid="36"/>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40"/>
                                        </p:tgtEl>
                                        <p:attrNameLst>
                                          <p:attrName>style.visibility</p:attrName>
                                        </p:attrNameLst>
                                      </p:cBhvr>
                                      <p:to>
                                        <p:strVal val="visible"/>
                                      </p:to>
                                    </p:set>
                                    <p:animEffect transition="in" filter="strips(downRight)">
                                      <p:cBhvr>
                                        <p:cTn id="12" dur="500"/>
                                        <p:tgtEl>
                                          <p:spTgt spid="40"/>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42"/>
                                        </p:tgtEl>
                                        <p:attrNameLst>
                                          <p:attrName>style.visibility</p:attrName>
                                        </p:attrNameLst>
                                      </p:cBhvr>
                                      <p:to>
                                        <p:strVal val="visible"/>
                                      </p:to>
                                    </p:set>
                                    <p:animEffect transition="in" filter="strips(downRight)">
                                      <p:cBhvr>
                                        <p:cTn id="17" dur="500"/>
                                        <p:tgtEl>
                                          <p:spTgt spid="42"/>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35"/>
                                        </p:tgtEl>
                                        <p:attrNameLst>
                                          <p:attrName>style.visibility</p:attrName>
                                        </p:attrNameLst>
                                      </p:cBhvr>
                                      <p:to>
                                        <p:strVal val="visible"/>
                                      </p:to>
                                    </p:set>
                                    <p:animEffect transition="in" filter="strips(downRight)">
                                      <p:cBhvr>
                                        <p:cTn id="22"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utoUpdateAnimBg="0"/>
      <p:bldP spid="40" grpId="0" autoUpdateAnimBg="0"/>
      <p:bldP spid="42" grpId="0" autoUpdateAnimBg="0"/>
      <p:bldP spid="35" grpId="0" autoUpdateAnimBg="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70659" name="Rectangle 4"/>
          <p:cNvSpPr>
            <a:spLocks noChangeArrowheads="1"/>
          </p:cNvSpPr>
          <p:nvPr/>
        </p:nvSpPr>
        <p:spPr bwMode="auto">
          <a:xfrm>
            <a:off x="0" y="-13216"/>
            <a:ext cx="184731" cy="369332"/>
          </a:xfrm>
          <a:prstGeom prst="rect">
            <a:avLst/>
          </a:prstGeom>
          <a:noFill/>
          <a:ln w="9525">
            <a:noFill/>
            <a:miter lim="800000"/>
            <a:headEnd/>
            <a:tailEnd/>
          </a:ln>
        </p:spPr>
        <p:txBody>
          <a:bodyPr wrap="none" anchor="ctr">
            <a:spAutoFit/>
          </a:bodyPr>
          <a:lstStyle/>
          <a:p>
            <a:endParaRPr lang="zh-CN" altLang="en-US"/>
          </a:p>
        </p:txBody>
      </p:sp>
      <p:sp>
        <p:nvSpPr>
          <p:cNvPr id="70660" name="Rectangle 6"/>
          <p:cNvSpPr>
            <a:spLocks noChangeArrowheads="1"/>
          </p:cNvSpPr>
          <p:nvPr/>
        </p:nvSpPr>
        <p:spPr bwMode="auto">
          <a:xfrm>
            <a:off x="0" y="-13216"/>
            <a:ext cx="184731" cy="369332"/>
          </a:xfrm>
          <a:prstGeom prst="rect">
            <a:avLst/>
          </a:prstGeom>
          <a:noFill/>
          <a:ln w="9525">
            <a:noFill/>
            <a:miter lim="800000"/>
            <a:headEnd/>
            <a:tailEnd/>
          </a:ln>
        </p:spPr>
        <p:txBody>
          <a:bodyPr wrap="none" anchor="ctr">
            <a:spAutoFit/>
          </a:bodyPr>
          <a:lstStyle/>
          <a:p>
            <a:endParaRPr lang="zh-CN" altLang="en-US"/>
          </a:p>
        </p:txBody>
      </p:sp>
      <p:sp>
        <p:nvSpPr>
          <p:cNvPr id="70661" name="Rectangle 7"/>
          <p:cNvSpPr>
            <a:spLocks noChangeArrowheads="1"/>
          </p:cNvSpPr>
          <p:nvPr/>
        </p:nvSpPr>
        <p:spPr bwMode="auto">
          <a:xfrm>
            <a:off x="0" y="458272"/>
            <a:ext cx="184731" cy="369332"/>
          </a:xfrm>
          <a:prstGeom prst="rect">
            <a:avLst/>
          </a:prstGeom>
          <a:noFill/>
          <a:ln w="9525">
            <a:noFill/>
            <a:miter lim="800000"/>
            <a:headEnd/>
            <a:tailEnd/>
          </a:ln>
        </p:spPr>
        <p:txBody>
          <a:bodyPr wrap="none" anchor="ctr">
            <a:spAutoFit/>
          </a:bodyPr>
          <a:lstStyle/>
          <a:p>
            <a:pPr eaLnBrk="0" hangingPunct="0"/>
            <a:endParaRPr lang="zh-CN" altLang="zh-CN"/>
          </a:p>
        </p:txBody>
      </p:sp>
      <p:sp>
        <p:nvSpPr>
          <p:cNvPr id="70662" name="Rectangle 2"/>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70663" name="Rectangle 2"/>
          <p:cNvSpPr>
            <a:spLocks noChangeArrowheads="1"/>
          </p:cNvSpPr>
          <p:nvPr/>
        </p:nvSpPr>
        <p:spPr bwMode="auto">
          <a:xfrm>
            <a:off x="571501" y="375048"/>
            <a:ext cx="7286625" cy="523220"/>
          </a:xfrm>
          <a:prstGeom prst="rect">
            <a:avLst/>
          </a:prstGeom>
          <a:noFill/>
          <a:ln w="12700" cap="sq">
            <a:noFill/>
            <a:miter lim="800000"/>
            <a:headEnd type="none" w="sm" len="sm"/>
            <a:tailEnd type="none" w="sm" len="sm"/>
          </a:ln>
        </p:spPr>
        <p:txBody>
          <a:bodyPr>
            <a:spAutoFit/>
          </a:bodyPr>
          <a:lstStyle/>
          <a:p>
            <a:r>
              <a:rPr lang="en-US" altLang="zh-CN" sz="2800"/>
              <a:t>3.5.3  BTL</a:t>
            </a:r>
            <a:r>
              <a:rPr lang="zh-CN" altLang="en-US" sz="2800"/>
              <a:t>（</a:t>
            </a:r>
            <a:r>
              <a:rPr lang="en-US" altLang="zh-CN" sz="2800"/>
              <a:t>Bridge Tied Load</a:t>
            </a:r>
            <a:r>
              <a:rPr lang="zh-CN" altLang="en-US" sz="2800"/>
              <a:t>）功放</a:t>
            </a:r>
          </a:p>
        </p:txBody>
      </p:sp>
      <p:sp>
        <p:nvSpPr>
          <p:cNvPr id="70664" name="Rectangle 22"/>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70665" name="Rectangle 24"/>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70666" name="Rectangle 4"/>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70667" name="Rectangle 6"/>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70668" name="Rectangle 6"/>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70669" name="Rectangle 8"/>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70670" name="Rectangle 10"/>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70671" name="Rectangle 7"/>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70672" name="Rectangle 10"/>
          <p:cNvSpPr>
            <a:spLocks noChangeArrowheads="1"/>
          </p:cNvSpPr>
          <p:nvPr/>
        </p:nvSpPr>
        <p:spPr bwMode="auto">
          <a:xfrm>
            <a:off x="0" y="12070"/>
            <a:ext cx="216726" cy="261610"/>
          </a:xfrm>
          <a:prstGeom prst="rect">
            <a:avLst/>
          </a:prstGeom>
          <a:noFill/>
          <a:ln w="9525">
            <a:noFill/>
            <a:miter lim="800000"/>
            <a:headEnd/>
            <a:tailEnd/>
          </a:ln>
        </p:spPr>
        <p:txBody>
          <a:bodyPr wrap="none" anchor="ctr">
            <a:spAutoFit/>
          </a:bodyPr>
          <a:lstStyle/>
          <a:p>
            <a:pPr eaLnBrk="0" hangingPunct="0"/>
            <a:r>
              <a:rPr lang="zh-CN" altLang="zh-CN" sz="1100"/>
              <a:t> </a:t>
            </a:r>
            <a:endParaRPr lang="zh-CN" altLang="zh-CN"/>
          </a:p>
        </p:txBody>
      </p:sp>
      <p:sp>
        <p:nvSpPr>
          <p:cNvPr id="70673" name="Rectangle 12"/>
          <p:cNvSpPr>
            <a:spLocks noChangeArrowheads="1"/>
          </p:cNvSpPr>
          <p:nvPr/>
        </p:nvSpPr>
        <p:spPr bwMode="auto">
          <a:xfrm>
            <a:off x="0" y="-13216"/>
            <a:ext cx="184731" cy="369332"/>
          </a:xfrm>
          <a:prstGeom prst="rect">
            <a:avLst/>
          </a:prstGeom>
          <a:noFill/>
          <a:ln w="9525">
            <a:noFill/>
            <a:miter lim="800000"/>
            <a:headEnd/>
            <a:tailEnd/>
          </a:ln>
        </p:spPr>
        <p:txBody>
          <a:bodyPr wrap="none" anchor="ctr">
            <a:spAutoFit/>
          </a:bodyPr>
          <a:lstStyle/>
          <a:p>
            <a:endParaRPr lang="zh-CN" altLang="en-US"/>
          </a:p>
        </p:txBody>
      </p:sp>
      <p:sp>
        <p:nvSpPr>
          <p:cNvPr id="70674" name="Rectangle 5"/>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70675" name="Rectangle 7"/>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70676" name="Rectangle 5"/>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70677" name="Rectangle 7"/>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70678" name="Rectangle 9"/>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70679" name="Rectangle 3"/>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70680" name="Rectangle 4"/>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70681" name="Rectangle 6"/>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70682" name="Rectangle 8"/>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70683" name="Rectangle 6"/>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36" name="Rectangle 18"/>
          <p:cNvSpPr>
            <a:spLocks noChangeArrowheads="1"/>
          </p:cNvSpPr>
          <p:nvPr/>
        </p:nvSpPr>
        <p:spPr bwMode="auto">
          <a:xfrm>
            <a:off x="428625" y="1000125"/>
            <a:ext cx="8072438" cy="738664"/>
          </a:xfrm>
          <a:prstGeom prst="rect">
            <a:avLst/>
          </a:prstGeom>
          <a:noFill/>
          <a:ln w="9525">
            <a:noFill/>
            <a:miter lim="800000"/>
            <a:headEnd/>
            <a:tailEnd/>
          </a:ln>
        </p:spPr>
        <p:txBody>
          <a:bodyPr lIns="0" tIns="0" rIns="0" bIns="0">
            <a:spAutoFit/>
          </a:bodyPr>
          <a:lstStyle/>
          <a:p>
            <a:pPr>
              <a:spcBef>
                <a:spcPct val="20000"/>
              </a:spcBef>
              <a:buClr>
                <a:schemeClr val="accent2"/>
              </a:buClr>
              <a:buFont typeface="Wingdings" pitchFamily="2" charset="2"/>
              <a:buChar char="o"/>
            </a:pPr>
            <a:r>
              <a:rPr lang="en-US" altLang="zh-CN" sz="2400">
                <a:ea typeface="楷体_GB2312" pitchFamily="49" charset="-122"/>
              </a:rPr>
              <a:t>【</a:t>
            </a:r>
            <a:r>
              <a:rPr lang="zh-CN" altLang="en-US" sz="2400">
                <a:ea typeface="楷体_GB2312" pitchFamily="49" charset="-122"/>
              </a:rPr>
              <a:t>例</a:t>
            </a:r>
            <a:r>
              <a:rPr lang="en-US" altLang="zh-CN" sz="2400">
                <a:ea typeface="楷体_GB2312" pitchFamily="49" charset="-122"/>
              </a:rPr>
              <a:t>3-5-2】 LM4950</a:t>
            </a:r>
            <a:r>
              <a:rPr lang="zh-CN" altLang="en-US" sz="2400">
                <a:ea typeface="楷体_GB2312" pitchFamily="49" charset="-122"/>
              </a:rPr>
              <a:t>内部包含两组</a:t>
            </a:r>
            <a:r>
              <a:rPr lang="en-US" altLang="zh-CN" sz="2400">
                <a:ea typeface="楷体_GB2312" pitchFamily="49" charset="-122"/>
              </a:rPr>
              <a:t>OTL</a:t>
            </a:r>
            <a:r>
              <a:rPr lang="zh-CN" altLang="en-US" sz="2400">
                <a:ea typeface="楷体_GB2312" pitchFamily="49" charset="-122"/>
              </a:rPr>
              <a:t>功放单元，可组合成</a:t>
            </a:r>
            <a:r>
              <a:rPr lang="en-US" altLang="zh-CN" sz="2400">
                <a:ea typeface="楷体_GB2312" pitchFamily="49" charset="-122"/>
              </a:rPr>
              <a:t>BTL</a:t>
            </a:r>
            <a:r>
              <a:rPr lang="zh-CN" altLang="en-US" sz="2400">
                <a:ea typeface="楷体_GB2312" pitchFamily="49" charset="-122"/>
              </a:rPr>
              <a:t>电路。</a:t>
            </a:r>
          </a:p>
        </p:txBody>
      </p:sp>
      <p:pic>
        <p:nvPicPr>
          <p:cNvPr id="70685" name="Picture 2"/>
          <p:cNvPicPr>
            <a:picLocks noChangeAspect="1" noChangeArrowheads="1"/>
          </p:cNvPicPr>
          <p:nvPr/>
        </p:nvPicPr>
        <p:blipFill>
          <a:blip r:embed="rId2" cstate="print"/>
          <a:srcRect/>
          <a:stretch>
            <a:fillRect/>
          </a:stretch>
        </p:blipFill>
        <p:spPr bwMode="auto">
          <a:xfrm>
            <a:off x="428626" y="1660922"/>
            <a:ext cx="8291513" cy="2786063"/>
          </a:xfrm>
          <a:prstGeom prst="rect">
            <a:avLst/>
          </a:prstGeom>
          <a:noFill/>
          <a:ln w="9525">
            <a:noFill/>
            <a:miter lim="800000"/>
            <a:headEnd/>
            <a:tailEnd/>
          </a:ln>
        </p:spPr>
      </p:pic>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strips(downRight)">
                                      <p:cBhvr>
                                        <p:cTn id="7"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utoUpdateAnimBg="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4" name="Rectangle 2"/>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22535" name="Rectangle 4"/>
          <p:cNvSpPr>
            <a:spLocks noChangeArrowheads="1"/>
          </p:cNvSpPr>
          <p:nvPr/>
        </p:nvSpPr>
        <p:spPr bwMode="auto">
          <a:xfrm>
            <a:off x="0" y="-13216"/>
            <a:ext cx="184731" cy="369332"/>
          </a:xfrm>
          <a:prstGeom prst="rect">
            <a:avLst/>
          </a:prstGeom>
          <a:noFill/>
          <a:ln w="9525">
            <a:noFill/>
            <a:miter lim="800000"/>
            <a:headEnd/>
            <a:tailEnd/>
          </a:ln>
        </p:spPr>
        <p:txBody>
          <a:bodyPr wrap="none" anchor="ctr">
            <a:spAutoFit/>
          </a:bodyPr>
          <a:lstStyle/>
          <a:p>
            <a:endParaRPr lang="zh-CN" altLang="en-US"/>
          </a:p>
        </p:txBody>
      </p:sp>
      <p:sp>
        <p:nvSpPr>
          <p:cNvPr id="22536" name="Rectangle 6"/>
          <p:cNvSpPr>
            <a:spLocks noChangeArrowheads="1"/>
          </p:cNvSpPr>
          <p:nvPr/>
        </p:nvSpPr>
        <p:spPr bwMode="auto">
          <a:xfrm>
            <a:off x="0" y="-13216"/>
            <a:ext cx="184731" cy="369332"/>
          </a:xfrm>
          <a:prstGeom prst="rect">
            <a:avLst/>
          </a:prstGeom>
          <a:noFill/>
          <a:ln w="9525">
            <a:noFill/>
            <a:miter lim="800000"/>
            <a:headEnd/>
            <a:tailEnd/>
          </a:ln>
        </p:spPr>
        <p:txBody>
          <a:bodyPr wrap="none" anchor="ctr">
            <a:spAutoFit/>
          </a:bodyPr>
          <a:lstStyle/>
          <a:p>
            <a:endParaRPr lang="zh-CN" altLang="en-US"/>
          </a:p>
        </p:txBody>
      </p:sp>
      <p:sp>
        <p:nvSpPr>
          <p:cNvPr id="22537" name="Rectangle 7"/>
          <p:cNvSpPr>
            <a:spLocks noChangeArrowheads="1"/>
          </p:cNvSpPr>
          <p:nvPr/>
        </p:nvSpPr>
        <p:spPr bwMode="auto">
          <a:xfrm>
            <a:off x="0" y="458272"/>
            <a:ext cx="184731" cy="369332"/>
          </a:xfrm>
          <a:prstGeom prst="rect">
            <a:avLst/>
          </a:prstGeom>
          <a:noFill/>
          <a:ln w="9525">
            <a:noFill/>
            <a:miter lim="800000"/>
            <a:headEnd/>
            <a:tailEnd/>
          </a:ln>
        </p:spPr>
        <p:txBody>
          <a:bodyPr wrap="none" anchor="ctr">
            <a:spAutoFit/>
          </a:bodyPr>
          <a:lstStyle/>
          <a:p>
            <a:pPr eaLnBrk="0" hangingPunct="0"/>
            <a:endParaRPr lang="zh-CN" altLang="zh-CN"/>
          </a:p>
        </p:txBody>
      </p:sp>
      <p:sp>
        <p:nvSpPr>
          <p:cNvPr id="22538" name="Rectangle 2"/>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22539" name="Rectangle 2"/>
          <p:cNvSpPr>
            <a:spLocks noChangeArrowheads="1"/>
          </p:cNvSpPr>
          <p:nvPr/>
        </p:nvSpPr>
        <p:spPr bwMode="auto">
          <a:xfrm>
            <a:off x="571501" y="375048"/>
            <a:ext cx="7286625" cy="523220"/>
          </a:xfrm>
          <a:prstGeom prst="rect">
            <a:avLst/>
          </a:prstGeom>
          <a:noFill/>
          <a:ln w="12700" cap="sq">
            <a:noFill/>
            <a:miter lim="800000"/>
            <a:headEnd type="none" w="sm" len="sm"/>
            <a:tailEnd type="none" w="sm" len="sm"/>
          </a:ln>
        </p:spPr>
        <p:txBody>
          <a:bodyPr>
            <a:spAutoFit/>
          </a:bodyPr>
          <a:lstStyle/>
          <a:p>
            <a:r>
              <a:rPr lang="en-US" altLang="zh-CN" sz="2800"/>
              <a:t>3.6  </a:t>
            </a:r>
            <a:r>
              <a:rPr lang="zh-CN" altLang="en-US" sz="2800"/>
              <a:t>有源滤波电路设计</a:t>
            </a:r>
          </a:p>
        </p:txBody>
      </p:sp>
      <p:sp>
        <p:nvSpPr>
          <p:cNvPr id="22540" name="Rectangle 22"/>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22541" name="Rectangle 24"/>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22542" name="Rectangle 4"/>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22543" name="Rectangle 6"/>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22544" name="Rectangle 6"/>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22545" name="Rectangle 8"/>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22546" name="Rectangle 10"/>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22547" name="Rectangle 7"/>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22548" name="Rectangle 10"/>
          <p:cNvSpPr>
            <a:spLocks noChangeArrowheads="1"/>
          </p:cNvSpPr>
          <p:nvPr/>
        </p:nvSpPr>
        <p:spPr bwMode="auto">
          <a:xfrm>
            <a:off x="0" y="12070"/>
            <a:ext cx="216726" cy="261610"/>
          </a:xfrm>
          <a:prstGeom prst="rect">
            <a:avLst/>
          </a:prstGeom>
          <a:noFill/>
          <a:ln w="9525">
            <a:noFill/>
            <a:miter lim="800000"/>
            <a:headEnd/>
            <a:tailEnd/>
          </a:ln>
        </p:spPr>
        <p:txBody>
          <a:bodyPr wrap="none" anchor="ctr">
            <a:spAutoFit/>
          </a:bodyPr>
          <a:lstStyle/>
          <a:p>
            <a:pPr eaLnBrk="0" hangingPunct="0"/>
            <a:r>
              <a:rPr lang="zh-CN" altLang="zh-CN" sz="1100"/>
              <a:t> </a:t>
            </a:r>
            <a:endParaRPr lang="zh-CN" altLang="zh-CN"/>
          </a:p>
        </p:txBody>
      </p:sp>
      <p:sp>
        <p:nvSpPr>
          <p:cNvPr id="22549" name="Rectangle 12"/>
          <p:cNvSpPr>
            <a:spLocks noChangeArrowheads="1"/>
          </p:cNvSpPr>
          <p:nvPr/>
        </p:nvSpPr>
        <p:spPr bwMode="auto">
          <a:xfrm>
            <a:off x="0" y="-13216"/>
            <a:ext cx="184731" cy="369332"/>
          </a:xfrm>
          <a:prstGeom prst="rect">
            <a:avLst/>
          </a:prstGeom>
          <a:noFill/>
          <a:ln w="9525">
            <a:noFill/>
            <a:miter lim="800000"/>
            <a:headEnd/>
            <a:tailEnd/>
          </a:ln>
        </p:spPr>
        <p:txBody>
          <a:bodyPr wrap="none" anchor="ctr">
            <a:spAutoFit/>
          </a:bodyPr>
          <a:lstStyle/>
          <a:p>
            <a:endParaRPr lang="zh-CN" altLang="en-US"/>
          </a:p>
        </p:txBody>
      </p:sp>
      <p:sp>
        <p:nvSpPr>
          <p:cNvPr id="22550" name="Rectangle 5"/>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22551" name="Rectangle 7"/>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22552" name="Rectangle 5"/>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22553" name="Rectangle 7"/>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22554" name="Rectangle 9"/>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22555" name="Rectangle 3"/>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22556" name="Rectangle 4"/>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22557" name="Rectangle 6"/>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22558" name="Rectangle 8"/>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22559" name="Rectangle 6"/>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22560" name="Rectangle 3">
            <a:hlinkClick r:id="rId3" action="ppaction://hlinksldjump"/>
          </p:cNvPr>
          <p:cNvSpPr>
            <a:spLocks noChangeArrowheads="1"/>
          </p:cNvSpPr>
          <p:nvPr/>
        </p:nvSpPr>
        <p:spPr bwMode="auto">
          <a:xfrm>
            <a:off x="500063" y="794993"/>
            <a:ext cx="4953000" cy="462307"/>
          </a:xfrm>
          <a:prstGeom prst="rect">
            <a:avLst/>
          </a:prstGeom>
          <a:noFill/>
          <a:ln w="9525">
            <a:noFill/>
            <a:miter lim="800000"/>
            <a:headEnd/>
            <a:tailEnd/>
          </a:ln>
        </p:spPr>
        <p:txBody>
          <a:bodyPr lIns="92075" tIns="46038" rIns="92075" bIns="46038" anchor="b">
            <a:spAutoFit/>
          </a:bodyPr>
          <a:lstStyle/>
          <a:p>
            <a:r>
              <a:rPr lang="en-US" altLang="zh-CN" sz="2400">
                <a:solidFill>
                  <a:srgbClr val="800000"/>
                </a:solidFill>
                <a:latin typeface="Times New Roman" pitchFamily="18" charset="0"/>
                <a:ea typeface="楷体_GB2312" pitchFamily="49" charset="-122"/>
              </a:rPr>
              <a:t>1.  </a:t>
            </a:r>
            <a:r>
              <a:rPr lang="zh-CN" altLang="en-US" sz="2400">
                <a:solidFill>
                  <a:srgbClr val="800000"/>
                </a:solidFill>
                <a:latin typeface="Times New Roman" pitchFamily="18" charset="0"/>
                <a:ea typeface="楷体_GB2312" pitchFamily="49" charset="-122"/>
              </a:rPr>
              <a:t>基本概念</a:t>
            </a:r>
          </a:p>
        </p:txBody>
      </p:sp>
      <p:sp>
        <p:nvSpPr>
          <p:cNvPr id="31" name="Rectangle 25"/>
          <p:cNvSpPr>
            <a:spLocks noChangeArrowheads="1"/>
          </p:cNvSpPr>
          <p:nvPr/>
        </p:nvSpPr>
        <p:spPr bwMode="auto">
          <a:xfrm>
            <a:off x="566738" y="1232298"/>
            <a:ext cx="8355012" cy="978729"/>
          </a:xfrm>
          <a:prstGeom prst="rect">
            <a:avLst/>
          </a:prstGeom>
          <a:noFill/>
          <a:ln>
            <a:noFill/>
          </a:ln>
          <a:effectLst/>
          <a:extLst>
            <a:ext uri="{909E8E84-426E-40DD-AFC4-6F175D3DCCD1}"/>
            <a:ext uri="{91240B29-F687-4F45-9708-019B960494DF}"/>
            <a:ext uri="{AF507438-7753-43E0-B8FC-AC1667EBCBE1}"/>
          </a:extLst>
        </p:spPr>
        <p:txBody>
          <a:bodyPr>
            <a:spAutoFit/>
          </a:bodyPr>
          <a:lstStyle>
            <a:lvl1pPr algn="l">
              <a:spcBef>
                <a:spcPct val="20000"/>
              </a:spcBef>
              <a:buClr>
                <a:schemeClr val="accent2"/>
              </a:buClr>
              <a:buFont typeface="Wingdings" pitchFamily="2" charset="2"/>
              <a:buChar char="o"/>
              <a:defRPr sz="3000" b="1">
                <a:solidFill>
                  <a:schemeClr val="tx1"/>
                </a:solidFill>
                <a:latin typeface="Arial Narrow" pitchFamily="34" charset="0"/>
                <a:ea typeface="楷体_GB2312" pitchFamily="49" charset="-122"/>
              </a:defRPr>
            </a:lvl1pPr>
            <a:lvl2pPr marL="762000" indent="-285750" algn="l">
              <a:spcBef>
                <a:spcPct val="20000"/>
              </a:spcBef>
              <a:buClr>
                <a:schemeClr val="accent2"/>
              </a:buClr>
              <a:buFont typeface="Wingdings" pitchFamily="2" charset="2"/>
              <a:buChar char="n"/>
              <a:defRPr sz="3000" b="1">
                <a:solidFill>
                  <a:schemeClr val="tx1"/>
                </a:solidFill>
                <a:latin typeface="Arial Narrow" pitchFamily="34" charset="0"/>
                <a:ea typeface="楷体_GB2312" pitchFamily="49" charset="-122"/>
              </a:defRPr>
            </a:lvl2pPr>
            <a:lvl3pPr marL="1181100" indent="-228600" algn="l">
              <a:spcBef>
                <a:spcPct val="20000"/>
              </a:spcBef>
              <a:buClr>
                <a:schemeClr val="accent2"/>
              </a:buClr>
              <a:buFont typeface="Wingdings" pitchFamily="2" charset="2"/>
              <a:buChar char="o"/>
              <a:defRPr sz="2800" b="1">
                <a:solidFill>
                  <a:schemeClr val="tx1"/>
                </a:solidFill>
                <a:latin typeface="Arial Narrow" pitchFamily="34" charset="0"/>
                <a:ea typeface="楷体_GB2312" pitchFamily="49" charset="-122"/>
              </a:defRPr>
            </a:lvl3pPr>
            <a:lvl4pPr marL="1600200" indent="-228600" algn="l">
              <a:spcBef>
                <a:spcPct val="20000"/>
              </a:spcBef>
              <a:buClr>
                <a:schemeClr val="accent2"/>
              </a:buClr>
              <a:buFont typeface="Wingdings" pitchFamily="2" charset="2"/>
              <a:buChar char="n"/>
              <a:defRPr sz="2400" b="1">
                <a:solidFill>
                  <a:schemeClr val="tx1"/>
                </a:solidFill>
                <a:latin typeface="Arial Narrow" pitchFamily="34" charset="0"/>
                <a:ea typeface="楷体_GB2312" pitchFamily="49" charset="-122"/>
              </a:defRPr>
            </a:lvl4pPr>
            <a:lvl5pPr marL="2057400" indent="-228600" algn="l">
              <a:spcBef>
                <a:spcPct val="25000"/>
              </a:spcBef>
              <a:buClr>
                <a:schemeClr val="accent2"/>
              </a:buClr>
              <a:buFont typeface="Wingdings" pitchFamily="2" charset="2"/>
              <a:buChar char="§"/>
              <a:defRPr sz="2400" b="1">
                <a:solidFill>
                  <a:schemeClr val="tx1"/>
                </a:solidFill>
                <a:latin typeface="Arial Narrow" pitchFamily="34" charset="0"/>
                <a:ea typeface="楷体_GB2312" pitchFamily="49" charset="-122"/>
              </a:defRPr>
            </a:lvl5pPr>
            <a:lvl6pPr marL="2514600" indent="-228600" fontAlgn="base">
              <a:spcBef>
                <a:spcPct val="25000"/>
              </a:spcBef>
              <a:spcAft>
                <a:spcPct val="0"/>
              </a:spcAft>
              <a:buClr>
                <a:schemeClr val="accent2"/>
              </a:buClr>
              <a:buFont typeface="Wingdings" pitchFamily="2" charset="2"/>
              <a:buChar char="§"/>
              <a:defRPr sz="2400" b="1">
                <a:solidFill>
                  <a:schemeClr val="tx1"/>
                </a:solidFill>
                <a:latin typeface="Arial Narrow" pitchFamily="34" charset="0"/>
                <a:ea typeface="楷体_GB2312" pitchFamily="49" charset="-122"/>
              </a:defRPr>
            </a:lvl6pPr>
            <a:lvl7pPr marL="2971800" indent="-228600" fontAlgn="base">
              <a:spcBef>
                <a:spcPct val="25000"/>
              </a:spcBef>
              <a:spcAft>
                <a:spcPct val="0"/>
              </a:spcAft>
              <a:buClr>
                <a:schemeClr val="accent2"/>
              </a:buClr>
              <a:buFont typeface="Wingdings" pitchFamily="2" charset="2"/>
              <a:buChar char="§"/>
              <a:defRPr sz="2400" b="1">
                <a:solidFill>
                  <a:schemeClr val="tx1"/>
                </a:solidFill>
                <a:latin typeface="Arial Narrow" pitchFamily="34" charset="0"/>
                <a:ea typeface="楷体_GB2312" pitchFamily="49" charset="-122"/>
              </a:defRPr>
            </a:lvl7pPr>
            <a:lvl8pPr marL="3429000" indent="-228600" fontAlgn="base">
              <a:spcBef>
                <a:spcPct val="25000"/>
              </a:spcBef>
              <a:spcAft>
                <a:spcPct val="0"/>
              </a:spcAft>
              <a:buClr>
                <a:schemeClr val="accent2"/>
              </a:buClr>
              <a:buFont typeface="Wingdings" pitchFamily="2" charset="2"/>
              <a:buChar char="§"/>
              <a:defRPr sz="2400" b="1">
                <a:solidFill>
                  <a:schemeClr val="tx1"/>
                </a:solidFill>
                <a:latin typeface="Arial Narrow" pitchFamily="34" charset="0"/>
                <a:ea typeface="楷体_GB2312" pitchFamily="49" charset="-122"/>
              </a:defRPr>
            </a:lvl8pPr>
            <a:lvl9pPr marL="3886200" indent="-228600" fontAlgn="base">
              <a:spcBef>
                <a:spcPct val="25000"/>
              </a:spcBef>
              <a:spcAft>
                <a:spcPct val="0"/>
              </a:spcAft>
              <a:buClr>
                <a:schemeClr val="accent2"/>
              </a:buClr>
              <a:buFont typeface="Wingdings" pitchFamily="2" charset="2"/>
              <a:buChar char="§"/>
              <a:defRPr sz="2400" b="1">
                <a:solidFill>
                  <a:schemeClr val="tx1"/>
                </a:solidFill>
                <a:latin typeface="Arial Narrow" pitchFamily="34" charset="0"/>
                <a:ea typeface="楷体_GB2312" pitchFamily="49" charset="-122"/>
              </a:defRPr>
            </a:lvl9pPr>
          </a:lstStyle>
          <a:p>
            <a:pPr algn="just">
              <a:lnSpc>
                <a:spcPct val="110000"/>
              </a:lnSpc>
              <a:buClr>
                <a:srgbClr val="CC0000"/>
              </a:buClr>
              <a:buFont typeface="Wingdings" pitchFamily="2" charset="2"/>
              <a:buNone/>
              <a:defRPr/>
            </a:pPr>
            <a:r>
              <a:rPr lang="zh-CN" altLang="en-US" sz="2400" kern="0" smtClean="0">
                <a:solidFill>
                  <a:srgbClr val="000000"/>
                </a:solidFill>
              </a:rPr>
              <a:t>滤波器：是一种能使有用频率信号通过而同时抑制或衰减无</a:t>
            </a:r>
          </a:p>
          <a:p>
            <a:pPr algn="just">
              <a:lnSpc>
                <a:spcPct val="110000"/>
              </a:lnSpc>
              <a:buClr>
                <a:srgbClr val="CC0000"/>
              </a:buClr>
              <a:buFont typeface="Wingdings" pitchFamily="2" charset="2"/>
              <a:buNone/>
              <a:defRPr/>
            </a:pPr>
            <a:r>
              <a:rPr lang="zh-CN" altLang="en-US" sz="2400" kern="0" smtClean="0">
                <a:solidFill>
                  <a:srgbClr val="000000"/>
                </a:solidFill>
              </a:rPr>
              <a:t>                用频率信号的电子装置。</a:t>
            </a:r>
          </a:p>
        </p:txBody>
      </p:sp>
      <p:sp>
        <p:nvSpPr>
          <p:cNvPr id="32" name="Rectangle 26"/>
          <p:cNvSpPr>
            <a:spLocks noChangeArrowheads="1"/>
          </p:cNvSpPr>
          <p:nvPr/>
        </p:nvSpPr>
        <p:spPr bwMode="auto">
          <a:xfrm>
            <a:off x="571501" y="1928813"/>
            <a:ext cx="6143625" cy="498598"/>
          </a:xfrm>
          <a:prstGeom prst="rect">
            <a:avLst/>
          </a:prstGeom>
          <a:noFill/>
          <a:ln>
            <a:noFill/>
          </a:ln>
          <a:effectLst/>
          <a:extLst>
            <a:ext uri="{909E8E84-426E-40DD-AFC4-6F175D3DCCD1}"/>
            <a:ext uri="{91240B29-F687-4F45-9708-019B960494DF}"/>
            <a:ext uri="{AF507438-7753-43E0-B8FC-AC1667EBCBE1}"/>
          </a:extLst>
        </p:spPr>
        <p:txBody>
          <a:bodyPr>
            <a:spAutoFit/>
          </a:bodyPr>
          <a:lstStyle>
            <a:lvl1pPr algn="l">
              <a:spcBef>
                <a:spcPct val="20000"/>
              </a:spcBef>
              <a:buClr>
                <a:schemeClr val="accent2"/>
              </a:buClr>
              <a:buFont typeface="Wingdings" pitchFamily="2" charset="2"/>
              <a:buChar char="o"/>
              <a:defRPr sz="3000" b="1">
                <a:solidFill>
                  <a:schemeClr val="tx1"/>
                </a:solidFill>
                <a:latin typeface="Arial Narrow" pitchFamily="34" charset="0"/>
                <a:ea typeface="楷体_GB2312" pitchFamily="49" charset="-122"/>
              </a:defRPr>
            </a:lvl1pPr>
            <a:lvl2pPr marL="762000" indent="-285750" algn="l">
              <a:spcBef>
                <a:spcPct val="20000"/>
              </a:spcBef>
              <a:buClr>
                <a:schemeClr val="accent2"/>
              </a:buClr>
              <a:buFont typeface="Wingdings" pitchFamily="2" charset="2"/>
              <a:buChar char="n"/>
              <a:defRPr sz="3000" b="1">
                <a:solidFill>
                  <a:schemeClr val="tx1"/>
                </a:solidFill>
                <a:latin typeface="Arial Narrow" pitchFamily="34" charset="0"/>
                <a:ea typeface="楷体_GB2312" pitchFamily="49" charset="-122"/>
              </a:defRPr>
            </a:lvl2pPr>
            <a:lvl3pPr marL="1181100" indent="-228600" algn="l">
              <a:spcBef>
                <a:spcPct val="20000"/>
              </a:spcBef>
              <a:buClr>
                <a:schemeClr val="accent2"/>
              </a:buClr>
              <a:buFont typeface="Wingdings" pitchFamily="2" charset="2"/>
              <a:buChar char="o"/>
              <a:defRPr sz="2800" b="1">
                <a:solidFill>
                  <a:schemeClr val="tx1"/>
                </a:solidFill>
                <a:latin typeface="Arial Narrow" pitchFamily="34" charset="0"/>
                <a:ea typeface="楷体_GB2312" pitchFamily="49" charset="-122"/>
              </a:defRPr>
            </a:lvl3pPr>
            <a:lvl4pPr marL="1600200" indent="-228600" algn="l">
              <a:spcBef>
                <a:spcPct val="20000"/>
              </a:spcBef>
              <a:buClr>
                <a:schemeClr val="accent2"/>
              </a:buClr>
              <a:buFont typeface="Wingdings" pitchFamily="2" charset="2"/>
              <a:buChar char="n"/>
              <a:defRPr sz="2400" b="1">
                <a:solidFill>
                  <a:schemeClr val="tx1"/>
                </a:solidFill>
                <a:latin typeface="Arial Narrow" pitchFamily="34" charset="0"/>
                <a:ea typeface="楷体_GB2312" pitchFamily="49" charset="-122"/>
              </a:defRPr>
            </a:lvl4pPr>
            <a:lvl5pPr marL="2057400" indent="-228600" algn="l">
              <a:spcBef>
                <a:spcPct val="25000"/>
              </a:spcBef>
              <a:buClr>
                <a:schemeClr val="accent2"/>
              </a:buClr>
              <a:buFont typeface="Wingdings" pitchFamily="2" charset="2"/>
              <a:buChar char="§"/>
              <a:defRPr sz="2400" b="1">
                <a:solidFill>
                  <a:schemeClr val="tx1"/>
                </a:solidFill>
                <a:latin typeface="Arial Narrow" pitchFamily="34" charset="0"/>
                <a:ea typeface="楷体_GB2312" pitchFamily="49" charset="-122"/>
              </a:defRPr>
            </a:lvl5pPr>
            <a:lvl6pPr marL="2514600" indent="-228600" fontAlgn="base">
              <a:spcBef>
                <a:spcPct val="25000"/>
              </a:spcBef>
              <a:spcAft>
                <a:spcPct val="0"/>
              </a:spcAft>
              <a:buClr>
                <a:schemeClr val="accent2"/>
              </a:buClr>
              <a:buFont typeface="Wingdings" pitchFamily="2" charset="2"/>
              <a:buChar char="§"/>
              <a:defRPr sz="2400" b="1">
                <a:solidFill>
                  <a:schemeClr val="tx1"/>
                </a:solidFill>
                <a:latin typeface="Arial Narrow" pitchFamily="34" charset="0"/>
                <a:ea typeface="楷体_GB2312" pitchFamily="49" charset="-122"/>
              </a:defRPr>
            </a:lvl6pPr>
            <a:lvl7pPr marL="2971800" indent="-228600" fontAlgn="base">
              <a:spcBef>
                <a:spcPct val="25000"/>
              </a:spcBef>
              <a:spcAft>
                <a:spcPct val="0"/>
              </a:spcAft>
              <a:buClr>
                <a:schemeClr val="accent2"/>
              </a:buClr>
              <a:buFont typeface="Wingdings" pitchFamily="2" charset="2"/>
              <a:buChar char="§"/>
              <a:defRPr sz="2400" b="1">
                <a:solidFill>
                  <a:schemeClr val="tx1"/>
                </a:solidFill>
                <a:latin typeface="Arial Narrow" pitchFamily="34" charset="0"/>
                <a:ea typeface="楷体_GB2312" pitchFamily="49" charset="-122"/>
              </a:defRPr>
            </a:lvl7pPr>
            <a:lvl8pPr marL="3429000" indent="-228600" fontAlgn="base">
              <a:spcBef>
                <a:spcPct val="25000"/>
              </a:spcBef>
              <a:spcAft>
                <a:spcPct val="0"/>
              </a:spcAft>
              <a:buClr>
                <a:schemeClr val="accent2"/>
              </a:buClr>
              <a:buFont typeface="Wingdings" pitchFamily="2" charset="2"/>
              <a:buChar char="§"/>
              <a:defRPr sz="2400" b="1">
                <a:solidFill>
                  <a:schemeClr val="tx1"/>
                </a:solidFill>
                <a:latin typeface="Arial Narrow" pitchFamily="34" charset="0"/>
                <a:ea typeface="楷体_GB2312" pitchFamily="49" charset="-122"/>
              </a:defRPr>
            </a:lvl8pPr>
            <a:lvl9pPr marL="3886200" indent="-228600" fontAlgn="base">
              <a:spcBef>
                <a:spcPct val="25000"/>
              </a:spcBef>
              <a:spcAft>
                <a:spcPct val="0"/>
              </a:spcAft>
              <a:buClr>
                <a:schemeClr val="accent2"/>
              </a:buClr>
              <a:buFont typeface="Wingdings" pitchFamily="2" charset="2"/>
              <a:buChar char="§"/>
              <a:defRPr sz="2400" b="1">
                <a:solidFill>
                  <a:schemeClr val="tx1"/>
                </a:solidFill>
                <a:latin typeface="Arial Narrow" pitchFamily="34" charset="0"/>
                <a:ea typeface="楷体_GB2312" pitchFamily="49" charset="-122"/>
              </a:defRPr>
            </a:lvl9pPr>
          </a:lstStyle>
          <a:p>
            <a:pPr algn="just">
              <a:lnSpc>
                <a:spcPct val="110000"/>
              </a:lnSpc>
              <a:buClr>
                <a:srgbClr val="CC0000"/>
              </a:buClr>
              <a:buFont typeface="Wingdings" pitchFamily="2" charset="2"/>
              <a:buNone/>
              <a:defRPr/>
            </a:pPr>
            <a:r>
              <a:rPr lang="zh-CN" altLang="en-US" sz="2400" kern="0" dirty="0" smtClean="0">
                <a:solidFill>
                  <a:srgbClr val="000000"/>
                </a:solidFill>
              </a:rPr>
              <a:t>有源滤波器：由有源器件构成的滤波器。</a:t>
            </a:r>
          </a:p>
        </p:txBody>
      </p:sp>
      <p:graphicFrame>
        <p:nvGraphicFramePr>
          <p:cNvPr id="33" name="Object 26"/>
          <p:cNvGraphicFramePr>
            <a:graphicFrameLocks noChangeAspect="1"/>
          </p:cNvGraphicFramePr>
          <p:nvPr/>
        </p:nvGraphicFramePr>
        <p:xfrm>
          <a:off x="6092825" y="3536157"/>
          <a:ext cx="2408238" cy="1188244"/>
        </p:xfrm>
        <a:graphic>
          <a:graphicData uri="http://schemas.openxmlformats.org/presentationml/2006/ole">
            <p:oleObj spid="_x0000_s22530" name="图片" r:id="rId4" imgW="1751309" imgH="1153652" progId="Word.Picture.8">
              <p:embed/>
            </p:oleObj>
          </a:graphicData>
        </a:graphic>
      </p:graphicFrame>
      <p:graphicFrame>
        <p:nvGraphicFramePr>
          <p:cNvPr id="34" name="Object 24"/>
          <p:cNvGraphicFramePr>
            <a:graphicFrameLocks noChangeAspect="1"/>
          </p:cNvGraphicFramePr>
          <p:nvPr/>
        </p:nvGraphicFramePr>
        <p:xfrm>
          <a:off x="3255964" y="3536157"/>
          <a:ext cx="2459037" cy="1194197"/>
        </p:xfrm>
        <a:graphic>
          <a:graphicData uri="http://schemas.openxmlformats.org/presentationml/2006/ole">
            <p:oleObj spid="_x0000_s22531" name="图片" r:id="rId5" imgW="1780096" imgH="1153652" progId="Word.Picture.8">
              <p:embed/>
            </p:oleObj>
          </a:graphicData>
        </a:graphic>
      </p:graphicFrame>
      <p:graphicFrame>
        <p:nvGraphicFramePr>
          <p:cNvPr id="35" name="Object 22"/>
          <p:cNvGraphicFramePr>
            <a:graphicFrameLocks noChangeAspect="1"/>
          </p:cNvGraphicFramePr>
          <p:nvPr/>
        </p:nvGraphicFramePr>
        <p:xfrm>
          <a:off x="6081713" y="2357438"/>
          <a:ext cx="2565400" cy="1232297"/>
        </p:xfrm>
        <a:graphic>
          <a:graphicData uri="http://schemas.openxmlformats.org/presentationml/2006/ole">
            <p:oleObj spid="_x0000_s22532" name="图片" r:id="rId6" imgW="1799167" imgH="1153652" progId="Word.Picture.8">
              <p:embed/>
            </p:oleObj>
          </a:graphicData>
        </a:graphic>
      </p:graphicFrame>
      <p:graphicFrame>
        <p:nvGraphicFramePr>
          <p:cNvPr id="37" name="Object 20"/>
          <p:cNvGraphicFramePr>
            <a:graphicFrameLocks noChangeAspect="1"/>
          </p:cNvGraphicFramePr>
          <p:nvPr/>
        </p:nvGraphicFramePr>
        <p:xfrm>
          <a:off x="3214688" y="2357437"/>
          <a:ext cx="2500312" cy="1195388"/>
        </p:xfrm>
        <a:graphic>
          <a:graphicData uri="http://schemas.openxmlformats.org/presentationml/2006/ole">
            <p:oleObj spid="_x0000_s22533" name="图片" r:id="rId7" imgW="1808522" imgH="1153652" progId="Word.Picture.8">
              <p:embed/>
            </p:oleObj>
          </a:graphicData>
        </a:graphic>
      </p:graphicFrame>
      <p:sp>
        <p:nvSpPr>
          <p:cNvPr id="22563" name="Rectangle 5">
            <a:hlinkClick r:id="rId3" action="ppaction://hlinksldjump"/>
          </p:cNvPr>
          <p:cNvSpPr>
            <a:spLocks noChangeArrowheads="1"/>
          </p:cNvSpPr>
          <p:nvPr/>
        </p:nvSpPr>
        <p:spPr bwMode="auto">
          <a:xfrm>
            <a:off x="571500" y="2163022"/>
            <a:ext cx="4953000" cy="462307"/>
          </a:xfrm>
          <a:prstGeom prst="rect">
            <a:avLst/>
          </a:prstGeom>
          <a:noFill/>
          <a:ln w="9525">
            <a:noFill/>
            <a:miter lim="800000"/>
            <a:headEnd/>
            <a:tailEnd/>
          </a:ln>
        </p:spPr>
        <p:txBody>
          <a:bodyPr lIns="92075" tIns="46038" rIns="92075" bIns="46038" anchor="b">
            <a:spAutoFit/>
          </a:bodyPr>
          <a:lstStyle/>
          <a:p>
            <a:r>
              <a:rPr lang="en-US" altLang="zh-CN" sz="2400">
                <a:solidFill>
                  <a:srgbClr val="800000"/>
                </a:solidFill>
                <a:latin typeface="Times New Roman" pitchFamily="18" charset="0"/>
                <a:ea typeface="楷体_GB2312" pitchFamily="49" charset="-122"/>
              </a:rPr>
              <a:t>2.  </a:t>
            </a:r>
            <a:r>
              <a:rPr lang="zh-CN" altLang="en-US" sz="2400">
                <a:solidFill>
                  <a:srgbClr val="800000"/>
                </a:solidFill>
                <a:latin typeface="Times New Roman" pitchFamily="18" charset="0"/>
                <a:ea typeface="楷体_GB2312" pitchFamily="49" charset="-122"/>
              </a:rPr>
              <a:t>分类</a:t>
            </a:r>
          </a:p>
        </p:txBody>
      </p:sp>
      <p:sp>
        <p:nvSpPr>
          <p:cNvPr id="39" name="Rectangle 6"/>
          <p:cNvSpPr>
            <a:spLocks noChangeArrowheads="1"/>
          </p:cNvSpPr>
          <p:nvPr/>
        </p:nvSpPr>
        <p:spPr bwMode="auto">
          <a:xfrm>
            <a:off x="850901" y="2819400"/>
            <a:ext cx="2251075" cy="498598"/>
          </a:xfrm>
          <a:prstGeom prst="rect">
            <a:avLst/>
          </a:prstGeom>
          <a:noFill/>
          <a:ln>
            <a:noFill/>
          </a:ln>
          <a:effectLst/>
          <a:extLst>
            <a:ext uri="{909E8E84-426E-40DD-AFC4-6F175D3DCCD1}"/>
            <a:ext uri="{91240B29-F687-4F45-9708-019B960494DF}"/>
            <a:ext uri="{AF507438-7753-43E0-B8FC-AC1667EBCBE1}"/>
          </a:extLst>
        </p:spPr>
        <p:txBody>
          <a:bodyPr>
            <a:spAutoFit/>
          </a:bodyPr>
          <a:lstStyle>
            <a:lvl1pPr algn="l">
              <a:spcBef>
                <a:spcPct val="20000"/>
              </a:spcBef>
              <a:buClr>
                <a:schemeClr val="accent2"/>
              </a:buClr>
              <a:buFont typeface="Wingdings" pitchFamily="2" charset="2"/>
              <a:buChar char="o"/>
              <a:defRPr sz="3000" b="1">
                <a:solidFill>
                  <a:schemeClr val="tx1"/>
                </a:solidFill>
                <a:latin typeface="Arial Narrow" pitchFamily="34" charset="0"/>
                <a:ea typeface="楷体_GB2312" pitchFamily="49" charset="-122"/>
              </a:defRPr>
            </a:lvl1pPr>
            <a:lvl2pPr marL="762000" indent="-285750" algn="l">
              <a:spcBef>
                <a:spcPct val="20000"/>
              </a:spcBef>
              <a:buClr>
                <a:schemeClr val="accent2"/>
              </a:buClr>
              <a:buFont typeface="Wingdings" pitchFamily="2" charset="2"/>
              <a:buChar char="n"/>
              <a:defRPr sz="3000" b="1">
                <a:solidFill>
                  <a:schemeClr val="tx1"/>
                </a:solidFill>
                <a:latin typeface="Arial Narrow" pitchFamily="34" charset="0"/>
                <a:ea typeface="楷体_GB2312" pitchFamily="49" charset="-122"/>
              </a:defRPr>
            </a:lvl2pPr>
            <a:lvl3pPr marL="1181100" indent="-228600" algn="l">
              <a:spcBef>
                <a:spcPct val="20000"/>
              </a:spcBef>
              <a:buClr>
                <a:schemeClr val="accent2"/>
              </a:buClr>
              <a:buFont typeface="Wingdings" pitchFamily="2" charset="2"/>
              <a:buChar char="o"/>
              <a:defRPr sz="2800" b="1">
                <a:solidFill>
                  <a:schemeClr val="tx1"/>
                </a:solidFill>
                <a:latin typeface="Arial Narrow" pitchFamily="34" charset="0"/>
                <a:ea typeface="楷体_GB2312" pitchFamily="49" charset="-122"/>
              </a:defRPr>
            </a:lvl3pPr>
            <a:lvl4pPr marL="1600200" indent="-228600" algn="l">
              <a:spcBef>
                <a:spcPct val="20000"/>
              </a:spcBef>
              <a:buClr>
                <a:schemeClr val="accent2"/>
              </a:buClr>
              <a:buFont typeface="Wingdings" pitchFamily="2" charset="2"/>
              <a:buChar char="n"/>
              <a:defRPr sz="2400" b="1">
                <a:solidFill>
                  <a:schemeClr val="tx1"/>
                </a:solidFill>
                <a:latin typeface="Arial Narrow" pitchFamily="34" charset="0"/>
                <a:ea typeface="楷体_GB2312" pitchFamily="49" charset="-122"/>
              </a:defRPr>
            </a:lvl4pPr>
            <a:lvl5pPr marL="2057400" indent="-228600" algn="l">
              <a:spcBef>
                <a:spcPct val="25000"/>
              </a:spcBef>
              <a:buClr>
                <a:schemeClr val="accent2"/>
              </a:buClr>
              <a:buFont typeface="Wingdings" pitchFamily="2" charset="2"/>
              <a:buChar char="§"/>
              <a:defRPr sz="2400" b="1">
                <a:solidFill>
                  <a:schemeClr val="tx1"/>
                </a:solidFill>
                <a:latin typeface="Arial Narrow" pitchFamily="34" charset="0"/>
                <a:ea typeface="楷体_GB2312" pitchFamily="49" charset="-122"/>
              </a:defRPr>
            </a:lvl5pPr>
            <a:lvl6pPr marL="2514600" indent="-228600" fontAlgn="base">
              <a:spcBef>
                <a:spcPct val="25000"/>
              </a:spcBef>
              <a:spcAft>
                <a:spcPct val="0"/>
              </a:spcAft>
              <a:buClr>
                <a:schemeClr val="accent2"/>
              </a:buClr>
              <a:buFont typeface="Wingdings" pitchFamily="2" charset="2"/>
              <a:buChar char="§"/>
              <a:defRPr sz="2400" b="1">
                <a:solidFill>
                  <a:schemeClr val="tx1"/>
                </a:solidFill>
                <a:latin typeface="Arial Narrow" pitchFamily="34" charset="0"/>
                <a:ea typeface="楷体_GB2312" pitchFamily="49" charset="-122"/>
              </a:defRPr>
            </a:lvl6pPr>
            <a:lvl7pPr marL="2971800" indent="-228600" fontAlgn="base">
              <a:spcBef>
                <a:spcPct val="25000"/>
              </a:spcBef>
              <a:spcAft>
                <a:spcPct val="0"/>
              </a:spcAft>
              <a:buClr>
                <a:schemeClr val="accent2"/>
              </a:buClr>
              <a:buFont typeface="Wingdings" pitchFamily="2" charset="2"/>
              <a:buChar char="§"/>
              <a:defRPr sz="2400" b="1">
                <a:solidFill>
                  <a:schemeClr val="tx1"/>
                </a:solidFill>
                <a:latin typeface="Arial Narrow" pitchFamily="34" charset="0"/>
                <a:ea typeface="楷体_GB2312" pitchFamily="49" charset="-122"/>
              </a:defRPr>
            </a:lvl7pPr>
            <a:lvl8pPr marL="3429000" indent="-228600" fontAlgn="base">
              <a:spcBef>
                <a:spcPct val="25000"/>
              </a:spcBef>
              <a:spcAft>
                <a:spcPct val="0"/>
              </a:spcAft>
              <a:buClr>
                <a:schemeClr val="accent2"/>
              </a:buClr>
              <a:buFont typeface="Wingdings" pitchFamily="2" charset="2"/>
              <a:buChar char="§"/>
              <a:defRPr sz="2400" b="1">
                <a:solidFill>
                  <a:schemeClr val="tx1"/>
                </a:solidFill>
                <a:latin typeface="Arial Narrow" pitchFamily="34" charset="0"/>
                <a:ea typeface="楷体_GB2312" pitchFamily="49" charset="-122"/>
              </a:defRPr>
            </a:lvl8pPr>
            <a:lvl9pPr marL="3886200" indent="-228600" fontAlgn="base">
              <a:spcBef>
                <a:spcPct val="25000"/>
              </a:spcBef>
              <a:spcAft>
                <a:spcPct val="0"/>
              </a:spcAft>
              <a:buClr>
                <a:schemeClr val="accent2"/>
              </a:buClr>
              <a:buFont typeface="Wingdings" pitchFamily="2" charset="2"/>
              <a:buChar char="§"/>
              <a:defRPr sz="2400" b="1">
                <a:solidFill>
                  <a:schemeClr val="tx1"/>
                </a:solidFill>
                <a:latin typeface="Arial Narrow" pitchFamily="34" charset="0"/>
                <a:ea typeface="楷体_GB2312" pitchFamily="49" charset="-122"/>
              </a:defRPr>
            </a:lvl9pPr>
          </a:lstStyle>
          <a:p>
            <a:pPr algn="just">
              <a:lnSpc>
                <a:spcPct val="110000"/>
              </a:lnSpc>
              <a:buClr>
                <a:srgbClr val="CC0000"/>
              </a:buClr>
              <a:buFont typeface="Wingdings" pitchFamily="2" charset="2"/>
              <a:buNone/>
              <a:defRPr/>
            </a:pPr>
            <a:r>
              <a:rPr lang="zh-CN" altLang="en-US" sz="2400" kern="0" smtClean="0">
                <a:solidFill>
                  <a:srgbClr val="000000"/>
                </a:solidFill>
              </a:rPr>
              <a:t>低通（</a:t>
            </a:r>
            <a:r>
              <a:rPr lang="en-US" altLang="zh-CN" sz="2400" kern="0" smtClean="0">
                <a:solidFill>
                  <a:srgbClr val="000000"/>
                </a:solidFill>
              </a:rPr>
              <a:t>LPF</a:t>
            </a:r>
            <a:r>
              <a:rPr lang="zh-CN" altLang="en-US" sz="2400" kern="0" smtClean="0">
                <a:solidFill>
                  <a:srgbClr val="000000"/>
                </a:solidFill>
              </a:rPr>
              <a:t>）</a:t>
            </a:r>
          </a:p>
        </p:txBody>
      </p:sp>
      <p:sp>
        <p:nvSpPr>
          <p:cNvPr id="40" name="Rectangle 8"/>
          <p:cNvSpPr>
            <a:spLocks noChangeArrowheads="1"/>
          </p:cNvSpPr>
          <p:nvPr/>
        </p:nvSpPr>
        <p:spPr bwMode="auto">
          <a:xfrm>
            <a:off x="850901" y="3173016"/>
            <a:ext cx="2251075" cy="498598"/>
          </a:xfrm>
          <a:prstGeom prst="rect">
            <a:avLst/>
          </a:prstGeom>
          <a:noFill/>
          <a:ln>
            <a:noFill/>
          </a:ln>
          <a:effectLst/>
          <a:extLst>
            <a:ext uri="{909E8E84-426E-40DD-AFC4-6F175D3DCCD1}"/>
            <a:ext uri="{91240B29-F687-4F45-9708-019B960494DF}"/>
            <a:ext uri="{AF507438-7753-43E0-B8FC-AC1667EBCBE1}"/>
          </a:extLst>
        </p:spPr>
        <p:txBody>
          <a:bodyPr>
            <a:spAutoFit/>
          </a:bodyPr>
          <a:lstStyle>
            <a:lvl1pPr algn="l">
              <a:spcBef>
                <a:spcPct val="20000"/>
              </a:spcBef>
              <a:buClr>
                <a:schemeClr val="accent2"/>
              </a:buClr>
              <a:buFont typeface="Wingdings" pitchFamily="2" charset="2"/>
              <a:buChar char="o"/>
              <a:defRPr sz="3000" b="1">
                <a:solidFill>
                  <a:schemeClr val="tx1"/>
                </a:solidFill>
                <a:latin typeface="Arial Narrow" pitchFamily="34" charset="0"/>
                <a:ea typeface="楷体_GB2312" pitchFamily="49" charset="-122"/>
              </a:defRPr>
            </a:lvl1pPr>
            <a:lvl2pPr marL="762000" indent="-285750" algn="l">
              <a:spcBef>
                <a:spcPct val="20000"/>
              </a:spcBef>
              <a:buClr>
                <a:schemeClr val="accent2"/>
              </a:buClr>
              <a:buFont typeface="Wingdings" pitchFamily="2" charset="2"/>
              <a:buChar char="n"/>
              <a:defRPr sz="3000" b="1">
                <a:solidFill>
                  <a:schemeClr val="tx1"/>
                </a:solidFill>
                <a:latin typeface="Arial Narrow" pitchFamily="34" charset="0"/>
                <a:ea typeface="楷体_GB2312" pitchFamily="49" charset="-122"/>
              </a:defRPr>
            </a:lvl2pPr>
            <a:lvl3pPr marL="1181100" indent="-228600" algn="l">
              <a:spcBef>
                <a:spcPct val="20000"/>
              </a:spcBef>
              <a:buClr>
                <a:schemeClr val="accent2"/>
              </a:buClr>
              <a:buFont typeface="Wingdings" pitchFamily="2" charset="2"/>
              <a:buChar char="o"/>
              <a:defRPr sz="2800" b="1">
                <a:solidFill>
                  <a:schemeClr val="tx1"/>
                </a:solidFill>
                <a:latin typeface="Arial Narrow" pitchFamily="34" charset="0"/>
                <a:ea typeface="楷体_GB2312" pitchFamily="49" charset="-122"/>
              </a:defRPr>
            </a:lvl3pPr>
            <a:lvl4pPr marL="1600200" indent="-228600" algn="l">
              <a:spcBef>
                <a:spcPct val="20000"/>
              </a:spcBef>
              <a:buClr>
                <a:schemeClr val="accent2"/>
              </a:buClr>
              <a:buFont typeface="Wingdings" pitchFamily="2" charset="2"/>
              <a:buChar char="n"/>
              <a:defRPr sz="2400" b="1">
                <a:solidFill>
                  <a:schemeClr val="tx1"/>
                </a:solidFill>
                <a:latin typeface="Arial Narrow" pitchFamily="34" charset="0"/>
                <a:ea typeface="楷体_GB2312" pitchFamily="49" charset="-122"/>
              </a:defRPr>
            </a:lvl4pPr>
            <a:lvl5pPr marL="2057400" indent="-228600" algn="l">
              <a:spcBef>
                <a:spcPct val="25000"/>
              </a:spcBef>
              <a:buClr>
                <a:schemeClr val="accent2"/>
              </a:buClr>
              <a:buFont typeface="Wingdings" pitchFamily="2" charset="2"/>
              <a:buChar char="§"/>
              <a:defRPr sz="2400" b="1">
                <a:solidFill>
                  <a:schemeClr val="tx1"/>
                </a:solidFill>
                <a:latin typeface="Arial Narrow" pitchFamily="34" charset="0"/>
                <a:ea typeface="楷体_GB2312" pitchFamily="49" charset="-122"/>
              </a:defRPr>
            </a:lvl5pPr>
            <a:lvl6pPr marL="2514600" indent="-228600" fontAlgn="base">
              <a:spcBef>
                <a:spcPct val="25000"/>
              </a:spcBef>
              <a:spcAft>
                <a:spcPct val="0"/>
              </a:spcAft>
              <a:buClr>
                <a:schemeClr val="accent2"/>
              </a:buClr>
              <a:buFont typeface="Wingdings" pitchFamily="2" charset="2"/>
              <a:buChar char="§"/>
              <a:defRPr sz="2400" b="1">
                <a:solidFill>
                  <a:schemeClr val="tx1"/>
                </a:solidFill>
                <a:latin typeface="Arial Narrow" pitchFamily="34" charset="0"/>
                <a:ea typeface="楷体_GB2312" pitchFamily="49" charset="-122"/>
              </a:defRPr>
            </a:lvl6pPr>
            <a:lvl7pPr marL="2971800" indent="-228600" fontAlgn="base">
              <a:spcBef>
                <a:spcPct val="25000"/>
              </a:spcBef>
              <a:spcAft>
                <a:spcPct val="0"/>
              </a:spcAft>
              <a:buClr>
                <a:schemeClr val="accent2"/>
              </a:buClr>
              <a:buFont typeface="Wingdings" pitchFamily="2" charset="2"/>
              <a:buChar char="§"/>
              <a:defRPr sz="2400" b="1">
                <a:solidFill>
                  <a:schemeClr val="tx1"/>
                </a:solidFill>
                <a:latin typeface="Arial Narrow" pitchFamily="34" charset="0"/>
                <a:ea typeface="楷体_GB2312" pitchFamily="49" charset="-122"/>
              </a:defRPr>
            </a:lvl7pPr>
            <a:lvl8pPr marL="3429000" indent="-228600" fontAlgn="base">
              <a:spcBef>
                <a:spcPct val="25000"/>
              </a:spcBef>
              <a:spcAft>
                <a:spcPct val="0"/>
              </a:spcAft>
              <a:buClr>
                <a:schemeClr val="accent2"/>
              </a:buClr>
              <a:buFont typeface="Wingdings" pitchFamily="2" charset="2"/>
              <a:buChar char="§"/>
              <a:defRPr sz="2400" b="1">
                <a:solidFill>
                  <a:schemeClr val="tx1"/>
                </a:solidFill>
                <a:latin typeface="Arial Narrow" pitchFamily="34" charset="0"/>
                <a:ea typeface="楷体_GB2312" pitchFamily="49" charset="-122"/>
              </a:defRPr>
            </a:lvl8pPr>
            <a:lvl9pPr marL="3886200" indent="-228600" fontAlgn="base">
              <a:spcBef>
                <a:spcPct val="25000"/>
              </a:spcBef>
              <a:spcAft>
                <a:spcPct val="0"/>
              </a:spcAft>
              <a:buClr>
                <a:schemeClr val="accent2"/>
              </a:buClr>
              <a:buFont typeface="Wingdings" pitchFamily="2" charset="2"/>
              <a:buChar char="§"/>
              <a:defRPr sz="2400" b="1">
                <a:solidFill>
                  <a:schemeClr val="tx1"/>
                </a:solidFill>
                <a:latin typeface="Arial Narrow" pitchFamily="34" charset="0"/>
                <a:ea typeface="楷体_GB2312" pitchFamily="49" charset="-122"/>
              </a:defRPr>
            </a:lvl9pPr>
          </a:lstStyle>
          <a:p>
            <a:pPr algn="just">
              <a:lnSpc>
                <a:spcPct val="110000"/>
              </a:lnSpc>
              <a:buClr>
                <a:srgbClr val="CC0000"/>
              </a:buClr>
              <a:buFont typeface="Wingdings" pitchFamily="2" charset="2"/>
              <a:buNone/>
              <a:defRPr/>
            </a:pPr>
            <a:r>
              <a:rPr lang="zh-CN" altLang="en-US" sz="2400" kern="0" smtClean="0">
                <a:solidFill>
                  <a:srgbClr val="000000"/>
                </a:solidFill>
              </a:rPr>
              <a:t>高通（</a:t>
            </a:r>
            <a:r>
              <a:rPr lang="en-US" altLang="zh-CN" sz="2400" kern="0" smtClean="0">
                <a:solidFill>
                  <a:srgbClr val="000000"/>
                </a:solidFill>
              </a:rPr>
              <a:t>HPF</a:t>
            </a:r>
            <a:r>
              <a:rPr lang="zh-CN" altLang="en-US" sz="2400" kern="0" smtClean="0">
                <a:solidFill>
                  <a:srgbClr val="000000"/>
                </a:solidFill>
              </a:rPr>
              <a:t>）</a:t>
            </a:r>
          </a:p>
        </p:txBody>
      </p:sp>
      <p:sp>
        <p:nvSpPr>
          <p:cNvPr id="41" name="Rectangle 9"/>
          <p:cNvSpPr>
            <a:spLocks noChangeArrowheads="1"/>
          </p:cNvSpPr>
          <p:nvPr/>
        </p:nvSpPr>
        <p:spPr bwMode="auto">
          <a:xfrm>
            <a:off x="850901" y="3525441"/>
            <a:ext cx="2251075" cy="498598"/>
          </a:xfrm>
          <a:prstGeom prst="rect">
            <a:avLst/>
          </a:prstGeom>
          <a:noFill/>
          <a:ln>
            <a:noFill/>
          </a:ln>
          <a:effectLst/>
          <a:extLst>
            <a:ext uri="{909E8E84-426E-40DD-AFC4-6F175D3DCCD1}"/>
            <a:ext uri="{91240B29-F687-4F45-9708-019B960494DF}"/>
            <a:ext uri="{AF507438-7753-43E0-B8FC-AC1667EBCBE1}"/>
          </a:extLst>
        </p:spPr>
        <p:txBody>
          <a:bodyPr>
            <a:spAutoFit/>
          </a:bodyPr>
          <a:lstStyle>
            <a:lvl1pPr algn="l">
              <a:spcBef>
                <a:spcPct val="20000"/>
              </a:spcBef>
              <a:buClr>
                <a:schemeClr val="accent2"/>
              </a:buClr>
              <a:buFont typeface="Wingdings" pitchFamily="2" charset="2"/>
              <a:buChar char="o"/>
              <a:defRPr sz="3000" b="1">
                <a:solidFill>
                  <a:schemeClr val="tx1"/>
                </a:solidFill>
                <a:latin typeface="Arial Narrow" pitchFamily="34" charset="0"/>
                <a:ea typeface="楷体_GB2312" pitchFamily="49" charset="-122"/>
              </a:defRPr>
            </a:lvl1pPr>
            <a:lvl2pPr marL="762000" indent="-285750" algn="l">
              <a:spcBef>
                <a:spcPct val="20000"/>
              </a:spcBef>
              <a:buClr>
                <a:schemeClr val="accent2"/>
              </a:buClr>
              <a:buFont typeface="Wingdings" pitchFamily="2" charset="2"/>
              <a:buChar char="n"/>
              <a:defRPr sz="3000" b="1">
                <a:solidFill>
                  <a:schemeClr val="tx1"/>
                </a:solidFill>
                <a:latin typeface="Arial Narrow" pitchFamily="34" charset="0"/>
                <a:ea typeface="楷体_GB2312" pitchFamily="49" charset="-122"/>
              </a:defRPr>
            </a:lvl2pPr>
            <a:lvl3pPr marL="1181100" indent="-228600" algn="l">
              <a:spcBef>
                <a:spcPct val="20000"/>
              </a:spcBef>
              <a:buClr>
                <a:schemeClr val="accent2"/>
              </a:buClr>
              <a:buFont typeface="Wingdings" pitchFamily="2" charset="2"/>
              <a:buChar char="o"/>
              <a:defRPr sz="2800" b="1">
                <a:solidFill>
                  <a:schemeClr val="tx1"/>
                </a:solidFill>
                <a:latin typeface="Arial Narrow" pitchFamily="34" charset="0"/>
                <a:ea typeface="楷体_GB2312" pitchFamily="49" charset="-122"/>
              </a:defRPr>
            </a:lvl3pPr>
            <a:lvl4pPr marL="1600200" indent="-228600" algn="l">
              <a:spcBef>
                <a:spcPct val="20000"/>
              </a:spcBef>
              <a:buClr>
                <a:schemeClr val="accent2"/>
              </a:buClr>
              <a:buFont typeface="Wingdings" pitchFamily="2" charset="2"/>
              <a:buChar char="n"/>
              <a:defRPr sz="2400" b="1">
                <a:solidFill>
                  <a:schemeClr val="tx1"/>
                </a:solidFill>
                <a:latin typeface="Arial Narrow" pitchFamily="34" charset="0"/>
                <a:ea typeface="楷体_GB2312" pitchFamily="49" charset="-122"/>
              </a:defRPr>
            </a:lvl4pPr>
            <a:lvl5pPr marL="2057400" indent="-228600" algn="l">
              <a:spcBef>
                <a:spcPct val="25000"/>
              </a:spcBef>
              <a:buClr>
                <a:schemeClr val="accent2"/>
              </a:buClr>
              <a:buFont typeface="Wingdings" pitchFamily="2" charset="2"/>
              <a:buChar char="§"/>
              <a:defRPr sz="2400" b="1">
                <a:solidFill>
                  <a:schemeClr val="tx1"/>
                </a:solidFill>
                <a:latin typeface="Arial Narrow" pitchFamily="34" charset="0"/>
                <a:ea typeface="楷体_GB2312" pitchFamily="49" charset="-122"/>
              </a:defRPr>
            </a:lvl5pPr>
            <a:lvl6pPr marL="2514600" indent="-228600" fontAlgn="base">
              <a:spcBef>
                <a:spcPct val="25000"/>
              </a:spcBef>
              <a:spcAft>
                <a:spcPct val="0"/>
              </a:spcAft>
              <a:buClr>
                <a:schemeClr val="accent2"/>
              </a:buClr>
              <a:buFont typeface="Wingdings" pitchFamily="2" charset="2"/>
              <a:buChar char="§"/>
              <a:defRPr sz="2400" b="1">
                <a:solidFill>
                  <a:schemeClr val="tx1"/>
                </a:solidFill>
                <a:latin typeface="Arial Narrow" pitchFamily="34" charset="0"/>
                <a:ea typeface="楷体_GB2312" pitchFamily="49" charset="-122"/>
              </a:defRPr>
            </a:lvl6pPr>
            <a:lvl7pPr marL="2971800" indent="-228600" fontAlgn="base">
              <a:spcBef>
                <a:spcPct val="25000"/>
              </a:spcBef>
              <a:spcAft>
                <a:spcPct val="0"/>
              </a:spcAft>
              <a:buClr>
                <a:schemeClr val="accent2"/>
              </a:buClr>
              <a:buFont typeface="Wingdings" pitchFamily="2" charset="2"/>
              <a:buChar char="§"/>
              <a:defRPr sz="2400" b="1">
                <a:solidFill>
                  <a:schemeClr val="tx1"/>
                </a:solidFill>
                <a:latin typeface="Arial Narrow" pitchFamily="34" charset="0"/>
                <a:ea typeface="楷体_GB2312" pitchFamily="49" charset="-122"/>
              </a:defRPr>
            </a:lvl7pPr>
            <a:lvl8pPr marL="3429000" indent="-228600" fontAlgn="base">
              <a:spcBef>
                <a:spcPct val="25000"/>
              </a:spcBef>
              <a:spcAft>
                <a:spcPct val="0"/>
              </a:spcAft>
              <a:buClr>
                <a:schemeClr val="accent2"/>
              </a:buClr>
              <a:buFont typeface="Wingdings" pitchFamily="2" charset="2"/>
              <a:buChar char="§"/>
              <a:defRPr sz="2400" b="1">
                <a:solidFill>
                  <a:schemeClr val="tx1"/>
                </a:solidFill>
                <a:latin typeface="Arial Narrow" pitchFamily="34" charset="0"/>
                <a:ea typeface="楷体_GB2312" pitchFamily="49" charset="-122"/>
              </a:defRPr>
            </a:lvl8pPr>
            <a:lvl9pPr marL="3886200" indent="-228600" fontAlgn="base">
              <a:spcBef>
                <a:spcPct val="25000"/>
              </a:spcBef>
              <a:spcAft>
                <a:spcPct val="0"/>
              </a:spcAft>
              <a:buClr>
                <a:schemeClr val="accent2"/>
              </a:buClr>
              <a:buFont typeface="Wingdings" pitchFamily="2" charset="2"/>
              <a:buChar char="§"/>
              <a:defRPr sz="2400" b="1">
                <a:solidFill>
                  <a:schemeClr val="tx1"/>
                </a:solidFill>
                <a:latin typeface="Arial Narrow" pitchFamily="34" charset="0"/>
                <a:ea typeface="楷体_GB2312" pitchFamily="49" charset="-122"/>
              </a:defRPr>
            </a:lvl9pPr>
          </a:lstStyle>
          <a:p>
            <a:pPr algn="just">
              <a:lnSpc>
                <a:spcPct val="110000"/>
              </a:lnSpc>
              <a:buClr>
                <a:srgbClr val="CC0000"/>
              </a:buClr>
              <a:buFont typeface="Wingdings" pitchFamily="2" charset="2"/>
              <a:buNone/>
              <a:defRPr/>
            </a:pPr>
            <a:r>
              <a:rPr lang="zh-CN" altLang="en-US" sz="2400" kern="0" smtClean="0">
                <a:solidFill>
                  <a:srgbClr val="000000"/>
                </a:solidFill>
              </a:rPr>
              <a:t>带通（</a:t>
            </a:r>
            <a:r>
              <a:rPr lang="en-US" altLang="zh-CN" sz="2400" kern="0" smtClean="0">
                <a:solidFill>
                  <a:srgbClr val="000000"/>
                </a:solidFill>
              </a:rPr>
              <a:t>BPF</a:t>
            </a:r>
            <a:r>
              <a:rPr lang="zh-CN" altLang="en-US" sz="2400" kern="0" smtClean="0">
                <a:solidFill>
                  <a:srgbClr val="000000"/>
                </a:solidFill>
              </a:rPr>
              <a:t>）</a:t>
            </a:r>
          </a:p>
        </p:txBody>
      </p:sp>
      <p:sp>
        <p:nvSpPr>
          <p:cNvPr id="42" name="Rectangle 10"/>
          <p:cNvSpPr>
            <a:spLocks noChangeArrowheads="1"/>
          </p:cNvSpPr>
          <p:nvPr/>
        </p:nvSpPr>
        <p:spPr bwMode="auto">
          <a:xfrm>
            <a:off x="850901" y="3877867"/>
            <a:ext cx="2251075" cy="904863"/>
          </a:xfrm>
          <a:prstGeom prst="rect">
            <a:avLst/>
          </a:prstGeom>
          <a:noFill/>
          <a:ln>
            <a:noFill/>
          </a:ln>
          <a:effectLst/>
          <a:extLst>
            <a:ext uri="{909E8E84-426E-40DD-AFC4-6F175D3DCCD1}"/>
            <a:ext uri="{91240B29-F687-4F45-9708-019B960494DF}"/>
            <a:ext uri="{AF507438-7753-43E0-B8FC-AC1667EBCBE1}"/>
          </a:extLst>
        </p:spPr>
        <p:txBody>
          <a:bodyPr>
            <a:spAutoFit/>
          </a:bodyPr>
          <a:lstStyle>
            <a:lvl1pPr algn="l">
              <a:spcBef>
                <a:spcPct val="20000"/>
              </a:spcBef>
              <a:buClr>
                <a:schemeClr val="accent2"/>
              </a:buClr>
              <a:buFont typeface="Wingdings" pitchFamily="2" charset="2"/>
              <a:buChar char="o"/>
              <a:defRPr sz="3000" b="1">
                <a:solidFill>
                  <a:schemeClr val="tx1"/>
                </a:solidFill>
                <a:latin typeface="Arial Narrow" pitchFamily="34" charset="0"/>
                <a:ea typeface="楷体_GB2312" pitchFamily="49" charset="-122"/>
              </a:defRPr>
            </a:lvl1pPr>
            <a:lvl2pPr marL="762000" indent="-285750" algn="l">
              <a:spcBef>
                <a:spcPct val="20000"/>
              </a:spcBef>
              <a:buClr>
                <a:schemeClr val="accent2"/>
              </a:buClr>
              <a:buFont typeface="Wingdings" pitchFamily="2" charset="2"/>
              <a:buChar char="n"/>
              <a:defRPr sz="3000" b="1">
                <a:solidFill>
                  <a:schemeClr val="tx1"/>
                </a:solidFill>
                <a:latin typeface="Arial Narrow" pitchFamily="34" charset="0"/>
                <a:ea typeface="楷体_GB2312" pitchFamily="49" charset="-122"/>
              </a:defRPr>
            </a:lvl2pPr>
            <a:lvl3pPr marL="1181100" indent="-228600" algn="l">
              <a:spcBef>
                <a:spcPct val="20000"/>
              </a:spcBef>
              <a:buClr>
                <a:schemeClr val="accent2"/>
              </a:buClr>
              <a:buFont typeface="Wingdings" pitchFamily="2" charset="2"/>
              <a:buChar char="o"/>
              <a:defRPr sz="2800" b="1">
                <a:solidFill>
                  <a:schemeClr val="tx1"/>
                </a:solidFill>
                <a:latin typeface="Arial Narrow" pitchFamily="34" charset="0"/>
                <a:ea typeface="楷体_GB2312" pitchFamily="49" charset="-122"/>
              </a:defRPr>
            </a:lvl3pPr>
            <a:lvl4pPr marL="1600200" indent="-228600" algn="l">
              <a:spcBef>
                <a:spcPct val="20000"/>
              </a:spcBef>
              <a:buClr>
                <a:schemeClr val="accent2"/>
              </a:buClr>
              <a:buFont typeface="Wingdings" pitchFamily="2" charset="2"/>
              <a:buChar char="n"/>
              <a:defRPr sz="2400" b="1">
                <a:solidFill>
                  <a:schemeClr val="tx1"/>
                </a:solidFill>
                <a:latin typeface="Arial Narrow" pitchFamily="34" charset="0"/>
                <a:ea typeface="楷体_GB2312" pitchFamily="49" charset="-122"/>
              </a:defRPr>
            </a:lvl4pPr>
            <a:lvl5pPr marL="2057400" indent="-228600" algn="l">
              <a:spcBef>
                <a:spcPct val="25000"/>
              </a:spcBef>
              <a:buClr>
                <a:schemeClr val="accent2"/>
              </a:buClr>
              <a:buFont typeface="Wingdings" pitchFamily="2" charset="2"/>
              <a:buChar char="§"/>
              <a:defRPr sz="2400" b="1">
                <a:solidFill>
                  <a:schemeClr val="tx1"/>
                </a:solidFill>
                <a:latin typeface="Arial Narrow" pitchFamily="34" charset="0"/>
                <a:ea typeface="楷体_GB2312" pitchFamily="49" charset="-122"/>
              </a:defRPr>
            </a:lvl5pPr>
            <a:lvl6pPr marL="2514600" indent="-228600" fontAlgn="base">
              <a:spcBef>
                <a:spcPct val="25000"/>
              </a:spcBef>
              <a:spcAft>
                <a:spcPct val="0"/>
              </a:spcAft>
              <a:buClr>
                <a:schemeClr val="accent2"/>
              </a:buClr>
              <a:buFont typeface="Wingdings" pitchFamily="2" charset="2"/>
              <a:buChar char="§"/>
              <a:defRPr sz="2400" b="1">
                <a:solidFill>
                  <a:schemeClr val="tx1"/>
                </a:solidFill>
                <a:latin typeface="Arial Narrow" pitchFamily="34" charset="0"/>
                <a:ea typeface="楷体_GB2312" pitchFamily="49" charset="-122"/>
              </a:defRPr>
            </a:lvl6pPr>
            <a:lvl7pPr marL="2971800" indent="-228600" fontAlgn="base">
              <a:spcBef>
                <a:spcPct val="25000"/>
              </a:spcBef>
              <a:spcAft>
                <a:spcPct val="0"/>
              </a:spcAft>
              <a:buClr>
                <a:schemeClr val="accent2"/>
              </a:buClr>
              <a:buFont typeface="Wingdings" pitchFamily="2" charset="2"/>
              <a:buChar char="§"/>
              <a:defRPr sz="2400" b="1">
                <a:solidFill>
                  <a:schemeClr val="tx1"/>
                </a:solidFill>
                <a:latin typeface="Arial Narrow" pitchFamily="34" charset="0"/>
                <a:ea typeface="楷体_GB2312" pitchFamily="49" charset="-122"/>
              </a:defRPr>
            </a:lvl7pPr>
            <a:lvl8pPr marL="3429000" indent="-228600" fontAlgn="base">
              <a:spcBef>
                <a:spcPct val="25000"/>
              </a:spcBef>
              <a:spcAft>
                <a:spcPct val="0"/>
              </a:spcAft>
              <a:buClr>
                <a:schemeClr val="accent2"/>
              </a:buClr>
              <a:buFont typeface="Wingdings" pitchFamily="2" charset="2"/>
              <a:buChar char="§"/>
              <a:defRPr sz="2400" b="1">
                <a:solidFill>
                  <a:schemeClr val="tx1"/>
                </a:solidFill>
                <a:latin typeface="Arial Narrow" pitchFamily="34" charset="0"/>
                <a:ea typeface="楷体_GB2312" pitchFamily="49" charset="-122"/>
              </a:defRPr>
            </a:lvl8pPr>
            <a:lvl9pPr marL="3886200" indent="-228600" fontAlgn="base">
              <a:spcBef>
                <a:spcPct val="25000"/>
              </a:spcBef>
              <a:spcAft>
                <a:spcPct val="0"/>
              </a:spcAft>
              <a:buClr>
                <a:schemeClr val="accent2"/>
              </a:buClr>
              <a:buFont typeface="Wingdings" pitchFamily="2" charset="2"/>
              <a:buChar char="§"/>
              <a:defRPr sz="2400" b="1">
                <a:solidFill>
                  <a:schemeClr val="tx1"/>
                </a:solidFill>
                <a:latin typeface="Arial Narrow" pitchFamily="34" charset="0"/>
                <a:ea typeface="楷体_GB2312" pitchFamily="49" charset="-122"/>
              </a:defRPr>
            </a:lvl9pPr>
          </a:lstStyle>
          <a:p>
            <a:pPr algn="just">
              <a:lnSpc>
                <a:spcPct val="110000"/>
              </a:lnSpc>
              <a:buClr>
                <a:srgbClr val="CC0000"/>
              </a:buClr>
              <a:buFont typeface="Wingdings" pitchFamily="2" charset="2"/>
              <a:buNone/>
              <a:defRPr/>
            </a:pPr>
            <a:r>
              <a:rPr lang="zh-CN" altLang="en-US" sz="2400" kern="0" dirty="0" smtClean="0">
                <a:solidFill>
                  <a:srgbClr val="000000"/>
                </a:solidFill>
              </a:rPr>
              <a:t>带阻（</a:t>
            </a:r>
            <a:r>
              <a:rPr lang="en-US" altLang="zh-CN" sz="2400" kern="0" dirty="0" smtClean="0">
                <a:solidFill>
                  <a:srgbClr val="000000"/>
                </a:solidFill>
              </a:rPr>
              <a:t>BEF</a:t>
            </a:r>
            <a:r>
              <a:rPr lang="zh-CN" altLang="en-US" sz="2400" kern="0" dirty="0" smtClean="0">
                <a:solidFill>
                  <a:srgbClr val="000000"/>
                </a:solidFill>
              </a:rPr>
              <a:t>）（陷波滤波器）</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wipe(left)">
                                      <p:cBhvr>
                                        <p:cTn id="7" dur="500"/>
                                        <p:tgtEl>
                                          <p:spTgt spid="3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2"/>
                                        </p:tgtEl>
                                        <p:attrNameLst>
                                          <p:attrName>style.visibility</p:attrName>
                                        </p:attrNameLst>
                                      </p:cBhvr>
                                      <p:to>
                                        <p:strVal val="visible"/>
                                      </p:to>
                                    </p:set>
                                    <p:animEffect transition="in" filter="wipe(left)">
                                      <p:cBhvr>
                                        <p:cTn id="12" dur="500"/>
                                        <p:tgtEl>
                                          <p:spTgt spid="3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9"/>
                                        </p:tgtEl>
                                        <p:attrNameLst>
                                          <p:attrName>style.visibility</p:attrName>
                                        </p:attrNameLst>
                                      </p:cBhvr>
                                      <p:to>
                                        <p:strVal val="visible"/>
                                      </p:to>
                                    </p:set>
                                    <p:animEffect transition="in" filter="wipe(left)">
                                      <p:cBhvr>
                                        <p:cTn id="17" dur="500"/>
                                        <p:tgtEl>
                                          <p:spTgt spid="3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7"/>
                                        </p:tgtEl>
                                        <p:attrNameLst>
                                          <p:attrName>style.visibility</p:attrName>
                                        </p:attrNameLst>
                                      </p:cBhvr>
                                      <p:to>
                                        <p:strVal val="visible"/>
                                      </p:to>
                                    </p:set>
                                    <p:animEffect transition="in" filter="wipe(left)">
                                      <p:cBhvr>
                                        <p:cTn id="22" dur="500"/>
                                        <p:tgtEl>
                                          <p:spTgt spid="3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40"/>
                                        </p:tgtEl>
                                        <p:attrNameLst>
                                          <p:attrName>style.visibility</p:attrName>
                                        </p:attrNameLst>
                                      </p:cBhvr>
                                      <p:to>
                                        <p:strVal val="visible"/>
                                      </p:to>
                                    </p:set>
                                    <p:animEffect transition="in" filter="wipe(left)">
                                      <p:cBhvr>
                                        <p:cTn id="27" dur="500"/>
                                        <p:tgtEl>
                                          <p:spTgt spid="4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35"/>
                                        </p:tgtEl>
                                        <p:attrNameLst>
                                          <p:attrName>style.visibility</p:attrName>
                                        </p:attrNameLst>
                                      </p:cBhvr>
                                      <p:to>
                                        <p:strVal val="visible"/>
                                      </p:to>
                                    </p:set>
                                    <p:animEffect transition="in" filter="wipe(left)">
                                      <p:cBhvr>
                                        <p:cTn id="32" dur="500"/>
                                        <p:tgtEl>
                                          <p:spTgt spid="35"/>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41"/>
                                        </p:tgtEl>
                                        <p:attrNameLst>
                                          <p:attrName>style.visibility</p:attrName>
                                        </p:attrNameLst>
                                      </p:cBhvr>
                                      <p:to>
                                        <p:strVal val="visible"/>
                                      </p:to>
                                    </p:set>
                                    <p:animEffect transition="in" filter="wipe(left)">
                                      <p:cBhvr>
                                        <p:cTn id="37" dur="500"/>
                                        <p:tgtEl>
                                          <p:spTgt spid="41"/>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34"/>
                                        </p:tgtEl>
                                        <p:attrNameLst>
                                          <p:attrName>style.visibility</p:attrName>
                                        </p:attrNameLst>
                                      </p:cBhvr>
                                      <p:to>
                                        <p:strVal val="visible"/>
                                      </p:to>
                                    </p:set>
                                    <p:animEffect transition="in" filter="wipe(left)">
                                      <p:cBhvr>
                                        <p:cTn id="42" dur="500"/>
                                        <p:tgtEl>
                                          <p:spTgt spid="34"/>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42"/>
                                        </p:tgtEl>
                                        <p:attrNameLst>
                                          <p:attrName>style.visibility</p:attrName>
                                        </p:attrNameLst>
                                      </p:cBhvr>
                                      <p:to>
                                        <p:strVal val="visible"/>
                                      </p:to>
                                    </p:set>
                                    <p:animEffect transition="in" filter="wipe(left)">
                                      <p:cBhvr>
                                        <p:cTn id="47" dur="500"/>
                                        <p:tgtEl>
                                          <p:spTgt spid="42"/>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33"/>
                                        </p:tgtEl>
                                        <p:attrNameLst>
                                          <p:attrName>style.visibility</p:attrName>
                                        </p:attrNameLst>
                                      </p:cBhvr>
                                      <p:to>
                                        <p:strVal val="visible"/>
                                      </p:to>
                                    </p:set>
                                    <p:animEffect transition="in" filter="wipe(left)">
                                      <p:cBhvr>
                                        <p:cTn id="52"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utoUpdateAnimBg="0"/>
      <p:bldP spid="32" grpId="0" autoUpdateAnimBg="0"/>
      <p:bldP spid="39" grpId="0" autoUpdateAnimBg="0"/>
      <p:bldP spid="40" grpId="0" autoUpdateAnimBg="0"/>
      <p:bldP spid="41" grpId="0" autoUpdateAnimBg="0"/>
      <p:bldP spid="42" grpId="0" autoUpdateAnimBg="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71683" name="Rectangle 4"/>
          <p:cNvSpPr>
            <a:spLocks noChangeArrowheads="1"/>
          </p:cNvSpPr>
          <p:nvPr/>
        </p:nvSpPr>
        <p:spPr bwMode="auto">
          <a:xfrm>
            <a:off x="0" y="-13216"/>
            <a:ext cx="184731" cy="369332"/>
          </a:xfrm>
          <a:prstGeom prst="rect">
            <a:avLst/>
          </a:prstGeom>
          <a:noFill/>
          <a:ln w="9525">
            <a:noFill/>
            <a:miter lim="800000"/>
            <a:headEnd/>
            <a:tailEnd/>
          </a:ln>
        </p:spPr>
        <p:txBody>
          <a:bodyPr wrap="none" anchor="ctr">
            <a:spAutoFit/>
          </a:bodyPr>
          <a:lstStyle/>
          <a:p>
            <a:endParaRPr lang="zh-CN" altLang="en-US"/>
          </a:p>
        </p:txBody>
      </p:sp>
      <p:sp>
        <p:nvSpPr>
          <p:cNvPr id="71684" name="Rectangle 6"/>
          <p:cNvSpPr>
            <a:spLocks noChangeArrowheads="1"/>
          </p:cNvSpPr>
          <p:nvPr/>
        </p:nvSpPr>
        <p:spPr bwMode="auto">
          <a:xfrm>
            <a:off x="0" y="-13216"/>
            <a:ext cx="184731" cy="369332"/>
          </a:xfrm>
          <a:prstGeom prst="rect">
            <a:avLst/>
          </a:prstGeom>
          <a:noFill/>
          <a:ln w="9525">
            <a:noFill/>
            <a:miter lim="800000"/>
            <a:headEnd/>
            <a:tailEnd/>
          </a:ln>
        </p:spPr>
        <p:txBody>
          <a:bodyPr wrap="none" anchor="ctr">
            <a:spAutoFit/>
          </a:bodyPr>
          <a:lstStyle/>
          <a:p>
            <a:endParaRPr lang="zh-CN" altLang="en-US"/>
          </a:p>
        </p:txBody>
      </p:sp>
      <p:sp>
        <p:nvSpPr>
          <p:cNvPr id="71685" name="Rectangle 7"/>
          <p:cNvSpPr>
            <a:spLocks noChangeArrowheads="1"/>
          </p:cNvSpPr>
          <p:nvPr/>
        </p:nvSpPr>
        <p:spPr bwMode="auto">
          <a:xfrm>
            <a:off x="0" y="458272"/>
            <a:ext cx="184731" cy="369332"/>
          </a:xfrm>
          <a:prstGeom prst="rect">
            <a:avLst/>
          </a:prstGeom>
          <a:noFill/>
          <a:ln w="9525">
            <a:noFill/>
            <a:miter lim="800000"/>
            <a:headEnd/>
            <a:tailEnd/>
          </a:ln>
        </p:spPr>
        <p:txBody>
          <a:bodyPr wrap="none" anchor="ctr">
            <a:spAutoFit/>
          </a:bodyPr>
          <a:lstStyle/>
          <a:p>
            <a:pPr eaLnBrk="0" hangingPunct="0"/>
            <a:endParaRPr lang="zh-CN" altLang="zh-CN"/>
          </a:p>
        </p:txBody>
      </p:sp>
      <p:sp>
        <p:nvSpPr>
          <p:cNvPr id="71686" name="Rectangle 2"/>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71687" name="Rectangle 2"/>
          <p:cNvSpPr>
            <a:spLocks noChangeArrowheads="1"/>
          </p:cNvSpPr>
          <p:nvPr/>
        </p:nvSpPr>
        <p:spPr bwMode="auto">
          <a:xfrm>
            <a:off x="571501" y="375048"/>
            <a:ext cx="7286625" cy="523220"/>
          </a:xfrm>
          <a:prstGeom prst="rect">
            <a:avLst/>
          </a:prstGeom>
          <a:noFill/>
          <a:ln w="12700" cap="sq">
            <a:noFill/>
            <a:miter lim="800000"/>
            <a:headEnd type="none" w="sm" len="sm"/>
            <a:tailEnd type="none" w="sm" len="sm"/>
          </a:ln>
        </p:spPr>
        <p:txBody>
          <a:bodyPr>
            <a:spAutoFit/>
          </a:bodyPr>
          <a:lstStyle/>
          <a:p>
            <a:r>
              <a:rPr lang="en-US" altLang="zh-CN" sz="2800"/>
              <a:t>3.6.2  </a:t>
            </a:r>
            <a:r>
              <a:rPr lang="zh-CN" altLang="en-US" sz="2800"/>
              <a:t>低通滤波电路（</a:t>
            </a:r>
            <a:r>
              <a:rPr lang="en-US" altLang="zh-CN" sz="2800"/>
              <a:t>LPF</a:t>
            </a:r>
            <a:r>
              <a:rPr lang="zh-CN" altLang="en-US" sz="2800"/>
              <a:t>）</a:t>
            </a:r>
          </a:p>
        </p:txBody>
      </p:sp>
      <p:sp>
        <p:nvSpPr>
          <p:cNvPr id="71688" name="Rectangle 22"/>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71689" name="Rectangle 24"/>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71690" name="Rectangle 4"/>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71691" name="Rectangle 6"/>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71692" name="Rectangle 6"/>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71693" name="Rectangle 8"/>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71694" name="Rectangle 10"/>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71695" name="Rectangle 7"/>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71696" name="Rectangle 10"/>
          <p:cNvSpPr>
            <a:spLocks noChangeArrowheads="1"/>
          </p:cNvSpPr>
          <p:nvPr/>
        </p:nvSpPr>
        <p:spPr bwMode="auto">
          <a:xfrm>
            <a:off x="0" y="12070"/>
            <a:ext cx="216726" cy="261610"/>
          </a:xfrm>
          <a:prstGeom prst="rect">
            <a:avLst/>
          </a:prstGeom>
          <a:noFill/>
          <a:ln w="9525">
            <a:noFill/>
            <a:miter lim="800000"/>
            <a:headEnd/>
            <a:tailEnd/>
          </a:ln>
        </p:spPr>
        <p:txBody>
          <a:bodyPr wrap="none" anchor="ctr">
            <a:spAutoFit/>
          </a:bodyPr>
          <a:lstStyle/>
          <a:p>
            <a:pPr eaLnBrk="0" hangingPunct="0"/>
            <a:r>
              <a:rPr lang="zh-CN" altLang="zh-CN" sz="1100"/>
              <a:t> </a:t>
            </a:r>
            <a:endParaRPr lang="zh-CN" altLang="zh-CN"/>
          </a:p>
        </p:txBody>
      </p:sp>
      <p:sp>
        <p:nvSpPr>
          <p:cNvPr id="71697" name="Rectangle 12"/>
          <p:cNvSpPr>
            <a:spLocks noChangeArrowheads="1"/>
          </p:cNvSpPr>
          <p:nvPr/>
        </p:nvSpPr>
        <p:spPr bwMode="auto">
          <a:xfrm>
            <a:off x="0" y="-13216"/>
            <a:ext cx="184731" cy="369332"/>
          </a:xfrm>
          <a:prstGeom prst="rect">
            <a:avLst/>
          </a:prstGeom>
          <a:noFill/>
          <a:ln w="9525">
            <a:noFill/>
            <a:miter lim="800000"/>
            <a:headEnd/>
            <a:tailEnd/>
          </a:ln>
        </p:spPr>
        <p:txBody>
          <a:bodyPr wrap="none" anchor="ctr">
            <a:spAutoFit/>
          </a:bodyPr>
          <a:lstStyle/>
          <a:p>
            <a:endParaRPr lang="zh-CN" altLang="en-US"/>
          </a:p>
        </p:txBody>
      </p:sp>
      <p:sp>
        <p:nvSpPr>
          <p:cNvPr id="71698" name="Rectangle 5"/>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71699" name="Rectangle 7"/>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71700" name="Rectangle 5"/>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71701" name="Rectangle 7"/>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71702" name="Rectangle 9"/>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71703" name="Rectangle 3"/>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71704" name="Rectangle 4"/>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71705" name="Rectangle 6"/>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71706" name="Rectangle 8"/>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71707" name="Rectangle 6"/>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71708" name="Rectangle 3">
            <a:hlinkClick r:id="rId2" action="ppaction://hlinksldjump"/>
          </p:cNvPr>
          <p:cNvSpPr>
            <a:spLocks noChangeArrowheads="1"/>
          </p:cNvSpPr>
          <p:nvPr/>
        </p:nvSpPr>
        <p:spPr bwMode="auto">
          <a:xfrm>
            <a:off x="500063" y="794993"/>
            <a:ext cx="4953000" cy="462307"/>
          </a:xfrm>
          <a:prstGeom prst="rect">
            <a:avLst/>
          </a:prstGeom>
          <a:noFill/>
          <a:ln w="9525">
            <a:noFill/>
            <a:miter lim="800000"/>
            <a:headEnd/>
            <a:tailEnd/>
          </a:ln>
        </p:spPr>
        <p:txBody>
          <a:bodyPr lIns="92075" tIns="46038" rIns="92075" bIns="46038" anchor="b">
            <a:spAutoFit/>
          </a:bodyPr>
          <a:lstStyle/>
          <a:p>
            <a:r>
              <a:rPr lang="en-US" altLang="zh-CN" sz="2400">
                <a:solidFill>
                  <a:srgbClr val="800000"/>
                </a:solidFill>
                <a:latin typeface="Times New Roman" pitchFamily="18" charset="0"/>
                <a:ea typeface="楷体_GB2312" pitchFamily="49" charset="-122"/>
              </a:rPr>
              <a:t>1.  </a:t>
            </a:r>
            <a:r>
              <a:rPr lang="zh-CN" altLang="en-US" sz="2400">
                <a:solidFill>
                  <a:srgbClr val="800000"/>
                </a:solidFill>
                <a:latin typeface="Times New Roman" pitchFamily="18" charset="0"/>
                <a:ea typeface="楷体_GB2312" pitchFamily="49" charset="-122"/>
              </a:rPr>
              <a:t>基本概念</a:t>
            </a:r>
          </a:p>
        </p:txBody>
      </p:sp>
      <p:sp>
        <p:nvSpPr>
          <p:cNvPr id="31" name="Rectangle 25"/>
          <p:cNvSpPr>
            <a:spLocks noChangeArrowheads="1"/>
          </p:cNvSpPr>
          <p:nvPr/>
        </p:nvSpPr>
        <p:spPr bwMode="auto">
          <a:xfrm>
            <a:off x="566738" y="1232297"/>
            <a:ext cx="8355012" cy="830997"/>
          </a:xfrm>
          <a:prstGeom prst="rect">
            <a:avLst/>
          </a:prstGeom>
          <a:noFill/>
          <a:ln w="9525">
            <a:noFill/>
            <a:miter lim="800000"/>
            <a:headEnd/>
            <a:tailEnd/>
          </a:ln>
        </p:spPr>
        <p:txBody>
          <a:bodyPr>
            <a:spAutoFit/>
          </a:bodyPr>
          <a:lstStyle/>
          <a:p>
            <a:pPr>
              <a:spcBef>
                <a:spcPct val="20000"/>
              </a:spcBef>
              <a:buClr>
                <a:schemeClr val="accent2"/>
              </a:buClr>
              <a:buFont typeface="Wingdings" pitchFamily="2" charset="2"/>
              <a:buChar char="o"/>
            </a:pPr>
            <a:r>
              <a:rPr lang="zh-CN" altLang="en-US" sz="2400">
                <a:ea typeface="楷体_GB2312" pitchFamily="49" charset="-122"/>
              </a:rPr>
              <a:t>低通滤波电路允许低于截止频率</a:t>
            </a:r>
            <a:r>
              <a:rPr lang="en-US" sz="2400">
                <a:ea typeface="楷体_GB2312" pitchFamily="49" charset="-122"/>
              </a:rPr>
              <a:t> </a:t>
            </a:r>
            <a:r>
              <a:rPr lang="zh-CN" altLang="en-US" sz="2400">
                <a:ea typeface="楷体_GB2312" pitchFamily="49" charset="-122"/>
              </a:rPr>
              <a:t>的信号通过，而高于</a:t>
            </a:r>
            <a:r>
              <a:rPr lang="en-US" sz="2400">
                <a:ea typeface="楷体_GB2312" pitchFamily="49" charset="-122"/>
              </a:rPr>
              <a:t> </a:t>
            </a:r>
            <a:r>
              <a:rPr lang="zh-CN" altLang="en-US" sz="2400">
                <a:ea typeface="楷体_GB2312" pitchFamily="49" charset="-122"/>
              </a:rPr>
              <a:t>的信号将被衰减、抑制或滤除。</a:t>
            </a:r>
          </a:p>
        </p:txBody>
      </p:sp>
      <p:sp>
        <p:nvSpPr>
          <p:cNvPr id="71710" name="Rectangle 5">
            <a:hlinkClick r:id="rId2" action="ppaction://hlinksldjump"/>
          </p:cNvPr>
          <p:cNvSpPr>
            <a:spLocks noChangeArrowheads="1"/>
          </p:cNvSpPr>
          <p:nvPr/>
        </p:nvSpPr>
        <p:spPr bwMode="auto">
          <a:xfrm>
            <a:off x="500063" y="1686534"/>
            <a:ext cx="8286750" cy="831639"/>
          </a:xfrm>
          <a:prstGeom prst="rect">
            <a:avLst/>
          </a:prstGeom>
          <a:noFill/>
          <a:ln w="9525">
            <a:noFill/>
            <a:miter lim="800000"/>
            <a:headEnd/>
            <a:tailEnd/>
          </a:ln>
        </p:spPr>
        <p:txBody>
          <a:bodyPr lIns="92075" tIns="46038" rIns="92075" bIns="46038" anchor="b">
            <a:spAutoFit/>
          </a:bodyPr>
          <a:lstStyle/>
          <a:p>
            <a:r>
              <a:rPr lang="en-US" altLang="zh-CN" sz="2400">
                <a:solidFill>
                  <a:srgbClr val="800000"/>
                </a:solidFill>
                <a:latin typeface="Times New Roman" pitchFamily="18" charset="0"/>
                <a:ea typeface="楷体_GB2312" pitchFamily="49" charset="-122"/>
              </a:rPr>
              <a:t>2. </a:t>
            </a:r>
            <a:r>
              <a:rPr lang="zh-CN" altLang="en-US" sz="2400">
                <a:solidFill>
                  <a:srgbClr val="800000"/>
                </a:solidFill>
                <a:latin typeface="Times New Roman" pitchFamily="18" charset="0"/>
                <a:ea typeface="楷体_GB2312" pitchFamily="49" charset="-122"/>
              </a:rPr>
              <a:t>截止频率为</a:t>
            </a:r>
            <a:r>
              <a:rPr lang="en-US" altLang="en-US" sz="2400">
                <a:solidFill>
                  <a:srgbClr val="800000"/>
                </a:solidFill>
                <a:latin typeface="Times New Roman" pitchFamily="18" charset="0"/>
                <a:ea typeface="楷体_GB2312" pitchFamily="49" charset="-122"/>
              </a:rPr>
              <a:t>1000Hz</a:t>
            </a:r>
            <a:r>
              <a:rPr lang="zh-CN" altLang="en-US" sz="2400">
                <a:solidFill>
                  <a:srgbClr val="800000"/>
                </a:solidFill>
                <a:latin typeface="Times New Roman" pitchFamily="18" charset="0"/>
                <a:ea typeface="楷体_GB2312" pitchFamily="49" charset="-122"/>
              </a:rPr>
              <a:t>的</a:t>
            </a:r>
            <a:r>
              <a:rPr lang="en-US" altLang="en-US" sz="2400">
                <a:solidFill>
                  <a:srgbClr val="800000"/>
                </a:solidFill>
                <a:latin typeface="Times New Roman" pitchFamily="18" charset="0"/>
                <a:ea typeface="楷体_GB2312" pitchFamily="49" charset="-122"/>
              </a:rPr>
              <a:t>Bessel</a:t>
            </a:r>
            <a:r>
              <a:rPr lang="zh-CN" altLang="en-US" sz="2400">
                <a:solidFill>
                  <a:srgbClr val="800000"/>
                </a:solidFill>
                <a:latin typeface="Times New Roman" pitchFamily="18" charset="0"/>
                <a:ea typeface="楷体_GB2312" pitchFamily="49" charset="-122"/>
              </a:rPr>
              <a:t>型二阶</a:t>
            </a:r>
            <a:r>
              <a:rPr lang="en-US" altLang="en-US" sz="2400">
                <a:solidFill>
                  <a:srgbClr val="800000"/>
                </a:solidFill>
                <a:latin typeface="Times New Roman" pitchFamily="18" charset="0"/>
                <a:ea typeface="楷体_GB2312" pitchFamily="49" charset="-122"/>
              </a:rPr>
              <a:t>MFB</a:t>
            </a:r>
            <a:r>
              <a:rPr lang="zh-CN" altLang="en-US" sz="2400">
                <a:solidFill>
                  <a:srgbClr val="800000"/>
                </a:solidFill>
                <a:latin typeface="Times New Roman" pitchFamily="18" charset="0"/>
                <a:ea typeface="楷体_GB2312" pitchFamily="49" charset="-122"/>
              </a:rPr>
              <a:t>低通滤波电路及幅频</a:t>
            </a:r>
            <a:r>
              <a:rPr lang="en-US" altLang="en-US" sz="2400">
                <a:solidFill>
                  <a:srgbClr val="800000"/>
                </a:solidFill>
                <a:latin typeface="Times New Roman" pitchFamily="18" charset="0"/>
                <a:ea typeface="楷体_GB2312" pitchFamily="49" charset="-122"/>
              </a:rPr>
              <a:t>/</a:t>
            </a:r>
            <a:r>
              <a:rPr lang="zh-CN" altLang="en-US" sz="2400">
                <a:solidFill>
                  <a:srgbClr val="800000"/>
                </a:solidFill>
                <a:latin typeface="Times New Roman" pitchFamily="18" charset="0"/>
                <a:ea typeface="楷体_GB2312" pitchFamily="49" charset="-122"/>
              </a:rPr>
              <a:t>相频特性曲线</a:t>
            </a:r>
          </a:p>
        </p:txBody>
      </p:sp>
      <p:grpSp>
        <p:nvGrpSpPr>
          <p:cNvPr id="71711" name="组合 43"/>
          <p:cNvGrpSpPr>
            <a:grpSpLocks/>
          </p:cNvGrpSpPr>
          <p:nvPr/>
        </p:nvGrpSpPr>
        <p:grpSpPr bwMode="auto">
          <a:xfrm>
            <a:off x="500063" y="2571750"/>
            <a:ext cx="8215312" cy="1875235"/>
            <a:chOff x="500034" y="3429000"/>
            <a:chExt cx="8215370" cy="2500330"/>
          </a:xfrm>
        </p:grpSpPr>
        <p:sp>
          <p:nvSpPr>
            <p:cNvPr id="71712" name="矩形 42"/>
            <p:cNvSpPr>
              <a:spLocks noChangeArrowheads="1"/>
            </p:cNvSpPr>
            <p:nvPr/>
          </p:nvSpPr>
          <p:spPr bwMode="auto">
            <a:xfrm>
              <a:off x="500034" y="3429000"/>
              <a:ext cx="8215370" cy="2500330"/>
            </a:xfrm>
            <a:prstGeom prst="rect">
              <a:avLst/>
            </a:prstGeom>
            <a:solidFill>
              <a:srgbClr val="92D050"/>
            </a:solidFill>
            <a:ln w="9525" algn="ctr">
              <a:solidFill>
                <a:schemeClr val="tx1"/>
              </a:solidFill>
              <a:round/>
              <a:headEnd/>
              <a:tailEnd/>
            </a:ln>
          </p:spPr>
          <p:txBody>
            <a:bodyPr wrap="none"/>
            <a:lstStyle/>
            <a:p>
              <a:pPr algn="ctr"/>
              <a:endParaRPr lang="zh-CN" altLang="en-US"/>
            </a:p>
          </p:txBody>
        </p:sp>
        <p:pic>
          <p:nvPicPr>
            <p:cNvPr id="71713" name="Picture 6" descr="3T6T9"/>
            <p:cNvPicPr>
              <a:picLocks noChangeAspect="1" noChangeArrowheads="1"/>
            </p:cNvPicPr>
            <p:nvPr/>
          </p:nvPicPr>
          <p:blipFill>
            <a:blip r:embed="rId3" cstate="print"/>
            <a:srcRect/>
            <a:stretch>
              <a:fillRect/>
            </a:stretch>
          </p:blipFill>
          <p:spPr bwMode="auto">
            <a:xfrm>
              <a:off x="571472" y="3500438"/>
              <a:ext cx="8090605" cy="2357454"/>
            </a:xfrm>
            <a:prstGeom prst="rect">
              <a:avLst/>
            </a:prstGeom>
            <a:noFill/>
            <a:ln w="9525">
              <a:noFill/>
              <a:miter lim="800000"/>
              <a:headEnd/>
              <a:tailEnd/>
            </a:ln>
          </p:spPr>
        </p:pic>
      </p:gr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wipe(left)">
                                      <p:cBhvr>
                                        <p:cTn id="7"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utoUpdateAnimBg="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72707" name="Rectangle 4"/>
          <p:cNvSpPr>
            <a:spLocks noChangeArrowheads="1"/>
          </p:cNvSpPr>
          <p:nvPr/>
        </p:nvSpPr>
        <p:spPr bwMode="auto">
          <a:xfrm>
            <a:off x="0" y="-13216"/>
            <a:ext cx="184731" cy="369332"/>
          </a:xfrm>
          <a:prstGeom prst="rect">
            <a:avLst/>
          </a:prstGeom>
          <a:noFill/>
          <a:ln w="9525">
            <a:noFill/>
            <a:miter lim="800000"/>
            <a:headEnd/>
            <a:tailEnd/>
          </a:ln>
        </p:spPr>
        <p:txBody>
          <a:bodyPr wrap="none" anchor="ctr">
            <a:spAutoFit/>
          </a:bodyPr>
          <a:lstStyle/>
          <a:p>
            <a:endParaRPr lang="zh-CN" altLang="en-US"/>
          </a:p>
        </p:txBody>
      </p:sp>
      <p:sp>
        <p:nvSpPr>
          <p:cNvPr id="72708" name="Rectangle 6"/>
          <p:cNvSpPr>
            <a:spLocks noChangeArrowheads="1"/>
          </p:cNvSpPr>
          <p:nvPr/>
        </p:nvSpPr>
        <p:spPr bwMode="auto">
          <a:xfrm>
            <a:off x="0" y="-13216"/>
            <a:ext cx="184731" cy="369332"/>
          </a:xfrm>
          <a:prstGeom prst="rect">
            <a:avLst/>
          </a:prstGeom>
          <a:noFill/>
          <a:ln w="9525">
            <a:noFill/>
            <a:miter lim="800000"/>
            <a:headEnd/>
            <a:tailEnd/>
          </a:ln>
        </p:spPr>
        <p:txBody>
          <a:bodyPr wrap="none" anchor="ctr">
            <a:spAutoFit/>
          </a:bodyPr>
          <a:lstStyle/>
          <a:p>
            <a:endParaRPr lang="zh-CN" altLang="en-US"/>
          </a:p>
        </p:txBody>
      </p:sp>
      <p:sp>
        <p:nvSpPr>
          <p:cNvPr id="72709" name="Rectangle 7"/>
          <p:cNvSpPr>
            <a:spLocks noChangeArrowheads="1"/>
          </p:cNvSpPr>
          <p:nvPr/>
        </p:nvSpPr>
        <p:spPr bwMode="auto">
          <a:xfrm>
            <a:off x="0" y="458272"/>
            <a:ext cx="184731" cy="369332"/>
          </a:xfrm>
          <a:prstGeom prst="rect">
            <a:avLst/>
          </a:prstGeom>
          <a:noFill/>
          <a:ln w="9525">
            <a:noFill/>
            <a:miter lim="800000"/>
            <a:headEnd/>
            <a:tailEnd/>
          </a:ln>
        </p:spPr>
        <p:txBody>
          <a:bodyPr wrap="none" anchor="ctr">
            <a:spAutoFit/>
          </a:bodyPr>
          <a:lstStyle/>
          <a:p>
            <a:pPr eaLnBrk="0" hangingPunct="0"/>
            <a:endParaRPr lang="zh-CN" altLang="zh-CN"/>
          </a:p>
        </p:txBody>
      </p:sp>
      <p:sp>
        <p:nvSpPr>
          <p:cNvPr id="72710" name="Rectangle 2"/>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72711" name="Rectangle 2"/>
          <p:cNvSpPr>
            <a:spLocks noChangeArrowheads="1"/>
          </p:cNvSpPr>
          <p:nvPr/>
        </p:nvSpPr>
        <p:spPr bwMode="auto">
          <a:xfrm>
            <a:off x="571501" y="375048"/>
            <a:ext cx="7286625" cy="523220"/>
          </a:xfrm>
          <a:prstGeom prst="rect">
            <a:avLst/>
          </a:prstGeom>
          <a:noFill/>
          <a:ln w="12700" cap="sq">
            <a:noFill/>
            <a:miter lim="800000"/>
            <a:headEnd type="none" w="sm" len="sm"/>
            <a:tailEnd type="none" w="sm" len="sm"/>
          </a:ln>
        </p:spPr>
        <p:txBody>
          <a:bodyPr>
            <a:spAutoFit/>
          </a:bodyPr>
          <a:lstStyle/>
          <a:p>
            <a:r>
              <a:rPr lang="en-US" altLang="zh-CN" sz="2800"/>
              <a:t>3.6.2  </a:t>
            </a:r>
            <a:r>
              <a:rPr lang="zh-CN" altLang="en-US" sz="2800"/>
              <a:t>低通滤波电路（</a:t>
            </a:r>
            <a:r>
              <a:rPr lang="en-US" altLang="zh-CN" sz="2800"/>
              <a:t>LPF</a:t>
            </a:r>
            <a:r>
              <a:rPr lang="zh-CN" altLang="en-US" sz="2800"/>
              <a:t>）</a:t>
            </a:r>
          </a:p>
        </p:txBody>
      </p:sp>
      <p:sp>
        <p:nvSpPr>
          <p:cNvPr id="72712" name="Rectangle 22"/>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72713" name="Rectangle 24"/>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72714" name="Rectangle 4"/>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72715" name="Rectangle 6"/>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72716" name="Rectangle 6"/>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72717" name="Rectangle 8"/>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72718" name="Rectangle 10"/>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72719" name="Rectangle 7"/>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72720" name="Rectangle 10"/>
          <p:cNvSpPr>
            <a:spLocks noChangeArrowheads="1"/>
          </p:cNvSpPr>
          <p:nvPr/>
        </p:nvSpPr>
        <p:spPr bwMode="auto">
          <a:xfrm>
            <a:off x="0" y="12070"/>
            <a:ext cx="216726" cy="261610"/>
          </a:xfrm>
          <a:prstGeom prst="rect">
            <a:avLst/>
          </a:prstGeom>
          <a:noFill/>
          <a:ln w="9525">
            <a:noFill/>
            <a:miter lim="800000"/>
            <a:headEnd/>
            <a:tailEnd/>
          </a:ln>
        </p:spPr>
        <p:txBody>
          <a:bodyPr wrap="none" anchor="ctr">
            <a:spAutoFit/>
          </a:bodyPr>
          <a:lstStyle/>
          <a:p>
            <a:pPr eaLnBrk="0" hangingPunct="0"/>
            <a:r>
              <a:rPr lang="zh-CN" altLang="zh-CN" sz="1100"/>
              <a:t> </a:t>
            </a:r>
            <a:endParaRPr lang="zh-CN" altLang="zh-CN"/>
          </a:p>
        </p:txBody>
      </p:sp>
      <p:sp>
        <p:nvSpPr>
          <p:cNvPr id="72721" name="Rectangle 12"/>
          <p:cNvSpPr>
            <a:spLocks noChangeArrowheads="1"/>
          </p:cNvSpPr>
          <p:nvPr/>
        </p:nvSpPr>
        <p:spPr bwMode="auto">
          <a:xfrm>
            <a:off x="0" y="-13216"/>
            <a:ext cx="184731" cy="369332"/>
          </a:xfrm>
          <a:prstGeom prst="rect">
            <a:avLst/>
          </a:prstGeom>
          <a:noFill/>
          <a:ln w="9525">
            <a:noFill/>
            <a:miter lim="800000"/>
            <a:headEnd/>
            <a:tailEnd/>
          </a:ln>
        </p:spPr>
        <p:txBody>
          <a:bodyPr wrap="none" anchor="ctr">
            <a:spAutoFit/>
          </a:bodyPr>
          <a:lstStyle/>
          <a:p>
            <a:endParaRPr lang="zh-CN" altLang="en-US"/>
          </a:p>
        </p:txBody>
      </p:sp>
      <p:sp>
        <p:nvSpPr>
          <p:cNvPr id="72722" name="Rectangle 5"/>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72723" name="Rectangle 7"/>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72724" name="Rectangle 5"/>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72725" name="Rectangle 7"/>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72726" name="Rectangle 9"/>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72727" name="Rectangle 3"/>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72728" name="Rectangle 4"/>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72729" name="Rectangle 6"/>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72730" name="Rectangle 8"/>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72731" name="Rectangle 6"/>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72732" name="Rectangle 5">
            <a:hlinkClick r:id="rId2" action="ppaction://hlinksldjump"/>
          </p:cNvPr>
          <p:cNvSpPr>
            <a:spLocks noChangeArrowheads="1"/>
          </p:cNvSpPr>
          <p:nvPr/>
        </p:nvSpPr>
        <p:spPr bwMode="auto">
          <a:xfrm>
            <a:off x="500063" y="848572"/>
            <a:ext cx="8286750" cy="462307"/>
          </a:xfrm>
          <a:prstGeom prst="rect">
            <a:avLst/>
          </a:prstGeom>
          <a:noFill/>
          <a:ln w="9525">
            <a:noFill/>
            <a:miter lim="800000"/>
            <a:headEnd/>
            <a:tailEnd/>
          </a:ln>
        </p:spPr>
        <p:txBody>
          <a:bodyPr lIns="92075" tIns="46038" rIns="92075" bIns="46038" anchor="b">
            <a:spAutoFit/>
          </a:bodyPr>
          <a:lstStyle/>
          <a:p>
            <a:r>
              <a:rPr lang="en-US" altLang="zh-CN" sz="2400">
                <a:solidFill>
                  <a:srgbClr val="800000"/>
                </a:solidFill>
                <a:latin typeface="Times New Roman" pitchFamily="18" charset="0"/>
                <a:ea typeface="楷体_GB2312" pitchFamily="49" charset="-122"/>
              </a:rPr>
              <a:t>3. </a:t>
            </a:r>
            <a:r>
              <a:rPr lang="en-US" altLang="en-US" sz="2400">
                <a:solidFill>
                  <a:srgbClr val="800000"/>
                </a:solidFill>
                <a:latin typeface="Times New Roman" pitchFamily="18" charset="0"/>
                <a:ea typeface="楷体_GB2312" pitchFamily="49" charset="-122"/>
              </a:rPr>
              <a:t>Sallen-Key</a:t>
            </a:r>
            <a:r>
              <a:rPr lang="zh-CN" altLang="en-US" sz="2400">
                <a:solidFill>
                  <a:srgbClr val="800000"/>
                </a:solidFill>
                <a:latin typeface="Times New Roman" pitchFamily="18" charset="0"/>
                <a:ea typeface="楷体_GB2312" pitchFamily="49" charset="-122"/>
              </a:rPr>
              <a:t>型二阶</a:t>
            </a:r>
            <a:r>
              <a:rPr lang="en-US" altLang="en-US" sz="2400">
                <a:solidFill>
                  <a:srgbClr val="800000"/>
                </a:solidFill>
                <a:latin typeface="Times New Roman" pitchFamily="18" charset="0"/>
                <a:ea typeface="楷体_GB2312" pitchFamily="49" charset="-122"/>
              </a:rPr>
              <a:t>Bessel</a:t>
            </a:r>
            <a:r>
              <a:rPr lang="zh-CN" altLang="en-US" sz="2400">
                <a:solidFill>
                  <a:srgbClr val="800000"/>
                </a:solidFill>
                <a:latin typeface="Times New Roman" pitchFamily="18" charset="0"/>
                <a:ea typeface="楷体_GB2312" pitchFamily="49" charset="-122"/>
              </a:rPr>
              <a:t>有源低通滤波电路及幅频特性曲线</a:t>
            </a:r>
            <a:r>
              <a:rPr lang="zh-CN" altLang="en-US" sz="2400"/>
              <a:t>。</a:t>
            </a:r>
            <a:endParaRPr lang="zh-CN" altLang="en-US" sz="2400">
              <a:solidFill>
                <a:srgbClr val="800000"/>
              </a:solidFill>
              <a:latin typeface="Times New Roman" pitchFamily="18" charset="0"/>
              <a:ea typeface="楷体_GB2312" pitchFamily="49" charset="-122"/>
            </a:endParaRPr>
          </a:p>
        </p:txBody>
      </p:sp>
      <p:grpSp>
        <p:nvGrpSpPr>
          <p:cNvPr id="72733" name="组合 33"/>
          <p:cNvGrpSpPr>
            <a:grpSpLocks/>
          </p:cNvGrpSpPr>
          <p:nvPr/>
        </p:nvGrpSpPr>
        <p:grpSpPr bwMode="auto">
          <a:xfrm>
            <a:off x="500063" y="1446610"/>
            <a:ext cx="8215312" cy="2196703"/>
            <a:chOff x="785786" y="1857364"/>
            <a:chExt cx="8001056" cy="2714644"/>
          </a:xfrm>
        </p:grpSpPr>
        <p:sp>
          <p:nvSpPr>
            <p:cNvPr id="72735" name="矩形 32"/>
            <p:cNvSpPr>
              <a:spLocks noChangeArrowheads="1"/>
            </p:cNvSpPr>
            <p:nvPr/>
          </p:nvSpPr>
          <p:spPr bwMode="auto">
            <a:xfrm>
              <a:off x="785786" y="1857364"/>
              <a:ext cx="8001056" cy="2714644"/>
            </a:xfrm>
            <a:prstGeom prst="rect">
              <a:avLst/>
            </a:prstGeom>
            <a:solidFill>
              <a:srgbClr val="92D050"/>
            </a:solidFill>
            <a:ln w="9525" algn="ctr">
              <a:solidFill>
                <a:schemeClr val="tx1"/>
              </a:solidFill>
              <a:round/>
              <a:headEnd/>
              <a:tailEnd/>
            </a:ln>
          </p:spPr>
          <p:txBody>
            <a:bodyPr wrap="none"/>
            <a:lstStyle/>
            <a:p>
              <a:pPr algn="ctr"/>
              <a:endParaRPr lang="zh-CN" altLang="en-US"/>
            </a:p>
          </p:txBody>
        </p:sp>
        <p:pic>
          <p:nvPicPr>
            <p:cNvPr id="72736" name="Picture 2" descr="3T6T10"/>
            <p:cNvPicPr>
              <a:picLocks noChangeAspect="1" noChangeArrowheads="1"/>
            </p:cNvPicPr>
            <p:nvPr/>
          </p:nvPicPr>
          <p:blipFill>
            <a:blip r:embed="rId3" cstate="print"/>
            <a:srcRect/>
            <a:stretch>
              <a:fillRect/>
            </a:stretch>
          </p:blipFill>
          <p:spPr bwMode="auto">
            <a:xfrm>
              <a:off x="928661" y="1928802"/>
              <a:ext cx="7729281" cy="2500330"/>
            </a:xfrm>
            <a:prstGeom prst="rect">
              <a:avLst/>
            </a:prstGeom>
            <a:noFill/>
            <a:ln w="9525">
              <a:noFill/>
              <a:miter lim="800000"/>
              <a:headEnd/>
              <a:tailEnd/>
            </a:ln>
          </p:spPr>
        </p:pic>
      </p:grpSp>
      <p:sp>
        <p:nvSpPr>
          <p:cNvPr id="35" name="Rectangle 5">
            <a:hlinkClick r:id="rId2" action="ppaction://hlinksldjump"/>
          </p:cNvPr>
          <p:cNvSpPr>
            <a:spLocks noChangeArrowheads="1"/>
          </p:cNvSpPr>
          <p:nvPr/>
        </p:nvSpPr>
        <p:spPr bwMode="auto">
          <a:xfrm>
            <a:off x="500063" y="3499081"/>
            <a:ext cx="8286750" cy="1108638"/>
          </a:xfrm>
          <a:prstGeom prst="rect">
            <a:avLst/>
          </a:prstGeom>
          <a:noFill/>
          <a:ln w="9525">
            <a:noFill/>
            <a:miter lim="800000"/>
            <a:headEnd/>
            <a:tailEnd/>
          </a:ln>
        </p:spPr>
        <p:txBody>
          <a:bodyPr lIns="92075" tIns="46038" rIns="92075" bIns="46038" anchor="b">
            <a:spAutoFit/>
          </a:bodyPr>
          <a:lstStyle/>
          <a:p>
            <a:pPr>
              <a:defRPr/>
            </a:pPr>
            <a:r>
              <a:rPr lang="en-US" altLang="en-US" sz="2200" u="sng" dirty="0">
                <a:latin typeface="+mn-ea"/>
                <a:ea typeface="+mn-ea"/>
                <a:sym typeface="Wingdings"/>
              </a:rPr>
              <a:t></a:t>
            </a:r>
            <a:r>
              <a:rPr lang="zh-CN" altLang="en-US" sz="2200" u="sng" dirty="0">
                <a:latin typeface="+mn-ea"/>
                <a:ea typeface="+mn-ea"/>
              </a:rPr>
              <a:t>提示：低通滤波是应用最为广泛的滤波电路形式，低音炮音响中的重低音分频电路即为低通滤波器的典型应用。此外，低通滤波器还具有防止电路发生高频振荡的功能。</a:t>
            </a:r>
          </a:p>
        </p:txBody>
      </p:sp>
    </p:spTree>
  </p:cSld>
  <p:clrMapOvr>
    <a:masterClrMapping/>
  </p:clrMapOvr>
  <p:transition>
    <p:random/>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73731" name="Rectangle 4"/>
          <p:cNvSpPr>
            <a:spLocks noChangeArrowheads="1"/>
          </p:cNvSpPr>
          <p:nvPr/>
        </p:nvSpPr>
        <p:spPr bwMode="auto">
          <a:xfrm>
            <a:off x="0" y="-13216"/>
            <a:ext cx="184731" cy="369332"/>
          </a:xfrm>
          <a:prstGeom prst="rect">
            <a:avLst/>
          </a:prstGeom>
          <a:noFill/>
          <a:ln w="9525">
            <a:noFill/>
            <a:miter lim="800000"/>
            <a:headEnd/>
            <a:tailEnd/>
          </a:ln>
        </p:spPr>
        <p:txBody>
          <a:bodyPr wrap="none" anchor="ctr">
            <a:spAutoFit/>
          </a:bodyPr>
          <a:lstStyle/>
          <a:p>
            <a:endParaRPr lang="zh-CN" altLang="en-US"/>
          </a:p>
        </p:txBody>
      </p:sp>
      <p:sp>
        <p:nvSpPr>
          <p:cNvPr id="73732" name="Rectangle 6"/>
          <p:cNvSpPr>
            <a:spLocks noChangeArrowheads="1"/>
          </p:cNvSpPr>
          <p:nvPr/>
        </p:nvSpPr>
        <p:spPr bwMode="auto">
          <a:xfrm>
            <a:off x="0" y="-13216"/>
            <a:ext cx="184731" cy="369332"/>
          </a:xfrm>
          <a:prstGeom prst="rect">
            <a:avLst/>
          </a:prstGeom>
          <a:noFill/>
          <a:ln w="9525">
            <a:noFill/>
            <a:miter lim="800000"/>
            <a:headEnd/>
            <a:tailEnd/>
          </a:ln>
        </p:spPr>
        <p:txBody>
          <a:bodyPr wrap="none" anchor="ctr">
            <a:spAutoFit/>
          </a:bodyPr>
          <a:lstStyle/>
          <a:p>
            <a:endParaRPr lang="zh-CN" altLang="en-US"/>
          </a:p>
        </p:txBody>
      </p:sp>
      <p:sp>
        <p:nvSpPr>
          <p:cNvPr id="73733" name="Rectangle 7"/>
          <p:cNvSpPr>
            <a:spLocks noChangeArrowheads="1"/>
          </p:cNvSpPr>
          <p:nvPr/>
        </p:nvSpPr>
        <p:spPr bwMode="auto">
          <a:xfrm>
            <a:off x="0" y="458272"/>
            <a:ext cx="184731" cy="369332"/>
          </a:xfrm>
          <a:prstGeom prst="rect">
            <a:avLst/>
          </a:prstGeom>
          <a:noFill/>
          <a:ln w="9525">
            <a:noFill/>
            <a:miter lim="800000"/>
            <a:headEnd/>
            <a:tailEnd/>
          </a:ln>
        </p:spPr>
        <p:txBody>
          <a:bodyPr wrap="none" anchor="ctr">
            <a:spAutoFit/>
          </a:bodyPr>
          <a:lstStyle/>
          <a:p>
            <a:pPr eaLnBrk="0" hangingPunct="0"/>
            <a:endParaRPr lang="zh-CN" altLang="zh-CN"/>
          </a:p>
        </p:txBody>
      </p:sp>
      <p:sp>
        <p:nvSpPr>
          <p:cNvPr id="73734" name="Rectangle 2"/>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73735" name="Rectangle 2"/>
          <p:cNvSpPr>
            <a:spLocks noChangeArrowheads="1"/>
          </p:cNvSpPr>
          <p:nvPr/>
        </p:nvSpPr>
        <p:spPr bwMode="auto">
          <a:xfrm>
            <a:off x="571501" y="375048"/>
            <a:ext cx="7286625" cy="523220"/>
          </a:xfrm>
          <a:prstGeom prst="rect">
            <a:avLst/>
          </a:prstGeom>
          <a:noFill/>
          <a:ln w="12700" cap="sq">
            <a:noFill/>
            <a:miter lim="800000"/>
            <a:headEnd type="none" w="sm" len="sm"/>
            <a:tailEnd type="none" w="sm" len="sm"/>
          </a:ln>
        </p:spPr>
        <p:txBody>
          <a:bodyPr>
            <a:spAutoFit/>
          </a:bodyPr>
          <a:lstStyle/>
          <a:p>
            <a:r>
              <a:rPr lang="en-US" altLang="zh-CN" sz="2800"/>
              <a:t>3.6.3  </a:t>
            </a:r>
            <a:r>
              <a:rPr lang="zh-CN" altLang="en-US" sz="2800"/>
              <a:t>高通滤波电路（</a:t>
            </a:r>
            <a:r>
              <a:rPr lang="en-US" altLang="zh-CN" sz="2800"/>
              <a:t>HPF</a:t>
            </a:r>
            <a:r>
              <a:rPr lang="zh-CN" altLang="en-US" sz="2800"/>
              <a:t>）</a:t>
            </a:r>
          </a:p>
        </p:txBody>
      </p:sp>
      <p:sp>
        <p:nvSpPr>
          <p:cNvPr id="73736" name="Rectangle 22"/>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73737" name="Rectangle 24"/>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73738" name="Rectangle 4"/>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73739" name="Rectangle 6"/>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73740" name="Rectangle 6"/>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73741" name="Rectangle 8"/>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73742" name="Rectangle 10"/>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73743" name="Rectangle 7"/>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73744" name="Rectangle 10"/>
          <p:cNvSpPr>
            <a:spLocks noChangeArrowheads="1"/>
          </p:cNvSpPr>
          <p:nvPr/>
        </p:nvSpPr>
        <p:spPr bwMode="auto">
          <a:xfrm>
            <a:off x="0" y="12070"/>
            <a:ext cx="216726" cy="261610"/>
          </a:xfrm>
          <a:prstGeom prst="rect">
            <a:avLst/>
          </a:prstGeom>
          <a:noFill/>
          <a:ln w="9525">
            <a:noFill/>
            <a:miter lim="800000"/>
            <a:headEnd/>
            <a:tailEnd/>
          </a:ln>
        </p:spPr>
        <p:txBody>
          <a:bodyPr wrap="none" anchor="ctr">
            <a:spAutoFit/>
          </a:bodyPr>
          <a:lstStyle/>
          <a:p>
            <a:pPr eaLnBrk="0" hangingPunct="0"/>
            <a:r>
              <a:rPr lang="zh-CN" altLang="zh-CN" sz="1100"/>
              <a:t> </a:t>
            </a:r>
            <a:endParaRPr lang="zh-CN" altLang="zh-CN"/>
          </a:p>
        </p:txBody>
      </p:sp>
      <p:sp>
        <p:nvSpPr>
          <p:cNvPr id="73745" name="Rectangle 12"/>
          <p:cNvSpPr>
            <a:spLocks noChangeArrowheads="1"/>
          </p:cNvSpPr>
          <p:nvPr/>
        </p:nvSpPr>
        <p:spPr bwMode="auto">
          <a:xfrm>
            <a:off x="0" y="-13216"/>
            <a:ext cx="184731" cy="369332"/>
          </a:xfrm>
          <a:prstGeom prst="rect">
            <a:avLst/>
          </a:prstGeom>
          <a:noFill/>
          <a:ln w="9525">
            <a:noFill/>
            <a:miter lim="800000"/>
            <a:headEnd/>
            <a:tailEnd/>
          </a:ln>
        </p:spPr>
        <p:txBody>
          <a:bodyPr wrap="none" anchor="ctr">
            <a:spAutoFit/>
          </a:bodyPr>
          <a:lstStyle/>
          <a:p>
            <a:endParaRPr lang="zh-CN" altLang="en-US"/>
          </a:p>
        </p:txBody>
      </p:sp>
      <p:sp>
        <p:nvSpPr>
          <p:cNvPr id="73746" name="Rectangle 5"/>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73747" name="Rectangle 7"/>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73748" name="Rectangle 5"/>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73749" name="Rectangle 7"/>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73750" name="Rectangle 9"/>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73751" name="Rectangle 3"/>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73752" name="Rectangle 4"/>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73753" name="Rectangle 6"/>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73754" name="Rectangle 8"/>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73755" name="Rectangle 6"/>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73756" name="Rectangle 3">
            <a:hlinkClick r:id="rId2" action="ppaction://hlinksldjump"/>
          </p:cNvPr>
          <p:cNvSpPr>
            <a:spLocks noChangeArrowheads="1"/>
          </p:cNvSpPr>
          <p:nvPr/>
        </p:nvSpPr>
        <p:spPr bwMode="auto">
          <a:xfrm>
            <a:off x="500063" y="794993"/>
            <a:ext cx="4953000" cy="462307"/>
          </a:xfrm>
          <a:prstGeom prst="rect">
            <a:avLst/>
          </a:prstGeom>
          <a:noFill/>
          <a:ln w="9525">
            <a:noFill/>
            <a:miter lim="800000"/>
            <a:headEnd/>
            <a:tailEnd/>
          </a:ln>
        </p:spPr>
        <p:txBody>
          <a:bodyPr lIns="92075" tIns="46038" rIns="92075" bIns="46038" anchor="b">
            <a:spAutoFit/>
          </a:bodyPr>
          <a:lstStyle/>
          <a:p>
            <a:r>
              <a:rPr lang="en-US" altLang="zh-CN" sz="2400">
                <a:solidFill>
                  <a:srgbClr val="800000"/>
                </a:solidFill>
                <a:latin typeface="Times New Roman" pitchFamily="18" charset="0"/>
                <a:ea typeface="楷体_GB2312" pitchFamily="49" charset="-122"/>
              </a:rPr>
              <a:t>1.  </a:t>
            </a:r>
            <a:r>
              <a:rPr lang="zh-CN" altLang="en-US" sz="2400">
                <a:solidFill>
                  <a:srgbClr val="800000"/>
                </a:solidFill>
                <a:latin typeface="Times New Roman" pitchFamily="18" charset="0"/>
                <a:ea typeface="楷体_GB2312" pitchFamily="49" charset="-122"/>
              </a:rPr>
              <a:t>基本概念</a:t>
            </a:r>
          </a:p>
        </p:txBody>
      </p:sp>
      <p:sp>
        <p:nvSpPr>
          <p:cNvPr id="31" name="Rectangle 25"/>
          <p:cNvSpPr>
            <a:spLocks noChangeArrowheads="1"/>
          </p:cNvSpPr>
          <p:nvPr/>
        </p:nvSpPr>
        <p:spPr bwMode="auto">
          <a:xfrm>
            <a:off x="566738" y="1232297"/>
            <a:ext cx="8355012" cy="830997"/>
          </a:xfrm>
          <a:prstGeom prst="rect">
            <a:avLst/>
          </a:prstGeom>
          <a:noFill/>
          <a:ln w="9525">
            <a:noFill/>
            <a:miter lim="800000"/>
            <a:headEnd/>
            <a:tailEnd/>
          </a:ln>
        </p:spPr>
        <p:txBody>
          <a:bodyPr>
            <a:spAutoFit/>
          </a:bodyPr>
          <a:lstStyle/>
          <a:p>
            <a:pPr>
              <a:spcBef>
                <a:spcPct val="20000"/>
              </a:spcBef>
              <a:buClr>
                <a:schemeClr val="accent2"/>
              </a:buClr>
              <a:buFont typeface="Wingdings" pitchFamily="2" charset="2"/>
              <a:buChar char="o"/>
            </a:pPr>
            <a:r>
              <a:rPr lang="zh-CN" altLang="en-US" sz="2400">
                <a:ea typeface="楷体_GB2312" pitchFamily="49" charset="-122"/>
              </a:rPr>
              <a:t>高通滤波电路的性能与低通滤波电路正好相反，允许高频信号通过，衰减或抑制较低频率的信号。</a:t>
            </a:r>
          </a:p>
        </p:txBody>
      </p:sp>
      <p:sp>
        <p:nvSpPr>
          <p:cNvPr id="73758" name="Rectangle 5">
            <a:hlinkClick r:id="rId2" action="ppaction://hlinksldjump"/>
          </p:cNvPr>
          <p:cNvSpPr>
            <a:spLocks noChangeArrowheads="1"/>
          </p:cNvSpPr>
          <p:nvPr/>
        </p:nvSpPr>
        <p:spPr bwMode="auto">
          <a:xfrm>
            <a:off x="500063" y="1686534"/>
            <a:ext cx="8286750" cy="831639"/>
          </a:xfrm>
          <a:prstGeom prst="rect">
            <a:avLst/>
          </a:prstGeom>
          <a:noFill/>
          <a:ln w="9525">
            <a:noFill/>
            <a:miter lim="800000"/>
            <a:headEnd/>
            <a:tailEnd/>
          </a:ln>
        </p:spPr>
        <p:txBody>
          <a:bodyPr lIns="92075" tIns="46038" rIns="92075" bIns="46038" anchor="b">
            <a:spAutoFit/>
          </a:bodyPr>
          <a:lstStyle/>
          <a:p>
            <a:r>
              <a:rPr lang="en-US" altLang="zh-CN" sz="2400">
                <a:solidFill>
                  <a:srgbClr val="800000"/>
                </a:solidFill>
                <a:latin typeface="Times New Roman" pitchFamily="18" charset="0"/>
                <a:ea typeface="楷体_GB2312" pitchFamily="49" charset="-122"/>
              </a:rPr>
              <a:t>2.</a:t>
            </a:r>
            <a:r>
              <a:rPr lang="zh-CN" altLang="en-US" sz="2400">
                <a:solidFill>
                  <a:srgbClr val="800000"/>
                </a:solidFill>
                <a:latin typeface="Times New Roman" pitchFamily="18" charset="0"/>
                <a:ea typeface="楷体_GB2312" pitchFamily="49" charset="-122"/>
              </a:rPr>
              <a:t>截止频率为</a:t>
            </a:r>
            <a:r>
              <a:rPr lang="en-US" altLang="en-US" sz="2400">
                <a:solidFill>
                  <a:srgbClr val="800000"/>
                </a:solidFill>
                <a:latin typeface="Times New Roman" pitchFamily="18" charset="0"/>
                <a:ea typeface="楷体_GB2312" pitchFamily="49" charset="-122"/>
              </a:rPr>
              <a:t>10kHz</a:t>
            </a:r>
            <a:r>
              <a:rPr lang="zh-CN" altLang="en-US" sz="2400">
                <a:solidFill>
                  <a:srgbClr val="800000"/>
                </a:solidFill>
                <a:latin typeface="Times New Roman" pitchFamily="18" charset="0"/>
                <a:ea typeface="楷体_GB2312" pitchFamily="49" charset="-122"/>
              </a:rPr>
              <a:t>的</a:t>
            </a:r>
            <a:r>
              <a:rPr lang="en-US" altLang="en-US" sz="2400">
                <a:solidFill>
                  <a:srgbClr val="800000"/>
                </a:solidFill>
                <a:latin typeface="Times New Roman" pitchFamily="18" charset="0"/>
                <a:ea typeface="楷体_GB2312" pitchFamily="49" charset="-122"/>
              </a:rPr>
              <a:t>Bessel</a:t>
            </a:r>
            <a:r>
              <a:rPr lang="zh-CN" altLang="en-US" sz="2400">
                <a:solidFill>
                  <a:srgbClr val="800000"/>
                </a:solidFill>
                <a:latin typeface="Times New Roman" pitchFamily="18" charset="0"/>
                <a:ea typeface="楷体_GB2312" pitchFamily="49" charset="-122"/>
              </a:rPr>
              <a:t>型二阶</a:t>
            </a:r>
            <a:r>
              <a:rPr lang="en-US" altLang="en-US" sz="2400">
                <a:solidFill>
                  <a:srgbClr val="800000"/>
                </a:solidFill>
                <a:latin typeface="Times New Roman" pitchFamily="18" charset="0"/>
                <a:ea typeface="楷体_GB2312" pitchFamily="49" charset="-122"/>
              </a:rPr>
              <a:t>MFB</a:t>
            </a:r>
            <a:r>
              <a:rPr lang="zh-CN" altLang="en-US" sz="2400">
                <a:solidFill>
                  <a:srgbClr val="800000"/>
                </a:solidFill>
                <a:latin typeface="Times New Roman" pitchFamily="18" charset="0"/>
                <a:ea typeface="楷体_GB2312" pitchFamily="49" charset="-122"/>
              </a:rPr>
              <a:t>高通滤波电路及幅频</a:t>
            </a:r>
            <a:r>
              <a:rPr lang="en-US" altLang="en-US" sz="2400">
                <a:solidFill>
                  <a:srgbClr val="800000"/>
                </a:solidFill>
                <a:latin typeface="Times New Roman" pitchFamily="18" charset="0"/>
                <a:ea typeface="楷体_GB2312" pitchFamily="49" charset="-122"/>
              </a:rPr>
              <a:t>/</a:t>
            </a:r>
            <a:r>
              <a:rPr lang="zh-CN" altLang="en-US" sz="2400">
                <a:solidFill>
                  <a:srgbClr val="800000"/>
                </a:solidFill>
                <a:latin typeface="Times New Roman" pitchFamily="18" charset="0"/>
                <a:ea typeface="楷体_GB2312" pitchFamily="49" charset="-122"/>
              </a:rPr>
              <a:t>相频特性曲线</a:t>
            </a:r>
          </a:p>
        </p:txBody>
      </p:sp>
      <p:grpSp>
        <p:nvGrpSpPr>
          <p:cNvPr id="73759" name="组合 34"/>
          <p:cNvGrpSpPr>
            <a:grpSpLocks/>
          </p:cNvGrpSpPr>
          <p:nvPr/>
        </p:nvGrpSpPr>
        <p:grpSpPr bwMode="auto">
          <a:xfrm>
            <a:off x="642939" y="2571751"/>
            <a:ext cx="7858125" cy="2089547"/>
            <a:chOff x="500034" y="3429000"/>
            <a:chExt cx="7858180" cy="2786082"/>
          </a:xfrm>
        </p:grpSpPr>
        <p:sp>
          <p:nvSpPr>
            <p:cNvPr id="73760" name="矩形 42"/>
            <p:cNvSpPr>
              <a:spLocks noChangeArrowheads="1"/>
            </p:cNvSpPr>
            <p:nvPr/>
          </p:nvSpPr>
          <p:spPr bwMode="auto">
            <a:xfrm>
              <a:off x="500034" y="3429000"/>
              <a:ext cx="7858180" cy="2786082"/>
            </a:xfrm>
            <a:prstGeom prst="rect">
              <a:avLst/>
            </a:prstGeom>
            <a:solidFill>
              <a:srgbClr val="92D050"/>
            </a:solidFill>
            <a:ln w="9525" algn="ctr">
              <a:solidFill>
                <a:schemeClr val="tx1"/>
              </a:solidFill>
              <a:round/>
              <a:headEnd/>
              <a:tailEnd/>
            </a:ln>
          </p:spPr>
          <p:txBody>
            <a:bodyPr wrap="none"/>
            <a:lstStyle/>
            <a:p>
              <a:pPr algn="ctr"/>
              <a:endParaRPr lang="zh-CN" altLang="en-US"/>
            </a:p>
          </p:txBody>
        </p:sp>
        <p:pic>
          <p:nvPicPr>
            <p:cNvPr id="73761" name="Picture 2"/>
            <p:cNvPicPr>
              <a:picLocks noChangeAspect="1" noChangeArrowheads="1"/>
            </p:cNvPicPr>
            <p:nvPr/>
          </p:nvPicPr>
          <p:blipFill>
            <a:blip r:embed="rId3" cstate="print"/>
            <a:srcRect/>
            <a:stretch>
              <a:fillRect/>
            </a:stretch>
          </p:blipFill>
          <p:spPr bwMode="auto">
            <a:xfrm>
              <a:off x="571472" y="3500438"/>
              <a:ext cx="7715304" cy="2608304"/>
            </a:xfrm>
            <a:prstGeom prst="rect">
              <a:avLst/>
            </a:prstGeom>
            <a:noFill/>
            <a:ln w="9525">
              <a:noFill/>
              <a:miter lim="800000"/>
              <a:headEnd/>
              <a:tailEnd/>
            </a:ln>
          </p:spPr>
        </p:pic>
      </p:gr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wipe(left)">
                                      <p:cBhvr>
                                        <p:cTn id="7"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utoUpdateAnimBg="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74755" name="Rectangle 4"/>
          <p:cNvSpPr>
            <a:spLocks noChangeArrowheads="1"/>
          </p:cNvSpPr>
          <p:nvPr/>
        </p:nvSpPr>
        <p:spPr bwMode="auto">
          <a:xfrm>
            <a:off x="0" y="-13216"/>
            <a:ext cx="184731" cy="369332"/>
          </a:xfrm>
          <a:prstGeom prst="rect">
            <a:avLst/>
          </a:prstGeom>
          <a:noFill/>
          <a:ln w="9525">
            <a:noFill/>
            <a:miter lim="800000"/>
            <a:headEnd/>
            <a:tailEnd/>
          </a:ln>
        </p:spPr>
        <p:txBody>
          <a:bodyPr wrap="none" anchor="ctr">
            <a:spAutoFit/>
          </a:bodyPr>
          <a:lstStyle/>
          <a:p>
            <a:endParaRPr lang="zh-CN" altLang="en-US"/>
          </a:p>
        </p:txBody>
      </p:sp>
      <p:sp>
        <p:nvSpPr>
          <p:cNvPr id="74756" name="Rectangle 6"/>
          <p:cNvSpPr>
            <a:spLocks noChangeArrowheads="1"/>
          </p:cNvSpPr>
          <p:nvPr/>
        </p:nvSpPr>
        <p:spPr bwMode="auto">
          <a:xfrm>
            <a:off x="0" y="-13216"/>
            <a:ext cx="184731" cy="369332"/>
          </a:xfrm>
          <a:prstGeom prst="rect">
            <a:avLst/>
          </a:prstGeom>
          <a:noFill/>
          <a:ln w="9525">
            <a:noFill/>
            <a:miter lim="800000"/>
            <a:headEnd/>
            <a:tailEnd/>
          </a:ln>
        </p:spPr>
        <p:txBody>
          <a:bodyPr wrap="none" anchor="ctr">
            <a:spAutoFit/>
          </a:bodyPr>
          <a:lstStyle/>
          <a:p>
            <a:endParaRPr lang="zh-CN" altLang="en-US"/>
          </a:p>
        </p:txBody>
      </p:sp>
      <p:sp>
        <p:nvSpPr>
          <p:cNvPr id="74757" name="Rectangle 2"/>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74758" name="Rectangle 2"/>
          <p:cNvSpPr>
            <a:spLocks noChangeArrowheads="1"/>
          </p:cNvSpPr>
          <p:nvPr/>
        </p:nvSpPr>
        <p:spPr bwMode="auto">
          <a:xfrm>
            <a:off x="571501" y="375048"/>
            <a:ext cx="7286625" cy="523220"/>
          </a:xfrm>
          <a:prstGeom prst="rect">
            <a:avLst/>
          </a:prstGeom>
          <a:noFill/>
          <a:ln w="12700" cap="sq">
            <a:noFill/>
            <a:miter lim="800000"/>
            <a:headEnd type="none" w="sm" len="sm"/>
            <a:tailEnd type="none" w="sm" len="sm"/>
          </a:ln>
        </p:spPr>
        <p:txBody>
          <a:bodyPr>
            <a:spAutoFit/>
          </a:bodyPr>
          <a:lstStyle/>
          <a:p>
            <a:r>
              <a:rPr lang="en-US" altLang="zh-CN" sz="2800"/>
              <a:t>3.6.3  </a:t>
            </a:r>
            <a:r>
              <a:rPr lang="zh-CN" altLang="en-US" sz="2800"/>
              <a:t>高通滤波电路（</a:t>
            </a:r>
            <a:r>
              <a:rPr lang="en-US" altLang="zh-CN" sz="2800"/>
              <a:t>HPF</a:t>
            </a:r>
            <a:r>
              <a:rPr lang="zh-CN" altLang="en-US" sz="2800"/>
              <a:t>）</a:t>
            </a:r>
          </a:p>
        </p:txBody>
      </p:sp>
      <p:sp>
        <p:nvSpPr>
          <p:cNvPr id="74759" name="Rectangle 22"/>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74760" name="Rectangle 24"/>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74761" name="Rectangle 4"/>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74762" name="Rectangle 6"/>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74763" name="Rectangle 6"/>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74764" name="Rectangle 8"/>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74765" name="Rectangle 10"/>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74766" name="Rectangle 7"/>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74767" name="Rectangle 10"/>
          <p:cNvSpPr>
            <a:spLocks noChangeArrowheads="1"/>
          </p:cNvSpPr>
          <p:nvPr/>
        </p:nvSpPr>
        <p:spPr bwMode="auto">
          <a:xfrm>
            <a:off x="0" y="12070"/>
            <a:ext cx="216726" cy="261610"/>
          </a:xfrm>
          <a:prstGeom prst="rect">
            <a:avLst/>
          </a:prstGeom>
          <a:noFill/>
          <a:ln w="9525">
            <a:noFill/>
            <a:miter lim="800000"/>
            <a:headEnd/>
            <a:tailEnd/>
          </a:ln>
        </p:spPr>
        <p:txBody>
          <a:bodyPr wrap="none" anchor="ctr">
            <a:spAutoFit/>
          </a:bodyPr>
          <a:lstStyle/>
          <a:p>
            <a:pPr eaLnBrk="0" hangingPunct="0"/>
            <a:r>
              <a:rPr lang="zh-CN" altLang="zh-CN" sz="1100"/>
              <a:t> </a:t>
            </a:r>
            <a:endParaRPr lang="zh-CN" altLang="zh-CN"/>
          </a:p>
        </p:txBody>
      </p:sp>
      <p:sp>
        <p:nvSpPr>
          <p:cNvPr id="74768" name="Rectangle 12"/>
          <p:cNvSpPr>
            <a:spLocks noChangeArrowheads="1"/>
          </p:cNvSpPr>
          <p:nvPr/>
        </p:nvSpPr>
        <p:spPr bwMode="auto">
          <a:xfrm>
            <a:off x="0" y="-13216"/>
            <a:ext cx="184731" cy="369332"/>
          </a:xfrm>
          <a:prstGeom prst="rect">
            <a:avLst/>
          </a:prstGeom>
          <a:noFill/>
          <a:ln w="9525">
            <a:noFill/>
            <a:miter lim="800000"/>
            <a:headEnd/>
            <a:tailEnd/>
          </a:ln>
        </p:spPr>
        <p:txBody>
          <a:bodyPr wrap="none" anchor="ctr">
            <a:spAutoFit/>
          </a:bodyPr>
          <a:lstStyle/>
          <a:p>
            <a:endParaRPr lang="zh-CN" altLang="en-US"/>
          </a:p>
        </p:txBody>
      </p:sp>
      <p:sp>
        <p:nvSpPr>
          <p:cNvPr id="74769" name="Rectangle 5"/>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74770" name="Rectangle 7"/>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74771" name="Rectangle 5"/>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74772" name="Rectangle 7"/>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74773" name="Rectangle 9"/>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74774" name="Rectangle 3"/>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74775" name="Rectangle 4"/>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74776" name="Rectangle 6"/>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74777" name="Rectangle 8"/>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74778" name="Rectangle 6"/>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74779" name="Rectangle 5">
            <a:hlinkClick r:id="rId2" action="ppaction://hlinksldjump"/>
          </p:cNvPr>
          <p:cNvSpPr>
            <a:spLocks noChangeArrowheads="1"/>
          </p:cNvSpPr>
          <p:nvPr/>
        </p:nvSpPr>
        <p:spPr bwMode="auto">
          <a:xfrm>
            <a:off x="500063" y="703077"/>
            <a:ext cx="8286750" cy="831639"/>
          </a:xfrm>
          <a:prstGeom prst="rect">
            <a:avLst/>
          </a:prstGeom>
          <a:noFill/>
          <a:ln w="9525">
            <a:noFill/>
            <a:miter lim="800000"/>
            <a:headEnd/>
            <a:tailEnd/>
          </a:ln>
        </p:spPr>
        <p:txBody>
          <a:bodyPr lIns="92075" tIns="46038" rIns="92075" bIns="46038" anchor="b">
            <a:spAutoFit/>
          </a:bodyPr>
          <a:lstStyle/>
          <a:p>
            <a:r>
              <a:rPr lang="en-US" altLang="zh-CN" sz="2400">
                <a:solidFill>
                  <a:srgbClr val="800000"/>
                </a:solidFill>
                <a:latin typeface="Times New Roman" pitchFamily="18" charset="0"/>
                <a:ea typeface="楷体_GB2312" pitchFamily="49" charset="-122"/>
              </a:rPr>
              <a:t>3.</a:t>
            </a:r>
            <a:r>
              <a:rPr lang="zh-CN" altLang="en-US" sz="2400">
                <a:solidFill>
                  <a:srgbClr val="800000"/>
                </a:solidFill>
                <a:latin typeface="Times New Roman" pitchFamily="18" charset="0"/>
                <a:ea typeface="楷体_GB2312" pitchFamily="49" charset="-122"/>
              </a:rPr>
              <a:t>截止频率为</a:t>
            </a:r>
            <a:r>
              <a:rPr lang="en-US" altLang="en-US" sz="2400">
                <a:solidFill>
                  <a:srgbClr val="800000"/>
                </a:solidFill>
                <a:latin typeface="Times New Roman" pitchFamily="18" charset="0"/>
                <a:ea typeface="楷体_GB2312" pitchFamily="49" charset="-122"/>
              </a:rPr>
              <a:t>10kHz</a:t>
            </a:r>
            <a:r>
              <a:rPr lang="zh-CN" altLang="en-US" sz="2400">
                <a:solidFill>
                  <a:srgbClr val="800000"/>
                </a:solidFill>
                <a:latin typeface="Times New Roman" pitchFamily="18" charset="0"/>
                <a:ea typeface="楷体_GB2312" pitchFamily="49" charset="-122"/>
              </a:rPr>
              <a:t>的</a:t>
            </a:r>
            <a:r>
              <a:rPr lang="en-US" altLang="en-US" sz="2400">
                <a:solidFill>
                  <a:srgbClr val="800000"/>
                </a:solidFill>
                <a:latin typeface="Times New Roman" pitchFamily="18" charset="0"/>
                <a:ea typeface="楷体_GB2312" pitchFamily="49" charset="-122"/>
              </a:rPr>
              <a:t>Bessel</a:t>
            </a:r>
            <a:r>
              <a:rPr lang="zh-CN" altLang="en-US" sz="2400">
                <a:solidFill>
                  <a:srgbClr val="800000"/>
                </a:solidFill>
                <a:latin typeface="Times New Roman" pitchFamily="18" charset="0"/>
                <a:ea typeface="楷体_GB2312" pitchFamily="49" charset="-122"/>
              </a:rPr>
              <a:t>型二阶</a:t>
            </a:r>
            <a:r>
              <a:rPr lang="en-US" altLang="en-US" sz="2400">
                <a:solidFill>
                  <a:srgbClr val="800000"/>
                </a:solidFill>
                <a:latin typeface="Times New Roman" pitchFamily="18" charset="0"/>
                <a:ea typeface="楷体_GB2312" pitchFamily="49" charset="-122"/>
              </a:rPr>
              <a:t>Sallen-Key</a:t>
            </a:r>
            <a:r>
              <a:rPr lang="zh-CN" altLang="en-US" sz="2400">
                <a:solidFill>
                  <a:srgbClr val="800000"/>
                </a:solidFill>
                <a:latin typeface="Times New Roman" pitchFamily="18" charset="0"/>
                <a:ea typeface="楷体_GB2312" pitchFamily="49" charset="-122"/>
              </a:rPr>
              <a:t>高通滤波电路及幅频</a:t>
            </a:r>
            <a:r>
              <a:rPr lang="en-US" altLang="en-US" sz="2400">
                <a:solidFill>
                  <a:srgbClr val="800000"/>
                </a:solidFill>
                <a:latin typeface="Times New Roman" pitchFamily="18" charset="0"/>
                <a:ea typeface="楷体_GB2312" pitchFamily="49" charset="-122"/>
              </a:rPr>
              <a:t>/</a:t>
            </a:r>
            <a:r>
              <a:rPr lang="zh-CN" altLang="en-US" sz="2400">
                <a:solidFill>
                  <a:srgbClr val="800000"/>
                </a:solidFill>
                <a:latin typeface="Times New Roman" pitchFamily="18" charset="0"/>
                <a:ea typeface="楷体_GB2312" pitchFamily="49" charset="-122"/>
              </a:rPr>
              <a:t>相频特性曲线</a:t>
            </a:r>
          </a:p>
        </p:txBody>
      </p:sp>
      <p:grpSp>
        <p:nvGrpSpPr>
          <p:cNvPr id="74780" name="组合 34"/>
          <p:cNvGrpSpPr>
            <a:grpSpLocks/>
          </p:cNvGrpSpPr>
          <p:nvPr/>
        </p:nvGrpSpPr>
        <p:grpSpPr bwMode="auto">
          <a:xfrm>
            <a:off x="714376" y="1553766"/>
            <a:ext cx="7643813" cy="2196703"/>
            <a:chOff x="571472" y="2500306"/>
            <a:chExt cx="7858180" cy="3143272"/>
          </a:xfrm>
        </p:grpSpPr>
        <p:sp>
          <p:nvSpPr>
            <p:cNvPr id="74782" name="矩形 42"/>
            <p:cNvSpPr>
              <a:spLocks noChangeArrowheads="1"/>
            </p:cNvSpPr>
            <p:nvPr/>
          </p:nvSpPr>
          <p:spPr bwMode="auto">
            <a:xfrm>
              <a:off x="571472" y="2500306"/>
              <a:ext cx="7858180" cy="3143272"/>
            </a:xfrm>
            <a:prstGeom prst="rect">
              <a:avLst/>
            </a:prstGeom>
            <a:solidFill>
              <a:srgbClr val="92D050"/>
            </a:solidFill>
            <a:ln w="9525" algn="ctr">
              <a:solidFill>
                <a:schemeClr val="tx1"/>
              </a:solidFill>
              <a:round/>
              <a:headEnd/>
              <a:tailEnd/>
            </a:ln>
          </p:spPr>
          <p:txBody>
            <a:bodyPr wrap="none"/>
            <a:lstStyle/>
            <a:p>
              <a:pPr algn="ctr"/>
              <a:endParaRPr lang="zh-CN" altLang="en-US"/>
            </a:p>
          </p:txBody>
        </p:sp>
        <p:pic>
          <p:nvPicPr>
            <p:cNvPr id="74783" name="Picture 2"/>
            <p:cNvPicPr>
              <a:picLocks noChangeAspect="1" noChangeArrowheads="1"/>
            </p:cNvPicPr>
            <p:nvPr/>
          </p:nvPicPr>
          <p:blipFill>
            <a:blip r:embed="rId3" cstate="print"/>
            <a:srcRect/>
            <a:stretch>
              <a:fillRect/>
            </a:stretch>
          </p:blipFill>
          <p:spPr bwMode="auto">
            <a:xfrm>
              <a:off x="642910" y="2571744"/>
              <a:ext cx="7732980" cy="2928958"/>
            </a:xfrm>
            <a:prstGeom prst="rect">
              <a:avLst/>
            </a:prstGeom>
            <a:noFill/>
            <a:ln w="9525">
              <a:noFill/>
              <a:miter lim="800000"/>
              <a:headEnd/>
              <a:tailEnd/>
            </a:ln>
          </p:spPr>
        </p:pic>
      </p:grpSp>
      <p:sp>
        <p:nvSpPr>
          <p:cNvPr id="36" name="Rectangle 5">
            <a:hlinkClick r:id="rId2" action="ppaction://hlinksldjump"/>
          </p:cNvPr>
          <p:cNvSpPr>
            <a:spLocks noChangeArrowheads="1"/>
          </p:cNvSpPr>
          <p:nvPr/>
        </p:nvSpPr>
        <p:spPr bwMode="auto">
          <a:xfrm>
            <a:off x="500063" y="3580044"/>
            <a:ext cx="8286750" cy="1108638"/>
          </a:xfrm>
          <a:prstGeom prst="rect">
            <a:avLst/>
          </a:prstGeom>
          <a:noFill/>
          <a:ln w="9525">
            <a:noFill/>
            <a:miter lim="800000"/>
            <a:headEnd/>
            <a:tailEnd/>
          </a:ln>
        </p:spPr>
        <p:txBody>
          <a:bodyPr lIns="92075" tIns="46038" rIns="92075" bIns="46038" anchor="b">
            <a:spAutoFit/>
          </a:bodyPr>
          <a:lstStyle/>
          <a:p>
            <a:pPr>
              <a:defRPr/>
            </a:pPr>
            <a:r>
              <a:rPr lang="en-US" sz="2200" u="sng" dirty="0">
                <a:latin typeface="+mn-ea"/>
                <a:ea typeface="+mn-ea"/>
                <a:sym typeface="Wingdings"/>
              </a:rPr>
              <a:t></a:t>
            </a:r>
            <a:r>
              <a:rPr lang="zh-CN" altLang="en-US" sz="2200" u="sng" dirty="0">
                <a:latin typeface="+mn-ea"/>
                <a:ea typeface="+mn-ea"/>
              </a:rPr>
              <a:t>提示：高通滤波电路可被用于抑制低频噪声，在音响设备的前级有源分频电路中应用较多；此外，高通滤波电路还被广泛用于电子载波通信设备、皮肤肌电图机（</a:t>
            </a:r>
            <a:r>
              <a:rPr lang="en-US" sz="2200" u="sng" dirty="0">
                <a:latin typeface="+mn-ea"/>
                <a:ea typeface="+mn-ea"/>
              </a:rPr>
              <a:t>EMG</a:t>
            </a:r>
            <a:r>
              <a:rPr lang="zh-CN" altLang="en-US" sz="2200" u="sng" dirty="0">
                <a:latin typeface="+mn-ea"/>
                <a:ea typeface="+mn-ea"/>
              </a:rPr>
              <a:t>）中。</a:t>
            </a:r>
            <a:endParaRPr lang="zh-CN" altLang="en-US" sz="2200" u="sng" dirty="0">
              <a:solidFill>
                <a:srgbClr val="800000"/>
              </a:solidFill>
              <a:latin typeface="+mn-ea"/>
              <a:ea typeface="+mn-ea"/>
            </a:endParaRPr>
          </a:p>
        </p:txBody>
      </p:sp>
    </p:spTree>
  </p:cSld>
  <p:clrMapOvr>
    <a:masterClrMapping/>
  </p:clrMapOvr>
  <p:transition>
    <p:random/>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75779" name="Rectangle 4"/>
          <p:cNvSpPr>
            <a:spLocks noChangeArrowheads="1"/>
          </p:cNvSpPr>
          <p:nvPr/>
        </p:nvSpPr>
        <p:spPr bwMode="auto">
          <a:xfrm>
            <a:off x="0" y="-13216"/>
            <a:ext cx="184731" cy="369332"/>
          </a:xfrm>
          <a:prstGeom prst="rect">
            <a:avLst/>
          </a:prstGeom>
          <a:noFill/>
          <a:ln w="9525">
            <a:noFill/>
            <a:miter lim="800000"/>
            <a:headEnd/>
            <a:tailEnd/>
          </a:ln>
        </p:spPr>
        <p:txBody>
          <a:bodyPr wrap="none" anchor="ctr">
            <a:spAutoFit/>
          </a:bodyPr>
          <a:lstStyle/>
          <a:p>
            <a:endParaRPr lang="zh-CN" altLang="en-US"/>
          </a:p>
        </p:txBody>
      </p:sp>
      <p:sp>
        <p:nvSpPr>
          <p:cNvPr id="75780" name="Rectangle 6"/>
          <p:cNvSpPr>
            <a:spLocks noChangeArrowheads="1"/>
          </p:cNvSpPr>
          <p:nvPr/>
        </p:nvSpPr>
        <p:spPr bwMode="auto">
          <a:xfrm>
            <a:off x="0" y="-13216"/>
            <a:ext cx="184731" cy="369332"/>
          </a:xfrm>
          <a:prstGeom prst="rect">
            <a:avLst/>
          </a:prstGeom>
          <a:noFill/>
          <a:ln w="9525">
            <a:noFill/>
            <a:miter lim="800000"/>
            <a:headEnd/>
            <a:tailEnd/>
          </a:ln>
        </p:spPr>
        <p:txBody>
          <a:bodyPr wrap="none" anchor="ctr">
            <a:spAutoFit/>
          </a:bodyPr>
          <a:lstStyle/>
          <a:p>
            <a:endParaRPr lang="zh-CN" altLang="en-US"/>
          </a:p>
        </p:txBody>
      </p:sp>
      <p:sp>
        <p:nvSpPr>
          <p:cNvPr id="75781" name="Rectangle 7"/>
          <p:cNvSpPr>
            <a:spLocks noChangeArrowheads="1"/>
          </p:cNvSpPr>
          <p:nvPr/>
        </p:nvSpPr>
        <p:spPr bwMode="auto">
          <a:xfrm>
            <a:off x="0" y="458272"/>
            <a:ext cx="184731" cy="369332"/>
          </a:xfrm>
          <a:prstGeom prst="rect">
            <a:avLst/>
          </a:prstGeom>
          <a:noFill/>
          <a:ln w="9525">
            <a:noFill/>
            <a:miter lim="800000"/>
            <a:headEnd/>
            <a:tailEnd/>
          </a:ln>
        </p:spPr>
        <p:txBody>
          <a:bodyPr wrap="none" anchor="ctr">
            <a:spAutoFit/>
          </a:bodyPr>
          <a:lstStyle/>
          <a:p>
            <a:pPr eaLnBrk="0" hangingPunct="0"/>
            <a:endParaRPr lang="zh-CN" altLang="zh-CN"/>
          </a:p>
        </p:txBody>
      </p:sp>
      <p:sp>
        <p:nvSpPr>
          <p:cNvPr id="75782" name="Rectangle 2"/>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75783" name="Rectangle 2"/>
          <p:cNvSpPr>
            <a:spLocks noChangeArrowheads="1"/>
          </p:cNvSpPr>
          <p:nvPr/>
        </p:nvSpPr>
        <p:spPr bwMode="auto">
          <a:xfrm>
            <a:off x="571501" y="375048"/>
            <a:ext cx="7286625" cy="523220"/>
          </a:xfrm>
          <a:prstGeom prst="rect">
            <a:avLst/>
          </a:prstGeom>
          <a:noFill/>
          <a:ln w="12700" cap="sq">
            <a:noFill/>
            <a:miter lim="800000"/>
            <a:headEnd type="none" w="sm" len="sm"/>
            <a:tailEnd type="none" w="sm" len="sm"/>
          </a:ln>
        </p:spPr>
        <p:txBody>
          <a:bodyPr>
            <a:spAutoFit/>
          </a:bodyPr>
          <a:lstStyle/>
          <a:p>
            <a:r>
              <a:rPr lang="en-US" altLang="zh-CN" sz="2800"/>
              <a:t>3.6.4  </a:t>
            </a:r>
            <a:r>
              <a:rPr lang="zh-CN" altLang="en-US" sz="2800"/>
              <a:t>带通滤波电路（</a:t>
            </a:r>
            <a:r>
              <a:rPr lang="en-US" altLang="zh-CN" sz="2800"/>
              <a:t>BPF</a:t>
            </a:r>
            <a:r>
              <a:rPr lang="zh-CN" altLang="en-US" sz="2800"/>
              <a:t>）</a:t>
            </a:r>
          </a:p>
        </p:txBody>
      </p:sp>
      <p:sp>
        <p:nvSpPr>
          <p:cNvPr id="75784" name="Rectangle 22"/>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75785" name="Rectangle 24"/>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75786" name="Rectangle 4"/>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75787" name="Rectangle 6"/>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75788" name="Rectangle 6"/>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75789" name="Rectangle 8"/>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75790" name="Rectangle 10"/>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75791" name="Rectangle 7"/>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75792" name="Rectangle 10"/>
          <p:cNvSpPr>
            <a:spLocks noChangeArrowheads="1"/>
          </p:cNvSpPr>
          <p:nvPr/>
        </p:nvSpPr>
        <p:spPr bwMode="auto">
          <a:xfrm>
            <a:off x="0" y="12070"/>
            <a:ext cx="216726" cy="261610"/>
          </a:xfrm>
          <a:prstGeom prst="rect">
            <a:avLst/>
          </a:prstGeom>
          <a:noFill/>
          <a:ln w="9525">
            <a:noFill/>
            <a:miter lim="800000"/>
            <a:headEnd/>
            <a:tailEnd/>
          </a:ln>
        </p:spPr>
        <p:txBody>
          <a:bodyPr wrap="none" anchor="ctr">
            <a:spAutoFit/>
          </a:bodyPr>
          <a:lstStyle/>
          <a:p>
            <a:pPr eaLnBrk="0" hangingPunct="0"/>
            <a:r>
              <a:rPr lang="zh-CN" altLang="zh-CN" sz="1100"/>
              <a:t> </a:t>
            </a:r>
            <a:endParaRPr lang="zh-CN" altLang="zh-CN"/>
          </a:p>
        </p:txBody>
      </p:sp>
      <p:sp>
        <p:nvSpPr>
          <p:cNvPr id="75793" name="Rectangle 12"/>
          <p:cNvSpPr>
            <a:spLocks noChangeArrowheads="1"/>
          </p:cNvSpPr>
          <p:nvPr/>
        </p:nvSpPr>
        <p:spPr bwMode="auto">
          <a:xfrm>
            <a:off x="0" y="-13216"/>
            <a:ext cx="184731" cy="369332"/>
          </a:xfrm>
          <a:prstGeom prst="rect">
            <a:avLst/>
          </a:prstGeom>
          <a:noFill/>
          <a:ln w="9525">
            <a:noFill/>
            <a:miter lim="800000"/>
            <a:headEnd/>
            <a:tailEnd/>
          </a:ln>
        </p:spPr>
        <p:txBody>
          <a:bodyPr wrap="none" anchor="ctr">
            <a:spAutoFit/>
          </a:bodyPr>
          <a:lstStyle/>
          <a:p>
            <a:endParaRPr lang="zh-CN" altLang="en-US"/>
          </a:p>
        </p:txBody>
      </p:sp>
      <p:sp>
        <p:nvSpPr>
          <p:cNvPr id="75794" name="Rectangle 5"/>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75795" name="Rectangle 7"/>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75796" name="Rectangle 5"/>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75797" name="Rectangle 7"/>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75798" name="Rectangle 9"/>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75799" name="Rectangle 3"/>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75800" name="Rectangle 4"/>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75801" name="Rectangle 6"/>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75802" name="Rectangle 8"/>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75803" name="Rectangle 6"/>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75804" name="Rectangle 3">
            <a:hlinkClick r:id="rId2" action="ppaction://hlinksldjump"/>
          </p:cNvPr>
          <p:cNvSpPr>
            <a:spLocks noChangeArrowheads="1"/>
          </p:cNvSpPr>
          <p:nvPr/>
        </p:nvSpPr>
        <p:spPr bwMode="auto">
          <a:xfrm>
            <a:off x="500063" y="794993"/>
            <a:ext cx="4953000" cy="462307"/>
          </a:xfrm>
          <a:prstGeom prst="rect">
            <a:avLst/>
          </a:prstGeom>
          <a:noFill/>
          <a:ln w="9525">
            <a:noFill/>
            <a:miter lim="800000"/>
            <a:headEnd/>
            <a:tailEnd/>
          </a:ln>
        </p:spPr>
        <p:txBody>
          <a:bodyPr lIns="92075" tIns="46038" rIns="92075" bIns="46038" anchor="b">
            <a:spAutoFit/>
          </a:bodyPr>
          <a:lstStyle/>
          <a:p>
            <a:r>
              <a:rPr lang="en-US" altLang="zh-CN" sz="2400">
                <a:solidFill>
                  <a:srgbClr val="800000"/>
                </a:solidFill>
                <a:latin typeface="Times New Roman" pitchFamily="18" charset="0"/>
                <a:ea typeface="楷体_GB2312" pitchFamily="49" charset="-122"/>
              </a:rPr>
              <a:t>1.  </a:t>
            </a:r>
            <a:r>
              <a:rPr lang="zh-CN" altLang="en-US" sz="2400">
                <a:solidFill>
                  <a:srgbClr val="800000"/>
                </a:solidFill>
                <a:latin typeface="Times New Roman" pitchFamily="18" charset="0"/>
                <a:ea typeface="楷体_GB2312" pitchFamily="49" charset="-122"/>
              </a:rPr>
              <a:t>基本概念</a:t>
            </a:r>
          </a:p>
        </p:txBody>
      </p:sp>
      <p:sp>
        <p:nvSpPr>
          <p:cNvPr id="31" name="Rectangle 25"/>
          <p:cNvSpPr>
            <a:spLocks noChangeArrowheads="1"/>
          </p:cNvSpPr>
          <p:nvPr/>
        </p:nvSpPr>
        <p:spPr bwMode="auto">
          <a:xfrm>
            <a:off x="566738" y="1232297"/>
            <a:ext cx="8355012" cy="830997"/>
          </a:xfrm>
          <a:prstGeom prst="rect">
            <a:avLst/>
          </a:prstGeom>
          <a:noFill/>
          <a:ln w="9525">
            <a:noFill/>
            <a:miter lim="800000"/>
            <a:headEnd/>
            <a:tailEnd/>
          </a:ln>
        </p:spPr>
        <p:txBody>
          <a:bodyPr>
            <a:spAutoFit/>
          </a:bodyPr>
          <a:lstStyle/>
          <a:p>
            <a:pPr>
              <a:spcBef>
                <a:spcPct val="20000"/>
              </a:spcBef>
              <a:buClr>
                <a:schemeClr val="accent2"/>
              </a:buClr>
              <a:buFont typeface="Wingdings" pitchFamily="2" charset="2"/>
              <a:buChar char="o"/>
            </a:pPr>
            <a:r>
              <a:rPr lang="zh-CN" altLang="en-US" sz="2400">
                <a:ea typeface="楷体_GB2312" pitchFamily="49" charset="-122"/>
              </a:rPr>
              <a:t>带通滤波电路允许指定通频带范围内的波形通过，而对频段范围之外的低频、高频信号进行抑制、衰减或屏蔽。</a:t>
            </a:r>
          </a:p>
        </p:txBody>
      </p:sp>
      <p:sp>
        <p:nvSpPr>
          <p:cNvPr id="75806" name="Rectangle 5">
            <a:hlinkClick r:id="rId2" action="ppaction://hlinksldjump"/>
          </p:cNvPr>
          <p:cNvSpPr>
            <a:spLocks noChangeArrowheads="1"/>
          </p:cNvSpPr>
          <p:nvPr/>
        </p:nvSpPr>
        <p:spPr bwMode="auto">
          <a:xfrm>
            <a:off x="500063" y="1778449"/>
            <a:ext cx="8286750" cy="462307"/>
          </a:xfrm>
          <a:prstGeom prst="rect">
            <a:avLst/>
          </a:prstGeom>
          <a:noFill/>
          <a:ln w="9525">
            <a:noFill/>
            <a:miter lim="800000"/>
            <a:headEnd/>
            <a:tailEnd/>
          </a:ln>
        </p:spPr>
        <p:txBody>
          <a:bodyPr lIns="92075" tIns="46038" rIns="92075" bIns="46038" anchor="b">
            <a:spAutoFit/>
          </a:bodyPr>
          <a:lstStyle/>
          <a:p>
            <a:r>
              <a:rPr lang="en-US" altLang="zh-CN" sz="2400">
                <a:solidFill>
                  <a:srgbClr val="800000"/>
                </a:solidFill>
                <a:latin typeface="Times New Roman" pitchFamily="18" charset="0"/>
                <a:ea typeface="楷体_GB2312" pitchFamily="49" charset="-122"/>
              </a:rPr>
              <a:t>2.</a:t>
            </a:r>
            <a:r>
              <a:rPr lang="zh-CN" altLang="en-US" sz="2400">
                <a:solidFill>
                  <a:srgbClr val="800000"/>
                </a:solidFill>
                <a:latin typeface="Times New Roman" pitchFamily="18" charset="0"/>
                <a:ea typeface="楷体_GB2312" pitchFamily="49" charset="-122"/>
              </a:rPr>
              <a:t>二阶</a:t>
            </a:r>
            <a:r>
              <a:rPr lang="en-US" altLang="en-US" sz="2400">
                <a:solidFill>
                  <a:srgbClr val="800000"/>
                </a:solidFill>
                <a:latin typeface="Times New Roman" pitchFamily="18" charset="0"/>
                <a:ea typeface="楷体_GB2312" pitchFamily="49" charset="-122"/>
              </a:rPr>
              <a:t>MFB</a:t>
            </a:r>
            <a:r>
              <a:rPr lang="zh-CN" altLang="en-US" sz="2400">
                <a:solidFill>
                  <a:srgbClr val="800000"/>
                </a:solidFill>
                <a:latin typeface="Times New Roman" pitchFamily="18" charset="0"/>
                <a:ea typeface="楷体_GB2312" pitchFamily="49" charset="-122"/>
              </a:rPr>
              <a:t>带通滤波电路及幅频</a:t>
            </a:r>
            <a:r>
              <a:rPr lang="en-US" altLang="en-US" sz="2400">
                <a:solidFill>
                  <a:srgbClr val="800000"/>
                </a:solidFill>
                <a:latin typeface="Times New Roman" pitchFamily="18" charset="0"/>
                <a:ea typeface="楷体_GB2312" pitchFamily="49" charset="-122"/>
              </a:rPr>
              <a:t>/</a:t>
            </a:r>
            <a:r>
              <a:rPr lang="zh-CN" altLang="en-US" sz="2400">
                <a:solidFill>
                  <a:srgbClr val="800000"/>
                </a:solidFill>
                <a:latin typeface="Times New Roman" pitchFamily="18" charset="0"/>
                <a:ea typeface="楷体_GB2312" pitchFamily="49" charset="-122"/>
              </a:rPr>
              <a:t>相频特性曲线</a:t>
            </a:r>
          </a:p>
        </p:txBody>
      </p:sp>
      <p:grpSp>
        <p:nvGrpSpPr>
          <p:cNvPr id="75807" name="组合 34"/>
          <p:cNvGrpSpPr>
            <a:grpSpLocks/>
          </p:cNvGrpSpPr>
          <p:nvPr/>
        </p:nvGrpSpPr>
        <p:grpSpPr bwMode="auto">
          <a:xfrm>
            <a:off x="642939" y="2411016"/>
            <a:ext cx="7858125" cy="2089547"/>
            <a:chOff x="642910" y="3429000"/>
            <a:chExt cx="7858180" cy="2786082"/>
          </a:xfrm>
        </p:grpSpPr>
        <p:sp>
          <p:nvSpPr>
            <p:cNvPr id="75808" name="矩形 42"/>
            <p:cNvSpPr>
              <a:spLocks noChangeArrowheads="1"/>
            </p:cNvSpPr>
            <p:nvPr/>
          </p:nvSpPr>
          <p:spPr bwMode="auto">
            <a:xfrm>
              <a:off x="642910" y="3429000"/>
              <a:ext cx="7858180" cy="2786082"/>
            </a:xfrm>
            <a:prstGeom prst="rect">
              <a:avLst/>
            </a:prstGeom>
            <a:solidFill>
              <a:srgbClr val="92D050"/>
            </a:solidFill>
            <a:ln w="9525" algn="ctr">
              <a:solidFill>
                <a:schemeClr val="tx1"/>
              </a:solidFill>
              <a:round/>
              <a:headEnd/>
              <a:tailEnd/>
            </a:ln>
          </p:spPr>
          <p:txBody>
            <a:bodyPr wrap="none"/>
            <a:lstStyle/>
            <a:p>
              <a:pPr algn="ctr"/>
              <a:endParaRPr lang="zh-CN" altLang="en-US"/>
            </a:p>
          </p:txBody>
        </p:sp>
        <p:pic>
          <p:nvPicPr>
            <p:cNvPr id="75809" name="Picture 2" descr="3T6T13"/>
            <p:cNvPicPr>
              <a:picLocks noChangeAspect="1" noChangeArrowheads="1"/>
            </p:cNvPicPr>
            <p:nvPr/>
          </p:nvPicPr>
          <p:blipFill>
            <a:blip r:embed="rId3" cstate="print"/>
            <a:srcRect/>
            <a:stretch>
              <a:fillRect/>
            </a:stretch>
          </p:blipFill>
          <p:spPr bwMode="auto">
            <a:xfrm>
              <a:off x="714347" y="3500438"/>
              <a:ext cx="7746539" cy="2643206"/>
            </a:xfrm>
            <a:prstGeom prst="rect">
              <a:avLst/>
            </a:prstGeom>
            <a:noFill/>
            <a:ln w="9525">
              <a:noFill/>
              <a:miter lim="800000"/>
              <a:headEnd/>
              <a:tailEnd/>
            </a:ln>
          </p:spPr>
        </p:pic>
      </p:gr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wipe(left)">
                                      <p:cBhvr>
                                        <p:cTn id="7"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utoUpdateAnimBg="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76803" name="Rectangle 4"/>
          <p:cNvSpPr>
            <a:spLocks noChangeArrowheads="1"/>
          </p:cNvSpPr>
          <p:nvPr/>
        </p:nvSpPr>
        <p:spPr bwMode="auto">
          <a:xfrm>
            <a:off x="0" y="-13216"/>
            <a:ext cx="184731" cy="369332"/>
          </a:xfrm>
          <a:prstGeom prst="rect">
            <a:avLst/>
          </a:prstGeom>
          <a:noFill/>
          <a:ln w="9525">
            <a:noFill/>
            <a:miter lim="800000"/>
            <a:headEnd/>
            <a:tailEnd/>
          </a:ln>
        </p:spPr>
        <p:txBody>
          <a:bodyPr wrap="none" anchor="ctr">
            <a:spAutoFit/>
          </a:bodyPr>
          <a:lstStyle/>
          <a:p>
            <a:endParaRPr lang="zh-CN" altLang="en-US"/>
          </a:p>
        </p:txBody>
      </p:sp>
      <p:sp>
        <p:nvSpPr>
          <p:cNvPr id="76804" name="Rectangle 6"/>
          <p:cNvSpPr>
            <a:spLocks noChangeArrowheads="1"/>
          </p:cNvSpPr>
          <p:nvPr/>
        </p:nvSpPr>
        <p:spPr bwMode="auto">
          <a:xfrm>
            <a:off x="0" y="-13216"/>
            <a:ext cx="184731" cy="369332"/>
          </a:xfrm>
          <a:prstGeom prst="rect">
            <a:avLst/>
          </a:prstGeom>
          <a:noFill/>
          <a:ln w="9525">
            <a:noFill/>
            <a:miter lim="800000"/>
            <a:headEnd/>
            <a:tailEnd/>
          </a:ln>
        </p:spPr>
        <p:txBody>
          <a:bodyPr wrap="none" anchor="ctr">
            <a:spAutoFit/>
          </a:bodyPr>
          <a:lstStyle/>
          <a:p>
            <a:endParaRPr lang="zh-CN" altLang="en-US"/>
          </a:p>
        </p:txBody>
      </p:sp>
      <p:sp>
        <p:nvSpPr>
          <p:cNvPr id="76805" name="Rectangle 7"/>
          <p:cNvSpPr>
            <a:spLocks noChangeArrowheads="1"/>
          </p:cNvSpPr>
          <p:nvPr/>
        </p:nvSpPr>
        <p:spPr bwMode="auto">
          <a:xfrm>
            <a:off x="0" y="458272"/>
            <a:ext cx="184731" cy="369332"/>
          </a:xfrm>
          <a:prstGeom prst="rect">
            <a:avLst/>
          </a:prstGeom>
          <a:noFill/>
          <a:ln w="9525">
            <a:noFill/>
            <a:miter lim="800000"/>
            <a:headEnd/>
            <a:tailEnd/>
          </a:ln>
        </p:spPr>
        <p:txBody>
          <a:bodyPr wrap="none" anchor="ctr">
            <a:spAutoFit/>
          </a:bodyPr>
          <a:lstStyle/>
          <a:p>
            <a:pPr eaLnBrk="0" hangingPunct="0"/>
            <a:endParaRPr lang="zh-CN" altLang="zh-CN"/>
          </a:p>
        </p:txBody>
      </p:sp>
      <p:sp>
        <p:nvSpPr>
          <p:cNvPr id="76806" name="Rectangle 2"/>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76807" name="Rectangle 2"/>
          <p:cNvSpPr>
            <a:spLocks noChangeArrowheads="1"/>
          </p:cNvSpPr>
          <p:nvPr/>
        </p:nvSpPr>
        <p:spPr bwMode="auto">
          <a:xfrm>
            <a:off x="571501" y="375048"/>
            <a:ext cx="7286625" cy="523220"/>
          </a:xfrm>
          <a:prstGeom prst="rect">
            <a:avLst/>
          </a:prstGeom>
          <a:noFill/>
          <a:ln w="12700" cap="sq">
            <a:noFill/>
            <a:miter lim="800000"/>
            <a:headEnd type="none" w="sm" len="sm"/>
            <a:tailEnd type="none" w="sm" len="sm"/>
          </a:ln>
        </p:spPr>
        <p:txBody>
          <a:bodyPr>
            <a:spAutoFit/>
          </a:bodyPr>
          <a:lstStyle/>
          <a:p>
            <a:r>
              <a:rPr lang="en-US" altLang="zh-CN" sz="2800"/>
              <a:t>3.6.4  </a:t>
            </a:r>
            <a:r>
              <a:rPr lang="zh-CN" altLang="en-US" sz="2800"/>
              <a:t>带通滤波电路（</a:t>
            </a:r>
            <a:r>
              <a:rPr lang="en-US" altLang="zh-CN" sz="2800"/>
              <a:t>BPF</a:t>
            </a:r>
            <a:r>
              <a:rPr lang="zh-CN" altLang="en-US" sz="2800"/>
              <a:t>）</a:t>
            </a:r>
          </a:p>
        </p:txBody>
      </p:sp>
      <p:sp>
        <p:nvSpPr>
          <p:cNvPr id="76808" name="Rectangle 22"/>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76809" name="Rectangle 24"/>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76810" name="Rectangle 4"/>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76811" name="Rectangle 6"/>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76812" name="Rectangle 6"/>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76813" name="Rectangle 8"/>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76814" name="Rectangle 10"/>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76815" name="Rectangle 7"/>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76816" name="Rectangle 10"/>
          <p:cNvSpPr>
            <a:spLocks noChangeArrowheads="1"/>
          </p:cNvSpPr>
          <p:nvPr/>
        </p:nvSpPr>
        <p:spPr bwMode="auto">
          <a:xfrm>
            <a:off x="0" y="12070"/>
            <a:ext cx="216726" cy="261610"/>
          </a:xfrm>
          <a:prstGeom prst="rect">
            <a:avLst/>
          </a:prstGeom>
          <a:noFill/>
          <a:ln w="9525">
            <a:noFill/>
            <a:miter lim="800000"/>
            <a:headEnd/>
            <a:tailEnd/>
          </a:ln>
        </p:spPr>
        <p:txBody>
          <a:bodyPr wrap="none" anchor="ctr">
            <a:spAutoFit/>
          </a:bodyPr>
          <a:lstStyle/>
          <a:p>
            <a:pPr eaLnBrk="0" hangingPunct="0"/>
            <a:r>
              <a:rPr lang="zh-CN" altLang="zh-CN" sz="1100"/>
              <a:t> </a:t>
            </a:r>
            <a:endParaRPr lang="zh-CN" altLang="zh-CN"/>
          </a:p>
        </p:txBody>
      </p:sp>
      <p:sp>
        <p:nvSpPr>
          <p:cNvPr id="76817" name="Rectangle 12"/>
          <p:cNvSpPr>
            <a:spLocks noChangeArrowheads="1"/>
          </p:cNvSpPr>
          <p:nvPr/>
        </p:nvSpPr>
        <p:spPr bwMode="auto">
          <a:xfrm>
            <a:off x="0" y="-13216"/>
            <a:ext cx="184731" cy="369332"/>
          </a:xfrm>
          <a:prstGeom prst="rect">
            <a:avLst/>
          </a:prstGeom>
          <a:noFill/>
          <a:ln w="9525">
            <a:noFill/>
            <a:miter lim="800000"/>
            <a:headEnd/>
            <a:tailEnd/>
          </a:ln>
        </p:spPr>
        <p:txBody>
          <a:bodyPr wrap="none" anchor="ctr">
            <a:spAutoFit/>
          </a:bodyPr>
          <a:lstStyle/>
          <a:p>
            <a:endParaRPr lang="zh-CN" altLang="en-US"/>
          </a:p>
        </p:txBody>
      </p:sp>
      <p:sp>
        <p:nvSpPr>
          <p:cNvPr id="76818" name="Rectangle 5"/>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76819" name="Rectangle 7"/>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76820" name="Rectangle 5"/>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76821" name="Rectangle 7"/>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76822" name="Rectangle 9"/>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76823" name="Rectangle 3"/>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76824" name="Rectangle 4"/>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76825" name="Rectangle 6"/>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76826" name="Rectangle 8"/>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76827" name="Rectangle 6"/>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76828" name="Rectangle 5">
            <a:hlinkClick r:id="rId2" action="ppaction://hlinksldjump"/>
          </p:cNvPr>
          <p:cNvSpPr>
            <a:spLocks noChangeArrowheads="1"/>
          </p:cNvSpPr>
          <p:nvPr/>
        </p:nvSpPr>
        <p:spPr bwMode="auto">
          <a:xfrm>
            <a:off x="500063" y="902150"/>
            <a:ext cx="8286750" cy="462307"/>
          </a:xfrm>
          <a:prstGeom prst="rect">
            <a:avLst/>
          </a:prstGeom>
          <a:noFill/>
          <a:ln w="9525">
            <a:noFill/>
            <a:miter lim="800000"/>
            <a:headEnd/>
            <a:tailEnd/>
          </a:ln>
        </p:spPr>
        <p:txBody>
          <a:bodyPr lIns="92075" tIns="46038" rIns="92075" bIns="46038" anchor="b">
            <a:spAutoFit/>
          </a:bodyPr>
          <a:lstStyle/>
          <a:p>
            <a:r>
              <a:rPr lang="en-US" altLang="zh-CN" sz="2400">
                <a:solidFill>
                  <a:srgbClr val="800000"/>
                </a:solidFill>
                <a:latin typeface="Times New Roman" pitchFamily="18" charset="0"/>
                <a:ea typeface="楷体_GB2312" pitchFamily="49" charset="-122"/>
              </a:rPr>
              <a:t>3.</a:t>
            </a:r>
            <a:r>
              <a:rPr lang="zh-CN" altLang="en-US" sz="2400">
                <a:solidFill>
                  <a:srgbClr val="800000"/>
                </a:solidFill>
                <a:latin typeface="Times New Roman" pitchFamily="18" charset="0"/>
                <a:ea typeface="楷体_GB2312" pitchFamily="49" charset="-122"/>
              </a:rPr>
              <a:t>二阶</a:t>
            </a:r>
            <a:r>
              <a:rPr lang="en-US" altLang="en-US" sz="2400">
                <a:solidFill>
                  <a:srgbClr val="800000"/>
                </a:solidFill>
                <a:latin typeface="Times New Roman" pitchFamily="18" charset="0"/>
                <a:ea typeface="楷体_GB2312" pitchFamily="49" charset="-122"/>
              </a:rPr>
              <a:t>Sallen-Key</a:t>
            </a:r>
            <a:r>
              <a:rPr lang="zh-CN" altLang="en-US" sz="2400">
                <a:solidFill>
                  <a:srgbClr val="800000"/>
                </a:solidFill>
                <a:latin typeface="Times New Roman" pitchFamily="18" charset="0"/>
                <a:ea typeface="楷体_GB2312" pitchFamily="49" charset="-122"/>
              </a:rPr>
              <a:t>带通滤波电路及幅频</a:t>
            </a:r>
            <a:r>
              <a:rPr lang="en-US" altLang="en-US" sz="2400">
                <a:solidFill>
                  <a:srgbClr val="800000"/>
                </a:solidFill>
                <a:latin typeface="Times New Roman" pitchFamily="18" charset="0"/>
                <a:ea typeface="楷体_GB2312" pitchFamily="49" charset="-122"/>
              </a:rPr>
              <a:t>/</a:t>
            </a:r>
            <a:r>
              <a:rPr lang="zh-CN" altLang="en-US" sz="2400">
                <a:solidFill>
                  <a:srgbClr val="800000"/>
                </a:solidFill>
                <a:latin typeface="Times New Roman" pitchFamily="18" charset="0"/>
                <a:ea typeface="楷体_GB2312" pitchFamily="49" charset="-122"/>
              </a:rPr>
              <a:t>相频特性曲线</a:t>
            </a:r>
          </a:p>
        </p:txBody>
      </p:sp>
      <p:grpSp>
        <p:nvGrpSpPr>
          <p:cNvPr id="76829" name="组合 34"/>
          <p:cNvGrpSpPr>
            <a:grpSpLocks/>
          </p:cNvGrpSpPr>
          <p:nvPr/>
        </p:nvGrpSpPr>
        <p:grpSpPr bwMode="auto">
          <a:xfrm>
            <a:off x="500064" y="1607344"/>
            <a:ext cx="7858125" cy="1821656"/>
            <a:chOff x="500034" y="1928802"/>
            <a:chExt cx="7858180" cy="2428892"/>
          </a:xfrm>
        </p:grpSpPr>
        <p:sp>
          <p:nvSpPr>
            <p:cNvPr id="76831" name="矩形 42"/>
            <p:cNvSpPr>
              <a:spLocks noChangeArrowheads="1"/>
            </p:cNvSpPr>
            <p:nvPr/>
          </p:nvSpPr>
          <p:spPr bwMode="auto">
            <a:xfrm>
              <a:off x="500034" y="1928802"/>
              <a:ext cx="7858180" cy="2428892"/>
            </a:xfrm>
            <a:prstGeom prst="rect">
              <a:avLst/>
            </a:prstGeom>
            <a:solidFill>
              <a:srgbClr val="92D050"/>
            </a:solidFill>
            <a:ln w="9525" algn="ctr">
              <a:solidFill>
                <a:schemeClr val="tx1"/>
              </a:solidFill>
              <a:round/>
              <a:headEnd/>
              <a:tailEnd/>
            </a:ln>
          </p:spPr>
          <p:txBody>
            <a:bodyPr wrap="none"/>
            <a:lstStyle/>
            <a:p>
              <a:pPr algn="ctr"/>
              <a:endParaRPr lang="zh-CN" altLang="en-US"/>
            </a:p>
          </p:txBody>
        </p:sp>
        <p:pic>
          <p:nvPicPr>
            <p:cNvPr id="76832" name="Picture 2" descr="3T6T14"/>
            <p:cNvPicPr>
              <a:picLocks noChangeAspect="1" noChangeArrowheads="1"/>
            </p:cNvPicPr>
            <p:nvPr/>
          </p:nvPicPr>
          <p:blipFill>
            <a:blip r:embed="rId3" cstate="print"/>
            <a:srcRect/>
            <a:stretch>
              <a:fillRect/>
            </a:stretch>
          </p:blipFill>
          <p:spPr bwMode="auto">
            <a:xfrm>
              <a:off x="571471" y="2000240"/>
              <a:ext cx="7745821" cy="2286016"/>
            </a:xfrm>
            <a:prstGeom prst="rect">
              <a:avLst/>
            </a:prstGeom>
            <a:noFill/>
            <a:ln w="9525">
              <a:noFill/>
              <a:miter lim="800000"/>
              <a:headEnd/>
              <a:tailEnd/>
            </a:ln>
          </p:spPr>
        </p:pic>
      </p:grpSp>
      <p:sp>
        <p:nvSpPr>
          <p:cNvPr id="36" name="Rectangle 5">
            <a:hlinkClick r:id="rId2" action="ppaction://hlinksldjump"/>
          </p:cNvPr>
          <p:cNvSpPr>
            <a:spLocks noChangeArrowheads="1"/>
          </p:cNvSpPr>
          <p:nvPr/>
        </p:nvSpPr>
        <p:spPr bwMode="auto">
          <a:xfrm>
            <a:off x="500063" y="3228393"/>
            <a:ext cx="8286750" cy="1447192"/>
          </a:xfrm>
          <a:prstGeom prst="rect">
            <a:avLst/>
          </a:prstGeom>
          <a:noFill/>
          <a:ln w="9525">
            <a:noFill/>
            <a:miter lim="800000"/>
            <a:headEnd/>
            <a:tailEnd/>
          </a:ln>
        </p:spPr>
        <p:txBody>
          <a:bodyPr lIns="92075" tIns="46038" rIns="92075" bIns="46038" anchor="b">
            <a:spAutoFit/>
          </a:bodyPr>
          <a:lstStyle/>
          <a:p>
            <a:pPr>
              <a:defRPr/>
            </a:pPr>
            <a:r>
              <a:rPr lang="en-US" altLang="en-US" sz="2200" u="sng" dirty="0">
                <a:latin typeface="+mn-ea"/>
                <a:ea typeface="+mn-ea"/>
                <a:sym typeface="Wingdings"/>
              </a:rPr>
              <a:t></a:t>
            </a:r>
            <a:r>
              <a:rPr lang="zh-CN" altLang="en-US" sz="2200" u="sng" dirty="0">
                <a:latin typeface="+mn-ea"/>
                <a:ea typeface="+mn-ea"/>
              </a:rPr>
              <a:t>提示</a:t>
            </a:r>
            <a:r>
              <a:rPr lang="en-US" altLang="en-US" sz="2200" u="sng" dirty="0">
                <a:latin typeface="+mn-ea"/>
                <a:ea typeface="+mn-ea"/>
              </a:rPr>
              <a:t> </a:t>
            </a:r>
            <a:r>
              <a:rPr lang="zh-CN" altLang="en-US" sz="2200" u="sng" dirty="0">
                <a:latin typeface="+mn-ea"/>
                <a:ea typeface="+mn-ea"/>
              </a:rPr>
              <a:t>：在一些音响设备的频谱控制单元中，常常使用带通滤波电路选出各个不同频段的信号进行音乐重放，以得到不同的听觉效果。此外，带通滤波电路还被广泛应用在天线伺服装置及语音通信系统中。</a:t>
            </a:r>
          </a:p>
        </p:txBody>
      </p:sp>
    </p:spTree>
  </p:cSld>
  <p:clrMapOvr>
    <a:masterClrMapping/>
  </p:clrMapOvr>
  <p:transition>
    <p:random/>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77827" name="Rectangle 4"/>
          <p:cNvSpPr>
            <a:spLocks noChangeArrowheads="1"/>
          </p:cNvSpPr>
          <p:nvPr/>
        </p:nvSpPr>
        <p:spPr bwMode="auto">
          <a:xfrm>
            <a:off x="0" y="-13216"/>
            <a:ext cx="184731" cy="369332"/>
          </a:xfrm>
          <a:prstGeom prst="rect">
            <a:avLst/>
          </a:prstGeom>
          <a:noFill/>
          <a:ln w="9525">
            <a:noFill/>
            <a:miter lim="800000"/>
            <a:headEnd/>
            <a:tailEnd/>
          </a:ln>
        </p:spPr>
        <p:txBody>
          <a:bodyPr wrap="none" anchor="ctr">
            <a:spAutoFit/>
          </a:bodyPr>
          <a:lstStyle/>
          <a:p>
            <a:endParaRPr lang="zh-CN" altLang="en-US"/>
          </a:p>
        </p:txBody>
      </p:sp>
      <p:sp>
        <p:nvSpPr>
          <p:cNvPr id="77828" name="Rectangle 6"/>
          <p:cNvSpPr>
            <a:spLocks noChangeArrowheads="1"/>
          </p:cNvSpPr>
          <p:nvPr/>
        </p:nvSpPr>
        <p:spPr bwMode="auto">
          <a:xfrm>
            <a:off x="0" y="-13216"/>
            <a:ext cx="184731" cy="369332"/>
          </a:xfrm>
          <a:prstGeom prst="rect">
            <a:avLst/>
          </a:prstGeom>
          <a:noFill/>
          <a:ln w="9525">
            <a:noFill/>
            <a:miter lim="800000"/>
            <a:headEnd/>
            <a:tailEnd/>
          </a:ln>
        </p:spPr>
        <p:txBody>
          <a:bodyPr wrap="none" anchor="ctr">
            <a:spAutoFit/>
          </a:bodyPr>
          <a:lstStyle/>
          <a:p>
            <a:endParaRPr lang="zh-CN" altLang="en-US"/>
          </a:p>
        </p:txBody>
      </p:sp>
      <p:sp>
        <p:nvSpPr>
          <p:cNvPr id="77829" name="Rectangle 7"/>
          <p:cNvSpPr>
            <a:spLocks noChangeArrowheads="1"/>
          </p:cNvSpPr>
          <p:nvPr/>
        </p:nvSpPr>
        <p:spPr bwMode="auto">
          <a:xfrm>
            <a:off x="0" y="458272"/>
            <a:ext cx="184731" cy="369332"/>
          </a:xfrm>
          <a:prstGeom prst="rect">
            <a:avLst/>
          </a:prstGeom>
          <a:noFill/>
          <a:ln w="9525">
            <a:noFill/>
            <a:miter lim="800000"/>
            <a:headEnd/>
            <a:tailEnd/>
          </a:ln>
        </p:spPr>
        <p:txBody>
          <a:bodyPr wrap="none" anchor="ctr">
            <a:spAutoFit/>
          </a:bodyPr>
          <a:lstStyle/>
          <a:p>
            <a:pPr eaLnBrk="0" hangingPunct="0"/>
            <a:endParaRPr lang="zh-CN" altLang="zh-CN"/>
          </a:p>
        </p:txBody>
      </p:sp>
      <p:sp>
        <p:nvSpPr>
          <p:cNvPr id="77830" name="Rectangle 2"/>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77831" name="Rectangle 2"/>
          <p:cNvSpPr>
            <a:spLocks noChangeArrowheads="1"/>
          </p:cNvSpPr>
          <p:nvPr/>
        </p:nvSpPr>
        <p:spPr bwMode="auto">
          <a:xfrm>
            <a:off x="571501" y="375048"/>
            <a:ext cx="7286625" cy="523220"/>
          </a:xfrm>
          <a:prstGeom prst="rect">
            <a:avLst/>
          </a:prstGeom>
          <a:noFill/>
          <a:ln w="12700" cap="sq">
            <a:noFill/>
            <a:miter lim="800000"/>
            <a:headEnd type="none" w="sm" len="sm"/>
            <a:tailEnd type="none" w="sm" len="sm"/>
          </a:ln>
        </p:spPr>
        <p:txBody>
          <a:bodyPr>
            <a:spAutoFit/>
          </a:bodyPr>
          <a:lstStyle/>
          <a:p>
            <a:r>
              <a:rPr lang="en-US" altLang="zh-CN" sz="2800"/>
              <a:t>3.6.5  </a:t>
            </a:r>
            <a:r>
              <a:rPr lang="zh-CN" altLang="en-US" sz="2800"/>
              <a:t>带阻滤波电路（</a:t>
            </a:r>
            <a:r>
              <a:rPr lang="en-US" altLang="zh-CN" sz="2800"/>
              <a:t>BEF</a:t>
            </a:r>
            <a:r>
              <a:rPr lang="zh-CN" altLang="en-US" sz="2800"/>
              <a:t>）</a:t>
            </a:r>
          </a:p>
        </p:txBody>
      </p:sp>
      <p:sp>
        <p:nvSpPr>
          <p:cNvPr id="77832" name="Rectangle 22"/>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77833" name="Rectangle 24"/>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77834" name="Rectangle 4"/>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77835" name="Rectangle 6"/>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77836" name="Rectangle 6"/>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77837" name="Rectangle 8"/>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77838" name="Rectangle 10"/>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77839" name="Rectangle 7"/>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77840" name="Rectangle 10"/>
          <p:cNvSpPr>
            <a:spLocks noChangeArrowheads="1"/>
          </p:cNvSpPr>
          <p:nvPr/>
        </p:nvSpPr>
        <p:spPr bwMode="auto">
          <a:xfrm>
            <a:off x="0" y="12070"/>
            <a:ext cx="216726" cy="261610"/>
          </a:xfrm>
          <a:prstGeom prst="rect">
            <a:avLst/>
          </a:prstGeom>
          <a:noFill/>
          <a:ln w="9525">
            <a:noFill/>
            <a:miter lim="800000"/>
            <a:headEnd/>
            <a:tailEnd/>
          </a:ln>
        </p:spPr>
        <p:txBody>
          <a:bodyPr wrap="none" anchor="ctr">
            <a:spAutoFit/>
          </a:bodyPr>
          <a:lstStyle/>
          <a:p>
            <a:pPr eaLnBrk="0" hangingPunct="0"/>
            <a:r>
              <a:rPr lang="zh-CN" altLang="zh-CN" sz="1100"/>
              <a:t> </a:t>
            </a:r>
            <a:endParaRPr lang="zh-CN" altLang="zh-CN"/>
          </a:p>
        </p:txBody>
      </p:sp>
      <p:sp>
        <p:nvSpPr>
          <p:cNvPr id="77841" name="Rectangle 12"/>
          <p:cNvSpPr>
            <a:spLocks noChangeArrowheads="1"/>
          </p:cNvSpPr>
          <p:nvPr/>
        </p:nvSpPr>
        <p:spPr bwMode="auto">
          <a:xfrm>
            <a:off x="0" y="-13216"/>
            <a:ext cx="184731" cy="369332"/>
          </a:xfrm>
          <a:prstGeom prst="rect">
            <a:avLst/>
          </a:prstGeom>
          <a:noFill/>
          <a:ln w="9525">
            <a:noFill/>
            <a:miter lim="800000"/>
            <a:headEnd/>
            <a:tailEnd/>
          </a:ln>
        </p:spPr>
        <p:txBody>
          <a:bodyPr wrap="none" anchor="ctr">
            <a:spAutoFit/>
          </a:bodyPr>
          <a:lstStyle/>
          <a:p>
            <a:endParaRPr lang="zh-CN" altLang="en-US"/>
          </a:p>
        </p:txBody>
      </p:sp>
      <p:sp>
        <p:nvSpPr>
          <p:cNvPr id="77842" name="Rectangle 5"/>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77843" name="Rectangle 7"/>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77844" name="Rectangle 5"/>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77845" name="Rectangle 7"/>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77846" name="Rectangle 9"/>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77847" name="Rectangle 3"/>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77848" name="Rectangle 4"/>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77849" name="Rectangle 6"/>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77850" name="Rectangle 8"/>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77851" name="Rectangle 6"/>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77852" name="Rectangle 3">
            <a:hlinkClick r:id="rId2" action="ppaction://hlinksldjump"/>
          </p:cNvPr>
          <p:cNvSpPr>
            <a:spLocks noChangeArrowheads="1"/>
          </p:cNvSpPr>
          <p:nvPr/>
        </p:nvSpPr>
        <p:spPr bwMode="auto">
          <a:xfrm>
            <a:off x="500063" y="794993"/>
            <a:ext cx="4953000" cy="462307"/>
          </a:xfrm>
          <a:prstGeom prst="rect">
            <a:avLst/>
          </a:prstGeom>
          <a:noFill/>
          <a:ln w="9525">
            <a:noFill/>
            <a:miter lim="800000"/>
            <a:headEnd/>
            <a:tailEnd/>
          </a:ln>
        </p:spPr>
        <p:txBody>
          <a:bodyPr lIns="92075" tIns="46038" rIns="92075" bIns="46038" anchor="b">
            <a:spAutoFit/>
          </a:bodyPr>
          <a:lstStyle/>
          <a:p>
            <a:r>
              <a:rPr lang="en-US" altLang="zh-CN" sz="2400">
                <a:solidFill>
                  <a:srgbClr val="800000"/>
                </a:solidFill>
                <a:latin typeface="Times New Roman" pitchFamily="18" charset="0"/>
                <a:ea typeface="楷体_GB2312" pitchFamily="49" charset="-122"/>
              </a:rPr>
              <a:t>1.  </a:t>
            </a:r>
            <a:r>
              <a:rPr lang="zh-CN" altLang="en-US" sz="2400">
                <a:solidFill>
                  <a:srgbClr val="800000"/>
                </a:solidFill>
                <a:latin typeface="Times New Roman" pitchFamily="18" charset="0"/>
                <a:ea typeface="楷体_GB2312" pitchFamily="49" charset="-122"/>
              </a:rPr>
              <a:t>基本概念</a:t>
            </a:r>
          </a:p>
        </p:txBody>
      </p:sp>
      <p:sp>
        <p:nvSpPr>
          <p:cNvPr id="31" name="Rectangle 25"/>
          <p:cNvSpPr>
            <a:spLocks noChangeArrowheads="1"/>
          </p:cNvSpPr>
          <p:nvPr/>
        </p:nvSpPr>
        <p:spPr bwMode="auto">
          <a:xfrm>
            <a:off x="566738" y="1232297"/>
            <a:ext cx="8355012" cy="830997"/>
          </a:xfrm>
          <a:prstGeom prst="rect">
            <a:avLst/>
          </a:prstGeom>
          <a:noFill/>
          <a:ln w="9525">
            <a:noFill/>
            <a:miter lim="800000"/>
            <a:headEnd/>
            <a:tailEnd/>
          </a:ln>
        </p:spPr>
        <p:txBody>
          <a:bodyPr>
            <a:spAutoFit/>
          </a:bodyPr>
          <a:lstStyle/>
          <a:p>
            <a:pPr>
              <a:spcBef>
                <a:spcPct val="20000"/>
              </a:spcBef>
              <a:buClr>
                <a:schemeClr val="accent2"/>
              </a:buClr>
              <a:buFont typeface="Wingdings" pitchFamily="2" charset="2"/>
              <a:buChar char="o"/>
            </a:pPr>
            <a:r>
              <a:rPr lang="zh-CN" altLang="en-US" sz="2400">
                <a:ea typeface="楷体_GB2312" pitchFamily="49" charset="-122"/>
              </a:rPr>
              <a:t>在规定频带内的信号将受到大幅度的衰减或抑制，而在规定频带之外的频率信号则能顺利通过。</a:t>
            </a:r>
          </a:p>
        </p:txBody>
      </p:sp>
      <p:sp>
        <p:nvSpPr>
          <p:cNvPr id="77854" name="Rectangle 5">
            <a:hlinkClick r:id="rId2" action="ppaction://hlinksldjump"/>
          </p:cNvPr>
          <p:cNvSpPr>
            <a:spLocks noChangeArrowheads="1"/>
          </p:cNvSpPr>
          <p:nvPr/>
        </p:nvSpPr>
        <p:spPr bwMode="auto">
          <a:xfrm>
            <a:off x="500063" y="1686534"/>
            <a:ext cx="8286750" cy="831639"/>
          </a:xfrm>
          <a:prstGeom prst="rect">
            <a:avLst/>
          </a:prstGeom>
          <a:noFill/>
          <a:ln w="9525">
            <a:noFill/>
            <a:miter lim="800000"/>
            <a:headEnd/>
            <a:tailEnd/>
          </a:ln>
        </p:spPr>
        <p:txBody>
          <a:bodyPr lIns="92075" tIns="46038" rIns="92075" bIns="46038" anchor="b">
            <a:spAutoFit/>
          </a:bodyPr>
          <a:lstStyle/>
          <a:p>
            <a:r>
              <a:rPr lang="en-US" altLang="zh-CN" sz="2400">
                <a:solidFill>
                  <a:srgbClr val="800000"/>
                </a:solidFill>
                <a:latin typeface="Times New Roman" pitchFamily="18" charset="0"/>
                <a:ea typeface="楷体_GB2312" pitchFamily="49" charset="-122"/>
              </a:rPr>
              <a:t>2.</a:t>
            </a:r>
            <a:r>
              <a:rPr lang="zh-CN" altLang="en-US" sz="2400">
                <a:solidFill>
                  <a:srgbClr val="800000"/>
                </a:solidFill>
                <a:latin typeface="Times New Roman" pitchFamily="18" charset="0"/>
                <a:ea typeface="楷体_GB2312" pitchFamily="49" charset="-122"/>
              </a:rPr>
              <a:t>中心频率</a:t>
            </a:r>
            <a:r>
              <a:rPr lang="en-US" altLang="en-US" sz="2400">
                <a:solidFill>
                  <a:srgbClr val="800000"/>
                </a:solidFill>
                <a:latin typeface="Times New Roman" pitchFamily="18" charset="0"/>
                <a:ea typeface="楷体_GB2312" pitchFamily="49" charset="-122"/>
              </a:rPr>
              <a:t>1kHz</a:t>
            </a:r>
            <a:r>
              <a:rPr lang="zh-CN" altLang="en-US" sz="2400">
                <a:solidFill>
                  <a:srgbClr val="800000"/>
                </a:solidFill>
                <a:latin typeface="Times New Roman" pitchFamily="18" charset="0"/>
                <a:ea typeface="楷体_GB2312" pitchFamily="49" charset="-122"/>
              </a:rPr>
              <a:t>，通带宽度</a:t>
            </a:r>
            <a:r>
              <a:rPr lang="en-US" altLang="en-US" sz="2400">
                <a:solidFill>
                  <a:srgbClr val="800000"/>
                </a:solidFill>
                <a:latin typeface="Times New Roman" pitchFamily="18" charset="0"/>
                <a:ea typeface="楷体_GB2312" pitchFamily="49" charset="-122"/>
              </a:rPr>
              <a:t>1kHz</a:t>
            </a:r>
            <a:r>
              <a:rPr lang="zh-CN" altLang="en-US" sz="2400">
                <a:solidFill>
                  <a:srgbClr val="800000"/>
                </a:solidFill>
                <a:latin typeface="Times New Roman" pitchFamily="18" charset="0"/>
                <a:ea typeface="楷体_GB2312" pitchFamily="49" charset="-122"/>
              </a:rPr>
              <a:t>的</a:t>
            </a:r>
            <a:r>
              <a:rPr lang="en-US" altLang="en-US" sz="2400">
                <a:solidFill>
                  <a:srgbClr val="800000"/>
                </a:solidFill>
                <a:latin typeface="Times New Roman" pitchFamily="18" charset="0"/>
                <a:ea typeface="楷体_GB2312" pitchFamily="49" charset="-122"/>
              </a:rPr>
              <a:t>MFB</a:t>
            </a:r>
            <a:r>
              <a:rPr lang="zh-CN" altLang="en-US" sz="2400">
                <a:solidFill>
                  <a:srgbClr val="800000"/>
                </a:solidFill>
                <a:latin typeface="Times New Roman" pitchFamily="18" charset="0"/>
                <a:ea typeface="楷体_GB2312" pitchFamily="49" charset="-122"/>
              </a:rPr>
              <a:t>型二阶切比雪夫带阻滤波电路及幅频</a:t>
            </a:r>
            <a:r>
              <a:rPr lang="en-US" altLang="en-US" sz="2400">
                <a:solidFill>
                  <a:srgbClr val="800000"/>
                </a:solidFill>
                <a:latin typeface="Times New Roman" pitchFamily="18" charset="0"/>
                <a:ea typeface="楷体_GB2312" pitchFamily="49" charset="-122"/>
              </a:rPr>
              <a:t>/</a:t>
            </a:r>
            <a:r>
              <a:rPr lang="zh-CN" altLang="en-US" sz="2400">
                <a:solidFill>
                  <a:srgbClr val="800000"/>
                </a:solidFill>
                <a:latin typeface="Times New Roman" pitchFamily="18" charset="0"/>
                <a:ea typeface="楷体_GB2312" pitchFamily="49" charset="-122"/>
              </a:rPr>
              <a:t>相频特性曲线</a:t>
            </a:r>
          </a:p>
        </p:txBody>
      </p:sp>
      <p:grpSp>
        <p:nvGrpSpPr>
          <p:cNvPr id="77855" name="组合 34"/>
          <p:cNvGrpSpPr>
            <a:grpSpLocks/>
          </p:cNvGrpSpPr>
          <p:nvPr/>
        </p:nvGrpSpPr>
        <p:grpSpPr bwMode="auto">
          <a:xfrm>
            <a:off x="500063" y="2625329"/>
            <a:ext cx="8215312" cy="1768078"/>
            <a:chOff x="642910" y="3571876"/>
            <a:chExt cx="7858180" cy="2000264"/>
          </a:xfrm>
        </p:grpSpPr>
        <p:sp>
          <p:nvSpPr>
            <p:cNvPr id="77856" name="矩形 42"/>
            <p:cNvSpPr>
              <a:spLocks noChangeArrowheads="1"/>
            </p:cNvSpPr>
            <p:nvPr/>
          </p:nvSpPr>
          <p:spPr bwMode="auto">
            <a:xfrm>
              <a:off x="642910" y="3571876"/>
              <a:ext cx="7858180" cy="2000264"/>
            </a:xfrm>
            <a:prstGeom prst="rect">
              <a:avLst/>
            </a:prstGeom>
            <a:solidFill>
              <a:srgbClr val="92D050"/>
            </a:solidFill>
            <a:ln w="9525" algn="ctr">
              <a:solidFill>
                <a:schemeClr val="tx1"/>
              </a:solidFill>
              <a:round/>
              <a:headEnd/>
              <a:tailEnd/>
            </a:ln>
          </p:spPr>
          <p:txBody>
            <a:bodyPr wrap="none"/>
            <a:lstStyle/>
            <a:p>
              <a:pPr algn="ctr"/>
              <a:endParaRPr lang="zh-CN" altLang="en-US"/>
            </a:p>
          </p:txBody>
        </p:sp>
        <p:pic>
          <p:nvPicPr>
            <p:cNvPr id="77857" name="Picture 2" descr="3T6T15"/>
            <p:cNvPicPr>
              <a:picLocks noChangeAspect="1" noChangeArrowheads="1"/>
            </p:cNvPicPr>
            <p:nvPr/>
          </p:nvPicPr>
          <p:blipFill>
            <a:blip r:embed="rId3" cstate="print"/>
            <a:srcRect/>
            <a:stretch>
              <a:fillRect/>
            </a:stretch>
          </p:blipFill>
          <p:spPr bwMode="auto">
            <a:xfrm>
              <a:off x="714347" y="3643314"/>
              <a:ext cx="7715305" cy="1884079"/>
            </a:xfrm>
            <a:prstGeom prst="rect">
              <a:avLst/>
            </a:prstGeom>
            <a:noFill/>
            <a:ln w="9525">
              <a:noFill/>
              <a:miter lim="800000"/>
              <a:headEnd/>
              <a:tailEnd/>
            </a:ln>
          </p:spPr>
        </p:pic>
      </p:gr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wipe(left)">
                                      <p:cBhvr>
                                        <p:cTn id="7"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矩形 2"/>
          <p:cNvSpPr>
            <a:spLocks noChangeArrowheads="1"/>
          </p:cNvSpPr>
          <p:nvPr/>
        </p:nvSpPr>
        <p:spPr bwMode="auto">
          <a:xfrm>
            <a:off x="642938" y="321469"/>
            <a:ext cx="4248279" cy="523220"/>
          </a:xfrm>
          <a:prstGeom prst="rect">
            <a:avLst/>
          </a:prstGeom>
          <a:noFill/>
          <a:ln w="9525">
            <a:noFill/>
            <a:miter lim="800000"/>
            <a:headEnd/>
            <a:tailEnd/>
          </a:ln>
        </p:spPr>
        <p:txBody>
          <a:bodyPr wrap="none">
            <a:spAutoFit/>
          </a:bodyPr>
          <a:lstStyle/>
          <a:p>
            <a:r>
              <a:rPr lang="en-US" altLang="zh-CN" sz="2800"/>
              <a:t>3.1.2  </a:t>
            </a:r>
            <a:r>
              <a:rPr lang="zh-CN" altLang="en-US" sz="2800"/>
              <a:t>模拟电路的发展趋势</a:t>
            </a:r>
          </a:p>
        </p:txBody>
      </p:sp>
      <p:sp>
        <p:nvSpPr>
          <p:cNvPr id="38915" name="矩形 5"/>
          <p:cNvSpPr>
            <a:spLocks noChangeArrowheads="1"/>
          </p:cNvSpPr>
          <p:nvPr/>
        </p:nvSpPr>
        <p:spPr bwMode="auto">
          <a:xfrm>
            <a:off x="500063" y="1607344"/>
            <a:ext cx="8001000" cy="461665"/>
          </a:xfrm>
          <a:prstGeom prst="rect">
            <a:avLst/>
          </a:prstGeom>
          <a:noFill/>
          <a:ln w="9525">
            <a:noFill/>
            <a:miter lim="800000"/>
            <a:headEnd/>
            <a:tailEnd/>
          </a:ln>
        </p:spPr>
        <p:txBody>
          <a:bodyPr>
            <a:spAutoFit/>
          </a:bodyPr>
          <a:lstStyle/>
          <a:p>
            <a:r>
              <a:rPr lang="en-US" altLang="zh-CN" sz="2400"/>
              <a:t>1</a:t>
            </a:r>
            <a:r>
              <a:rPr lang="zh-CN" altLang="en-US" sz="2400"/>
              <a:t>．集成化</a:t>
            </a:r>
          </a:p>
        </p:txBody>
      </p:sp>
      <p:sp>
        <p:nvSpPr>
          <p:cNvPr id="38916" name="矩形 6"/>
          <p:cNvSpPr>
            <a:spLocks noChangeArrowheads="1"/>
          </p:cNvSpPr>
          <p:nvPr/>
        </p:nvSpPr>
        <p:spPr bwMode="auto">
          <a:xfrm>
            <a:off x="500063" y="964407"/>
            <a:ext cx="8286750" cy="830997"/>
          </a:xfrm>
          <a:prstGeom prst="rect">
            <a:avLst/>
          </a:prstGeom>
          <a:noFill/>
          <a:ln w="9525">
            <a:noFill/>
            <a:miter lim="800000"/>
            <a:headEnd/>
            <a:tailEnd/>
          </a:ln>
        </p:spPr>
        <p:txBody>
          <a:bodyPr>
            <a:spAutoFit/>
          </a:bodyPr>
          <a:lstStyle/>
          <a:p>
            <a:r>
              <a:rPr lang="zh-CN" altLang="en-US" sz="2400">
                <a:solidFill>
                  <a:srgbClr val="0000CC"/>
                </a:solidFill>
              </a:rPr>
              <a:t>  经过几十年持续地提升与进步，模拟电路已经进入一个相对成熟的稳定发展阶段。</a:t>
            </a:r>
          </a:p>
        </p:txBody>
      </p:sp>
      <p:sp>
        <p:nvSpPr>
          <p:cNvPr id="38917" name="矩形 5"/>
          <p:cNvSpPr>
            <a:spLocks noChangeArrowheads="1"/>
          </p:cNvSpPr>
          <p:nvPr/>
        </p:nvSpPr>
        <p:spPr bwMode="auto">
          <a:xfrm>
            <a:off x="571500" y="2035969"/>
            <a:ext cx="8001000" cy="830997"/>
          </a:xfrm>
          <a:prstGeom prst="rect">
            <a:avLst/>
          </a:prstGeom>
          <a:noFill/>
          <a:ln w="9525">
            <a:noFill/>
            <a:miter lim="800000"/>
            <a:headEnd/>
            <a:tailEnd/>
          </a:ln>
        </p:spPr>
        <p:txBody>
          <a:bodyPr>
            <a:spAutoFit/>
          </a:bodyPr>
          <a:lstStyle/>
          <a:p>
            <a:pPr>
              <a:defRPr/>
            </a:pPr>
            <a:r>
              <a:rPr lang="zh-CN" altLang="en-US" sz="2400" dirty="0">
                <a:latin typeface="+mn-ea"/>
                <a:ea typeface="+mn-ea"/>
              </a:rPr>
              <a:t>很多采用传统分立元件（如三极管、</a:t>
            </a:r>
            <a:r>
              <a:rPr lang="en-US" altLang="zh-CN" sz="2400" dirty="0">
                <a:latin typeface="+mn-ea"/>
                <a:ea typeface="+mn-ea"/>
              </a:rPr>
              <a:t>MOSFET</a:t>
            </a:r>
            <a:r>
              <a:rPr lang="zh-CN" altLang="en-US" sz="2400" dirty="0">
                <a:latin typeface="+mn-ea"/>
                <a:ea typeface="+mn-ea"/>
              </a:rPr>
              <a:t>、运放）及相应外围元件构成的模拟电路系统已经逐步实现了集成化。</a:t>
            </a:r>
          </a:p>
        </p:txBody>
      </p:sp>
      <p:sp>
        <p:nvSpPr>
          <p:cNvPr id="38918" name="矩形 5"/>
          <p:cNvSpPr>
            <a:spLocks noChangeArrowheads="1"/>
          </p:cNvSpPr>
          <p:nvPr/>
        </p:nvSpPr>
        <p:spPr bwMode="auto">
          <a:xfrm>
            <a:off x="571500" y="2732485"/>
            <a:ext cx="8001000" cy="461665"/>
          </a:xfrm>
          <a:prstGeom prst="rect">
            <a:avLst/>
          </a:prstGeom>
          <a:noFill/>
          <a:ln w="9525">
            <a:noFill/>
            <a:miter lim="800000"/>
            <a:headEnd/>
            <a:tailEnd/>
          </a:ln>
        </p:spPr>
        <p:txBody>
          <a:bodyPr>
            <a:spAutoFit/>
          </a:bodyPr>
          <a:lstStyle/>
          <a:p>
            <a:pPr>
              <a:defRPr/>
            </a:pPr>
            <a:r>
              <a:rPr lang="zh-CN" altLang="en-US" sz="2400" dirty="0">
                <a:solidFill>
                  <a:srgbClr val="C00000"/>
                </a:solidFill>
                <a:latin typeface="+mn-ea"/>
                <a:ea typeface="+mn-ea"/>
              </a:rPr>
              <a:t>优势：</a:t>
            </a:r>
            <a:r>
              <a:rPr lang="zh-CN" altLang="en-US" sz="2400" dirty="0">
                <a:latin typeface="+mn-ea"/>
                <a:ea typeface="+mn-ea"/>
              </a:rPr>
              <a:t>降低电子产品的设计难度、生产装配难度和故障率。</a:t>
            </a:r>
          </a:p>
        </p:txBody>
      </p:sp>
      <p:sp>
        <p:nvSpPr>
          <p:cNvPr id="390145" name="Rectangle 1"/>
          <p:cNvSpPr>
            <a:spLocks noChangeArrowheads="1"/>
          </p:cNvSpPr>
          <p:nvPr/>
        </p:nvSpPr>
        <p:spPr bwMode="auto">
          <a:xfrm>
            <a:off x="357189" y="3128873"/>
            <a:ext cx="8358187" cy="1200329"/>
          </a:xfrm>
          <a:prstGeom prst="rect">
            <a:avLst/>
          </a:prstGeom>
          <a:noFill/>
          <a:ln w="9525">
            <a:noFill/>
            <a:miter lim="800000"/>
            <a:headEnd/>
            <a:tailEnd/>
          </a:ln>
          <a:effectLst/>
        </p:spPr>
        <p:txBody>
          <a:bodyPr anchor="ctr">
            <a:spAutoFit/>
          </a:bodyPr>
          <a:lstStyle/>
          <a:p>
            <a:pPr indent="255588" eaLnBrk="0" hangingPunct="0">
              <a:defRPr/>
            </a:pPr>
            <a:r>
              <a:rPr lang="zh-CN" altLang="zh-CN" sz="2400" dirty="0">
                <a:solidFill>
                  <a:srgbClr val="C00000"/>
                </a:solidFill>
                <a:latin typeface="+mn-ea"/>
                <a:ea typeface="+mn-ea"/>
                <a:cs typeface="Times New Roman" pitchFamily="18" charset="0"/>
              </a:rPr>
              <a:t>【</a:t>
            </a:r>
            <a:r>
              <a:rPr lang="zh-CN" sz="2400" dirty="0">
                <a:solidFill>
                  <a:srgbClr val="C00000"/>
                </a:solidFill>
                <a:latin typeface="+mn-ea"/>
                <a:ea typeface="+mn-ea"/>
                <a:cs typeface="Times New Roman" pitchFamily="18" charset="0"/>
              </a:rPr>
              <a:t>例</a:t>
            </a:r>
            <a:r>
              <a:rPr lang="en-US" altLang="zh-CN" sz="2400" dirty="0">
                <a:solidFill>
                  <a:srgbClr val="C00000"/>
                </a:solidFill>
                <a:latin typeface="+mn-ea"/>
                <a:ea typeface="+mn-ea"/>
                <a:cs typeface="Arial" pitchFamily="34" charset="0"/>
              </a:rPr>
              <a:t>3-1-1</a:t>
            </a:r>
            <a:r>
              <a:rPr lang="en-US" altLang="zh-CN" sz="2400" dirty="0">
                <a:solidFill>
                  <a:srgbClr val="C00000"/>
                </a:solidFill>
                <a:latin typeface="+mn-ea"/>
                <a:ea typeface="+mn-ea"/>
                <a:cs typeface="Times New Roman" pitchFamily="18" charset="0"/>
              </a:rPr>
              <a:t>】 </a:t>
            </a:r>
            <a:r>
              <a:rPr lang="zh-CN" altLang="en-US" sz="2400" dirty="0">
                <a:solidFill>
                  <a:srgbClr val="C00000"/>
                </a:solidFill>
                <a:latin typeface="+mn-ea"/>
                <a:ea typeface="+mn-ea"/>
                <a:cs typeface="Times New Roman" pitchFamily="18" charset="0"/>
              </a:rPr>
              <a:t>由分立元件构成的功放电路复杂，电路调试难度大，而采用集成功放则只需少量的外围元件即可完成相同的功能，且无须调试。</a:t>
            </a:r>
            <a:endParaRPr lang="zh-CN" altLang="en-US" sz="2400" dirty="0">
              <a:solidFill>
                <a:srgbClr val="C00000"/>
              </a:solidFill>
              <a:latin typeface="+mn-ea"/>
              <a:ea typeface="+mn-ea"/>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8916"/>
                                        </p:tgtEl>
                                        <p:attrNameLst>
                                          <p:attrName>style.visibility</p:attrName>
                                        </p:attrNameLst>
                                      </p:cBhvr>
                                      <p:to>
                                        <p:strVal val="visible"/>
                                      </p:to>
                                    </p:set>
                                    <p:animEffect transition="in" filter="wipe(left)">
                                      <p:cBhvr>
                                        <p:cTn id="7" dur="500"/>
                                        <p:tgtEl>
                                          <p:spTgt spid="3891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8915"/>
                                        </p:tgtEl>
                                        <p:attrNameLst>
                                          <p:attrName>style.visibility</p:attrName>
                                        </p:attrNameLst>
                                      </p:cBhvr>
                                      <p:to>
                                        <p:strVal val="visible"/>
                                      </p:to>
                                    </p:set>
                                    <p:animEffect transition="in" filter="wipe(left)">
                                      <p:cBhvr>
                                        <p:cTn id="12" dur="500"/>
                                        <p:tgtEl>
                                          <p:spTgt spid="3891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8917"/>
                                        </p:tgtEl>
                                        <p:attrNameLst>
                                          <p:attrName>style.visibility</p:attrName>
                                        </p:attrNameLst>
                                      </p:cBhvr>
                                      <p:to>
                                        <p:strVal val="visible"/>
                                      </p:to>
                                    </p:set>
                                    <p:animEffect transition="in" filter="wipe(left)">
                                      <p:cBhvr>
                                        <p:cTn id="17" dur="500"/>
                                        <p:tgtEl>
                                          <p:spTgt spid="3891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8918"/>
                                        </p:tgtEl>
                                        <p:attrNameLst>
                                          <p:attrName>style.visibility</p:attrName>
                                        </p:attrNameLst>
                                      </p:cBhvr>
                                      <p:to>
                                        <p:strVal val="visible"/>
                                      </p:to>
                                    </p:set>
                                    <p:animEffect transition="in" filter="wipe(left)">
                                      <p:cBhvr>
                                        <p:cTn id="22" dur="500"/>
                                        <p:tgtEl>
                                          <p:spTgt spid="3891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90145"/>
                                        </p:tgtEl>
                                        <p:attrNameLst>
                                          <p:attrName>style.visibility</p:attrName>
                                        </p:attrNameLst>
                                      </p:cBhvr>
                                      <p:to>
                                        <p:strVal val="visible"/>
                                      </p:to>
                                    </p:set>
                                    <p:animEffect transition="in" filter="wipe(left)">
                                      <p:cBhvr>
                                        <p:cTn id="27" dur="500"/>
                                        <p:tgtEl>
                                          <p:spTgt spid="3901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5" grpId="0"/>
      <p:bldP spid="38916" grpId="0"/>
      <p:bldP spid="38917" grpId="0"/>
      <p:bldP spid="38918" grpId="0"/>
      <p:bldP spid="390145"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78851" name="Rectangle 4"/>
          <p:cNvSpPr>
            <a:spLocks noChangeArrowheads="1"/>
          </p:cNvSpPr>
          <p:nvPr/>
        </p:nvSpPr>
        <p:spPr bwMode="auto">
          <a:xfrm>
            <a:off x="0" y="-13216"/>
            <a:ext cx="184731" cy="369332"/>
          </a:xfrm>
          <a:prstGeom prst="rect">
            <a:avLst/>
          </a:prstGeom>
          <a:noFill/>
          <a:ln w="9525">
            <a:noFill/>
            <a:miter lim="800000"/>
            <a:headEnd/>
            <a:tailEnd/>
          </a:ln>
        </p:spPr>
        <p:txBody>
          <a:bodyPr wrap="none" anchor="ctr">
            <a:spAutoFit/>
          </a:bodyPr>
          <a:lstStyle/>
          <a:p>
            <a:endParaRPr lang="zh-CN" altLang="en-US"/>
          </a:p>
        </p:txBody>
      </p:sp>
      <p:sp>
        <p:nvSpPr>
          <p:cNvPr id="78852" name="Rectangle 6"/>
          <p:cNvSpPr>
            <a:spLocks noChangeArrowheads="1"/>
          </p:cNvSpPr>
          <p:nvPr/>
        </p:nvSpPr>
        <p:spPr bwMode="auto">
          <a:xfrm>
            <a:off x="0" y="-13216"/>
            <a:ext cx="184731" cy="369332"/>
          </a:xfrm>
          <a:prstGeom prst="rect">
            <a:avLst/>
          </a:prstGeom>
          <a:noFill/>
          <a:ln w="9525">
            <a:noFill/>
            <a:miter lim="800000"/>
            <a:headEnd/>
            <a:tailEnd/>
          </a:ln>
        </p:spPr>
        <p:txBody>
          <a:bodyPr wrap="none" anchor="ctr">
            <a:spAutoFit/>
          </a:bodyPr>
          <a:lstStyle/>
          <a:p>
            <a:endParaRPr lang="zh-CN" altLang="en-US"/>
          </a:p>
        </p:txBody>
      </p:sp>
      <p:sp>
        <p:nvSpPr>
          <p:cNvPr id="78853" name="Rectangle 7"/>
          <p:cNvSpPr>
            <a:spLocks noChangeArrowheads="1"/>
          </p:cNvSpPr>
          <p:nvPr/>
        </p:nvSpPr>
        <p:spPr bwMode="auto">
          <a:xfrm>
            <a:off x="0" y="458272"/>
            <a:ext cx="184731" cy="369332"/>
          </a:xfrm>
          <a:prstGeom prst="rect">
            <a:avLst/>
          </a:prstGeom>
          <a:noFill/>
          <a:ln w="9525">
            <a:noFill/>
            <a:miter lim="800000"/>
            <a:headEnd/>
            <a:tailEnd/>
          </a:ln>
        </p:spPr>
        <p:txBody>
          <a:bodyPr wrap="none" anchor="ctr">
            <a:spAutoFit/>
          </a:bodyPr>
          <a:lstStyle/>
          <a:p>
            <a:pPr eaLnBrk="0" hangingPunct="0"/>
            <a:endParaRPr lang="zh-CN" altLang="zh-CN"/>
          </a:p>
        </p:txBody>
      </p:sp>
      <p:sp>
        <p:nvSpPr>
          <p:cNvPr id="78854" name="Rectangle 2"/>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78855" name="Rectangle 2"/>
          <p:cNvSpPr>
            <a:spLocks noChangeArrowheads="1"/>
          </p:cNvSpPr>
          <p:nvPr/>
        </p:nvSpPr>
        <p:spPr bwMode="auto">
          <a:xfrm>
            <a:off x="571501" y="375048"/>
            <a:ext cx="7286625" cy="523220"/>
          </a:xfrm>
          <a:prstGeom prst="rect">
            <a:avLst/>
          </a:prstGeom>
          <a:noFill/>
          <a:ln w="12700" cap="sq">
            <a:noFill/>
            <a:miter lim="800000"/>
            <a:headEnd type="none" w="sm" len="sm"/>
            <a:tailEnd type="none" w="sm" len="sm"/>
          </a:ln>
        </p:spPr>
        <p:txBody>
          <a:bodyPr>
            <a:spAutoFit/>
          </a:bodyPr>
          <a:lstStyle/>
          <a:p>
            <a:r>
              <a:rPr lang="en-US" altLang="zh-CN" sz="2800"/>
              <a:t>3.6.5  </a:t>
            </a:r>
            <a:r>
              <a:rPr lang="zh-CN" altLang="en-US" sz="2800"/>
              <a:t>带阻滤波电路（</a:t>
            </a:r>
            <a:r>
              <a:rPr lang="en-US" altLang="zh-CN" sz="2800"/>
              <a:t>BEF</a:t>
            </a:r>
            <a:r>
              <a:rPr lang="zh-CN" altLang="en-US" sz="2800"/>
              <a:t>）</a:t>
            </a:r>
          </a:p>
        </p:txBody>
      </p:sp>
      <p:sp>
        <p:nvSpPr>
          <p:cNvPr id="78856" name="Rectangle 22"/>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78857" name="Rectangle 24"/>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78858" name="Rectangle 4"/>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78859" name="Rectangle 6"/>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78860" name="Rectangle 6"/>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78861" name="Rectangle 8"/>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78862" name="Rectangle 10"/>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78863" name="Rectangle 7"/>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78864" name="Rectangle 10"/>
          <p:cNvSpPr>
            <a:spLocks noChangeArrowheads="1"/>
          </p:cNvSpPr>
          <p:nvPr/>
        </p:nvSpPr>
        <p:spPr bwMode="auto">
          <a:xfrm>
            <a:off x="0" y="12070"/>
            <a:ext cx="216726" cy="261610"/>
          </a:xfrm>
          <a:prstGeom prst="rect">
            <a:avLst/>
          </a:prstGeom>
          <a:noFill/>
          <a:ln w="9525">
            <a:noFill/>
            <a:miter lim="800000"/>
            <a:headEnd/>
            <a:tailEnd/>
          </a:ln>
        </p:spPr>
        <p:txBody>
          <a:bodyPr wrap="none" anchor="ctr">
            <a:spAutoFit/>
          </a:bodyPr>
          <a:lstStyle/>
          <a:p>
            <a:pPr eaLnBrk="0" hangingPunct="0"/>
            <a:r>
              <a:rPr lang="zh-CN" altLang="zh-CN" sz="1100"/>
              <a:t> </a:t>
            </a:r>
            <a:endParaRPr lang="zh-CN" altLang="zh-CN"/>
          </a:p>
        </p:txBody>
      </p:sp>
      <p:sp>
        <p:nvSpPr>
          <p:cNvPr id="78865" name="Rectangle 12"/>
          <p:cNvSpPr>
            <a:spLocks noChangeArrowheads="1"/>
          </p:cNvSpPr>
          <p:nvPr/>
        </p:nvSpPr>
        <p:spPr bwMode="auto">
          <a:xfrm>
            <a:off x="0" y="-13216"/>
            <a:ext cx="184731" cy="369332"/>
          </a:xfrm>
          <a:prstGeom prst="rect">
            <a:avLst/>
          </a:prstGeom>
          <a:noFill/>
          <a:ln w="9525">
            <a:noFill/>
            <a:miter lim="800000"/>
            <a:headEnd/>
            <a:tailEnd/>
          </a:ln>
        </p:spPr>
        <p:txBody>
          <a:bodyPr wrap="none" anchor="ctr">
            <a:spAutoFit/>
          </a:bodyPr>
          <a:lstStyle/>
          <a:p>
            <a:endParaRPr lang="zh-CN" altLang="en-US"/>
          </a:p>
        </p:txBody>
      </p:sp>
      <p:sp>
        <p:nvSpPr>
          <p:cNvPr id="78866" name="Rectangle 5"/>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78867" name="Rectangle 7"/>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78868" name="Rectangle 5"/>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78869" name="Rectangle 7"/>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78870" name="Rectangle 9"/>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78871" name="Rectangle 3"/>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78872" name="Rectangle 4"/>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78873" name="Rectangle 6"/>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78874" name="Rectangle 8"/>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78875" name="Rectangle 6"/>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78876" name="Rectangle 5">
            <a:hlinkClick r:id="rId2" action="ppaction://hlinksldjump"/>
          </p:cNvPr>
          <p:cNvSpPr>
            <a:spLocks noChangeArrowheads="1"/>
          </p:cNvSpPr>
          <p:nvPr/>
        </p:nvSpPr>
        <p:spPr bwMode="auto">
          <a:xfrm>
            <a:off x="428625" y="703077"/>
            <a:ext cx="8286750" cy="831639"/>
          </a:xfrm>
          <a:prstGeom prst="rect">
            <a:avLst/>
          </a:prstGeom>
          <a:noFill/>
          <a:ln w="9525">
            <a:noFill/>
            <a:miter lim="800000"/>
            <a:headEnd/>
            <a:tailEnd/>
          </a:ln>
        </p:spPr>
        <p:txBody>
          <a:bodyPr lIns="92075" tIns="46038" rIns="92075" bIns="46038" anchor="b">
            <a:spAutoFit/>
          </a:bodyPr>
          <a:lstStyle/>
          <a:p>
            <a:r>
              <a:rPr lang="en-US" altLang="zh-CN" sz="2400">
                <a:solidFill>
                  <a:srgbClr val="800000"/>
                </a:solidFill>
                <a:latin typeface="Times New Roman" pitchFamily="18" charset="0"/>
                <a:ea typeface="楷体_GB2312" pitchFamily="49" charset="-122"/>
              </a:rPr>
              <a:t>3.</a:t>
            </a:r>
            <a:r>
              <a:rPr lang="zh-CN" altLang="en-US" sz="2400">
                <a:solidFill>
                  <a:srgbClr val="800000"/>
                </a:solidFill>
                <a:latin typeface="Times New Roman" pitchFamily="18" charset="0"/>
                <a:ea typeface="楷体_GB2312" pitchFamily="49" charset="-122"/>
              </a:rPr>
              <a:t>中心频率</a:t>
            </a:r>
            <a:r>
              <a:rPr lang="en-US" altLang="en-US" sz="2400">
                <a:solidFill>
                  <a:srgbClr val="800000"/>
                </a:solidFill>
                <a:latin typeface="Times New Roman" pitchFamily="18" charset="0"/>
                <a:ea typeface="楷体_GB2312" pitchFamily="49" charset="-122"/>
              </a:rPr>
              <a:t>1kHz</a:t>
            </a:r>
            <a:r>
              <a:rPr lang="zh-CN" altLang="en-US" sz="2400">
                <a:solidFill>
                  <a:srgbClr val="800000"/>
                </a:solidFill>
                <a:latin typeface="Times New Roman" pitchFamily="18" charset="0"/>
                <a:ea typeface="楷体_GB2312" pitchFamily="49" charset="-122"/>
              </a:rPr>
              <a:t>，通带宽度</a:t>
            </a:r>
            <a:r>
              <a:rPr lang="en-US" altLang="en-US" sz="2400">
                <a:solidFill>
                  <a:srgbClr val="800000"/>
                </a:solidFill>
                <a:latin typeface="Times New Roman" pitchFamily="18" charset="0"/>
                <a:ea typeface="楷体_GB2312" pitchFamily="49" charset="-122"/>
              </a:rPr>
              <a:t>1kHz</a:t>
            </a:r>
            <a:r>
              <a:rPr lang="zh-CN" altLang="en-US" sz="2400">
                <a:solidFill>
                  <a:srgbClr val="800000"/>
                </a:solidFill>
                <a:latin typeface="Times New Roman" pitchFamily="18" charset="0"/>
                <a:ea typeface="楷体_GB2312" pitchFamily="49" charset="-122"/>
              </a:rPr>
              <a:t>的</a:t>
            </a:r>
            <a:r>
              <a:rPr lang="en-US" altLang="en-US" sz="2400">
                <a:solidFill>
                  <a:srgbClr val="800000"/>
                </a:solidFill>
                <a:latin typeface="Times New Roman" pitchFamily="18" charset="0"/>
                <a:ea typeface="楷体_GB2312" pitchFamily="49" charset="-122"/>
              </a:rPr>
              <a:t>Sallen-Key</a:t>
            </a:r>
            <a:r>
              <a:rPr lang="zh-CN" altLang="en-US" sz="2400">
                <a:solidFill>
                  <a:srgbClr val="800000"/>
                </a:solidFill>
                <a:latin typeface="Times New Roman" pitchFamily="18" charset="0"/>
                <a:ea typeface="楷体_GB2312" pitchFamily="49" charset="-122"/>
              </a:rPr>
              <a:t>型二阶切比雪夫带阻滤波电路及幅频</a:t>
            </a:r>
            <a:r>
              <a:rPr lang="en-US" altLang="en-US" sz="2400">
                <a:solidFill>
                  <a:srgbClr val="800000"/>
                </a:solidFill>
                <a:latin typeface="Times New Roman" pitchFamily="18" charset="0"/>
                <a:ea typeface="楷体_GB2312" pitchFamily="49" charset="-122"/>
              </a:rPr>
              <a:t>/</a:t>
            </a:r>
            <a:r>
              <a:rPr lang="zh-CN" altLang="en-US" sz="2400">
                <a:solidFill>
                  <a:srgbClr val="800000"/>
                </a:solidFill>
                <a:latin typeface="Times New Roman" pitchFamily="18" charset="0"/>
                <a:ea typeface="楷体_GB2312" pitchFamily="49" charset="-122"/>
              </a:rPr>
              <a:t>相频特性曲线</a:t>
            </a:r>
          </a:p>
        </p:txBody>
      </p:sp>
      <p:grpSp>
        <p:nvGrpSpPr>
          <p:cNvPr id="78877" name="组合 34"/>
          <p:cNvGrpSpPr>
            <a:grpSpLocks/>
          </p:cNvGrpSpPr>
          <p:nvPr/>
        </p:nvGrpSpPr>
        <p:grpSpPr bwMode="auto">
          <a:xfrm>
            <a:off x="357189" y="1607344"/>
            <a:ext cx="8429625" cy="1875235"/>
            <a:chOff x="500034" y="2357430"/>
            <a:chExt cx="8215370" cy="2286016"/>
          </a:xfrm>
        </p:grpSpPr>
        <p:sp>
          <p:nvSpPr>
            <p:cNvPr id="78879" name="矩形 42"/>
            <p:cNvSpPr>
              <a:spLocks noChangeArrowheads="1"/>
            </p:cNvSpPr>
            <p:nvPr/>
          </p:nvSpPr>
          <p:spPr bwMode="auto">
            <a:xfrm>
              <a:off x="500034" y="2357430"/>
              <a:ext cx="8215370" cy="2286016"/>
            </a:xfrm>
            <a:prstGeom prst="rect">
              <a:avLst/>
            </a:prstGeom>
            <a:solidFill>
              <a:srgbClr val="92D050"/>
            </a:solidFill>
            <a:ln w="9525" algn="ctr">
              <a:solidFill>
                <a:schemeClr val="tx1"/>
              </a:solidFill>
              <a:round/>
              <a:headEnd/>
              <a:tailEnd/>
            </a:ln>
          </p:spPr>
          <p:txBody>
            <a:bodyPr wrap="none"/>
            <a:lstStyle/>
            <a:p>
              <a:pPr algn="ctr"/>
              <a:endParaRPr lang="zh-CN" altLang="en-US"/>
            </a:p>
          </p:txBody>
        </p:sp>
        <p:pic>
          <p:nvPicPr>
            <p:cNvPr id="78880" name="Picture 2" descr="3T6T16"/>
            <p:cNvPicPr>
              <a:picLocks noChangeAspect="1" noChangeArrowheads="1"/>
            </p:cNvPicPr>
            <p:nvPr/>
          </p:nvPicPr>
          <p:blipFill>
            <a:blip r:embed="rId3" cstate="print"/>
            <a:srcRect/>
            <a:stretch>
              <a:fillRect/>
            </a:stretch>
          </p:blipFill>
          <p:spPr bwMode="auto">
            <a:xfrm>
              <a:off x="571472" y="2428868"/>
              <a:ext cx="8039290" cy="2143140"/>
            </a:xfrm>
            <a:prstGeom prst="rect">
              <a:avLst/>
            </a:prstGeom>
            <a:noFill/>
            <a:ln w="9525">
              <a:noFill/>
              <a:miter lim="800000"/>
              <a:headEnd/>
              <a:tailEnd/>
            </a:ln>
          </p:spPr>
        </p:pic>
      </p:grpSp>
      <p:sp>
        <p:nvSpPr>
          <p:cNvPr id="36" name="Rectangle 5">
            <a:hlinkClick r:id="rId2" action="ppaction://hlinksldjump"/>
          </p:cNvPr>
          <p:cNvSpPr>
            <a:spLocks noChangeArrowheads="1"/>
          </p:cNvSpPr>
          <p:nvPr/>
        </p:nvSpPr>
        <p:spPr bwMode="auto">
          <a:xfrm>
            <a:off x="357188" y="3228393"/>
            <a:ext cx="8286750" cy="1447192"/>
          </a:xfrm>
          <a:prstGeom prst="rect">
            <a:avLst/>
          </a:prstGeom>
          <a:noFill/>
          <a:ln w="9525">
            <a:noFill/>
            <a:miter lim="800000"/>
            <a:headEnd/>
            <a:tailEnd/>
          </a:ln>
        </p:spPr>
        <p:txBody>
          <a:bodyPr lIns="92075" tIns="46038" rIns="92075" bIns="46038" anchor="b">
            <a:spAutoFit/>
          </a:bodyPr>
          <a:lstStyle/>
          <a:p>
            <a:pPr>
              <a:defRPr/>
            </a:pPr>
            <a:r>
              <a:rPr lang="en-US" altLang="en-US" sz="2200" u="sng" dirty="0">
                <a:latin typeface="+mn-ea"/>
                <a:ea typeface="+mn-ea"/>
                <a:sym typeface="Wingdings"/>
              </a:rPr>
              <a:t></a:t>
            </a:r>
            <a:r>
              <a:rPr lang="zh-CN" altLang="en-US" sz="2200" u="sng" dirty="0">
                <a:latin typeface="+mn-ea"/>
                <a:ea typeface="+mn-ea"/>
              </a:rPr>
              <a:t>提示：心电图机（</a:t>
            </a:r>
            <a:r>
              <a:rPr lang="en-US" altLang="en-US" sz="2200" u="sng" dirty="0">
                <a:latin typeface="+mn-ea"/>
                <a:ea typeface="+mn-ea"/>
              </a:rPr>
              <a:t>ECG</a:t>
            </a:r>
            <a:r>
              <a:rPr lang="zh-CN" altLang="en-US" sz="2200" u="sng" dirty="0">
                <a:latin typeface="+mn-ea"/>
                <a:ea typeface="+mn-ea"/>
              </a:rPr>
              <a:t>）使用了带阻滤波电路对</a:t>
            </a:r>
            <a:r>
              <a:rPr lang="en-US" altLang="en-US" sz="2200" u="sng" dirty="0">
                <a:latin typeface="+mn-ea"/>
                <a:ea typeface="+mn-ea"/>
              </a:rPr>
              <a:t>50Hz</a:t>
            </a:r>
            <a:r>
              <a:rPr lang="zh-CN" altLang="en-US" sz="2200" u="sng" dirty="0">
                <a:latin typeface="+mn-ea"/>
                <a:ea typeface="+mn-ea"/>
              </a:rPr>
              <a:t>的工频电网干扰进行高效滤除；此外，在无线通信系统中，带阻滤波电路也被广泛用于抑制高功率发射机的杂散输出及非线性功放、带通滤波电路生成的寄生通带。</a:t>
            </a:r>
          </a:p>
        </p:txBody>
      </p:sp>
    </p:spTree>
  </p:cSld>
  <p:clrMapOvr>
    <a:masterClrMapping/>
  </p:clrMapOvr>
  <p:transition>
    <p:random/>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79875" name="Rectangle 4"/>
          <p:cNvSpPr>
            <a:spLocks noChangeArrowheads="1"/>
          </p:cNvSpPr>
          <p:nvPr/>
        </p:nvSpPr>
        <p:spPr bwMode="auto">
          <a:xfrm>
            <a:off x="0" y="-13216"/>
            <a:ext cx="184731" cy="369332"/>
          </a:xfrm>
          <a:prstGeom prst="rect">
            <a:avLst/>
          </a:prstGeom>
          <a:noFill/>
          <a:ln w="9525">
            <a:noFill/>
            <a:miter lim="800000"/>
            <a:headEnd/>
            <a:tailEnd/>
          </a:ln>
        </p:spPr>
        <p:txBody>
          <a:bodyPr wrap="none" anchor="ctr">
            <a:spAutoFit/>
          </a:bodyPr>
          <a:lstStyle/>
          <a:p>
            <a:endParaRPr lang="zh-CN" altLang="en-US"/>
          </a:p>
        </p:txBody>
      </p:sp>
      <p:sp>
        <p:nvSpPr>
          <p:cNvPr id="79876" name="Rectangle 6"/>
          <p:cNvSpPr>
            <a:spLocks noChangeArrowheads="1"/>
          </p:cNvSpPr>
          <p:nvPr/>
        </p:nvSpPr>
        <p:spPr bwMode="auto">
          <a:xfrm>
            <a:off x="0" y="-13216"/>
            <a:ext cx="184731" cy="369332"/>
          </a:xfrm>
          <a:prstGeom prst="rect">
            <a:avLst/>
          </a:prstGeom>
          <a:noFill/>
          <a:ln w="9525">
            <a:noFill/>
            <a:miter lim="800000"/>
            <a:headEnd/>
            <a:tailEnd/>
          </a:ln>
        </p:spPr>
        <p:txBody>
          <a:bodyPr wrap="none" anchor="ctr">
            <a:spAutoFit/>
          </a:bodyPr>
          <a:lstStyle/>
          <a:p>
            <a:endParaRPr lang="zh-CN" altLang="en-US"/>
          </a:p>
        </p:txBody>
      </p:sp>
      <p:sp>
        <p:nvSpPr>
          <p:cNvPr id="79877" name="Rectangle 7"/>
          <p:cNvSpPr>
            <a:spLocks noChangeArrowheads="1"/>
          </p:cNvSpPr>
          <p:nvPr/>
        </p:nvSpPr>
        <p:spPr bwMode="auto">
          <a:xfrm>
            <a:off x="0" y="458272"/>
            <a:ext cx="184731" cy="369332"/>
          </a:xfrm>
          <a:prstGeom prst="rect">
            <a:avLst/>
          </a:prstGeom>
          <a:noFill/>
          <a:ln w="9525">
            <a:noFill/>
            <a:miter lim="800000"/>
            <a:headEnd/>
            <a:tailEnd/>
          </a:ln>
        </p:spPr>
        <p:txBody>
          <a:bodyPr wrap="none" anchor="ctr">
            <a:spAutoFit/>
          </a:bodyPr>
          <a:lstStyle/>
          <a:p>
            <a:pPr eaLnBrk="0" hangingPunct="0"/>
            <a:endParaRPr lang="zh-CN" altLang="zh-CN"/>
          </a:p>
        </p:txBody>
      </p:sp>
      <p:sp>
        <p:nvSpPr>
          <p:cNvPr id="79878" name="Rectangle 2"/>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79879" name="Rectangle 2"/>
          <p:cNvSpPr>
            <a:spLocks noChangeArrowheads="1"/>
          </p:cNvSpPr>
          <p:nvPr/>
        </p:nvSpPr>
        <p:spPr bwMode="auto">
          <a:xfrm>
            <a:off x="571501" y="375048"/>
            <a:ext cx="7286625" cy="523220"/>
          </a:xfrm>
          <a:prstGeom prst="rect">
            <a:avLst/>
          </a:prstGeom>
          <a:noFill/>
          <a:ln w="12700" cap="sq">
            <a:noFill/>
            <a:miter lim="800000"/>
            <a:headEnd type="none" w="sm" len="sm"/>
            <a:tailEnd type="none" w="sm" len="sm"/>
          </a:ln>
        </p:spPr>
        <p:txBody>
          <a:bodyPr>
            <a:spAutoFit/>
          </a:bodyPr>
          <a:lstStyle/>
          <a:p>
            <a:r>
              <a:rPr lang="en-US" altLang="zh-CN" sz="2800"/>
              <a:t>3.7  </a:t>
            </a:r>
            <a:r>
              <a:rPr lang="zh-CN" altLang="en-US" sz="2800"/>
              <a:t>波形发生器电路设计</a:t>
            </a:r>
          </a:p>
        </p:txBody>
      </p:sp>
      <p:sp>
        <p:nvSpPr>
          <p:cNvPr id="79880" name="Rectangle 22"/>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79881" name="Rectangle 24"/>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79882" name="Rectangle 4"/>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79883" name="Rectangle 6"/>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79884" name="Rectangle 6"/>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79885" name="Rectangle 8"/>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79886" name="Rectangle 10"/>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79887" name="Rectangle 7"/>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79888" name="Rectangle 10"/>
          <p:cNvSpPr>
            <a:spLocks noChangeArrowheads="1"/>
          </p:cNvSpPr>
          <p:nvPr/>
        </p:nvSpPr>
        <p:spPr bwMode="auto">
          <a:xfrm>
            <a:off x="0" y="12070"/>
            <a:ext cx="216726" cy="261610"/>
          </a:xfrm>
          <a:prstGeom prst="rect">
            <a:avLst/>
          </a:prstGeom>
          <a:noFill/>
          <a:ln w="9525">
            <a:noFill/>
            <a:miter lim="800000"/>
            <a:headEnd/>
            <a:tailEnd/>
          </a:ln>
        </p:spPr>
        <p:txBody>
          <a:bodyPr wrap="none" anchor="ctr">
            <a:spAutoFit/>
          </a:bodyPr>
          <a:lstStyle/>
          <a:p>
            <a:pPr eaLnBrk="0" hangingPunct="0"/>
            <a:r>
              <a:rPr lang="zh-CN" altLang="zh-CN" sz="1100"/>
              <a:t> </a:t>
            </a:r>
            <a:endParaRPr lang="zh-CN" altLang="zh-CN"/>
          </a:p>
        </p:txBody>
      </p:sp>
      <p:sp>
        <p:nvSpPr>
          <p:cNvPr id="79889" name="Rectangle 12"/>
          <p:cNvSpPr>
            <a:spLocks noChangeArrowheads="1"/>
          </p:cNvSpPr>
          <p:nvPr/>
        </p:nvSpPr>
        <p:spPr bwMode="auto">
          <a:xfrm>
            <a:off x="0" y="-13216"/>
            <a:ext cx="184731" cy="369332"/>
          </a:xfrm>
          <a:prstGeom prst="rect">
            <a:avLst/>
          </a:prstGeom>
          <a:noFill/>
          <a:ln w="9525">
            <a:noFill/>
            <a:miter lim="800000"/>
            <a:headEnd/>
            <a:tailEnd/>
          </a:ln>
        </p:spPr>
        <p:txBody>
          <a:bodyPr wrap="none" anchor="ctr">
            <a:spAutoFit/>
          </a:bodyPr>
          <a:lstStyle/>
          <a:p>
            <a:endParaRPr lang="zh-CN" altLang="en-US"/>
          </a:p>
        </p:txBody>
      </p:sp>
      <p:sp>
        <p:nvSpPr>
          <p:cNvPr id="79890" name="Rectangle 5"/>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79891" name="Rectangle 7"/>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79892" name="Rectangle 5"/>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79893" name="Rectangle 7"/>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79894" name="Rectangle 9"/>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79895" name="Rectangle 3"/>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79896" name="Rectangle 4"/>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79897" name="Rectangle 6"/>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79898" name="Rectangle 8"/>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79899" name="Rectangle 6"/>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79900" name="Rectangle 3">
            <a:hlinkClick r:id="rId2" action="ppaction://hlinksldjump"/>
          </p:cNvPr>
          <p:cNvSpPr>
            <a:spLocks noChangeArrowheads="1"/>
          </p:cNvSpPr>
          <p:nvPr/>
        </p:nvSpPr>
        <p:spPr bwMode="auto">
          <a:xfrm>
            <a:off x="500063" y="779873"/>
            <a:ext cx="4953000" cy="523862"/>
          </a:xfrm>
          <a:prstGeom prst="rect">
            <a:avLst/>
          </a:prstGeom>
          <a:noFill/>
          <a:ln w="9525">
            <a:noFill/>
            <a:miter lim="800000"/>
            <a:headEnd/>
            <a:tailEnd/>
          </a:ln>
        </p:spPr>
        <p:txBody>
          <a:bodyPr lIns="92075" tIns="46038" rIns="92075" bIns="46038" anchor="b">
            <a:spAutoFit/>
          </a:bodyPr>
          <a:lstStyle/>
          <a:p>
            <a:r>
              <a:rPr lang="en-US" altLang="zh-CN" sz="2800"/>
              <a:t>3.7.1  </a:t>
            </a:r>
            <a:r>
              <a:rPr lang="zh-CN" altLang="en-US" sz="2800"/>
              <a:t>正弦波振荡电路</a:t>
            </a:r>
          </a:p>
        </p:txBody>
      </p:sp>
      <p:sp>
        <p:nvSpPr>
          <p:cNvPr id="31" name="Rectangle 25"/>
          <p:cNvSpPr>
            <a:spLocks noChangeArrowheads="1"/>
          </p:cNvSpPr>
          <p:nvPr/>
        </p:nvSpPr>
        <p:spPr bwMode="auto">
          <a:xfrm>
            <a:off x="357188" y="1500187"/>
            <a:ext cx="8355012" cy="1200329"/>
          </a:xfrm>
          <a:prstGeom prst="rect">
            <a:avLst/>
          </a:prstGeom>
          <a:noFill/>
          <a:ln w="9525">
            <a:noFill/>
            <a:miter lim="800000"/>
            <a:headEnd/>
            <a:tailEnd/>
          </a:ln>
        </p:spPr>
        <p:txBody>
          <a:bodyPr>
            <a:spAutoFit/>
          </a:bodyPr>
          <a:lstStyle/>
          <a:p>
            <a:r>
              <a:rPr lang="zh-CN" altLang="en-US" sz="2400"/>
              <a:t>正弦波振荡电路没有外接输入信号，利用带选频网络的正反馈放大单元对系统内部的微小电压扰动进行放大、起振后，维持振荡过程以形成持续的波形输出。</a:t>
            </a:r>
          </a:p>
        </p:txBody>
      </p:sp>
      <p:sp>
        <p:nvSpPr>
          <p:cNvPr id="66590" name="Rectangle 5">
            <a:hlinkClick r:id="rId2" action="ppaction://hlinksldjump"/>
          </p:cNvPr>
          <p:cNvSpPr>
            <a:spLocks noChangeArrowheads="1"/>
          </p:cNvSpPr>
          <p:nvPr/>
        </p:nvSpPr>
        <p:spPr bwMode="auto">
          <a:xfrm>
            <a:off x="357188" y="2178976"/>
            <a:ext cx="8286750" cy="1570303"/>
          </a:xfrm>
          <a:prstGeom prst="rect">
            <a:avLst/>
          </a:prstGeom>
          <a:noFill/>
          <a:ln w="9525">
            <a:noFill/>
            <a:miter lim="800000"/>
            <a:headEnd/>
            <a:tailEnd/>
          </a:ln>
        </p:spPr>
        <p:txBody>
          <a:bodyPr lIns="92075" tIns="46038" rIns="92075" bIns="46038" anchor="b">
            <a:spAutoFit/>
          </a:bodyPr>
          <a:lstStyle/>
          <a:p>
            <a:pPr>
              <a:defRPr/>
            </a:pPr>
            <a:r>
              <a:rPr lang="en-US" sz="2400" u="sng" dirty="0">
                <a:latin typeface="+mn-ea"/>
                <a:ea typeface="+mn-ea"/>
                <a:sym typeface="Wingdings"/>
              </a:rPr>
              <a:t></a:t>
            </a:r>
            <a:r>
              <a:rPr lang="zh-CN" altLang="en-US" sz="2400" u="sng" dirty="0">
                <a:latin typeface="+mn-ea"/>
                <a:ea typeface="+mn-ea"/>
              </a:rPr>
              <a:t>提示</a:t>
            </a:r>
            <a:r>
              <a:rPr lang="en-US" sz="2400" u="sng" dirty="0">
                <a:latin typeface="+mn-ea"/>
                <a:ea typeface="+mn-ea"/>
              </a:rPr>
              <a:t> </a:t>
            </a:r>
            <a:r>
              <a:rPr lang="zh-CN" altLang="en-US" sz="2400" u="sng" dirty="0">
                <a:latin typeface="+mn-ea"/>
                <a:ea typeface="+mn-ea"/>
              </a:rPr>
              <a:t>：用于产生</a:t>
            </a:r>
            <a:r>
              <a:rPr lang="en-US" sz="2400" u="sng" dirty="0">
                <a:latin typeface="+mn-ea"/>
                <a:ea typeface="+mn-ea"/>
              </a:rPr>
              <a:t>0.1Hz</a:t>
            </a:r>
            <a:r>
              <a:rPr lang="zh-CN" altLang="en-US" sz="2400" u="sng" dirty="0">
                <a:latin typeface="+mn-ea"/>
                <a:ea typeface="+mn-ea"/>
              </a:rPr>
              <a:t>～</a:t>
            </a:r>
            <a:r>
              <a:rPr lang="en-US" sz="2400" u="sng" dirty="0">
                <a:latin typeface="+mn-ea"/>
                <a:ea typeface="+mn-ea"/>
              </a:rPr>
              <a:t>1MHz</a:t>
            </a:r>
            <a:r>
              <a:rPr lang="zh-CN" altLang="en-US" sz="2400" u="sng" dirty="0">
                <a:latin typeface="+mn-ea"/>
                <a:ea typeface="+mn-ea"/>
              </a:rPr>
              <a:t>频率范围正弦低频信号的振荡电路多采用电阻、电容元件构成选频网络，也称为“</a:t>
            </a:r>
            <a:r>
              <a:rPr lang="en-US" sz="2400" u="sng" dirty="0">
                <a:latin typeface="+mn-ea"/>
                <a:ea typeface="+mn-ea"/>
              </a:rPr>
              <a:t>RC</a:t>
            </a:r>
            <a:r>
              <a:rPr lang="zh-CN" altLang="en-US" sz="2400" u="sng" dirty="0">
                <a:latin typeface="+mn-ea"/>
                <a:ea typeface="+mn-ea"/>
              </a:rPr>
              <a:t>正弦波振荡电路”。常见的</a:t>
            </a:r>
            <a:r>
              <a:rPr lang="en-US" sz="2400" u="sng" dirty="0">
                <a:latin typeface="+mn-ea"/>
                <a:ea typeface="+mn-ea"/>
              </a:rPr>
              <a:t>RC</a:t>
            </a:r>
            <a:r>
              <a:rPr lang="zh-CN" altLang="en-US" sz="2400" u="sng" dirty="0">
                <a:latin typeface="+mn-ea"/>
                <a:ea typeface="+mn-ea"/>
              </a:rPr>
              <a:t>正弦波振荡电路包括文氏桥电路、</a:t>
            </a:r>
            <a:r>
              <a:rPr lang="en-US" sz="2400" u="sng" dirty="0">
                <a:latin typeface="+mn-ea"/>
                <a:ea typeface="+mn-ea"/>
              </a:rPr>
              <a:t>RC</a:t>
            </a:r>
            <a:r>
              <a:rPr lang="zh-CN" altLang="en-US" sz="2400" u="sng" dirty="0">
                <a:latin typeface="+mn-ea"/>
                <a:ea typeface="+mn-ea"/>
              </a:rPr>
              <a:t>移相电路、双</a:t>
            </a:r>
            <a:r>
              <a:rPr lang="en-US" sz="2400" u="sng" dirty="0">
                <a:latin typeface="+mn-ea"/>
                <a:ea typeface="+mn-ea"/>
              </a:rPr>
              <a:t>T</a:t>
            </a:r>
            <a:r>
              <a:rPr lang="zh-CN" altLang="en-US" sz="2400" u="sng" dirty="0">
                <a:latin typeface="+mn-ea"/>
                <a:ea typeface="+mn-ea"/>
              </a:rPr>
              <a:t>选频网络电路等结构形式。</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wipe(left)">
                                      <p:cBhvr>
                                        <p:cTn id="7"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utoUpdateAnimBg="0"/>
    </p:bldLst>
  </p:timing>
</p:sld>
</file>

<file path=ppt/slides/slide7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556" name="Rectangle 2"/>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23557" name="Rectangle 4"/>
          <p:cNvSpPr>
            <a:spLocks noChangeArrowheads="1"/>
          </p:cNvSpPr>
          <p:nvPr/>
        </p:nvSpPr>
        <p:spPr bwMode="auto">
          <a:xfrm>
            <a:off x="0" y="-13216"/>
            <a:ext cx="184731" cy="369332"/>
          </a:xfrm>
          <a:prstGeom prst="rect">
            <a:avLst/>
          </a:prstGeom>
          <a:noFill/>
          <a:ln w="9525">
            <a:noFill/>
            <a:miter lim="800000"/>
            <a:headEnd/>
            <a:tailEnd/>
          </a:ln>
        </p:spPr>
        <p:txBody>
          <a:bodyPr wrap="none" anchor="ctr">
            <a:spAutoFit/>
          </a:bodyPr>
          <a:lstStyle/>
          <a:p>
            <a:endParaRPr lang="zh-CN" altLang="en-US"/>
          </a:p>
        </p:txBody>
      </p:sp>
      <p:sp>
        <p:nvSpPr>
          <p:cNvPr id="23558" name="Rectangle 6"/>
          <p:cNvSpPr>
            <a:spLocks noChangeArrowheads="1"/>
          </p:cNvSpPr>
          <p:nvPr/>
        </p:nvSpPr>
        <p:spPr bwMode="auto">
          <a:xfrm>
            <a:off x="0" y="-13216"/>
            <a:ext cx="184731" cy="369332"/>
          </a:xfrm>
          <a:prstGeom prst="rect">
            <a:avLst/>
          </a:prstGeom>
          <a:noFill/>
          <a:ln w="9525">
            <a:noFill/>
            <a:miter lim="800000"/>
            <a:headEnd/>
            <a:tailEnd/>
          </a:ln>
        </p:spPr>
        <p:txBody>
          <a:bodyPr wrap="none" anchor="ctr">
            <a:spAutoFit/>
          </a:bodyPr>
          <a:lstStyle/>
          <a:p>
            <a:endParaRPr lang="zh-CN" altLang="en-US"/>
          </a:p>
        </p:txBody>
      </p:sp>
      <p:sp>
        <p:nvSpPr>
          <p:cNvPr id="23559" name="Rectangle 7"/>
          <p:cNvSpPr>
            <a:spLocks noChangeArrowheads="1"/>
          </p:cNvSpPr>
          <p:nvPr/>
        </p:nvSpPr>
        <p:spPr bwMode="auto">
          <a:xfrm>
            <a:off x="0" y="458272"/>
            <a:ext cx="184731" cy="369332"/>
          </a:xfrm>
          <a:prstGeom prst="rect">
            <a:avLst/>
          </a:prstGeom>
          <a:noFill/>
          <a:ln w="9525">
            <a:noFill/>
            <a:miter lim="800000"/>
            <a:headEnd/>
            <a:tailEnd/>
          </a:ln>
        </p:spPr>
        <p:txBody>
          <a:bodyPr wrap="none" anchor="ctr">
            <a:spAutoFit/>
          </a:bodyPr>
          <a:lstStyle/>
          <a:p>
            <a:pPr eaLnBrk="0" hangingPunct="0"/>
            <a:endParaRPr lang="zh-CN" altLang="zh-CN"/>
          </a:p>
        </p:txBody>
      </p:sp>
      <p:sp>
        <p:nvSpPr>
          <p:cNvPr id="23560" name="Rectangle 2"/>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23561" name="Rectangle 2"/>
          <p:cNvSpPr>
            <a:spLocks noChangeArrowheads="1"/>
          </p:cNvSpPr>
          <p:nvPr/>
        </p:nvSpPr>
        <p:spPr bwMode="auto">
          <a:xfrm>
            <a:off x="571501" y="375048"/>
            <a:ext cx="7286625" cy="523220"/>
          </a:xfrm>
          <a:prstGeom prst="rect">
            <a:avLst/>
          </a:prstGeom>
          <a:noFill/>
          <a:ln w="12700" cap="sq">
            <a:noFill/>
            <a:miter lim="800000"/>
            <a:headEnd type="none" w="sm" len="sm"/>
            <a:tailEnd type="none" w="sm" len="sm"/>
          </a:ln>
        </p:spPr>
        <p:txBody>
          <a:bodyPr>
            <a:spAutoFit/>
          </a:bodyPr>
          <a:lstStyle/>
          <a:p>
            <a:r>
              <a:rPr lang="en-US" altLang="zh-CN" sz="2800"/>
              <a:t>3.7.1  </a:t>
            </a:r>
            <a:r>
              <a:rPr lang="zh-CN" altLang="en-US" sz="2800"/>
              <a:t>正弦波振荡电路</a:t>
            </a:r>
          </a:p>
        </p:txBody>
      </p:sp>
      <p:sp>
        <p:nvSpPr>
          <p:cNvPr id="23562" name="Rectangle 22"/>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23563" name="Rectangle 24"/>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23564" name="Rectangle 4"/>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23565" name="Rectangle 6"/>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23566" name="Rectangle 6"/>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23567" name="Rectangle 8"/>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23568" name="Rectangle 10"/>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23569" name="Rectangle 7"/>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23570" name="Rectangle 10"/>
          <p:cNvSpPr>
            <a:spLocks noChangeArrowheads="1"/>
          </p:cNvSpPr>
          <p:nvPr/>
        </p:nvSpPr>
        <p:spPr bwMode="auto">
          <a:xfrm>
            <a:off x="0" y="12070"/>
            <a:ext cx="216726" cy="261610"/>
          </a:xfrm>
          <a:prstGeom prst="rect">
            <a:avLst/>
          </a:prstGeom>
          <a:noFill/>
          <a:ln w="9525">
            <a:noFill/>
            <a:miter lim="800000"/>
            <a:headEnd/>
            <a:tailEnd/>
          </a:ln>
        </p:spPr>
        <p:txBody>
          <a:bodyPr wrap="none" anchor="ctr">
            <a:spAutoFit/>
          </a:bodyPr>
          <a:lstStyle/>
          <a:p>
            <a:pPr eaLnBrk="0" hangingPunct="0"/>
            <a:r>
              <a:rPr lang="zh-CN" altLang="zh-CN" sz="1100"/>
              <a:t> </a:t>
            </a:r>
            <a:endParaRPr lang="zh-CN" altLang="zh-CN"/>
          </a:p>
        </p:txBody>
      </p:sp>
      <p:sp>
        <p:nvSpPr>
          <p:cNvPr id="23571" name="Rectangle 12"/>
          <p:cNvSpPr>
            <a:spLocks noChangeArrowheads="1"/>
          </p:cNvSpPr>
          <p:nvPr/>
        </p:nvSpPr>
        <p:spPr bwMode="auto">
          <a:xfrm>
            <a:off x="0" y="-13216"/>
            <a:ext cx="184731" cy="369332"/>
          </a:xfrm>
          <a:prstGeom prst="rect">
            <a:avLst/>
          </a:prstGeom>
          <a:noFill/>
          <a:ln w="9525">
            <a:noFill/>
            <a:miter lim="800000"/>
            <a:headEnd/>
            <a:tailEnd/>
          </a:ln>
        </p:spPr>
        <p:txBody>
          <a:bodyPr wrap="none" anchor="ctr">
            <a:spAutoFit/>
          </a:bodyPr>
          <a:lstStyle/>
          <a:p>
            <a:endParaRPr lang="zh-CN" altLang="en-US"/>
          </a:p>
        </p:txBody>
      </p:sp>
      <p:sp>
        <p:nvSpPr>
          <p:cNvPr id="23572" name="Rectangle 5"/>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23573" name="Rectangle 7"/>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23574" name="Rectangle 5"/>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23575" name="Rectangle 7"/>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23576" name="Rectangle 9"/>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23577" name="Rectangle 3"/>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23578" name="Rectangle 4"/>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23579" name="Rectangle 6"/>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23580" name="Rectangle 8"/>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23581" name="Rectangle 6"/>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23582" name="Rectangle 3">
            <a:hlinkClick r:id="rId3" action="ppaction://hlinksldjump"/>
          </p:cNvPr>
          <p:cNvSpPr>
            <a:spLocks noChangeArrowheads="1"/>
          </p:cNvSpPr>
          <p:nvPr/>
        </p:nvSpPr>
        <p:spPr bwMode="auto">
          <a:xfrm>
            <a:off x="500063" y="794993"/>
            <a:ext cx="4953000" cy="462307"/>
          </a:xfrm>
          <a:prstGeom prst="rect">
            <a:avLst/>
          </a:prstGeom>
          <a:noFill/>
          <a:ln w="9525">
            <a:noFill/>
            <a:miter lim="800000"/>
            <a:headEnd/>
            <a:tailEnd/>
          </a:ln>
        </p:spPr>
        <p:txBody>
          <a:bodyPr lIns="92075" tIns="46038" rIns="92075" bIns="46038" anchor="b">
            <a:spAutoFit/>
          </a:bodyPr>
          <a:lstStyle/>
          <a:p>
            <a:r>
              <a:rPr lang="en-US" altLang="zh-CN" sz="2400"/>
              <a:t>1</a:t>
            </a:r>
            <a:r>
              <a:rPr lang="zh-CN" altLang="en-US" sz="2400"/>
              <a:t>．文氏桥正弦波振荡电路</a:t>
            </a:r>
          </a:p>
        </p:txBody>
      </p:sp>
      <p:sp>
        <p:nvSpPr>
          <p:cNvPr id="23583" name="Rectangle 5">
            <a:hlinkClick r:id="rId3" action="ppaction://hlinksldjump"/>
          </p:cNvPr>
          <p:cNvSpPr>
            <a:spLocks noChangeArrowheads="1"/>
          </p:cNvSpPr>
          <p:nvPr/>
        </p:nvSpPr>
        <p:spPr bwMode="auto">
          <a:xfrm>
            <a:off x="428626" y="3045275"/>
            <a:ext cx="3571875" cy="462307"/>
          </a:xfrm>
          <a:prstGeom prst="rect">
            <a:avLst/>
          </a:prstGeom>
          <a:noFill/>
          <a:ln w="9525">
            <a:noFill/>
            <a:miter lim="800000"/>
            <a:headEnd/>
            <a:tailEnd/>
          </a:ln>
        </p:spPr>
        <p:txBody>
          <a:bodyPr lIns="92075" tIns="46038" rIns="92075" bIns="46038" anchor="b">
            <a:spAutoFit/>
          </a:bodyPr>
          <a:lstStyle/>
          <a:p>
            <a:r>
              <a:rPr lang="zh-CN" altLang="en-US" sz="2400">
                <a:solidFill>
                  <a:srgbClr val="800000"/>
                </a:solidFill>
                <a:latin typeface="Times New Roman" pitchFamily="18" charset="0"/>
                <a:ea typeface="楷体_GB2312" pitchFamily="49" charset="-122"/>
              </a:rPr>
              <a:t>（</a:t>
            </a:r>
            <a:r>
              <a:rPr lang="en-US" altLang="zh-CN" sz="2400">
                <a:solidFill>
                  <a:srgbClr val="800000"/>
                </a:solidFill>
                <a:latin typeface="Times New Roman" pitchFamily="18" charset="0"/>
                <a:ea typeface="楷体_GB2312" pitchFamily="49" charset="-122"/>
              </a:rPr>
              <a:t>2</a:t>
            </a:r>
            <a:r>
              <a:rPr lang="zh-CN" altLang="en-US" sz="2400">
                <a:solidFill>
                  <a:srgbClr val="800000"/>
                </a:solidFill>
                <a:latin typeface="Times New Roman" pitchFamily="18" charset="0"/>
                <a:ea typeface="楷体_GB2312" pitchFamily="49" charset="-122"/>
              </a:rPr>
              <a:t>）仿真波形</a:t>
            </a:r>
          </a:p>
        </p:txBody>
      </p:sp>
      <p:sp>
        <p:nvSpPr>
          <p:cNvPr id="23584" name="Rectangle 3">
            <a:hlinkClick r:id="rId3" action="ppaction://hlinksldjump"/>
          </p:cNvPr>
          <p:cNvSpPr>
            <a:spLocks noChangeArrowheads="1"/>
          </p:cNvSpPr>
          <p:nvPr/>
        </p:nvSpPr>
        <p:spPr bwMode="auto">
          <a:xfrm>
            <a:off x="357188" y="1170041"/>
            <a:ext cx="4953000" cy="462307"/>
          </a:xfrm>
          <a:prstGeom prst="rect">
            <a:avLst/>
          </a:prstGeom>
          <a:noFill/>
          <a:ln w="9525">
            <a:noFill/>
            <a:miter lim="800000"/>
            <a:headEnd/>
            <a:tailEnd/>
          </a:ln>
        </p:spPr>
        <p:txBody>
          <a:bodyPr lIns="92075" tIns="46038" rIns="92075" bIns="46038" anchor="b">
            <a:spAutoFit/>
          </a:bodyPr>
          <a:lstStyle/>
          <a:p>
            <a:r>
              <a:rPr lang="zh-CN" altLang="en-US" sz="2400"/>
              <a:t>（</a:t>
            </a:r>
            <a:r>
              <a:rPr lang="en-US" altLang="zh-CN" sz="2400"/>
              <a:t>1</a:t>
            </a:r>
            <a:r>
              <a:rPr lang="zh-CN" altLang="en-US" sz="2400"/>
              <a:t>）电路结构</a:t>
            </a:r>
          </a:p>
        </p:txBody>
      </p:sp>
      <p:grpSp>
        <p:nvGrpSpPr>
          <p:cNvPr id="23585" name="组合 39"/>
          <p:cNvGrpSpPr>
            <a:grpSpLocks/>
          </p:cNvGrpSpPr>
          <p:nvPr/>
        </p:nvGrpSpPr>
        <p:grpSpPr bwMode="auto">
          <a:xfrm>
            <a:off x="5072063" y="482204"/>
            <a:ext cx="2857500" cy="2196703"/>
            <a:chOff x="5000628" y="642918"/>
            <a:chExt cx="2857520" cy="2928958"/>
          </a:xfrm>
        </p:grpSpPr>
        <p:sp>
          <p:nvSpPr>
            <p:cNvPr id="23594" name="矩形 36"/>
            <p:cNvSpPr>
              <a:spLocks noChangeArrowheads="1"/>
            </p:cNvSpPr>
            <p:nvPr/>
          </p:nvSpPr>
          <p:spPr bwMode="auto">
            <a:xfrm>
              <a:off x="5000628" y="642918"/>
              <a:ext cx="2857520" cy="2928958"/>
            </a:xfrm>
            <a:prstGeom prst="rect">
              <a:avLst/>
            </a:prstGeom>
            <a:solidFill>
              <a:schemeClr val="accent1"/>
            </a:solidFill>
            <a:ln w="9525" algn="ctr">
              <a:solidFill>
                <a:schemeClr val="tx1"/>
              </a:solidFill>
              <a:round/>
              <a:headEnd/>
              <a:tailEnd/>
            </a:ln>
          </p:spPr>
          <p:txBody>
            <a:bodyPr wrap="none"/>
            <a:lstStyle/>
            <a:p>
              <a:pPr algn="ctr"/>
              <a:endParaRPr lang="zh-CN" altLang="en-US"/>
            </a:p>
          </p:txBody>
        </p:sp>
        <p:pic>
          <p:nvPicPr>
            <p:cNvPr id="23595" name="Picture 2"/>
            <p:cNvPicPr>
              <a:picLocks noChangeAspect="1" noChangeArrowheads="1"/>
            </p:cNvPicPr>
            <p:nvPr/>
          </p:nvPicPr>
          <p:blipFill>
            <a:blip r:embed="rId4" cstate="print"/>
            <a:srcRect/>
            <a:stretch>
              <a:fillRect/>
            </a:stretch>
          </p:blipFill>
          <p:spPr bwMode="auto">
            <a:xfrm>
              <a:off x="5072066" y="714356"/>
              <a:ext cx="2705100" cy="2800350"/>
            </a:xfrm>
            <a:prstGeom prst="rect">
              <a:avLst/>
            </a:prstGeom>
            <a:noFill/>
            <a:ln w="9525">
              <a:noFill/>
              <a:miter lim="800000"/>
              <a:headEnd/>
              <a:tailEnd/>
            </a:ln>
          </p:spPr>
        </p:pic>
      </p:grpSp>
      <p:grpSp>
        <p:nvGrpSpPr>
          <p:cNvPr id="23586" name="组合 38"/>
          <p:cNvGrpSpPr>
            <a:grpSpLocks/>
          </p:cNvGrpSpPr>
          <p:nvPr/>
        </p:nvGrpSpPr>
        <p:grpSpPr bwMode="auto">
          <a:xfrm>
            <a:off x="5072063" y="2732485"/>
            <a:ext cx="3071812" cy="2089547"/>
            <a:chOff x="5143504" y="3500438"/>
            <a:chExt cx="3214710" cy="2928958"/>
          </a:xfrm>
        </p:grpSpPr>
        <p:sp>
          <p:nvSpPr>
            <p:cNvPr id="23592" name="矩形 37"/>
            <p:cNvSpPr>
              <a:spLocks noChangeArrowheads="1"/>
            </p:cNvSpPr>
            <p:nvPr/>
          </p:nvSpPr>
          <p:spPr bwMode="auto">
            <a:xfrm>
              <a:off x="5143504" y="3500438"/>
              <a:ext cx="3214710" cy="2928958"/>
            </a:xfrm>
            <a:prstGeom prst="rect">
              <a:avLst/>
            </a:prstGeom>
            <a:solidFill>
              <a:schemeClr val="accent1"/>
            </a:solidFill>
            <a:ln w="9525" algn="ctr">
              <a:solidFill>
                <a:schemeClr val="tx1"/>
              </a:solidFill>
              <a:round/>
              <a:headEnd/>
              <a:tailEnd/>
            </a:ln>
          </p:spPr>
          <p:txBody>
            <a:bodyPr wrap="none"/>
            <a:lstStyle/>
            <a:p>
              <a:pPr algn="ctr"/>
              <a:endParaRPr lang="zh-CN" altLang="en-US"/>
            </a:p>
          </p:txBody>
        </p:sp>
        <p:pic>
          <p:nvPicPr>
            <p:cNvPr id="23593" name="Picture 3"/>
            <p:cNvPicPr>
              <a:picLocks noChangeAspect="1" noChangeArrowheads="1"/>
            </p:cNvPicPr>
            <p:nvPr/>
          </p:nvPicPr>
          <p:blipFill>
            <a:blip r:embed="rId5" cstate="print"/>
            <a:srcRect/>
            <a:stretch>
              <a:fillRect/>
            </a:stretch>
          </p:blipFill>
          <p:spPr bwMode="auto">
            <a:xfrm>
              <a:off x="5214942" y="3571876"/>
              <a:ext cx="3086100" cy="2733675"/>
            </a:xfrm>
            <a:prstGeom prst="rect">
              <a:avLst/>
            </a:prstGeom>
            <a:noFill/>
            <a:ln w="9525">
              <a:noFill/>
              <a:miter lim="800000"/>
              <a:headEnd/>
              <a:tailEnd/>
            </a:ln>
          </p:spPr>
        </p:pic>
      </p:grpSp>
      <p:sp>
        <p:nvSpPr>
          <p:cNvPr id="41" name="Rectangle 3"/>
          <p:cNvSpPr>
            <a:spLocks noChangeArrowheads="1"/>
          </p:cNvSpPr>
          <p:nvPr/>
        </p:nvSpPr>
        <p:spPr bwMode="auto">
          <a:xfrm>
            <a:off x="571501" y="1660923"/>
            <a:ext cx="3857625" cy="498598"/>
          </a:xfrm>
          <a:prstGeom prst="rect">
            <a:avLst/>
          </a:prstGeom>
          <a:noFill/>
          <a:ln>
            <a:noFill/>
          </a:ln>
          <a:effectLst/>
          <a:extLst>
            <a:ext uri="{909E8E84-426E-40DD-AFC4-6F175D3DCCD1}"/>
            <a:ext uri="{91240B29-F687-4F45-9708-019B960494DF}"/>
            <a:ext uri="{AF507438-7753-43E0-B8FC-AC1667EBCBE1}"/>
          </a:extLst>
        </p:spPr>
        <p:txBody>
          <a:bodyPr>
            <a:spAutoFit/>
          </a:bodyPr>
          <a:lstStyle>
            <a:lvl1pPr algn="l">
              <a:spcBef>
                <a:spcPct val="20000"/>
              </a:spcBef>
              <a:buClr>
                <a:schemeClr val="accent2"/>
              </a:buClr>
              <a:buFont typeface="Wingdings" pitchFamily="2" charset="2"/>
              <a:buChar char="o"/>
              <a:defRPr sz="3000" b="1">
                <a:solidFill>
                  <a:schemeClr val="tx1"/>
                </a:solidFill>
                <a:latin typeface="Arial Narrow" pitchFamily="34" charset="0"/>
                <a:ea typeface="楷体_GB2312" pitchFamily="49" charset="-122"/>
              </a:defRPr>
            </a:lvl1pPr>
            <a:lvl2pPr marL="762000" indent="-285750" algn="l">
              <a:spcBef>
                <a:spcPct val="20000"/>
              </a:spcBef>
              <a:buClr>
                <a:schemeClr val="accent2"/>
              </a:buClr>
              <a:buFont typeface="Wingdings" pitchFamily="2" charset="2"/>
              <a:buChar char="n"/>
              <a:defRPr sz="3000" b="1">
                <a:solidFill>
                  <a:schemeClr val="tx1"/>
                </a:solidFill>
                <a:latin typeface="Arial Narrow" pitchFamily="34" charset="0"/>
                <a:ea typeface="楷体_GB2312" pitchFamily="49" charset="-122"/>
              </a:defRPr>
            </a:lvl2pPr>
            <a:lvl3pPr marL="1181100" indent="-228600" algn="l">
              <a:spcBef>
                <a:spcPct val="20000"/>
              </a:spcBef>
              <a:buClr>
                <a:schemeClr val="accent2"/>
              </a:buClr>
              <a:buFont typeface="Wingdings" pitchFamily="2" charset="2"/>
              <a:buChar char="o"/>
              <a:defRPr sz="2800" b="1">
                <a:solidFill>
                  <a:schemeClr val="tx1"/>
                </a:solidFill>
                <a:latin typeface="Arial Narrow" pitchFamily="34" charset="0"/>
                <a:ea typeface="楷体_GB2312" pitchFamily="49" charset="-122"/>
              </a:defRPr>
            </a:lvl3pPr>
            <a:lvl4pPr marL="1600200" indent="-228600" algn="l">
              <a:spcBef>
                <a:spcPct val="20000"/>
              </a:spcBef>
              <a:buClr>
                <a:schemeClr val="accent2"/>
              </a:buClr>
              <a:buFont typeface="Wingdings" pitchFamily="2" charset="2"/>
              <a:buChar char="n"/>
              <a:defRPr sz="2400" b="1">
                <a:solidFill>
                  <a:schemeClr val="tx1"/>
                </a:solidFill>
                <a:latin typeface="Arial Narrow" pitchFamily="34" charset="0"/>
                <a:ea typeface="楷体_GB2312" pitchFamily="49" charset="-122"/>
              </a:defRPr>
            </a:lvl4pPr>
            <a:lvl5pPr marL="2057400" indent="-228600" algn="l">
              <a:spcBef>
                <a:spcPct val="25000"/>
              </a:spcBef>
              <a:buClr>
                <a:schemeClr val="accent2"/>
              </a:buClr>
              <a:buFont typeface="Wingdings" pitchFamily="2" charset="2"/>
              <a:buChar char="§"/>
              <a:defRPr sz="2400" b="1">
                <a:solidFill>
                  <a:schemeClr val="tx1"/>
                </a:solidFill>
                <a:latin typeface="Arial Narrow" pitchFamily="34" charset="0"/>
                <a:ea typeface="楷体_GB2312" pitchFamily="49" charset="-122"/>
              </a:defRPr>
            </a:lvl5pPr>
            <a:lvl6pPr marL="2514600" indent="-228600" fontAlgn="base">
              <a:spcBef>
                <a:spcPct val="25000"/>
              </a:spcBef>
              <a:spcAft>
                <a:spcPct val="0"/>
              </a:spcAft>
              <a:buClr>
                <a:schemeClr val="accent2"/>
              </a:buClr>
              <a:buFont typeface="Wingdings" pitchFamily="2" charset="2"/>
              <a:buChar char="§"/>
              <a:defRPr sz="2400" b="1">
                <a:solidFill>
                  <a:schemeClr val="tx1"/>
                </a:solidFill>
                <a:latin typeface="Arial Narrow" pitchFamily="34" charset="0"/>
                <a:ea typeface="楷体_GB2312" pitchFamily="49" charset="-122"/>
              </a:defRPr>
            </a:lvl6pPr>
            <a:lvl7pPr marL="2971800" indent="-228600" fontAlgn="base">
              <a:spcBef>
                <a:spcPct val="25000"/>
              </a:spcBef>
              <a:spcAft>
                <a:spcPct val="0"/>
              </a:spcAft>
              <a:buClr>
                <a:schemeClr val="accent2"/>
              </a:buClr>
              <a:buFont typeface="Wingdings" pitchFamily="2" charset="2"/>
              <a:buChar char="§"/>
              <a:defRPr sz="2400" b="1">
                <a:solidFill>
                  <a:schemeClr val="tx1"/>
                </a:solidFill>
                <a:latin typeface="Arial Narrow" pitchFamily="34" charset="0"/>
                <a:ea typeface="楷体_GB2312" pitchFamily="49" charset="-122"/>
              </a:defRPr>
            </a:lvl7pPr>
            <a:lvl8pPr marL="3429000" indent="-228600" fontAlgn="base">
              <a:spcBef>
                <a:spcPct val="25000"/>
              </a:spcBef>
              <a:spcAft>
                <a:spcPct val="0"/>
              </a:spcAft>
              <a:buClr>
                <a:schemeClr val="accent2"/>
              </a:buClr>
              <a:buFont typeface="Wingdings" pitchFamily="2" charset="2"/>
              <a:buChar char="§"/>
              <a:defRPr sz="2400" b="1">
                <a:solidFill>
                  <a:schemeClr val="tx1"/>
                </a:solidFill>
                <a:latin typeface="Arial Narrow" pitchFamily="34" charset="0"/>
                <a:ea typeface="楷体_GB2312" pitchFamily="49" charset="-122"/>
              </a:defRPr>
            </a:lvl8pPr>
            <a:lvl9pPr marL="3886200" indent="-228600" fontAlgn="base">
              <a:spcBef>
                <a:spcPct val="25000"/>
              </a:spcBef>
              <a:spcAft>
                <a:spcPct val="0"/>
              </a:spcAft>
              <a:buClr>
                <a:schemeClr val="accent2"/>
              </a:buClr>
              <a:buFont typeface="Wingdings" pitchFamily="2" charset="2"/>
              <a:buChar char="§"/>
              <a:defRPr sz="2400" b="1">
                <a:solidFill>
                  <a:schemeClr val="tx1"/>
                </a:solidFill>
                <a:latin typeface="Arial Narrow" pitchFamily="34" charset="0"/>
                <a:ea typeface="楷体_GB2312" pitchFamily="49" charset="-122"/>
              </a:defRPr>
            </a:lvl9pPr>
          </a:lstStyle>
          <a:p>
            <a:pPr algn="just">
              <a:lnSpc>
                <a:spcPct val="110000"/>
              </a:lnSpc>
              <a:buClr>
                <a:srgbClr val="CC0000"/>
              </a:buClr>
              <a:buFont typeface="Wingdings" pitchFamily="2" charset="2"/>
              <a:buNone/>
              <a:defRPr/>
            </a:pPr>
            <a:r>
              <a:rPr lang="en-US" altLang="zh-CN" sz="2400" kern="0" dirty="0" smtClean="0">
                <a:solidFill>
                  <a:srgbClr val="000000"/>
                </a:solidFill>
              </a:rPr>
              <a:t>RC</a:t>
            </a:r>
            <a:r>
              <a:rPr lang="zh-CN" altLang="en-US" sz="2400" kern="0" dirty="0" smtClean="0">
                <a:solidFill>
                  <a:srgbClr val="000000"/>
                </a:solidFill>
              </a:rPr>
              <a:t>反馈网络兼做选频网络</a:t>
            </a:r>
          </a:p>
        </p:txBody>
      </p:sp>
      <p:sp>
        <p:nvSpPr>
          <p:cNvPr id="42" name="Rectangle 3"/>
          <p:cNvSpPr>
            <a:spLocks noChangeArrowheads="1"/>
          </p:cNvSpPr>
          <p:nvPr/>
        </p:nvSpPr>
        <p:spPr bwMode="auto">
          <a:xfrm>
            <a:off x="571501" y="2089548"/>
            <a:ext cx="4214813" cy="498598"/>
          </a:xfrm>
          <a:prstGeom prst="rect">
            <a:avLst/>
          </a:prstGeom>
          <a:noFill/>
          <a:ln>
            <a:noFill/>
          </a:ln>
          <a:effectLst/>
          <a:extLst>
            <a:ext uri="{909E8E84-426E-40DD-AFC4-6F175D3DCCD1}"/>
            <a:ext uri="{91240B29-F687-4F45-9708-019B960494DF}"/>
            <a:ext uri="{AF507438-7753-43E0-B8FC-AC1667EBCBE1}"/>
          </a:extLst>
        </p:spPr>
        <p:txBody>
          <a:bodyPr>
            <a:spAutoFit/>
          </a:bodyPr>
          <a:lstStyle>
            <a:lvl1pPr algn="l">
              <a:spcBef>
                <a:spcPct val="20000"/>
              </a:spcBef>
              <a:buClr>
                <a:schemeClr val="accent2"/>
              </a:buClr>
              <a:buFont typeface="Wingdings" pitchFamily="2" charset="2"/>
              <a:buChar char="o"/>
              <a:defRPr sz="3000" b="1">
                <a:solidFill>
                  <a:schemeClr val="tx1"/>
                </a:solidFill>
                <a:latin typeface="Arial Narrow" pitchFamily="34" charset="0"/>
                <a:ea typeface="楷体_GB2312" pitchFamily="49" charset="-122"/>
              </a:defRPr>
            </a:lvl1pPr>
            <a:lvl2pPr marL="762000" indent="-285750" algn="l">
              <a:spcBef>
                <a:spcPct val="20000"/>
              </a:spcBef>
              <a:buClr>
                <a:schemeClr val="accent2"/>
              </a:buClr>
              <a:buFont typeface="Wingdings" pitchFamily="2" charset="2"/>
              <a:buChar char="n"/>
              <a:defRPr sz="3000" b="1">
                <a:solidFill>
                  <a:schemeClr val="tx1"/>
                </a:solidFill>
                <a:latin typeface="Arial Narrow" pitchFamily="34" charset="0"/>
                <a:ea typeface="楷体_GB2312" pitchFamily="49" charset="-122"/>
              </a:defRPr>
            </a:lvl2pPr>
            <a:lvl3pPr marL="1181100" indent="-228600" algn="l">
              <a:spcBef>
                <a:spcPct val="20000"/>
              </a:spcBef>
              <a:buClr>
                <a:schemeClr val="accent2"/>
              </a:buClr>
              <a:buFont typeface="Wingdings" pitchFamily="2" charset="2"/>
              <a:buChar char="o"/>
              <a:defRPr sz="2800" b="1">
                <a:solidFill>
                  <a:schemeClr val="tx1"/>
                </a:solidFill>
                <a:latin typeface="Arial Narrow" pitchFamily="34" charset="0"/>
                <a:ea typeface="楷体_GB2312" pitchFamily="49" charset="-122"/>
              </a:defRPr>
            </a:lvl3pPr>
            <a:lvl4pPr marL="1600200" indent="-228600" algn="l">
              <a:spcBef>
                <a:spcPct val="20000"/>
              </a:spcBef>
              <a:buClr>
                <a:schemeClr val="accent2"/>
              </a:buClr>
              <a:buFont typeface="Wingdings" pitchFamily="2" charset="2"/>
              <a:buChar char="n"/>
              <a:defRPr sz="2400" b="1">
                <a:solidFill>
                  <a:schemeClr val="tx1"/>
                </a:solidFill>
                <a:latin typeface="Arial Narrow" pitchFamily="34" charset="0"/>
                <a:ea typeface="楷体_GB2312" pitchFamily="49" charset="-122"/>
              </a:defRPr>
            </a:lvl4pPr>
            <a:lvl5pPr marL="2057400" indent="-228600" algn="l">
              <a:spcBef>
                <a:spcPct val="25000"/>
              </a:spcBef>
              <a:buClr>
                <a:schemeClr val="accent2"/>
              </a:buClr>
              <a:buFont typeface="Wingdings" pitchFamily="2" charset="2"/>
              <a:buChar char="§"/>
              <a:defRPr sz="2400" b="1">
                <a:solidFill>
                  <a:schemeClr val="tx1"/>
                </a:solidFill>
                <a:latin typeface="Arial Narrow" pitchFamily="34" charset="0"/>
                <a:ea typeface="楷体_GB2312" pitchFamily="49" charset="-122"/>
              </a:defRPr>
            </a:lvl5pPr>
            <a:lvl6pPr marL="2514600" indent="-228600" fontAlgn="base">
              <a:spcBef>
                <a:spcPct val="25000"/>
              </a:spcBef>
              <a:spcAft>
                <a:spcPct val="0"/>
              </a:spcAft>
              <a:buClr>
                <a:schemeClr val="accent2"/>
              </a:buClr>
              <a:buFont typeface="Wingdings" pitchFamily="2" charset="2"/>
              <a:buChar char="§"/>
              <a:defRPr sz="2400" b="1">
                <a:solidFill>
                  <a:schemeClr val="tx1"/>
                </a:solidFill>
                <a:latin typeface="Arial Narrow" pitchFamily="34" charset="0"/>
                <a:ea typeface="楷体_GB2312" pitchFamily="49" charset="-122"/>
              </a:defRPr>
            </a:lvl6pPr>
            <a:lvl7pPr marL="2971800" indent="-228600" fontAlgn="base">
              <a:spcBef>
                <a:spcPct val="25000"/>
              </a:spcBef>
              <a:spcAft>
                <a:spcPct val="0"/>
              </a:spcAft>
              <a:buClr>
                <a:schemeClr val="accent2"/>
              </a:buClr>
              <a:buFont typeface="Wingdings" pitchFamily="2" charset="2"/>
              <a:buChar char="§"/>
              <a:defRPr sz="2400" b="1">
                <a:solidFill>
                  <a:schemeClr val="tx1"/>
                </a:solidFill>
                <a:latin typeface="Arial Narrow" pitchFamily="34" charset="0"/>
                <a:ea typeface="楷体_GB2312" pitchFamily="49" charset="-122"/>
              </a:defRPr>
            </a:lvl7pPr>
            <a:lvl8pPr marL="3429000" indent="-228600" fontAlgn="base">
              <a:spcBef>
                <a:spcPct val="25000"/>
              </a:spcBef>
              <a:spcAft>
                <a:spcPct val="0"/>
              </a:spcAft>
              <a:buClr>
                <a:schemeClr val="accent2"/>
              </a:buClr>
              <a:buFont typeface="Wingdings" pitchFamily="2" charset="2"/>
              <a:buChar char="§"/>
              <a:defRPr sz="2400" b="1">
                <a:solidFill>
                  <a:schemeClr val="tx1"/>
                </a:solidFill>
                <a:latin typeface="Arial Narrow" pitchFamily="34" charset="0"/>
                <a:ea typeface="楷体_GB2312" pitchFamily="49" charset="-122"/>
              </a:defRPr>
            </a:lvl8pPr>
            <a:lvl9pPr marL="3886200" indent="-228600" fontAlgn="base">
              <a:spcBef>
                <a:spcPct val="25000"/>
              </a:spcBef>
              <a:spcAft>
                <a:spcPct val="0"/>
              </a:spcAft>
              <a:buClr>
                <a:schemeClr val="accent2"/>
              </a:buClr>
              <a:buFont typeface="Wingdings" pitchFamily="2" charset="2"/>
              <a:buChar char="§"/>
              <a:defRPr sz="2400" b="1">
                <a:solidFill>
                  <a:schemeClr val="tx1"/>
                </a:solidFill>
                <a:latin typeface="Arial Narrow" pitchFamily="34" charset="0"/>
                <a:ea typeface="楷体_GB2312" pitchFamily="49" charset="-122"/>
              </a:defRPr>
            </a:lvl9pPr>
          </a:lstStyle>
          <a:p>
            <a:pPr algn="just">
              <a:lnSpc>
                <a:spcPct val="110000"/>
              </a:lnSpc>
              <a:buClr>
                <a:srgbClr val="CC0000"/>
              </a:buClr>
              <a:buFont typeface="Wingdings" pitchFamily="2" charset="2"/>
              <a:buNone/>
              <a:defRPr/>
            </a:pPr>
            <a:r>
              <a:rPr lang="zh-CN" altLang="en-US" sz="2400" kern="0" dirty="0" smtClean="0">
                <a:solidFill>
                  <a:srgbClr val="000000"/>
                </a:solidFill>
              </a:rPr>
              <a:t>运算放大器构成同相比例放大</a:t>
            </a:r>
          </a:p>
        </p:txBody>
      </p:sp>
      <p:sp>
        <p:nvSpPr>
          <p:cNvPr id="43" name="Rectangle 3"/>
          <p:cNvSpPr>
            <a:spLocks noChangeArrowheads="1"/>
          </p:cNvSpPr>
          <p:nvPr/>
        </p:nvSpPr>
        <p:spPr bwMode="auto">
          <a:xfrm>
            <a:off x="571501" y="2518172"/>
            <a:ext cx="4214813" cy="904863"/>
          </a:xfrm>
          <a:prstGeom prst="rect">
            <a:avLst/>
          </a:prstGeom>
          <a:noFill/>
          <a:ln>
            <a:noFill/>
          </a:ln>
          <a:effectLst/>
          <a:extLst>
            <a:ext uri="{909E8E84-426E-40DD-AFC4-6F175D3DCCD1}"/>
            <a:ext uri="{91240B29-F687-4F45-9708-019B960494DF}"/>
            <a:ext uri="{AF507438-7753-43E0-B8FC-AC1667EBCBE1}"/>
          </a:extLst>
        </p:spPr>
        <p:txBody>
          <a:bodyPr>
            <a:spAutoFit/>
          </a:bodyPr>
          <a:lstStyle>
            <a:lvl1pPr algn="l">
              <a:spcBef>
                <a:spcPct val="20000"/>
              </a:spcBef>
              <a:buClr>
                <a:schemeClr val="accent2"/>
              </a:buClr>
              <a:buFont typeface="Wingdings" pitchFamily="2" charset="2"/>
              <a:buChar char="o"/>
              <a:defRPr sz="3000" b="1">
                <a:solidFill>
                  <a:schemeClr val="tx1"/>
                </a:solidFill>
                <a:latin typeface="Arial Narrow" pitchFamily="34" charset="0"/>
                <a:ea typeface="楷体_GB2312" pitchFamily="49" charset="-122"/>
              </a:defRPr>
            </a:lvl1pPr>
            <a:lvl2pPr marL="762000" indent="-285750" algn="l">
              <a:spcBef>
                <a:spcPct val="20000"/>
              </a:spcBef>
              <a:buClr>
                <a:schemeClr val="accent2"/>
              </a:buClr>
              <a:buFont typeface="Wingdings" pitchFamily="2" charset="2"/>
              <a:buChar char="n"/>
              <a:defRPr sz="3000" b="1">
                <a:solidFill>
                  <a:schemeClr val="tx1"/>
                </a:solidFill>
                <a:latin typeface="Arial Narrow" pitchFamily="34" charset="0"/>
                <a:ea typeface="楷体_GB2312" pitchFamily="49" charset="-122"/>
              </a:defRPr>
            </a:lvl2pPr>
            <a:lvl3pPr marL="1181100" indent="-228600" algn="l">
              <a:spcBef>
                <a:spcPct val="20000"/>
              </a:spcBef>
              <a:buClr>
                <a:schemeClr val="accent2"/>
              </a:buClr>
              <a:buFont typeface="Wingdings" pitchFamily="2" charset="2"/>
              <a:buChar char="o"/>
              <a:defRPr sz="2800" b="1">
                <a:solidFill>
                  <a:schemeClr val="tx1"/>
                </a:solidFill>
                <a:latin typeface="Arial Narrow" pitchFamily="34" charset="0"/>
                <a:ea typeface="楷体_GB2312" pitchFamily="49" charset="-122"/>
              </a:defRPr>
            </a:lvl3pPr>
            <a:lvl4pPr marL="1600200" indent="-228600" algn="l">
              <a:spcBef>
                <a:spcPct val="20000"/>
              </a:spcBef>
              <a:buClr>
                <a:schemeClr val="accent2"/>
              </a:buClr>
              <a:buFont typeface="Wingdings" pitchFamily="2" charset="2"/>
              <a:buChar char="n"/>
              <a:defRPr sz="2400" b="1">
                <a:solidFill>
                  <a:schemeClr val="tx1"/>
                </a:solidFill>
                <a:latin typeface="Arial Narrow" pitchFamily="34" charset="0"/>
                <a:ea typeface="楷体_GB2312" pitchFamily="49" charset="-122"/>
              </a:defRPr>
            </a:lvl4pPr>
            <a:lvl5pPr marL="2057400" indent="-228600" algn="l">
              <a:spcBef>
                <a:spcPct val="25000"/>
              </a:spcBef>
              <a:buClr>
                <a:schemeClr val="accent2"/>
              </a:buClr>
              <a:buFont typeface="Wingdings" pitchFamily="2" charset="2"/>
              <a:buChar char="§"/>
              <a:defRPr sz="2400" b="1">
                <a:solidFill>
                  <a:schemeClr val="tx1"/>
                </a:solidFill>
                <a:latin typeface="Arial Narrow" pitchFamily="34" charset="0"/>
                <a:ea typeface="楷体_GB2312" pitchFamily="49" charset="-122"/>
              </a:defRPr>
            </a:lvl5pPr>
            <a:lvl6pPr marL="2514600" indent="-228600" fontAlgn="base">
              <a:spcBef>
                <a:spcPct val="25000"/>
              </a:spcBef>
              <a:spcAft>
                <a:spcPct val="0"/>
              </a:spcAft>
              <a:buClr>
                <a:schemeClr val="accent2"/>
              </a:buClr>
              <a:buFont typeface="Wingdings" pitchFamily="2" charset="2"/>
              <a:buChar char="§"/>
              <a:defRPr sz="2400" b="1">
                <a:solidFill>
                  <a:schemeClr val="tx1"/>
                </a:solidFill>
                <a:latin typeface="Arial Narrow" pitchFamily="34" charset="0"/>
                <a:ea typeface="楷体_GB2312" pitchFamily="49" charset="-122"/>
              </a:defRPr>
            </a:lvl6pPr>
            <a:lvl7pPr marL="2971800" indent="-228600" fontAlgn="base">
              <a:spcBef>
                <a:spcPct val="25000"/>
              </a:spcBef>
              <a:spcAft>
                <a:spcPct val="0"/>
              </a:spcAft>
              <a:buClr>
                <a:schemeClr val="accent2"/>
              </a:buClr>
              <a:buFont typeface="Wingdings" pitchFamily="2" charset="2"/>
              <a:buChar char="§"/>
              <a:defRPr sz="2400" b="1">
                <a:solidFill>
                  <a:schemeClr val="tx1"/>
                </a:solidFill>
                <a:latin typeface="Arial Narrow" pitchFamily="34" charset="0"/>
                <a:ea typeface="楷体_GB2312" pitchFamily="49" charset="-122"/>
              </a:defRPr>
            </a:lvl7pPr>
            <a:lvl8pPr marL="3429000" indent="-228600" fontAlgn="base">
              <a:spcBef>
                <a:spcPct val="25000"/>
              </a:spcBef>
              <a:spcAft>
                <a:spcPct val="0"/>
              </a:spcAft>
              <a:buClr>
                <a:schemeClr val="accent2"/>
              </a:buClr>
              <a:buFont typeface="Wingdings" pitchFamily="2" charset="2"/>
              <a:buChar char="§"/>
              <a:defRPr sz="2400" b="1">
                <a:solidFill>
                  <a:schemeClr val="tx1"/>
                </a:solidFill>
                <a:latin typeface="Arial Narrow" pitchFamily="34" charset="0"/>
                <a:ea typeface="楷体_GB2312" pitchFamily="49" charset="-122"/>
              </a:defRPr>
            </a:lvl8pPr>
            <a:lvl9pPr marL="3886200" indent="-228600" fontAlgn="base">
              <a:spcBef>
                <a:spcPct val="25000"/>
              </a:spcBef>
              <a:spcAft>
                <a:spcPct val="0"/>
              </a:spcAft>
              <a:buClr>
                <a:schemeClr val="accent2"/>
              </a:buClr>
              <a:buFont typeface="Wingdings" pitchFamily="2" charset="2"/>
              <a:buChar char="§"/>
              <a:defRPr sz="2400" b="1">
                <a:solidFill>
                  <a:schemeClr val="tx1"/>
                </a:solidFill>
                <a:latin typeface="Arial Narrow" pitchFamily="34" charset="0"/>
                <a:ea typeface="楷体_GB2312" pitchFamily="49" charset="-122"/>
              </a:defRPr>
            </a:lvl9pPr>
          </a:lstStyle>
          <a:p>
            <a:pPr algn="just">
              <a:lnSpc>
                <a:spcPct val="110000"/>
              </a:lnSpc>
              <a:buClr>
                <a:srgbClr val="CC0000"/>
              </a:buClr>
              <a:buFont typeface="Wingdings" pitchFamily="2" charset="2"/>
              <a:buNone/>
              <a:defRPr/>
            </a:pPr>
            <a:r>
              <a:rPr lang="zh-CN" altLang="en-US" sz="2400" dirty="0" smtClean="0"/>
              <a:t>利用二极管</a:t>
            </a:r>
            <a:r>
              <a:rPr lang="en-US" sz="2400" dirty="0" smtClean="0"/>
              <a:t> D1</a:t>
            </a:r>
            <a:r>
              <a:rPr lang="zh-CN" altLang="en-US" sz="2400" dirty="0" smtClean="0"/>
              <a:t>、</a:t>
            </a:r>
            <a:r>
              <a:rPr lang="en-US" altLang="zh-CN" sz="2400" dirty="0" smtClean="0"/>
              <a:t>D2</a:t>
            </a:r>
            <a:r>
              <a:rPr lang="en-US" sz="2400" dirty="0" smtClean="0"/>
              <a:t> </a:t>
            </a:r>
            <a:r>
              <a:rPr lang="zh-CN" altLang="en-US" sz="2400" dirty="0" smtClean="0"/>
              <a:t>的非线性对电路进行稳幅。</a:t>
            </a:r>
            <a:endParaRPr lang="zh-CN" altLang="en-US" sz="2400" kern="0" dirty="0" smtClean="0">
              <a:solidFill>
                <a:srgbClr val="000000"/>
              </a:solidFill>
            </a:endParaRPr>
          </a:p>
        </p:txBody>
      </p:sp>
      <p:sp>
        <p:nvSpPr>
          <p:cNvPr id="23590" name="Rectangle 5"/>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graphicFrame>
        <p:nvGraphicFramePr>
          <p:cNvPr id="23554" name="Object 4"/>
          <p:cNvGraphicFramePr>
            <a:graphicFrameLocks noChangeAspect="1"/>
          </p:cNvGraphicFramePr>
          <p:nvPr/>
        </p:nvGraphicFramePr>
        <p:xfrm>
          <a:off x="1500188" y="3881438"/>
          <a:ext cx="1643062" cy="684610"/>
        </p:xfrm>
        <a:graphic>
          <a:graphicData uri="http://schemas.openxmlformats.org/presentationml/2006/ole">
            <p:oleObj spid="_x0000_s23554" r:id="rId6" imgW="685800" imgH="381000" progId="Equation.DSMT4">
              <p:embed/>
            </p:oleObj>
          </a:graphicData>
        </a:graphic>
      </p:graphicFrame>
      <p:sp>
        <p:nvSpPr>
          <p:cNvPr id="46" name="Rectangle 3"/>
          <p:cNvSpPr>
            <a:spLocks noChangeArrowheads="1"/>
          </p:cNvSpPr>
          <p:nvPr/>
        </p:nvSpPr>
        <p:spPr bwMode="auto">
          <a:xfrm>
            <a:off x="500063" y="3589734"/>
            <a:ext cx="4214812" cy="498598"/>
          </a:xfrm>
          <a:prstGeom prst="rect">
            <a:avLst/>
          </a:prstGeom>
          <a:noFill/>
          <a:ln>
            <a:noFill/>
          </a:ln>
          <a:effectLst/>
          <a:extLst>
            <a:ext uri="{909E8E84-426E-40DD-AFC4-6F175D3DCCD1}"/>
            <a:ext uri="{91240B29-F687-4F45-9708-019B960494DF}"/>
            <a:ext uri="{AF507438-7753-43E0-B8FC-AC1667EBCBE1}"/>
          </a:extLst>
        </p:spPr>
        <p:txBody>
          <a:bodyPr>
            <a:spAutoFit/>
          </a:bodyPr>
          <a:lstStyle>
            <a:lvl1pPr algn="l">
              <a:spcBef>
                <a:spcPct val="20000"/>
              </a:spcBef>
              <a:buClr>
                <a:schemeClr val="accent2"/>
              </a:buClr>
              <a:buFont typeface="Wingdings" pitchFamily="2" charset="2"/>
              <a:buChar char="o"/>
              <a:defRPr sz="3000" b="1">
                <a:solidFill>
                  <a:schemeClr val="tx1"/>
                </a:solidFill>
                <a:latin typeface="Arial Narrow" pitchFamily="34" charset="0"/>
                <a:ea typeface="楷体_GB2312" pitchFamily="49" charset="-122"/>
              </a:defRPr>
            </a:lvl1pPr>
            <a:lvl2pPr marL="762000" indent="-285750" algn="l">
              <a:spcBef>
                <a:spcPct val="20000"/>
              </a:spcBef>
              <a:buClr>
                <a:schemeClr val="accent2"/>
              </a:buClr>
              <a:buFont typeface="Wingdings" pitchFamily="2" charset="2"/>
              <a:buChar char="n"/>
              <a:defRPr sz="3000" b="1">
                <a:solidFill>
                  <a:schemeClr val="tx1"/>
                </a:solidFill>
                <a:latin typeface="Arial Narrow" pitchFamily="34" charset="0"/>
                <a:ea typeface="楷体_GB2312" pitchFamily="49" charset="-122"/>
              </a:defRPr>
            </a:lvl2pPr>
            <a:lvl3pPr marL="1181100" indent="-228600" algn="l">
              <a:spcBef>
                <a:spcPct val="20000"/>
              </a:spcBef>
              <a:buClr>
                <a:schemeClr val="accent2"/>
              </a:buClr>
              <a:buFont typeface="Wingdings" pitchFamily="2" charset="2"/>
              <a:buChar char="o"/>
              <a:defRPr sz="2800" b="1">
                <a:solidFill>
                  <a:schemeClr val="tx1"/>
                </a:solidFill>
                <a:latin typeface="Arial Narrow" pitchFamily="34" charset="0"/>
                <a:ea typeface="楷体_GB2312" pitchFamily="49" charset="-122"/>
              </a:defRPr>
            </a:lvl3pPr>
            <a:lvl4pPr marL="1600200" indent="-228600" algn="l">
              <a:spcBef>
                <a:spcPct val="20000"/>
              </a:spcBef>
              <a:buClr>
                <a:schemeClr val="accent2"/>
              </a:buClr>
              <a:buFont typeface="Wingdings" pitchFamily="2" charset="2"/>
              <a:buChar char="n"/>
              <a:defRPr sz="2400" b="1">
                <a:solidFill>
                  <a:schemeClr val="tx1"/>
                </a:solidFill>
                <a:latin typeface="Arial Narrow" pitchFamily="34" charset="0"/>
                <a:ea typeface="楷体_GB2312" pitchFamily="49" charset="-122"/>
              </a:defRPr>
            </a:lvl4pPr>
            <a:lvl5pPr marL="2057400" indent="-228600" algn="l">
              <a:spcBef>
                <a:spcPct val="25000"/>
              </a:spcBef>
              <a:buClr>
                <a:schemeClr val="accent2"/>
              </a:buClr>
              <a:buFont typeface="Wingdings" pitchFamily="2" charset="2"/>
              <a:buChar char="§"/>
              <a:defRPr sz="2400" b="1">
                <a:solidFill>
                  <a:schemeClr val="tx1"/>
                </a:solidFill>
                <a:latin typeface="Arial Narrow" pitchFamily="34" charset="0"/>
                <a:ea typeface="楷体_GB2312" pitchFamily="49" charset="-122"/>
              </a:defRPr>
            </a:lvl5pPr>
            <a:lvl6pPr marL="2514600" indent="-228600" fontAlgn="base">
              <a:spcBef>
                <a:spcPct val="25000"/>
              </a:spcBef>
              <a:spcAft>
                <a:spcPct val="0"/>
              </a:spcAft>
              <a:buClr>
                <a:schemeClr val="accent2"/>
              </a:buClr>
              <a:buFont typeface="Wingdings" pitchFamily="2" charset="2"/>
              <a:buChar char="§"/>
              <a:defRPr sz="2400" b="1">
                <a:solidFill>
                  <a:schemeClr val="tx1"/>
                </a:solidFill>
                <a:latin typeface="Arial Narrow" pitchFamily="34" charset="0"/>
                <a:ea typeface="楷体_GB2312" pitchFamily="49" charset="-122"/>
              </a:defRPr>
            </a:lvl6pPr>
            <a:lvl7pPr marL="2971800" indent="-228600" fontAlgn="base">
              <a:spcBef>
                <a:spcPct val="25000"/>
              </a:spcBef>
              <a:spcAft>
                <a:spcPct val="0"/>
              </a:spcAft>
              <a:buClr>
                <a:schemeClr val="accent2"/>
              </a:buClr>
              <a:buFont typeface="Wingdings" pitchFamily="2" charset="2"/>
              <a:buChar char="§"/>
              <a:defRPr sz="2400" b="1">
                <a:solidFill>
                  <a:schemeClr val="tx1"/>
                </a:solidFill>
                <a:latin typeface="Arial Narrow" pitchFamily="34" charset="0"/>
                <a:ea typeface="楷体_GB2312" pitchFamily="49" charset="-122"/>
              </a:defRPr>
            </a:lvl7pPr>
            <a:lvl8pPr marL="3429000" indent="-228600" fontAlgn="base">
              <a:spcBef>
                <a:spcPct val="25000"/>
              </a:spcBef>
              <a:spcAft>
                <a:spcPct val="0"/>
              </a:spcAft>
              <a:buClr>
                <a:schemeClr val="accent2"/>
              </a:buClr>
              <a:buFont typeface="Wingdings" pitchFamily="2" charset="2"/>
              <a:buChar char="§"/>
              <a:defRPr sz="2400" b="1">
                <a:solidFill>
                  <a:schemeClr val="tx1"/>
                </a:solidFill>
                <a:latin typeface="Arial Narrow" pitchFamily="34" charset="0"/>
                <a:ea typeface="楷体_GB2312" pitchFamily="49" charset="-122"/>
              </a:defRPr>
            </a:lvl8pPr>
            <a:lvl9pPr marL="3886200" indent="-228600" fontAlgn="base">
              <a:spcBef>
                <a:spcPct val="25000"/>
              </a:spcBef>
              <a:spcAft>
                <a:spcPct val="0"/>
              </a:spcAft>
              <a:buClr>
                <a:schemeClr val="accent2"/>
              </a:buClr>
              <a:buFont typeface="Wingdings" pitchFamily="2" charset="2"/>
              <a:buChar char="§"/>
              <a:defRPr sz="2400" b="1">
                <a:solidFill>
                  <a:schemeClr val="tx1"/>
                </a:solidFill>
                <a:latin typeface="Arial Narrow" pitchFamily="34" charset="0"/>
                <a:ea typeface="楷体_GB2312" pitchFamily="49" charset="-122"/>
              </a:defRPr>
            </a:lvl9pPr>
          </a:lstStyle>
          <a:p>
            <a:pPr algn="just">
              <a:lnSpc>
                <a:spcPct val="110000"/>
              </a:lnSpc>
              <a:buClr>
                <a:srgbClr val="CC0000"/>
              </a:buClr>
              <a:buFont typeface="Wingdings" pitchFamily="2" charset="2"/>
              <a:buNone/>
              <a:defRPr/>
            </a:pPr>
            <a:r>
              <a:rPr lang="zh-CN" altLang="en-US" sz="2400" kern="0" dirty="0" smtClean="0">
                <a:solidFill>
                  <a:srgbClr val="000000"/>
                </a:solidFill>
              </a:rPr>
              <a:t>输出频率为：</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wipe(left)">
                                      <p:cBhvr>
                                        <p:cTn id="7" dur="500"/>
                                        <p:tgtEl>
                                          <p:spTgt spid="4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2"/>
                                        </p:tgtEl>
                                        <p:attrNameLst>
                                          <p:attrName>style.visibility</p:attrName>
                                        </p:attrNameLst>
                                      </p:cBhvr>
                                      <p:to>
                                        <p:strVal val="visible"/>
                                      </p:to>
                                    </p:set>
                                    <p:animEffect transition="in" filter="wipe(left)">
                                      <p:cBhvr>
                                        <p:cTn id="12" dur="500"/>
                                        <p:tgtEl>
                                          <p:spTgt spid="4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3"/>
                                        </p:tgtEl>
                                        <p:attrNameLst>
                                          <p:attrName>style.visibility</p:attrName>
                                        </p:attrNameLst>
                                      </p:cBhvr>
                                      <p:to>
                                        <p:strVal val="visible"/>
                                      </p:to>
                                    </p:set>
                                    <p:animEffect transition="in" filter="wipe(left)">
                                      <p:cBhvr>
                                        <p:cTn id="17" dur="500"/>
                                        <p:tgtEl>
                                          <p:spTgt spid="4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6"/>
                                        </p:tgtEl>
                                        <p:attrNameLst>
                                          <p:attrName>style.visibility</p:attrName>
                                        </p:attrNameLst>
                                      </p:cBhvr>
                                      <p:to>
                                        <p:strVal val="visible"/>
                                      </p:to>
                                    </p:set>
                                    <p:animEffect transition="in" filter="wipe(left)">
                                      <p:cBhvr>
                                        <p:cTn id="22"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utoUpdateAnimBg="0"/>
      <p:bldP spid="42" grpId="0" autoUpdateAnimBg="0"/>
      <p:bldP spid="43" grpId="0" autoUpdateAnimBg="0"/>
      <p:bldP spid="46" grpId="0" autoUpdateAnimBg="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24580" name="Rectangle 4"/>
          <p:cNvSpPr>
            <a:spLocks noChangeArrowheads="1"/>
          </p:cNvSpPr>
          <p:nvPr/>
        </p:nvSpPr>
        <p:spPr bwMode="auto">
          <a:xfrm>
            <a:off x="0" y="-13216"/>
            <a:ext cx="184731" cy="369332"/>
          </a:xfrm>
          <a:prstGeom prst="rect">
            <a:avLst/>
          </a:prstGeom>
          <a:noFill/>
          <a:ln w="9525">
            <a:noFill/>
            <a:miter lim="800000"/>
            <a:headEnd/>
            <a:tailEnd/>
          </a:ln>
        </p:spPr>
        <p:txBody>
          <a:bodyPr wrap="none" anchor="ctr">
            <a:spAutoFit/>
          </a:bodyPr>
          <a:lstStyle/>
          <a:p>
            <a:endParaRPr lang="zh-CN" altLang="en-US"/>
          </a:p>
        </p:txBody>
      </p:sp>
      <p:sp>
        <p:nvSpPr>
          <p:cNvPr id="24581" name="Rectangle 6"/>
          <p:cNvSpPr>
            <a:spLocks noChangeArrowheads="1"/>
          </p:cNvSpPr>
          <p:nvPr/>
        </p:nvSpPr>
        <p:spPr bwMode="auto">
          <a:xfrm>
            <a:off x="0" y="-13216"/>
            <a:ext cx="184731" cy="369332"/>
          </a:xfrm>
          <a:prstGeom prst="rect">
            <a:avLst/>
          </a:prstGeom>
          <a:noFill/>
          <a:ln w="9525">
            <a:noFill/>
            <a:miter lim="800000"/>
            <a:headEnd/>
            <a:tailEnd/>
          </a:ln>
        </p:spPr>
        <p:txBody>
          <a:bodyPr wrap="none" anchor="ctr">
            <a:spAutoFit/>
          </a:bodyPr>
          <a:lstStyle/>
          <a:p>
            <a:endParaRPr lang="zh-CN" altLang="en-US"/>
          </a:p>
        </p:txBody>
      </p:sp>
      <p:sp>
        <p:nvSpPr>
          <p:cNvPr id="24582" name="Rectangle 7"/>
          <p:cNvSpPr>
            <a:spLocks noChangeArrowheads="1"/>
          </p:cNvSpPr>
          <p:nvPr/>
        </p:nvSpPr>
        <p:spPr bwMode="auto">
          <a:xfrm>
            <a:off x="0" y="458272"/>
            <a:ext cx="184731" cy="369332"/>
          </a:xfrm>
          <a:prstGeom prst="rect">
            <a:avLst/>
          </a:prstGeom>
          <a:noFill/>
          <a:ln w="9525">
            <a:noFill/>
            <a:miter lim="800000"/>
            <a:headEnd/>
            <a:tailEnd/>
          </a:ln>
        </p:spPr>
        <p:txBody>
          <a:bodyPr wrap="none" anchor="ctr">
            <a:spAutoFit/>
          </a:bodyPr>
          <a:lstStyle/>
          <a:p>
            <a:pPr eaLnBrk="0" hangingPunct="0"/>
            <a:endParaRPr lang="zh-CN" altLang="zh-CN"/>
          </a:p>
        </p:txBody>
      </p:sp>
      <p:sp>
        <p:nvSpPr>
          <p:cNvPr id="24583" name="Rectangle 2"/>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24584" name="Rectangle 2"/>
          <p:cNvSpPr>
            <a:spLocks noChangeArrowheads="1"/>
          </p:cNvSpPr>
          <p:nvPr/>
        </p:nvSpPr>
        <p:spPr bwMode="auto">
          <a:xfrm>
            <a:off x="571501" y="375048"/>
            <a:ext cx="7286625" cy="523220"/>
          </a:xfrm>
          <a:prstGeom prst="rect">
            <a:avLst/>
          </a:prstGeom>
          <a:noFill/>
          <a:ln w="12700" cap="sq">
            <a:noFill/>
            <a:miter lim="800000"/>
            <a:headEnd type="none" w="sm" len="sm"/>
            <a:tailEnd type="none" w="sm" len="sm"/>
          </a:ln>
        </p:spPr>
        <p:txBody>
          <a:bodyPr>
            <a:spAutoFit/>
          </a:bodyPr>
          <a:lstStyle/>
          <a:p>
            <a:r>
              <a:rPr lang="en-US" altLang="zh-CN" sz="2800"/>
              <a:t>3.7.1  </a:t>
            </a:r>
            <a:r>
              <a:rPr lang="zh-CN" altLang="en-US" sz="2800"/>
              <a:t>正弦波振荡电路</a:t>
            </a:r>
          </a:p>
        </p:txBody>
      </p:sp>
      <p:sp>
        <p:nvSpPr>
          <p:cNvPr id="24585" name="Rectangle 22"/>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24586" name="Rectangle 24"/>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24587" name="Rectangle 4"/>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24588" name="Rectangle 6"/>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24589" name="Rectangle 6"/>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24590" name="Rectangle 8"/>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24591" name="Rectangle 10"/>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24592" name="Rectangle 7"/>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24593" name="Rectangle 10"/>
          <p:cNvSpPr>
            <a:spLocks noChangeArrowheads="1"/>
          </p:cNvSpPr>
          <p:nvPr/>
        </p:nvSpPr>
        <p:spPr bwMode="auto">
          <a:xfrm>
            <a:off x="0" y="12070"/>
            <a:ext cx="216726" cy="261610"/>
          </a:xfrm>
          <a:prstGeom prst="rect">
            <a:avLst/>
          </a:prstGeom>
          <a:noFill/>
          <a:ln w="9525">
            <a:noFill/>
            <a:miter lim="800000"/>
            <a:headEnd/>
            <a:tailEnd/>
          </a:ln>
        </p:spPr>
        <p:txBody>
          <a:bodyPr wrap="none" anchor="ctr">
            <a:spAutoFit/>
          </a:bodyPr>
          <a:lstStyle/>
          <a:p>
            <a:pPr eaLnBrk="0" hangingPunct="0"/>
            <a:r>
              <a:rPr lang="zh-CN" altLang="zh-CN" sz="1100"/>
              <a:t> </a:t>
            </a:r>
            <a:endParaRPr lang="zh-CN" altLang="zh-CN"/>
          </a:p>
        </p:txBody>
      </p:sp>
      <p:sp>
        <p:nvSpPr>
          <p:cNvPr id="24594" name="Rectangle 12"/>
          <p:cNvSpPr>
            <a:spLocks noChangeArrowheads="1"/>
          </p:cNvSpPr>
          <p:nvPr/>
        </p:nvSpPr>
        <p:spPr bwMode="auto">
          <a:xfrm>
            <a:off x="0" y="-13216"/>
            <a:ext cx="184731" cy="369332"/>
          </a:xfrm>
          <a:prstGeom prst="rect">
            <a:avLst/>
          </a:prstGeom>
          <a:noFill/>
          <a:ln w="9525">
            <a:noFill/>
            <a:miter lim="800000"/>
            <a:headEnd/>
            <a:tailEnd/>
          </a:ln>
        </p:spPr>
        <p:txBody>
          <a:bodyPr wrap="none" anchor="ctr">
            <a:spAutoFit/>
          </a:bodyPr>
          <a:lstStyle/>
          <a:p>
            <a:endParaRPr lang="zh-CN" altLang="en-US"/>
          </a:p>
        </p:txBody>
      </p:sp>
      <p:sp>
        <p:nvSpPr>
          <p:cNvPr id="24595" name="Rectangle 5"/>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24596" name="Rectangle 7"/>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24597" name="Rectangle 5"/>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24598" name="Rectangle 7"/>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24599" name="Rectangle 9"/>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24600" name="Rectangle 3"/>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24601" name="Rectangle 4"/>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24602" name="Rectangle 6"/>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24603" name="Rectangle 8"/>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24604" name="Rectangle 6"/>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24605" name="Rectangle 3">
            <a:hlinkClick r:id="rId3" action="ppaction://hlinksldjump"/>
          </p:cNvPr>
          <p:cNvSpPr>
            <a:spLocks noChangeArrowheads="1"/>
          </p:cNvSpPr>
          <p:nvPr/>
        </p:nvSpPr>
        <p:spPr bwMode="auto">
          <a:xfrm>
            <a:off x="500063" y="741416"/>
            <a:ext cx="4953000" cy="462307"/>
          </a:xfrm>
          <a:prstGeom prst="rect">
            <a:avLst/>
          </a:prstGeom>
          <a:noFill/>
          <a:ln w="9525">
            <a:noFill/>
            <a:miter lim="800000"/>
            <a:headEnd/>
            <a:tailEnd/>
          </a:ln>
        </p:spPr>
        <p:txBody>
          <a:bodyPr lIns="92075" tIns="46038" rIns="92075" bIns="46038" anchor="b">
            <a:spAutoFit/>
          </a:bodyPr>
          <a:lstStyle/>
          <a:p>
            <a:r>
              <a:rPr lang="en-US" altLang="zh-CN" sz="2400"/>
              <a:t>2</a:t>
            </a:r>
            <a:r>
              <a:rPr lang="zh-CN" altLang="en-US" sz="2400"/>
              <a:t>．</a:t>
            </a:r>
            <a:r>
              <a:rPr lang="en-US" altLang="zh-CN" sz="2400"/>
              <a:t>RC</a:t>
            </a:r>
            <a:r>
              <a:rPr lang="zh-CN" altLang="en-US" sz="2400"/>
              <a:t>移相振荡电路</a:t>
            </a:r>
          </a:p>
        </p:txBody>
      </p:sp>
      <p:sp>
        <p:nvSpPr>
          <p:cNvPr id="34" name="Rectangle 3">
            <a:hlinkClick r:id="rId3" action="ppaction://hlinksldjump"/>
          </p:cNvPr>
          <p:cNvSpPr>
            <a:spLocks noChangeArrowheads="1"/>
          </p:cNvSpPr>
          <p:nvPr/>
        </p:nvSpPr>
        <p:spPr bwMode="auto">
          <a:xfrm>
            <a:off x="119063" y="1062884"/>
            <a:ext cx="4953000" cy="462307"/>
          </a:xfrm>
          <a:prstGeom prst="rect">
            <a:avLst/>
          </a:prstGeom>
          <a:noFill/>
          <a:ln w="9525">
            <a:noFill/>
            <a:miter lim="800000"/>
            <a:headEnd/>
            <a:tailEnd/>
          </a:ln>
        </p:spPr>
        <p:txBody>
          <a:bodyPr lIns="92075" tIns="46038" rIns="92075" bIns="46038" anchor="b">
            <a:spAutoFit/>
          </a:bodyPr>
          <a:lstStyle/>
          <a:p>
            <a:pPr>
              <a:defRPr/>
            </a:pPr>
            <a:r>
              <a:rPr lang="zh-CN" altLang="en-US" sz="2400" kern="0" dirty="0">
                <a:solidFill>
                  <a:srgbClr val="FF0000"/>
                </a:solidFill>
                <a:ea typeface="楷体_GB2312" pitchFamily="49" charset="-122"/>
              </a:rPr>
              <a:t>（</a:t>
            </a:r>
            <a:r>
              <a:rPr lang="en-US" altLang="zh-CN" sz="2400" kern="0" dirty="0">
                <a:solidFill>
                  <a:srgbClr val="FF0000"/>
                </a:solidFill>
                <a:ea typeface="楷体_GB2312" pitchFamily="49" charset="-122"/>
              </a:rPr>
              <a:t>1</a:t>
            </a:r>
            <a:r>
              <a:rPr lang="zh-CN" altLang="en-US" sz="2400" kern="0" dirty="0">
                <a:solidFill>
                  <a:srgbClr val="FF0000"/>
                </a:solidFill>
                <a:ea typeface="楷体_GB2312" pitchFamily="49" charset="-122"/>
              </a:rPr>
              <a:t>）电路结构</a:t>
            </a:r>
          </a:p>
        </p:txBody>
      </p:sp>
      <p:sp>
        <p:nvSpPr>
          <p:cNvPr id="41" name="Rectangle 3"/>
          <p:cNvSpPr>
            <a:spLocks noChangeArrowheads="1"/>
          </p:cNvSpPr>
          <p:nvPr/>
        </p:nvSpPr>
        <p:spPr bwMode="auto">
          <a:xfrm>
            <a:off x="5000626" y="1125141"/>
            <a:ext cx="3857625" cy="498598"/>
          </a:xfrm>
          <a:prstGeom prst="rect">
            <a:avLst/>
          </a:prstGeom>
          <a:noFill/>
          <a:ln>
            <a:noFill/>
          </a:ln>
          <a:effectLst/>
          <a:extLst>
            <a:ext uri="{909E8E84-426E-40DD-AFC4-6F175D3DCCD1}"/>
            <a:ext uri="{91240B29-F687-4F45-9708-019B960494DF}"/>
            <a:ext uri="{AF507438-7753-43E0-B8FC-AC1667EBCBE1}"/>
          </a:extLst>
        </p:spPr>
        <p:txBody>
          <a:bodyPr>
            <a:spAutoFit/>
          </a:bodyPr>
          <a:lstStyle>
            <a:lvl1pPr algn="l">
              <a:spcBef>
                <a:spcPct val="20000"/>
              </a:spcBef>
              <a:buClr>
                <a:schemeClr val="accent2"/>
              </a:buClr>
              <a:buFont typeface="Wingdings" pitchFamily="2" charset="2"/>
              <a:buChar char="o"/>
              <a:defRPr sz="3000" b="1">
                <a:solidFill>
                  <a:schemeClr val="tx1"/>
                </a:solidFill>
                <a:latin typeface="Arial Narrow" pitchFamily="34" charset="0"/>
                <a:ea typeface="楷体_GB2312" pitchFamily="49" charset="-122"/>
              </a:defRPr>
            </a:lvl1pPr>
            <a:lvl2pPr marL="762000" indent="-285750" algn="l">
              <a:spcBef>
                <a:spcPct val="20000"/>
              </a:spcBef>
              <a:buClr>
                <a:schemeClr val="accent2"/>
              </a:buClr>
              <a:buFont typeface="Wingdings" pitchFamily="2" charset="2"/>
              <a:buChar char="n"/>
              <a:defRPr sz="3000" b="1">
                <a:solidFill>
                  <a:schemeClr val="tx1"/>
                </a:solidFill>
                <a:latin typeface="Arial Narrow" pitchFamily="34" charset="0"/>
                <a:ea typeface="楷体_GB2312" pitchFamily="49" charset="-122"/>
              </a:defRPr>
            </a:lvl2pPr>
            <a:lvl3pPr marL="1181100" indent="-228600" algn="l">
              <a:spcBef>
                <a:spcPct val="20000"/>
              </a:spcBef>
              <a:buClr>
                <a:schemeClr val="accent2"/>
              </a:buClr>
              <a:buFont typeface="Wingdings" pitchFamily="2" charset="2"/>
              <a:buChar char="o"/>
              <a:defRPr sz="2800" b="1">
                <a:solidFill>
                  <a:schemeClr val="tx1"/>
                </a:solidFill>
                <a:latin typeface="Arial Narrow" pitchFamily="34" charset="0"/>
                <a:ea typeface="楷体_GB2312" pitchFamily="49" charset="-122"/>
              </a:defRPr>
            </a:lvl3pPr>
            <a:lvl4pPr marL="1600200" indent="-228600" algn="l">
              <a:spcBef>
                <a:spcPct val="20000"/>
              </a:spcBef>
              <a:buClr>
                <a:schemeClr val="accent2"/>
              </a:buClr>
              <a:buFont typeface="Wingdings" pitchFamily="2" charset="2"/>
              <a:buChar char="n"/>
              <a:defRPr sz="2400" b="1">
                <a:solidFill>
                  <a:schemeClr val="tx1"/>
                </a:solidFill>
                <a:latin typeface="Arial Narrow" pitchFamily="34" charset="0"/>
                <a:ea typeface="楷体_GB2312" pitchFamily="49" charset="-122"/>
              </a:defRPr>
            </a:lvl4pPr>
            <a:lvl5pPr marL="2057400" indent="-228600" algn="l">
              <a:spcBef>
                <a:spcPct val="25000"/>
              </a:spcBef>
              <a:buClr>
                <a:schemeClr val="accent2"/>
              </a:buClr>
              <a:buFont typeface="Wingdings" pitchFamily="2" charset="2"/>
              <a:buChar char="§"/>
              <a:defRPr sz="2400" b="1">
                <a:solidFill>
                  <a:schemeClr val="tx1"/>
                </a:solidFill>
                <a:latin typeface="Arial Narrow" pitchFamily="34" charset="0"/>
                <a:ea typeface="楷体_GB2312" pitchFamily="49" charset="-122"/>
              </a:defRPr>
            </a:lvl5pPr>
            <a:lvl6pPr marL="2514600" indent="-228600" fontAlgn="base">
              <a:spcBef>
                <a:spcPct val="25000"/>
              </a:spcBef>
              <a:spcAft>
                <a:spcPct val="0"/>
              </a:spcAft>
              <a:buClr>
                <a:schemeClr val="accent2"/>
              </a:buClr>
              <a:buFont typeface="Wingdings" pitchFamily="2" charset="2"/>
              <a:buChar char="§"/>
              <a:defRPr sz="2400" b="1">
                <a:solidFill>
                  <a:schemeClr val="tx1"/>
                </a:solidFill>
                <a:latin typeface="Arial Narrow" pitchFamily="34" charset="0"/>
                <a:ea typeface="楷体_GB2312" pitchFamily="49" charset="-122"/>
              </a:defRPr>
            </a:lvl6pPr>
            <a:lvl7pPr marL="2971800" indent="-228600" fontAlgn="base">
              <a:spcBef>
                <a:spcPct val="25000"/>
              </a:spcBef>
              <a:spcAft>
                <a:spcPct val="0"/>
              </a:spcAft>
              <a:buClr>
                <a:schemeClr val="accent2"/>
              </a:buClr>
              <a:buFont typeface="Wingdings" pitchFamily="2" charset="2"/>
              <a:buChar char="§"/>
              <a:defRPr sz="2400" b="1">
                <a:solidFill>
                  <a:schemeClr val="tx1"/>
                </a:solidFill>
                <a:latin typeface="Arial Narrow" pitchFamily="34" charset="0"/>
                <a:ea typeface="楷体_GB2312" pitchFamily="49" charset="-122"/>
              </a:defRPr>
            </a:lvl7pPr>
            <a:lvl8pPr marL="3429000" indent="-228600" fontAlgn="base">
              <a:spcBef>
                <a:spcPct val="25000"/>
              </a:spcBef>
              <a:spcAft>
                <a:spcPct val="0"/>
              </a:spcAft>
              <a:buClr>
                <a:schemeClr val="accent2"/>
              </a:buClr>
              <a:buFont typeface="Wingdings" pitchFamily="2" charset="2"/>
              <a:buChar char="§"/>
              <a:defRPr sz="2400" b="1">
                <a:solidFill>
                  <a:schemeClr val="tx1"/>
                </a:solidFill>
                <a:latin typeface="Arial Narrow" pitchFamily="34" charset="0"/>
                <a:ea typeface="楷体_GB2312" pitchFamily="49" charset="-122"/>
              </a:defRPr>
            </a:lvl8pPr>
            <a:lvl9pPr marL="3886200" indent="-228600" fontAlgn="base">
              <a:spcBef>
                <a:spcPct val="25000"/>
              </a:spcBef>
              <a:spcAft>
                <a:spcPct val="0"/>
              </a:spcAft>
              <a:buClr>
                <a:schemeClr val="accent2"/>
              </a:buClr>
              <a:buFont typeface="Wingdings" pitchFamily="2" charset="2"/>
              <a:buChar char="§"/>
              <a:defRPr sz="2400" b="1">
                <a:solidFill>
                  <a:schemeClr val="tx1"/>
                </a:solidFill>
                <a:latin typeface="Arial Narrow" pitchFamily="34" charset="0"/>
                <a:ea typeface="楷体_GB2312" pitchFamily="49" charset="-122"/>
              </a:defRPr>
            </a:lvl9pPr>
          </a:lstStyle>
          <a:p>
            <a:pPr algn="just">
              <a:lnSpc>
                <a:spcPct val="110000"/>
              </a:lnSpc>
              <a:buClr>
                <a:srgbClr val="CC0000"/>
              </a:buClr>
              <a:buFont typeface="Wingdings" pitchFamily="2" charset="2"/>
              <a:buNone/>
              <a:defRPr/>
            </a:pPr>
            <a:r>
              <a:rPr lang="zh-CN" altLang="en-US" sz="2400" dirty="0" smtClean="0"/>
              <a:t>采用三极管作为放大单元</a:t>
            </a:r>
            <a:endParaRPr lang="zh-CN" altLang="en-US" sz="2400" kern="0" dirty="0" smtClean="0">
              <a:solidFill>
                <a:srgbClr val="000000"/>
              </a:solidFill>
            </a:endParaRPr>
          </a:p>
        </p:txBody>
      </p:sp>
      <p:sp>
        <p:nvSpPr>
          <p:cNvPr id="42" name="Rectangle 3"/>
          <p:cNvSpPr>
            <a:spLocks noChangeArrowheads="1"/>
          </p:cNvSpPr>
          <p:nvPr/>
        </p:nvSpPr>
        <p:spPr bwMode="auto">
          <a:xfrm>
            <a:off x="5000626" y="2839641"/>
            <a:ext cx="4214813" cy="904863"/>
          </a:xfrm>
          <a:prstGeom prst="rect">
            <a:avLst/>
          </a:prstGeom>
          <a:noFill/>
          <a:ln>
            <a:noFill/>
          </a:ln>
          <a:effectLst/>
          <a:extLst>
            <a:ext uri="{909E8E84-426E-40DD-AFC4-6F175D3DCCD1}"/>
            <a:ext uri="{91240B29-F687-4F45-9708-019B960494DF}"/>
            <a:ext uri="{AF507438-7753-43E0-B8FC-AC1667EBCBE1}"/>
          </a:extLst>
        </p:spPr>
        <p:txBody>
          <a:bodyPr>
            <a:spAutoFit/>
          </a:bodyPr>
          <a:lstStyle>
            <a:lvl1pPr algn="l">
              <a:spcBef>
                <a:spcPct val="20000"/>
              </a:spcBef>
              <a:buClr>
                <a:schemeClr val="accent2"/>
              </a:buClr>
              <a:buFont typeface="Wingdings" pitchFamily="2" charset="2"/>
              <a:buChar char="o"/>
              <a:defRPr sz="3000" b="1">
                <a:solidFill>
                  <a:schemeClr val="tx1"/>
                </a:solidFill>
                <a:latin typeface="Arial Narrow" pitchFamily="34" charset="0"/>
                <a:ea typeface="楷体_GB2312" pitchFamily="49" charset="-122"/>
              </a:defRPr>
            </a:lvl1pPr>
            <a:lvl2pPr marL="762000" indent="-285750" algn="l">
              <a:spcBef>
                <a:spcPct val="20000"/>
              </a:spcBef>
              <a:buClr>
                <a:schemeClr val="accent2"/>
              </a:buClr>
              <a:buFont typeface="Wingdings" pitchFamily="2" charset="2"/>
              <a:buChar char="n"/>
              <a:defRPr sz="3000" b="1">
                <a:solidFill>
                  <a:schemeClr val="tx1"/>
                </a:solidFill>
                <a:latin typeface="Arial Narrow" pitchFamily="34" charset="0"/>
                <a:ea typeface="楷体_GB2312" pitchFamily="49" charset="-122"/>
              </a:defRPr>
            </a:lvl2pPr>
            <a:lvl3pPr marL="1181100" indent="-228600" algn="l">
              <a:spcBef>
                <a:spcPct val="20000"/>
              </a:spcBef>
              <a:buClr>
                <a:schemeClr val="accent2"/>
              </a:buClr>
              <a:buFont typeface="Wingdings" pitchFamily="2" charset="2"/>
              <a:buChar char="o"/>
              <a:defRPr sz="2800" b="1">
                <a:solidFill>
                  <a:schemeClr val="tx1"/>
                </a:solidFill>
                <a:latin typeface="Arial Narrow" pitchFamily="34" charset="0"/>
                <a:ea typeface="楷体_GB2312" pitchFamily="49" charset="-122"/>
              </a:defRPr>
            </a:lvl3pPr>
            <a:lvl4pPr marL="1600200" indent="-228600" algn="l">
              <a:spcBef>
                <a:spcPct val="20000"/>
              </a:spcBef>
              <a:buClr>
                <a:schemeClr val="accent2"/>
              </a:buClr>
              <a:buFont typeface="Wingdings" pitchFamily="2" charset="2"/>
              <a:buChar char="n"/>
              <a:defRPr sz="2400" b="1">
                <a:solidFill>
                  <a:schemeClr val="tx1"/>
                </a:solidFill>
                <a:latin typeface="Arial Narrow" pitchFamily="34" charset="0"/>
                <a:ea typeface="楷体_GB2312" pitchFamily="49" charset="-122"/>
              </a:defRPr>
            </a:lvl4pPr>
            <a:lvl5pPr marL="2057400" indent="-228600" algn="l">
              <a:spcBef>
                <a:spcPct val="25000"/>
              </a:spcBef>
              <a:buClr>
                <a:schemeClr val="accent2"/>
              </a:buClr>
              <a:buFont typeface="Wingdings" pitchFamily="2" charset="2"/>
              <a:buChar char="§"/>
              <a:defRPr sz="2400" b="1">
                <a:solidFill>
                  <a:schemeClr val="tx1"/>
                </a:solidFill>
                <a:latin typeface="Arial Narrow" pitchFamily="34" charset="0"/>
                <a:ea typeface="楷体_GB2312" pitchFamily="49" charset="-122"/>
              </a:defRPr>
            </a:lvl5pPr>
            <a:lvl6pPr marL="2514600" indent="-228600" fontAlgn="base">
              <a:spcBef>
                <a:spcPct val="25000"/>
              </a:spcBef>
              <a:spcAft>
                <a:spcPct val="0"/>
              </a:spcAft>
              <a:buClr>
                <a:schemeClr val="accent2"/>
              </a:buClr>
              <a:buFont typeface="Wingdings" pitchFamily="2" charset="2"/>
              <a:buChar char="§"/>
              <a:defRPr sz="2400" b="1">
                <a:solidFill>
                  <a:schemeClr val="tx1"/>
                </a:solidFill>
                <a:latin typeface="Arial Narrow" pitchFamily="34" charset="0"/>
                <a:ea typeface="楷体_GB2312" pitchFamily="49" charset="-122"/>
              </a:defRPr>
            </a:lvl6pPr>
            <a:lvl7pPr marL="2971800" indent="-228600" fontAlgn="base">
              <a:spcBef>
                <a:spcPct val="25000"/>
              </a:spcBef>
              <a:spcAft>
                <a:spcPct val="0"/>
              </a:spcAft>
              <a:buClr>
                <a:schemeClr val="accent2"/>
              </a:buClr>
              <a:buFont typeface="Wingdings" pitchFamily="2" charset="2"/>
              <a:buChar char="§"/>
              <a:defRPr sz="2400" b="1">
                <a:solidFill>
                  <a:schemeClr val="tx1"/>
                </a:solidFill>
                <a:latin typeface="Arial Narrow" pitchFamily="34" charset="0"/>
                <a:ea typeface="楷体_GB2312" pitchFamily="49" charset="-122"/>
              </a:defRPr>
            </a:lvl7pPr>
            <a:lvl8pPr marL="3429000" indent="-228600" fontAlgn="base">
              <a:spcBef>
                <a:spcPct val="25000"/>
              </a:spcBef>
              <a:spcAft>
                <a:spcPct val="0"/>
              </a:spcAft>
              <a:buClr>
                <a:schemeClr val="accent2"/>
              </a:buClr>
              <a:buFont typeface="Wingdings" pitchFamily="2" charset="2"/>
              <a:buChar char="§"/>
              <a:defRPr sz="2400" b="1">
                <a:solidFill>
                  <a:schemeClr val="tx1"/>
                </a:solidFill>
                <a:latin typeface="Arial Narrow" pitchFamily="34" charset="0"/>
                <a:ea typeface="楷体_GB2312" pitchFamily="49" charset="-122"/>
              </a:defRPr>
            </a:lvl8pPr>
            <a:lvl9pPr marL="3886200" indent="-228600" fontAlgn="base">
              <a:spcBef>
                <a:spcPct val="25000"/>
              </a:spcBef>
              <a:spcAft>
                <a:spcPct val="0"/>
              </a:spcAft>
              <a:buClr>
                <a:schemeClr val="accent2"/>
              </a:buClr>
              <a:buFont typeface="Wingdings" pitchFamily="2" charset="2"/>
              <a:buChar char="§"/>
              <a:defRPr sz="2400" b="1">
                <a:solidFill>
                  <a:schemeClr val="tx1"/>
                </a:solidFill>
                <a:latin typeface="Arial Narrow" pitchFamily="34" charset="0"/>
                <a:ea typeface="楷体_GB2312" pitchFamily="49" charset="-122"/>
              </a:defRPr>
            </a:lvl9pPr>
          </a:lstStyle>
          <a:p>
            <a:pPr algn="just">
              <a:lnSpc>
                <a:spcPct val="110000"/>
              </a:lnSpc>
              <a:buClr>
                <a:srgbClr val="CC0000"/>
              </a:buClr>
              <a:buFont typeface="Wingdings" pitchFamily="2" charset="2"/>
              <a:buNone/>
              <a:defRPr/>
            </a:pPr>
            <a:r>
              <a:rPr lang="en-US" sz="2400" dirty="0" smtClean="0"/>
              <a:t>Q</a:t>
            </a:r>
            <a:r>
              <a:rPr lang="en-US" sz="2400" baseline="-25000" dirty="0" smtClean="0"/>
              <a:t>1</a:t>
            </a:r>
            <a:r>
              <a:rPr lang="zh-CN" altLang="en-US" sz="2400" dirty="0" smtClean="0"/>
              <a:t>构成的共射放大</a:t>
            </a:r>
            <a:r>
              <a:rPr lang="zh-CN" altLang="en-US" sz="2400" u="sng" dirty="0" smtClean="0"/>
              <a:t>器具有</a:t>
            </a:r>
            <a:r>
              <a:rPr lang="en-US" sz="2400" u="sng" dirty="0" smtClean="0"/>
              <a:t>180</a:t>
            </a:r>
            <a:r>
              <a:rPr lang="en-US" altLang="zh-CN" sz="2400" u="sng" dirty="0" smtClean="0"/>
              <a:t>°</a:t>
            </a:r>
            <a:r>
              <a:rPr lang="zh-CN" altLang="en-US" sz="2400" u="sng" dirty="0" smtClean="0"/>
              <a:t>的相移量。</a:t>
            </a:r>
            <a:endParaRPr lang="zh-CN" altLang="en-US" sz="2400" u="sng" kern="0" dirty="0" smtClean="0">
              <a:solidFill>
                <a:srgbClr val="000000"/>
              </a:solidFill>
            </a:endParaRPr>
          </a:p>
        </p:txBody>
      </p:sp>
      <p:sp>
        <p:nvSpPr>
          <p:cNvPr id="43" name="Rectangle 3"/>
          <p:cNvSpPr>
            <a:spLocks noChangeArrowheads="1"/>
          </p:cNvSpPr>
          <p:nvPr/>
        </p:nvSpPr>
        <p:spPr bwMode="auto">
          <a:xfrm>
            <a:off x="5000625" y="1553767"/>
            <a:ext cx="4000500" cy="1717393"/>
          </a:xfrm>
          <a:prstGeom prst="rect">
            <a:avLst/>
          </a:prstGeom>
          <a:noFill/>
          <a:ln>
            <a:noFill/>
          </a:ln>
          <a:effectLst/>
          <a:extLst>
            <a:ext uri="{909E8E84-426E-40DD-AFC4-6F175D3DCCD1}"/>
            <a:ext uri="{91240B29-F687-4F45-9708-019B960494DF}"/>
            <a:ext uri="{AF507438-7753-43E0-B8FC-AC1667EBCBE1}"/>
          </a:extLst>
        </p:spPr>
        <p:txBody>
          <a:bodyPr>
            <a:spAutoFit/>
          </a:bodyPr>
          <a:lstStyle>
            <a:lvl1pPr algn="l">
              <a:spcBef>
                <a:spcPct val="20000"/>
              </a:spcBef>
              <a:buClr>
                <a:schemeClr val="accent2"/>
              </a:buClr>
              <a:buFont typeface="Wingdings" pitchFamily="2" charset="2"/>
              <a:buChar char="o"/>
              <a:defRPr sz="3000" b="1">
                <a:solidFill>
                  <a:schemeClr val="tx1"/>
                </a:solidFill>
                <a:latin typeface="Arial Narrow" pitchFamily="34" charset="0"/>
                <a:ea typeface="楷体_GB2312" pitchFamily="49" charset="-122"/>
              </a:defRPr>
            </a:lvl1pPr>
            <a:lvl2pPr marL="762000" indent="-285750" algn="l">
              <a:spcBef>
                <a:spcPct val="20000"/>
              </a:spcBef>
              <a:buClr>
                <a:schemeClr val="accent2"/>
              </a:buClr>
              <a:buFont typeface="Wingdings" pitchFamily="2" charset="2"/>
              <a:buChar char="n"/>
              <a:defRPr sz="3000" b="1">
                <a:solidFill>
                  <a:schemeClr val="tx1"/>
                </a:solidFill>
                <a:latin typeface="Arial Narrow" pitchFamily="34" charset="0"/>
                <a:ea typeface="楷体_GB2312" pitchFamily="49" charset="-122"/>
              </a:defRPr>
            </a:lvl2pPr>
            <a:lvl3pPr marL="1181100" indent="-228600" algn="l">
              <a:spcBef>
                <a:spcPct val="20000"/>
              </a:spcBef>
              <a:buClr>
                <a:schemeClr val="accent2"/>
              </a:buClr>
              <a:buFont typeface="Wingdings" pitchFamily="2" charset="2"/>
              <a:buChar char="o"/>
              <a:defRPr sz="2800" b="1">
                <a:solidFill>
                  <a:schemeClr val="tx1"/>
                </a:solidFill>
                <a:latin typeface="Arial Narrow" pitchFamily="34" charset="0"/>
                <a:ea typeface="楷体_GB2312" pitchFamily="49" charset="-122"/>
              </a:defRPr>
            </a:lvl3pPr>
            <a:lvl4pPr marL="1600200" indent="-228600" algn="l">
              <a:spcBef>
                <a:spcPct val="20000"/>
              </a:spcBef>
              <a:buClr>
                <a:schemeClr val="accent2"/>
              </a:buClr>
              <a:buFont typeface="Wingdings" pitchFamily="2" charset="2"/>
              <a:buChar char="n"/>
              <a:defRPr sz="2400" b="1">
                <a:solidFill>
                  <a:schemeClr val="tx1"/>
                </a:solidFill>
                <a:latin typeface="Arial Narrow" pitchFamily="34" charset="0"/>
                <a:ea typeface="楷体_GB2312" pitchFamily="49" charset="-122"/>
              </a:defRPr>
            </a:lvl4pPr>
            <a:lvl5pPr marL="2057400" indent="-228600" algn="l">
              <a:spcBef>
                <a:spcPct val="25000"/>
              </a:spcBef>
              <a:buClr>
                <a:schemeClr val="accent2"/>
              </a:buClr>
              <a:buFont typeface="Wingdings" pitchFamily="2" charset="2"/>
              <a:buChar char="§"/>
              <a:defRPr sz="2400" b="1">
                <a:solidFill>
                  <a:schemeClr val="tx1"/>
                </a:solidFill>
                <a:latin typeface="Arial Narrow" pitchFamily="34" charset="0"/>
                <a:ea typeface="楷体_GB2312" pitchFamily="49" charset="-122"/>
              </a:defRPr>
            </a:lvl5pPr>
            <a:lvl6pPr marL="2514600" indent="-228600" fontAlgn="base">
              <a:spcBef>
                <a:spcPct val="25000"/>
              </a:spcBef>
              <a:spcAft>
                <a:spcPct val="0"/>
              </a:spcAft>
              <a:buClr>
                <a:schemeClr val="accent2"/>
              </a:buClr>
              <a:buFont typeface="Wingdings" pitchFamily="2" charset="2"/>
              <a:buChar char="§"/>
              <a:defRPr sz="2400" b="1">
                <a:solidFill>
                  <a:schemeClr val="tx1"/>
                </a:solidFill>
                <a:latin typeface="Arial Narrow" pitchFamily="34" charset="0"/>
                <a:ea typeface="楷体_GB2312" pitchFamily="49" charset="-122"/>
              </a:defRPr>
            </a:lvl6pPr>
            <a:lvl7pPr marL="2971800" indent="-228600" fontAlgn="base">
              <a:spcBef>
                <a:spcPct val="25000"/>
              </a:spcBef>
              <a:spcAft>
                <a:spcPct val="0"/>
              </a:spcAft>
              <a:buClr>
                <a:schemeClr val="accent2"/>
              </a:buClr>
              <a:buFont typeface="Wingdings" pitchFamily="2" charset="2"/>
              <a:buChar char="§"/>
              <a:defRPr sz="2400" b="1">
                <a:solidFill>
                  <a:schemeClr val="tx1"/>
                </a:solidFill>
                <a:latin typeface="Arial Narrow" pitchFamily="34" charset="0"/>
                <a:ea typeface="楷体_GB2312" pitchFamily="49" charset="-122"/>
              </a:defRPr>
            </a:lvl7pPr>
            <a:lvl8pPr marL="3429000" indent="-228600" fontAlgn="base">
              <a:spcBef>
                <a:spcPct val="25000"/>
              </a:spcBef>
              <a:spcAft>
                <a:spcPct val="0"/>
              </a:spcAft>
              <a:buClr>
                <a:schemeClr val="accent2"/>
              </a:buClr>
              <a:buFont typeface="Wingdings" pitchFamily="2" charset="2"/>
              <a:buChar char="§"/>
              <a:defRPr sz="2400" b="1">
                <a:solidFill>
                  <a:schemeClr val="tx1"/>
                </a:solidFill>
                <a:latin typeface="Arial Narrow" pitchFamily="34" charset="0"/>
                <a:ea typeface="楷体_GB2312" pitchFamily="49" charset="-122"/>
              </a:defRPr>
            </a:lvl8pPr>
            <a:lvl9pPr marL="3886200" indent="-228600" fontAlgn="base">
              <a:spcBef>
                <a:spcPct val="25000"/>
              </a:spcBef>
              <a:spcAft>
                <a:spcPct val="0"/>
              </a:spcAft>
              <a:buClr>
                <a:schemeClr val="accent2"/>
              </a:buClr>
              <a:buFont typeface="Wingdings" pitchFamily="2" charset="2"/>
              <a:buChar char="§"/>
              <a:defRPr sz="2400" b="1">
                <a:solidFill>
                  <a:schemeClr val="tx1"/>
                </a:solidFill>
                <a:latin typeface="Arial Narrow" pitchFamily="34" charset="0"/>
                <a:ea typeface="楷体_GB2312" pitchFamily="49" charset="-122"/>
              </a:defRPr>
            </a:lvl9pPr>
          </a:lstStyle>
          <a:p>
            <a:pPr algn="just">
              <a:lnSpc>
                <a:spcPct val="110000"/>
              </a:lnSpc>
              <a:buClr>
                <a:srgbClr val="CC0000"/>
              </a:buClr>
              <a:buFont typeface="Wingdings" pitchFamily="2" charset="2"/>
              <a:buNone/>
              <a:defRPr/>
            </a:pPr>
            <a:r>
              <a:rPr lang="en-US" sz="2400" dirty="0" smtClean="0"/>
              <a:t>R1-C1 </a:t>
            </a:r>
            <a:r>
              <a:rPr lang="zh-CN" altLang="en-US" sz="2400" dirty="0" smtClean="0"/>
              <a:t>、</a:t>
            </a:r>
            <a:r>
              <a:rPr lang="en-US" altLang="zh-CN" sz="2400" dirty="0" smtClean="0"/>
              <a:t>R2</a:t>
            </a:r>
            <a:r>
              <a:rPr lang="en-US" sz="2400" dirty="0" smtClean="0"/>
              <a:t> - C2</a:t>
            </a:r>
            <a:r>
              <a:rPr lang="zh-CN" altLang="en-US" sz="2400" dirty="0" smtClean="0"/>
              <a:t>、</a:t>
            </a:r>
            <a:r>
              <a:rPr lang="en-US" altLang="zh-CN" sz="2400" dirty="0" smtClean="0"/>
              <a:t>R3</a:t>
            </a:r>
            <a:r>
              <a:rPr lang="en-US" sz="2400" dirty="0" smtClean="0"/>
              <a:t> - C3</a:t>
            </a:r>
            <a:r>
              <a:rPr lang="zh-CN" altLang="en-US" sz="2400" dirty="0" smtClean="0"/>
              <a:t>各构成一级移相网络，由于每级的相位超前量小于</a:t>
            </a:r>
            <a:r>
              <a:rPr lang="en-US" sz="2400" dirty="0" smtClean="0"/>
              <a:t>90</a:t>
            </a:r>
            <a:r>
              <a:rPr lang="en-US" altLang="zh-CN" sz="2400" dirty="0" smtClean="0"/>
              <a:t>°</a:t>
            </a:r>
            <a:r>
              <a:rPr lang="zh-CN" altLang="en-US" sz="2400" dirty="0" smtClean="0"/>
              <a:t>，因而</a:t>
            </a:r>
            <a:r>
              <a:rPr lang="zh-CN" altLang="en-US" sz="2400" u="sng" dirty="0" smtClean="0"/>
              <a:t>三级总相移小于</a:t>
            </a:r>
            <a:r>
              <a:rPr lang="en-US" sz="2400" u="sng" dirty="0" smtClean="0"/>
              <a:t>270</a:t>
            </a:r>
            <a:r>
              <a:rPr lang="en-US" altLang="zh-CN" sz="2400" u="sng" dirty="0" smtClean="0"/>
              <a:t>°</a:t>
            </a:r>
            <a:r>
              <a:rPr lang="zh-CN" altLang="en-US" sz="2400" dirty="0" smtClean="0"/>
              <a:t>。</a:t>
            </a:r>
            <a:endParaRPr lang="zh-CN" altLang="en-US" sz="2400" kern="0" dirty="0" smtClean="0">
              <a:solidFill>
                <a:srgbClr val="000000"/>
              </a:solidFill>
            </a:endParaRPr>
          </a:p>
        </p:txBody>
      </p:sp>
      <p:sp>
        <p:nvSpPr>
          <p:cNvPr id="24610" name="Rectangle 5"/>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46" name="Rectangle 3"/>
          <p:cNvSpPr>
            <a:spLocks noChangeArrowheads="1"/>
          </p:cNvSpPr>
          <p:nvPr/>
        </p:nvSpPr>
        <p:spPr bwMode="auto">
          <a:xfrm>
            <a:off x="285751" y="3403997"/>
            <a:ext cx="4214813" cy="498598"/>
          </a:xfrm>
          <a:prstGeom prst="rect">
            <a:avLst/>
          </a:prstGeom>
          <a:noFill/>
          <a:ln>
            <a:noFill/>
          </a:ln>
          <a:effectLst/>
          <a:extLst>
            <a:ext uri="{909E8E84-426E-40DD-AFC4-6F175D3DCCD1}"/>
            <a:ext uri="{91240B29-F687-4F45-9708-019B960494DF}"/>
            <a:ext uri="{AF507438-7753-43E0-B8FC-AC1667EBCBE1}"/>
          </a:extLst>
        </p:spPr>
        <p:txBody>
          <a:bodyPr>
            <a:spAutoFit/>
          </a:bodyPr>
          <a:lstStyle>
            <a:lvl1pPr algn="l">
              <a:spcBef>
                <a:spcPct val="20000"/>
              </a:spcBef>
              <a:buClr>
                <a:schemeClr val="accent2"/>
              </a:buClr>
              <a:buFont typeface="Wingdings" pitchFamily="2" charset="2"/>
              <a:buChar char="o"/>
              <a:defRPr sz="3000" b="1">
                <a:solidFill>
                  <a:schemeClr val="tx1"/>
                </a:solidFill>
                <a:latin typeface="Arial Narrow" pitchFamily="34" charset="0"/>
                <a:ea typeface="楷体_GB2312" pitchFamily="49" charset="-122"/>
              </a:defRPr>
            </a:lvl1pPr>
            <a:lvl2pPr marL="762000" indent="-285750" algn="l">
              <a:spcBef>
                <a:spcPct val="20000"/>
              </a:spcBef>
              <a:buClr>
                <a:schemeClr val="accent2"/>
              </a:buClr>
              <a:buFont typeface="Wingdings" pitchFamily="2" charset="2"/>
              <a:buChar char="n"/>
              <a:defRPr sz="3000" b="1">
                <a:solidFill>
                  <a:schemeClr val="tx1"/>
                </a:solidFill>
                <a:latin typeface="Arial Narrow" pitchFamily="34" charset="0"/>
                <a:ea typeface="楷体_GB2312" pitchFamily="49" charset="-122"/>
              </a:defRPr>
            </a:lvl2pPr>
            <a:lvl3pPr marL="1181100" indent="-228600" algn="l">
              <a:spcBef>
                <a:spcPct val="20000"/>
              </a:spcBef>
              <a:buClr>
                <a:schemeClr val="accent2"/>
              </a:buClr>
              <a:buFont typeface="Wingdings" pitchFamily="2" charset="2"/>
              <a:buChar char="o"/>
              <a:defRPr sz="2800" b="1">
                <a:solidFill>
                  <a:schemeClr val="tx1"/>
                </a:solidFill>
                <a:latin typeface="Arial Narrow" pitchFamily="34" charset="0"/>
                <a:ea typeface="楷体_GB2312" pitchFamily="49" charset="-122"/>
              </a:defRPr>
            </a:lvl3pPr>
            <a:lvl4pPr marL="1600200" indent="-228600" algn="l">
              <a:spcBef>
                <a:spcPct val="20000"/>
              </a:spcBef>
              <a:buClr>
                <a:schemeClr val="accent2"/>
              </a:buClr>
              <a:buFont typeface="Wingdings" pitchFamily="2" charset="2"/>
              <a:buChar char="n"/>
              <a:defRPr sz="2400" b="1">
                <a:solidFill>
                  <a:schemeClr val="tx1"/>
                </a:solidFill>
                <a:latin typeface="Arial Narrow" pitchFamily="34" charset="0"/>
                <a:ea typeface="楷体_GB2312" pitchFamily="49" charset="-122"/>
              </a:defRPr>
            </a:lvl4pPr>
            <a:lvl5pPr marL="2057400" indent="-228600" algn="l">
              <a:spcBef>
                <a:spcPct val="25000"/>
              </a:spcBef>
              <a:buClr>
                <a:schemeClr val="accent2"/>
              </a:buClr>
              <a:buFont typeface="Wingdings" pitchFamily="2" charset="2"/>
              <a:buChar char="§"/>
              <a:defRPr sz="2400" b="1">
                <a:solidFill>
                  <a:schemeClr val="tx1"/>
                </a:solidFill>
                <a:latin typeface="Arial Narrow" pitchFamily="34" charset="0"/>
                <a:ea typeface="楷体_GB2312" pitchFamily="49" charset="-122"/>
              </a:defRPr>
            </a:lvl5pPr>
            <a:lvl6pPr marL="2514600" indent="-228600" fontAlgn="base">
              <a:spcBef>
                <a:spcPct val="25000"/>
              </a:spcBef>
              <a:spcAft>
                <a:spcPct val="0"/>
              </a:spcAft>
              <a:buClr>
                <a:schemeClr val="accent2"/>
              </a:buClr>
              <a:buFont typeface="Wingdings" pitchFamily="2" charset="2"/>
              <a:buChar char="§"/>
              <a:defRPr sz="2400" b="1">
                <a:solidFill>
                  <a:schemeClr val="tx1"/>
                </a:solidFill>
                <a:latin typeface="Arial Narrow" pitchFamily="34" charset="0"/>
                <a:ea typeface="楷体_GB2312" pitchFamily="49" charset="-122"/>
              </a:defRPr>
            </a:lvl6pPr>
            <a:lvl7pPr marL="2971800" indent="-228600" fontAlgn="base">
              <a:spcBef>
                <a:spcPct val="25000"/>
              </a:spcBef>
              <a:spcAft>
                <a:spcPct val="0"/>
              </a:spcAft>
              <a:buClr>
                <a:schemeClr val="accent2"/>
              </a:buClr>
              <a:buFont typeface="Wingdings" pitchFamily="2" charset="2"/>
              <a:buChar char="§"/>
              <a:defRPr sz="2400" b="1">
                <a:solidFill>
                  <a:schemeClr val="tx1"/>
                </a:solidFill>
                <a:latin typeface="Arial Narrow" pitchFamily="34" charset="0"/>
                <a:ea typeface="楷体_GB2312" pitchFamily="49" charset="-122"/>
              </a:defRPr>
            </a:lvl7pPr>
            <a:lvl8pPr marL="3429000" indent="-228600" fontAlgn="base">
              <a:spcBef>
                <a:spcPct val="25000"/>
              </a:spcBef>
              <a:spcAft>
                <a:spcPct val="0"/>
              </a:spcAft>
              <a:buClr>
                <a:schemeClr val="accent2"/>
              </a:buClr>
              <a:buFont typeface="Wingdings" pitchFamily="2" charset="2"/>
              <a:buChar char="§"/>
              <a:defRPr sz="2400" b="1">
                <a:solidFill>
                  <a:schemeClr val="tx1"/>
                </a:solidFill>
                <a:latin typeface="Arial Narrow" pitchFamily="34" charset="0"/>
                <a:ea typeface="楷体_GB2312" pitchFamily="49" charset="-122"/>
              </a:defRPr>
            </a:lvl8pPr>
            <a:lvl9pPr marL="3886200" indent="-228600" fontAlgn="base">
              <a:spcBef>
                <a:spcPct val="25000"/>
              </a:spcBef>
              <a:spcAft>
                <a:spcPct val="0"/>
              </a:spcAft>
              <a:buClr>
                <a:schemeClr val="accent2"/>
              </a:buClr>
              <a:buFont typeface="Wingdings" pitchFamily="2" charset="2"/>
              <a:buChar char="§"/>
              <a:defRPr sz="2400" b="1">
                <a:solidFill>
                  <a:schemeClr val="tx1"/>
                </a:solidFill>
                <a:latin typeface="Arial Narrow" pitchFamily="34" charset="0"/>
                <a:ea typeface="楷体_GB2312" pitchFamily="49" charset="-122"/>
              </a:defRPr>
            </a:lvl9pPr>
          </a:lstStyle>
          <a:p>
            <a:pPr algn="just">
              <a:lnSpc>
                <a:spcPct val="110000"/>
              </a:lnSpc>
              <a:buClr>
                <a:srgbClr val="CC0000"/>
              </a:buClr>
              <a:buFont typeface="Wingdings" pitchFamily="2" charset="2"/>
              <a:buNone/>
              <a:defRPr/>
            </a:pPr>
            <a:r>
              <a:rPr lang="zh-CN" altLang="en-US" sz="2400" kern="0" dirty="0" smtClean="0">
                <a:solidFill>
                  <a:srgbClr val="FF0000"/>
                </a:solidFill>
              </a:rPr>
              <a:t>（</a:t>
            </a:r>
            <a:r>
              <a:rPr lang="en-US" altLang="zh-CN" sz="2400" kern="0" dirty="0" smtClean="0">
                <a:solidFill>
                  <a:srgbClr val="FF0000"/>
                </a:solidFill>
              </a:rPr>
              <a:t>2</a:t>
            </a:r>
            <a:r>
              <a:rPr lang="zh-CN" altLang="en-US" sz="2400" kern="0" dirty="0" smtClean="0">
                <a:solidFill>
                  <a:srgbClr val="FF0000"/>
                </a:solidFill>
              </a:rPr>
              <a:t>）输出频率：</a:t>
            </a:r>
          </a:p>
        </p:txBody>
      </p:sp>
      <p:pic>
        <p:nvPicPr>
          <p:cNvPr id="24612" name="Picture 3"/>
          <p:cNvPicPr>
            <a:picLocks noChangeAspect="1" noChangeArrowheads="1"/>
          </p:cNvPicPr>
          <p:nvPr/>
        </p:nvPicPr>
        <p:blipFill>
          <a:blip r:embed="rId4" cstate="print"/>
          <a:srcRect/>
          <a:stretch>
            <a:fillRect/>
          </a:stretch>
        </p:blipFill>
        <p:spPr bwMode="auto">
          <a:xfrm>
            <a:off x="357189" y="1553766"/>
            <a:ext cx="4600575" cy="1660922"/>
          </a:xfrm>
          <a:prstGeom prst="rect">
            <a:avLst/>
          </a:prstGeom>
          <a:noFill/>
          <a:ln w="9525">
            <a:noFill/>
            <a:miter lim="800000"/>
            <a:headEnd/>
            <a:tailEnd/>
          </a:ln>
        </p:spPr>
      </p:pic>
      <p:sp>
        <p:nvSpPr>
          <p:cNvPr id="24613" name="Rectangle 7"/>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graphicFrame>
        <p:nvGraphicFramePr>
          <p:cNvPr id="24578" name="Object 6"/>
          <p:cNvGraphicFramePr>
            <a:graphicFrameLocks noChangeAspect="1"/>
          </p:cNvGraphicFramePr>
          <p:nvPr/>
        </p:nvGraphicFramePr>
        <p:xfrm>
          <a:off x="2786064" y="3268266"/>
          <a:ext cx="1785937" cy="603647"/>
        </p:xfrm>
        <a:graphic>
          <a:graphicData uri="http://schemas.openxmlformats.org/presentationml/2006/ole">
            <p:oleObj spid="_x0000_s24578" r:id="rId5" imgW="863225" imgH="393529" progId="Equation.DSMT4">
              <p:embed/>
            </p:oleObj>
          </a:graphicData>
        </a:graphic>
      </p:graphicFrame>
      <p:sp>
        <p:nvSpPr>
          <p:cNvPr id="48" name="Rectangle 3"/>
          <p:cNvSpPr>
            <a:spLocks noChangeArrowheads="1"/>
          </p:cNvSpPr>
          <p:nvPr/>
        </p:nvSpPr>
        <p:spPr bwMode="auto">
          <a:xfrm>
            <a:off x="214314" y="3911204"/>
            <a:ext cx="8643937" cy="1107996"/>
          </a:xfrm>
          <a:prstGeom prst="rect">
            <a:avLst/>
          </a:prstGeom>
          <a:noFill/>
          <a:ln w="9525">
            <a:noFill/>
            <a:miter lim="800000"/>
            <a:headEnd/>
            <a:tailEnd/>
          </a:ln>
        </p:spPr>
        <p:txBody>
          <a:bodyPr>
            <a:spAutoFit/>
          </a:bodyPr>
          <a:lstStyle/>
          <a:p>
            <a:pPr>
              <a:spcBef>
                <a:spcPct val="20000"/>
              </a:spcBef>
              <a:buClr>
                <a:schemeClr val="accent2"/>
              </a:buClr>
              <a:buFont typeface="Wingdings" pitchFamily="2" charset="2"/>
              <a:buChar char="o"/>
            </a:pPr>
            <a:r>
              <a:rPr lang="en-US" altLang="zh-CN" sz="2200" u="sng">
                <a:ea typeface="楷体_GB2312" pitchFamily="49" charset="-122"/>
                <a:sym typeface="Wingdings" pitchFamily="2" charset="2"/>
              </a:rPr>
              <a:t></a:t>
            </a:r>
            <a:r>
              <a:rPr lang="zh-CN" altLang="en-US" sz="2200" u="sng">
                <a:ea typeface="楷体_GB2312" pitchFamily="49" charset="-122"/>
              </a:rPr>
              <a:t>提示：</a:t>
            </a:r>
            <a:r>
              <a:rPr lang="en-US" sz="2200" u="sng">
                <a:ea typeface="楷体_GB2312" pitchFamily="49" charset="-122"/>
              </a:rPr>
              <a:t> </a:t>
            </a:r>
            <a:r>
              <a:rPr lang="en-US" altLang="zh-CN" sz="2200" u="sng">
                <a:ea typeface="楷体_GB2312" pitchFamily="49" charset="-122"/>
              </a:rPr>
              <a:t>RC</a:t>
            </a:r>
            <a:r>
              <a:rPr lang="zh-CN" altLang="en-US" sz="2200" u="sng">
                <a:ea typeface="楷体_GB2312" pitchFamily="49" charset="-122"/>
              </a:rPr>
              <a:t>移相振荡电路结构简单，但频率调节比较麻烦（需要同时改变三个元件的参数）、选频特性较差，输出波形存在明显的失真，幅度稳定性也不太好。</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wipe(left)">
                                      <p:cBhvr>
                                        <p:cTn id="7" dur="500"/>
                                        <p:tgtEl>
                                          <p:spTgt spid="4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2"/>
                                        </p:tgtEl>
                                        <p:attrNameLst>
                                          <p:attrName>style.visibility</p:attrName>
                                        </p:attrNameLst>
                                      </p:cBhvr>
                                      <p:to>
                                        <p:strVal val="visible"/>
                                      </p:to>
                                    </p:set>
                                    <p:animEffect transition="in" filter="wipe(left)">
                                      <p:cBhvr>
                                        <p:cTn id="12" dur="500"/>
                                        <p:tgtEl>
                                          <p:spTgt spid="4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3"/>
                                        </p:tgtEl>
                                        <p:attrNameLst>
                                          <p:attrName>style.visibility</p:attrName>
                                        </p:attrNameLst>
                                      </p:cBhvr>
                                      <p:to>
                                        <p:strVal val="visible"/>
                                      </p:to>
                                    </p:set>
                                    <p:animEffect transition="in" filter="wipe(left)">
                                      <p:cBhvr>
                                        <p:cTn id="17" dur="500"/>
                                        <p:tgtEl>
                                          <p:spTgt spid="4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6"/>
                                        </p:tgtEl>
                                        <p:attrNameLst>
                                          <p:attrName>style.visibility</p:attrName>
                                        </p:attrNameLst>
                                      </p:cBhvr>
                                      <p:to>
                                        <p:strVal val="visible"/>
                                      </p:to>
                                    </p:set>
                                    <p:animEffect transition="in" filter="wipe(left)">
                                      <p:cBhvr>
                                        <p:cTn id="22" dur="500"/>
                                        <p:tgtEl>
                                          <p:spTgt spid="4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48"/>
                                        </p:tgtEl>
                                        <p:attrNameLst>
                                          <p:attrName>style.visibility</p:attrName>
                                        </p:attrNameLst>
                                      </p:cBhvr>
                                      <p:to>
                                        <p:strVal val="visible"/>
                                      </p:to>
                                    </p:set>
                                    <p:animEffect transition="in" filter="wipe(left)">
                                      <p:cBhvr>
                                        <p:cTn id="27"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utoUpdateAnimBg="0"/>
      <p:bldP spid="42" grpId="0" autoUpdateAnimBg="0"/>
      <p:bldP spid="43" grpId="0" autoUpdateAnimBg="0"/>
      <p:bldP spid="46" grpId="0" autoUpdateAnimBg="0"/>
      <p:bldP spid="48" grpId="0" autoUpdateAnimBg="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80899" name="Rectangle 4"/>
          <p:cNvSpPr>
            <a:spLocks noChangeArrowheads="1"/>
          </p:cNvSpPr>
          <p:nvPr/>
        </p:nvSpPr>
        <p:spPr bwMode="auto">
          <a:xfrm>
            <a:off x="0" y="-13216"/>
            <a:ext cx="184731" cy="369332"/>
          </a:xfrm>
          <a:prstGeom prst="rect">
            <a:avLst/>
          </a:prstGeom>
          <a:noFill/>
          <a:ln w="9525">
            <a:noFill/>
            <a:miter lim="800000"/>
            <a:headEnd/>
            <a:tailEnd/>
          </a:ln>
        </p:spPr>
        <p:txBody>
          <a:bodyPr wrap="none" anchor="ctr">
            <a:spAutoFit/>
          </a:bodyPr>
          <a:lstStyle/>
          <a:p>
            <a:endParaRPr lang="zh-CN" altLang="en-US"/>
          </a:p>
        </p:txBody>
      </p:sp>
      <p:sp>
        <p:nvSpPr>
          <p:cNvPr id="80900" name="Rectangle 6"/>
          <p:cNvSpPr>
            <a:spLocks noChangeArrowheads="1"/>
          </p:cNvSpPr>
          <p:nvPr/>
        </p:nvSpPr>
        <p:spPr bwMode="auto">
          <a:xfrm>
            <a:off x="0" y="-13216"/>
            <a:ext cx="184731" cy="369332"/>
          </a:xfrm>
          <a:prstGeom prst="rect">
            <a:avLst/>
          </a:prstGeom>
          <a:noFill/>
          <a:ln w="9525">
            <a:noFill/>
            <a:miter lim="800000"/>
            <a:headEnd/>
            <a:tailEnd/>
          </a:ln>
        </p:spPr>
        <p:txBody>
          <a:bodyPr wrap="none" anchor="ctr">
            <a:spAutoFit/>
          </a:bodyPr>
          <a:lstStyle/>
          <a:p>
            <a:endParaRPr lang="zh-CN" altLang="en-US"/>
          </a:p>
        </p:txBody>
      </p:sp>
      <p:sp>
        <p:nvSpPr>
          <p:cNvPr id="80901" name="Rectangle 7"/>
          <p:cNvSpPr>
            <a:spLocks noChangeArrowheads="1"/>
          </p:cNvSpPr>
          <p:nvPr/>
        </p:nvSpPr>
        <p:spPr bwMode="auto">
          <a:xfrm>
            <a:off x="0" y="458272"/>
            <a:ext cx="184731" cy="369332"/>
          </a:xfrm>
          <a:prstGeom prst="rect">
            <a:avLst/>
          </a:prstGeom>
          <a:noFill/>
          <a:ln w="9525">
            <a:noFill/>
            <a:miter lim="800000"/>
            <a:headEnd/>
            <a:tailEnd/>
          </a:ln>
        </p:spPr>
        <p:txBody>
          <a:bodyPr wrap="none" anchor="ctr">
            <a:spAutoFit/>
          </a:bodyPr>
          <a:lstStyle/>
          <a:p>
            <a:pPr eaLnBrk="0" hangingPunct="0"/>
            <a:endParaRPr lang="zh-CN" altLang="zh-CN"/>
          </a:p>
        </p:txBody>
      </p:sp>
      <p:sp>
        <p:nvSpPr>
          <p:cNvPr id="80902" name="Rectangle 2"/>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80903" name="Rectangle 2"/>
          <p:cNvSpPr>
            <a:spLocks noChangeArrowheads="1"/>
          </p:cNvSpPr>
          <p:nvPr/>
        </p:nvSpPr>
        <p:spPr bwMode="auto">
          <a:xfrm>
            <a:off x="571501" y="375048"/>
            <a:ext cx="7286625" cy="523220"/>
          </a:xfrm>
          <a:prstGeom prst="rect">
            <a:avLst/>
          </a:prstGeom>
          <a:noFill/>
          <a:ln w="12700" cap="sq">
            <a:noFill/>
            <a:miter lim="800000"/>
            <a:headEnd type="none" w="sm" len="sm"/>
            <a:tailEnd type="none" w="sm" len="sm"/>
          </a:ln>
        </p:spPr>
        <p:txBody>
          <a:bodyPr>
            <a:spAutoFit/>
          </a:bodyPr>
          <a:lstStyle/>
          <a:p>
            <a:r>
              <a:rPr lang="en-US" altLang="zh-CN" sz="2800"/>
              <a:t>3.7.1  </a:t>
            </a:r>
            <a:r>
              <a:rPr lang="zh-CN" altLang="en-US" sz="2800"/>
              <a:t>正弦波振荡电路</a:t>
            </a:r>
          </a:p>
        </p:txBody>
      </p:sp>
      <p:sp>
        <p:nvSpPr>
          <p:cNvPr id="80904" name="Rectangle 22"/>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80905" name="Rectangle 24"/>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80906" name="Rectangle 4"/>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80907" name="Rectangle 6"/>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80908" name="Rectangle 6"/>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80909" name="Rectangle 8"/>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80910" name="Rectangle 10"/>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80911" name="Rectangle 7"/>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80912" name="Rectangle 10"/>
          <p:cNvSpPr>
            <a:spLocks noChangeArrowheads="1"/>
          </p:cNvSpPr>
          <p:nvPr/>
        </p:nvSpPr>
        <p:spPr bwMode="auto">
          <a:xfrm>
            <a:off x="0" y="12070"/>
            <a:ext cx="216726" cy="261610"/>
          </a:xfrm>
          <a:prstGeom prst="rect">
            <a:avLst/>
          </a:prstGeom>
          <a:noFill/>
          <a:ln w="9525">
            <a:noFill/>
            <a:miter lim="800000"/>
            <a:headEnd/>
            <a:tailEnd/>
          </a:ln>
        </p:spPr>
        <p:txBody>
          <a:bodyPr wrap="none" anchor="ctr">
            <a:spAutoFit/>
          </a:bodyPr>
          <a:lstStyle/>
          <a:p>
            <a:pPr eaLnBrk="0" hangingPunct="0"/>
            <a:r>
              <a:rPr lang="zh-CN" altLang="zh-CN" sz="1100"/>
              <a:t> </a:t>
            </a:r>
            <a:endParaRPr lang="zh-CN" altLang="zh-CN"/>
          </a:p>
        </p:txBody>
      </p:sp>
      <p:sp>
        <p:nvSpPr>
          <p:cNvPr id="80913" name="Rectangle 12"/>
          <p:cNvSpPr>
            <a:spLocks noChangeArrowheads="1"/>
          </p:cNvSpPr>
          <p:nvPr/>
        </p:nvSpPr>
        <p:spPr bwMode="auto">
          <a:xfrm>
            <a:off x="0" y="-13216"/>
            <a:ext cx="184731" cy="369332"/>
          </a:xfrm>
          <a:prstGeom prst="rect">
            <a:avLst/>
          </a:prstGeom>
          <a:noFill/>
          <a:ln w="9525">
            <a:noFill/>
            <a:miter lim="800000"/>
            <a:headEnd/>
            <a:tailEnd/>
          </a:ln>
        </p:spPr>
        <p:txBody>
          <a:bodyPr wrap="none" anchor="ctr">
            <a:spAutoFit/>
          </a:bodyPr>
          <a:lstStyle/>
          <a:p>
            <a:endParaRPr lang="zh-CN" altLang="en-US"/>
          </a:p>
        </p:txBody>
      </p:sp>
      <p:sp>
        <p:nvSpPr>
          <p:cNvPr id="80914" name="Rectangle 5"/>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80915" name="Rectangle 7"/>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80916" name="Rectangle 5"/>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80917" name="Rectangle 7"/>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80918" name="Rectangle 9"/>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80919" name="Rectangle 3"/>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80920" name="Rectangle 4"/>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80921" name="Rectangle 6"/>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80922" name="Rectangle 8"/>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80923" name="Rectangle 6"/>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80924" name="Rectangle 3">
            <a:hlinkClick r:id="rId2" action="ppaction://hlinksldjump"/>
          </p:cNvPr>
          <p:cNvSpPr>
            <a:spLocks noChangeArrowheads="1"/>
          </p:cNvSpPr>
          <p:nvPr/>
        </p:nvSpPr>
        <p:spPr bwMode="auto">
          <a:xfrm>
            <a:off x="285751" y="549487"/>
            <a:ext cx="8215313" cy="1447192"/>
          </a:xfrm>
          <a:prstGeom prst="rect">
            <a:avLst/>
          </a:prstGeom>
          <a:noFill/>
          <a:ln w="9525">
            <a:noFill/>
            <a:miter lim="800000"/>
            <a:headEnd/>
            <a:tailEnd/>
          </a:ln>
        </p:spPr>
        <p:txBody>
          <a:bodyPr lIns="92075" tIns="46038" rIns="92075" bIns="46038" anchor="b">
            <a:spAutoFit/>
          </a:bodyPr>
          <a:lstStyle/>
          <a:p>
            <a:r>
              <a:rPr lang="en-US" altLang="zh-CN" sz="2200">
                <a:ea typeface="楷体_GB2312" pitchFamily="49" charset="-122"/>
              </a:rPr>
              <a:t>【</a:t>
            </a:r>
            <a:r>
              <a:rPr lang="zh-CN" altLang="en-US" sz="2200">
                <a:ea typeface="楷体_GB2312" pitchFamily="49" charset="-122"/>
              </a:rPr>
              <a:t>例</a:t>
            </a:r>
            <a:r>
              <a:rPr lang="en-US" altLang="en-US" sz="2200">
                <a:ea typeface="楷体_GB2312" pitchFamily="49" charset="-122"/>
              </a:rPr>
              <a:t>3-7-1</a:t>
            </a:r>
            <a:r>
              <a:rPr lang="en-US" altLang="zh-CN" sz="2200">
                <a:ea typeface="楷体_GB2312" pitchFamily="49" charset="-122"/>
              </a:rPr>
              <a:t>】 </a:t>
            </a:r>
            <a:r>
              <a:rPr lang="en-US" altLang="en-US" sz="2200">
                <a:ea typeface="楷体_GB2312" pitchFamily="49" charset="-122"/>
              </a:rPr>
              <a:t>RC</a:t>
            </a:r>
            <a:r>
              <a:rPr lang="zh-CN" altLang="en-US" sz="2200">
                <a:ea typeface="楷体_GB2312" pitchFamily="49" charset="-122"/>
              </a:rPr>
              <a:t>移相振荡电路的输出信号频率范围为</a:t>
            </a:r>
            <a:r>
              <a:rPr lang="en-US" altLang="en-US" sz="2200">
                <a:ea typeface="楷体_GB2312" pitchFamily="49" charset="-122"/>
              </a:rPr>
              <a:t>10Hz</a:t>
            </a:r>
            <a:r>
              <a:rPr lang="zh-CN" altLang="en-US" sz="2200">
                <a:ea typeface="楷体_GB2312" pitchFamily="49" charset="-122"/>
              </a:rPr>
              <a:t>～</a:t>
            </a:r>
            <a:r>
              <a:rPr lang="en-US" altLang="en-US" sz="2200">
                <a:ea typeface="楷体_GB2312" pitchFamily="49" charset="-122"/>
              </a:rPr>
              <a:t>100kHz</a:t>
            </a:r>
            <a:r>
              <a:rPr lang="zh-CN" altLang="en-US" sz="2200">
                <a:ea typeface="楷体_GB2312" pitchFamily="49" charset="-122"/>
              </a:rPr>
              <a:t>，也可用运算放大器构建放大单元，还可以直接使用集成功率放大芯片与移相网络构成“振荡”</a:t>
            </a:r>
            <a:r>
              <a:rPr lang="en-US" altLang="en-US" sz="2200">
                <a:ea typeface="楷体_GB2312" pitchFamily="49" charset="-122"/>
              </a:rPr>
              <a:t>+</a:t>
            </a:r>
            <a:r>
              <a:rPr lang="zh-CN" altLang="en-US" sz="2200">
                <a:ea typeface="楷体_GB2312" pitchFamily="49" charset="-122"/>
              </a:rPr>
              <a:t>“功放”电路，直接驱动扬声器发声。</a:t>
            </a:r>
          </a:p>
        </p:txBody>
      </p:sp>
      <p:sp>
        <p:nvSpPr>
          <p:cNvPr id="80925" name="Rectangle 5"/>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80926" name="Rectangle 7"/>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48" name="Rectangle 3"/>
          <p:cNvSpPr>
            <a:spLocks noChangeArrowheads="1"/>
          </p:cNvSpPr>
          <p:nvPr/>
        </p:nvSpPr>
        <p:spPr bwMode="auto">
          <a:xfrm>
            <a:off x="500063" y="2732485"/>
            <a:ext cx="4000500" cy="1107996"/>
          </a:xfrm>
          <a:prstGeom prst="rect">
            <a:avLst/>
          </a:prstGeom>
          <a:noFill/>
          <a:ln w="9525">
            <a:noFill/>
            <a:miter lim="800000"/>
            <a:headEnd/>
            <a:tailEnd/>
          </a:ln>
        </p:spPr>
        <p:txBody>
          <a:bodyPr>
            <a:spAutoFit/>
          </a:bodyPr>
          <a:lstStyle/>
          <a:p>
            <a:pPr>
              <a:spcBef>
                <a:spcPct val="20000"/>
              </a:spcBef>
              <a:buClr>
                <a:schemeClr val="accent2"/>
              </a:buClr>
              <a:buFont typeface="Wingdings" pitchFamily="2" charset="2"/>
              <a:buChar char="o"/>
            </a:pPr>
            <a:r>
              <a:rPr lang="en-US" altLang="zh-CN" sz="2200">
                <a:ea typeface="楷体_GB2312" pitchFamily="49" charset="-122"/>
              </a:rPr>
              <a:t>LM380</a:t>
            </a:r>
            <a:r>
              <a:rPr lang="zh-CN" altLang="en-US" sz="2200">
                <a:ea typeface="楷体_GB2312" pitchFamily="49" charset="-122"/>
              </a:rPr>
              <a:t>同时完成自激振荡与功放，电路简洁、性价比高，被广泛用于各种警笛电路。</a:t>
            </a:r>
          </a:p>
        </p:txBody>
      </p:sp>
      <p:grpSp>
        <p:nvGrpSpPr>
          <p:cNvPr id="80928" name="组合 43"/>
          <p:cNvGrpSpPr>
            <a:grpSpLocks/>
          </p:cNvGrpSpPr>
          <p:nvPr/>
        </p:nvGrpSpPr>
        <p:grpSpPr bwMode="auto">
          <a:xfrm>
            <a:off x="4714876" y="1768079"/>
            <a:ext cx="4214813" cy="3000375"/>
            <a:chOff x="4929190" y="2357430"/>
            <a:chExt cx="4214810" cy="4000528"/>
          </a:xfrm>
        </p:grpSpPr>
        <p:sp>
          <p:nvSpPr>
            <p:cNvPr id="80929" name="矩形 39"/>
            <p:cNvSpPr>
              <a:spLocks noChangeArrowheads="1"/>
            </p:cNvSpPr>
            <p:nvPr/>
          </p:nvSpPr>
          <p:spPr bwMode="auto">
            <a:xfrm>
              <a:off x="4929190" y="2357430"/>
              <a:ext cx="4214810" cy="4000528"/>
            </a:xfrm>
            <a:prstGeom prst="rect">
              <a:avLst/>
            </a:prstGeom>
            <a:solidFill>
              <a:srgbClr val="92D050"/>
            </a:solidFill>
            <a:ln w="9525" algn="ctr">
              <a:solidFill>
                <a:schemeClr val="tx1"/>
              </a:solidFill>
              <a:round/>
              <a:headEnd/>
              <a:tailEnd/>
            </a:ln>
          </p:spPr>
          <p:txBody>
            <a:bodyPr wrap="none"/>
            <a:lstStyle/>
            <a:p>
              <a:pPr algn="ctr"/>
              <a:endParaRPr lang="zh-CN" altLang="en-US"/>
            </a:p>
          </p:txBody>
        </p:sp>
        <p:pic>
          <p:nvPicPr>
            <p:cNvPr id="80930" name="Picture 3"/>
            <p:cNvPicPr>
              <a:picLocks noChangeAspect="1" noChangeArrowheads="1"/>
            </p:cNvPicPr>
            <p:nvPr/>
          </p:nvPicPr>
          <p:blipFill>
            <a:blip r:embed="rId3" cstate="print"/>
            <a:srcRect/>
            <a:stretch>
              <a:fillRect/>
            </a:stretch>
          </p:blipFill>
          <p:spPr bwMode="auto">
            <a:xfrm>
              <a:off x="5000628" y="2500306"/>
              <a:ext cx="4060337" cy="3714776"/>
            </a:xfrm>
            <a:prstGeom prst="rect">
              <a:avLst/>
            </a:prstGeom>
            <a:noFill/>
            <a:ln w="9525">
              <a:noFill/>
              <a:miter lim="800000"/>
              <a:headEnd/>
              <a:tailEnd/>
            </a:ln>
          </p:spPr>
        </p:pic>
      </p:gr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wipe(left)">
                                      <p:cBhvr>
                                        <p:cTn id="7"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utoUpdateAnimBg="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Rectangle 2"/>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25605" name="Rectangle 4"/>
          <p:cNvSpPr>
            <a:spLocks noChangeArrowheads="1"/>
          </p:cNvSpPr>
          <p:nvPr/>
        </p:nvSpPr>
        <p:spPr bwMode="auto">
          <a:xfrm>
            <a:off x="0" y="-13216"/>
            <a:ext cx="184731" cy="369332"/>
          </a:xfrm>
          <a:prstGeom prst="rect">
            <a:avLst/>
          </a:prstGeom>
          <a:noFill/>
          <a:ln w="9525">
            <a:noFill/>
            <a:miter lim="800000"/>
            <a:headEnd/>
            <a:tailEnd/>
          </a:ln>
        </p:spPr>
        <p:txBody>
          <a:bodyPr wrap="none" anchor="ctr">
            <a:spAutoFit/>
          </a:bodyPr>
          <a:lstStyle/>
          <a:p>
            <a:endParaRPr lang="zh-CN" altLang="en-US"/>
          </a:p>
        </p:txBody>
      </p:sp>
      <p:sp>
        <p:nvSpPr>
          <p:cNvPr id="25606" name="Rectangle 6"/>
          <p:cNvSpPr>
            <a:spLocks noChangeArrowheads="1"/>
          </p:cNvSpPr>
          <p:nvPr/>
        </p:nvSpPr>
        <p:spPr bwMode="auto">
          <a:xfrm>
            <a:off x="0" y="-13216"/>
            <a:ext cx="184731" cy="369332"/>
          </a:xfrm>
          <a:prstGeom prst="rect">
            <a:avLst/>
          </a:prstGeom>
          <a:noFill/>
          <a:ln w="9525">
            <a:noFill/>
            <a:miter lim="800000"/>
            <a:headEnd/>
            <a:tailEnd/>
          </a:ln>
        </p:spPr>
        <p:txBody>
          <a:bodyPr wrap="none" anchor="ctr">
            <a:spAutoFit/>
          </a:bodyPr>
          <a:lstStyle/>
          <a:p>
            <a:endParaRPr lang="zh-CN" altLang="en-US"/>
          </a:p>
        </p:txBody>
      </p:sp>
      <p:sp>
        <p:nvSpPr>
          <p:cNvPr id="25607" name="Rectangle 7"/>
          <p:cNvSpPr>
            <a:spLocks noChangeArrowheads="1"/>
          </p:cNvSpPr>
          <p:nvPr/>
        </p:nvSpPr>
        <p:spPr bwMode="auto">
          <a:xfrm>
            <a:off x="0" y="458272"/>
            <a:ext cx="184731" cy="369332"/>
          </a:xfrm>
          <a:prstGeom prst="rect">
            <a:avLst/>
          </a:prstGeom>
          <a:noFill/>
          <a:ln w="9525">
            <a:noFill/>
            <a:miter lim="800000"/>
            <a:headEnd/>
            <a:tailEnd/>
          </a:ln>
        </p:spPr>
        <p:txBody>
          <a:bodyPr wrap="none" anchor="ctr">
            <a:spAutoFit/>
          </a:bodyPr>
          <a:lstStyle/>
          <a:p>
            <a:pPr eaLnBrk="0" hangingPunct="0"/>
            <a:endParaRPr lang="zh-CN" altLang="zh-CN"/>
          </a:p>
        </p:txBody>
      </p:sp>
      <p:sp>
        <p:nvSpPr>
          <p:cNvPr id="25608" name="Rectangle 2"/>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25609" name="Rectangle 2"/>
          <p:cNvSpPr>
            <a:spLocks noChangeArrowheads="1"/>
          </p:cNvSpPr>
          <p:nvPr/>
        </p:nvSpPr>
        <p:spPr bwMode="auto">
          <a:xfrm>
            <a:off x="571501" y="375048"/>
            <a:ext cx="7286625" cy="523220"/>
          </a:xfrm>
          <a:prstGeom prst="rect">
            <a:avLst/>
          </a:prstGeom>
          <a:noFill/>
          <a:ln w="12700" cap="sq">
            <a:noFill/>
            <a:miter lim="800000"/>
            <a:headEnd type="none" w="sm" len="sm"/>
            <a:tailEnd type="none" w="sm" len="sm"/>
          </a:ln>
        </p:spPr>
        <p:txBody>
          <a:bodyPr>
            <a:spAutoFit/>
          </a:bodyPr>
          <a:lstStyle/>
          <a:p>
            <a:r>
              <a:rPr lang="en-US" altLang="zh-CN" sz="2800"/>
              <a:t>3.7.2  </a:t>
            </a:r>
            <a:r>
              <a:rPr lang="zh-CN" altLang="en-US" sz="2800"/>
              <a:t>矩形波振荡电路</a:t>
            </a:r>
          </a:p>
        </p:txBody>
      </p:sp>
      <p:sp>
        <p:nvSpPr>
          <p:cNvPr id="25610" name="Rectangle 22"/>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25611" name="Rectangle 24"/>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25612" name="Rectangle 4"/>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25613" name="Rectangle 6"/>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25614" name="Rectangle 6"/>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25615" name="Rectangle 8"/>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25616" name="Rectangle 10"/>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25617" name="Rectangle 7"/>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25618" name="Rectangle 10"/>
          <p:cNvSpPr>
            <a:spLocks noChangeArrowheads="1"/>
          </p:cNvSpPr>
          <p:nvPr/>
        </p:nvSpPr>
        <p:spPr bwMode="auto">
          <a:xfrm>
            <a:off x="0" y="12070"/>
            <a:ext cx="216726" cy="261610"/>
          </a:xfrm>
          <a:prstGeom prst="rect">
            <a:avLst/>
          </a:prstGeom>
          <a:noFill/>
          <a:ln w="9525">
            <a:noFill/>
            <a:miter lim="800000"/>
            <a:headEnd/>
            <a:tailEnd/>
          </a:ln>
        </p:spPr>
        <p:txBody>
          <a:bodyPr wrap="none" anchor="ctr">
            <a:spAutoFit/>
          </a:bodyPr>
          <a:lstStyle/>
          <a:p>
            <a:pPr eaLnBrk="0" hangingPunct="0"/>
            <a:r>
              <a:rPr lang="zh-CN" altLang="zh-CN" sz="1100"/>
              <a:t> </a:t>
            </a:r>
            <a:endParaRPr lang="zh-CN" altLang="zh-CN"/>
          </a:p>
        </p:txBody>
      </p:sp>
      <p:sp>
        <p:nvSpPr>
          <p:cNvPr id="25619" name="Rectangle 12"/>
          <p:cNvSpPr>
            <a:spLocks noChangeArrowheads="1"/>
          </p:cNvSpPr>
          <p:nvPr/>
        </p:nvSpPr>
        <p:spPr bwMode="auto">
          <a:xfrm>
            <a:off x="0" y="-13216"/>
            <a:ext cx="184731" cy="369332"/>
          </a:xfrm>
          <a:prstGeom prst="rect">
            <a:avLst/>
          </a:prstGeom>
          <a:noFill/>
          <a:ln w="9525">
            <a:noFill/>
            <a:miter lim="800000"/>
            <a:headEnd/>
            <a:tailEnd/>
          </a:ln>
        </p:spPr>
        <p:txBody>
          <a:bodyPr wrap="none" anchor="ctr">
            <a:spAutoFit/>
          </a:bodyPr>
          <a:lstStyle/>
          <a:p>
            <a:endParaRPr lang="zh-CN" altLang="en-US"/>
          </a:p>
        </p:txBody>
      </p:sp>
      <p:sp>
        <p:nvSpPr>
          <p:cNvPr id="25620" name="Rectangle 5"/>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25621" name="Rectangle 7"/>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25622" name="Rectangle 5"/>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25623" name="Rectangle 7"/>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25624" name="Rectangle 9"/>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25625" name="Rectangle 3"/>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25626" name="Rectangle 4"/>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25627" name="Rectangle 6"/>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25628" name="Rectangle 8"/>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25629" name="Rectangle 6"/>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25630" name="Rectangle 3">
            <a:hlinkClick r:id="rId3" action="ppaction://hlinksldjump"/>
          </p:cNvPr>
          <p:cNvSpPr>
            <a:spLocks noChangeArrowheads="1"/>
          </p:cNvSpPr>
          <p:nvPr/>
        </p:nvSpPr>
        <p:spPr bwMode="auto">
          <a:xfrm>
            <a:off x="500064" y="1437931"/>
            <a:ext cx="5786437" cy="462307"/>
          </a:xfrm>
          <a:prstGeom prst="rect">
            <a:avLst/>
          </a:prstGeom>
          <a:noFill/>
          <a:ln w="9525">
            <a:noFill/>
            <a:miter lim="800000"/>
            <a:headEnd/>
            <a:tailEnd/>
          </a:ln>
        </p:spPr>
        <p:txBody>
          <a:bodyPr lIns="92075" tIns="46038" rIns="92075" bIns="46038" anchor="b">
            <a:spAutoFit/>
          </a:bodyPr>
          <a:lstStyle/>
          <a:p>
            <a:r>
              <a:rPr lang="en-US" altLang="zh-CN" sz="2400"/>
              <a:t>1</a:t>
            </a:r>
            <a:r>
              <a:rPr lang="zh-CN" altLang="en-US" sz="2400"/>
              <a:t>．利用集成运放构成矩形波振荡电路</a:t>
            </a:r>
          </a:p>
        </p:txBody>
      </p:sp>
      <p:sp>
        <p:nvSpPr>
          <p:cNvPr id="25631" name="Rectangle 5"/>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graphicFrame>
        <p:nvGraphicFramePr>
          <p:cNvPr id="25602" name="Object 2"/>
          <p:cNvGraphicFramePr>
            <a:graphicFrameLocks noChangeAspect="1"/>
          </p:cNvGraphicFramePr>
          <p:nvPr/>
        </p:nvGraphicFramePr>
        <p:xfrm>
          <a:off x="1500188" y="5167313"/>
          <a:ext cx="1643062" cy="684610"/>
        </p:xfrm>
        <a:graphic>
          <a:graphicData uri="http://schemas.openxmlformats.org/presentationml/2006/ole">
            <p:oleObj spid="_x0000_s25602" r:id="rId4" imgW="685800" imgH="381000" progId="Equation.DSMT4">
              <p:embed/>
            </p:oleObj>
          </a:graphicData>
        </a:graphic>
      </p:graphicFrame>
      <p:sp>
        <p:nvSpPr>
          <p:cNvPr id="46" name="Rectangle 3"/>
          <p:cNvSpPr>
            <a:spLocks noChangeArrowheads="1"/>
          </p:cNvSpPr>
          <p:nvPr/>
        </p:nvSpPr>
        <p:spPr bwMode="auto">
          <a:xfrm>
            <a:off x="714376" y="4261247"/>
            <a:ext cx="4214813" cy="498598"/>
          </a:xfrm>
          <a:prstGeom prst="rect">
            <a:avLst/>
          </a:prstGeom>
          <a:noFill/>
          <a:ln>
            <a:noFill/>
          </a:ln>
          <a:effectLst/>
          <a:extLst>
            <a:ext uri="{909E8E84-426E-40DD-AFC4-6F175D3DCCD1}"/>
            <a:ext uri="{91240B29-F687-4F45-9708-019B960494DF}"/>
            <a:ext uri="{AF507438-7753-43E0-B8FC-AC1667EBCBE1}"/>
          </a:extLst>
        </p:spPr>
        <p:txBody>
          <a:bodyPr>
            <a:spAutoFit/>
          </a:bodyPr>
          <a:lstStyle>
            <a:lvl1pPr algn="l">
              <a:spcBef>
                <a:spcPct val="20000"/>
              </a:spcBef>
              <a:buClr>
                <a:schemeClr val="accent2"/>
              </a:buClr>
              <a:buFont typeface="Wingdings" pitchFamily="2" charset="2"/>
              <a:buChar char="o"/>
              <a:defRPr sz="3000" b="1">
                <a:solidFill>
                  <a:schemeClr val="tx1"/>
                </a:solidFill>
                <a:latin typeface="Arial Narrow" pitchFamily="34" charset="0"/>
                <a:ea typeface="楷体_GB2312" pitchFamily="49" charset="-122"/>
              </a:defRPr>
            </a:lvl1pPr>
            <a:lvl2pPr marL="762000" indent="-285750" algn="l">
              <a:spcBef>
                <a:spcPct val="20000"/>
              </a:spcBef>
              <a:buClr>
                <a:schemeClr val="accent2"/>
              </a:buClr>
              <a:buFont typeface="Wingdings" pitchFamily="2" charset="2"/>
              <a:buChar char="n"/>
              <a:defRPr sz="3000" b="1">
                <a:solidFill>
                  <a:schemeClr val="tx1"/>
                </a:solidFill>
                <a:latin typeface="Arial Narrow" pitchFamily="34" charset="0"/>
                <a:ea typeface="楷体_GB2312" pitchFamily="49" charset="-122"/>
              </a:defRPr>
            </a:lvl2pPr>
            <a:lvl3pPr marL="1181100" indent="-228600" algn="l">
              <a:spcBef>
                <a:spcPct val="20000"/>
              </a:spcBef>
              <a:buClr>
                <a:schemeClr val="accent2"/>
              </a:buClr>
              <a:buFont typeface="Wingdings" pitchFamily="2" charset="2"/>
              <a:buChar char="o"/>
              <a:defRPr sz="2800" b="1">
                <a:solidFill>
                  <a:schemeClr val="tx1"/>
                </a:solidFill>
                <a:latin typeface="Arial Narrow" pitchFamily="34" charset="0"/>
                <a:ea typeface="楷体_GB2312" pitchFamily="49" charset="-122"/>
              </a:defRPr>
            </a:lvl3pPr>
            <a:lvl4pPr marL="1600200" indent="-228600" algn="l">
              <a:spcBef>
                <a:spcPct val="20000"/>
              </a:spcBef>
              <a:buClr>
                <a:schemeClr val="accent2"/>
              </a:buClr>
              <a:buFont typeface="Wingdings" pitchFamily="2" charset="2"/>
              <a:buChar char="n"/>
              <a:defRPr sz="2400" b="1">
                <a:solidFill>
                  <a:schemeClr val="tx1"/>
                </a:solidFill>
                <a:latin typeface="Arial Narrow" pitchFamily="34" charset="0"/>
                <a:ea typeface="楷体_GB2312" pitchFamily="49" charset="-122"/>
              </a:defRPr>
            </a:lvl4pPr>
            <a:lvl5pPr marL="2057400" indent="-228600" algn="l">
              <a:spcBef>
                <a:spcPct val="25000"/>
              </a:spcBef>
              <a:buClr>
                <a:schemeClr val="accent2"/>
              </a:buClr>
              <a:buFont typeface="Wingdings" pitchFamily="2" charset="2"/>
              <a:buChar char="§"/>
              <a:defRPr sz="2400" b="1">
                <a:solidFill>
                  <a:schemeClr val="tx1"/>
                </a:solidFill>
                <a:latin typeface="Arial Narrow" pitchFamily="34" charset="0"/>
                <a:ea typeface="楷体_GB2312" pitchFamily="49" charset="-122"/>
              </a:defRPr>
            </a:lvl5pPr>
            <a:lvl6pPr marL="2514600" indent="-228600" fontAlgn="base">
              <a:spcBef>
                <a:spcPct val="25000"/>
              </a:spcBef>
              <a:spcAft>
                <a:spcPct val="0"/>
              </a:spcAft>
              <a:buClr>
                <a:schemeClr val="accent2"/>
              </a:buClr>
              <a:buFont typeface="Wingdings" pitchFamily="2" charset="2"/>
              <a:buChar char="§"/>
              <a:defRPr sz="2400" b="1">
                <a:solidFill>
                  <a:schemeClr val="tx1"/>
                </a:solidFill>
                <a:latin typeface="Arial Narrow" pitchFamily="34" charset="0"/>
                <a:ea typeface="楷体_GB2312" pitchFamily="49" charset="-122"/>
              </a:defRPr>
            </a:lvl6pPr>
            <a:lvl7pPr marL="2971800" indent="-228600" fontAlgn="base">
              <a:spcBef>
                <a:spcPct val="25000"/>
              </a:spcBef>
              <a:spcAft>
                <a:spcPct val="0"/>
              </a:spcAft>
              <a:buClr>
                <a:schemeClr val="accent2"/>
              </a:buClr>
              <a:buFont typeface="Wingdings" pitchFamily="2" charset="2"/>
              <a:buChar char="§"/>
              <a:defRPr sz="2400" b="1">
                <a:solidFill>
                  <a:schemeClr val="tx1"/>
                </a:solidFill>
                <a:latin typeface="Arial Narrow" pitchFamily="34" charset="0"/>
                <a:ea typeface="楷体_GB2312" pitchFamily="49" charset="-122"/>
              </a:defRPr>
            </a:lvl7pPr>
            <a:lvl8pPr marL="3429000" indent="-228600" fontAlgn="base">
              <a:spcBef>
                <a:spcPct val="25000"/>
              </a:spcBef>
              <a:spcAft>
                <a:spcPct val="0"/>
              </a:spcAft>
              <a:buClr>
                <a:schemeClr val="accent2"/>
              </a:buClr>
              <a:buFont typeface="Wingdings" pitchFamily="2" charset="2"/>
              <a:buChar char="§"/>
              <a:defRPr sz="2400" b="1">
                <a:solidFill>
                  <a:schemeClr val="tx1"/>
                </a:solidFill>
                <a:latin typeface="Arial Narrow" pitchFamily="34" charset="0"/>
                <a:ea typeface="楷体_GB2312" pitchFamily="49" charset="-122"/>
              </a:defRPr>
            </a:lvl8pPr>
            <a:lvl9pPr marL="3886200" indent="-228600" fontAlgn="base">
              <a:spcBef>
                <a:spcPct val="25000"/>
              </a:spcBef>
              <a:spcAft>
                <a:spcPct val="0"/>
              </a:spcAft>
              <a:buClr>
                <a:schemeClr val="accent2"/>
              </a:buClr>
              <a:buFont typeface="Wingdings" pitchFamily="2" charset="2"/>
              <a:buChar char="§"/>
              <a:defRPr sz="2400" b="1">
                <a:solidFill>
                  <a:schemeClr val="tx1"/>
                </a:solidFill>
                <a:latin typeface="Arial Narrow" pitchFamily="34" charset="0"/>
                <a:ea typeface="楷体_GB2312" pitchFamily="49" charset="-122"/>
              </a:defRPr>
            </a:lvl9pPr>
          </a:lstStyle>
          <a:p>
            <a:pPr algn="just">
              <a:lnSpc>
                <a:spcPct val="110000"/>
              </a:lnSpc>
              <a:buClr>
                <a:srgbClr val="CC0000"/>
              </a:buClr>
              <a:buFont typeface="Wingdings" pitchFamily="2" charset="2"/>
              <a:buNone/>
              <a:defRPr/>
            </a:pPr>
            <a:r>
              <a:rPr lang="zh-CN" altLang="en-US" sz="2400" kern="0" dirty="0" smtClean="0">
                <a:solidFill>
                  <a:srgbClr val="000000"/>
                </a:solidFill>
              </a:rPr>
              <a:t>输出频率为：</a:t>
            </a:r>
          </a:p>
        </p:txBody>
      </p:sp>
      <p:sp>
        <p:nvSpPr>
          <p:cNvPr id="25633" name="Rectangle 3">
            <a:hlinkClick r:id="rId3" action="ppaction://hlinksldjump"/>
          </p:cNvPr>
          <p:cNvSpPr>
            <a:spLocks noChangeArrowheads="1"/>
          </p:cNvSpPr>
          <p:nvPr/>
        </p:nvSpPr>
        <p:spPr bwMode="auto">
          <a:xfrm>
            <a:off x="428626" y="703077"/>
            <a:ext cx="8501063" cy="831639"/>
          </a:xfrm>
          <a:prstGeom prst="rect">
            <a:avLst/>
          </a:prstGeom>
          <a:noFill/>
          <a:ln w="9525">
            <a:noFill/>
            <a:miter lim="800000"/>
            <a:headEnd/>
            <a:tailEnd/>
          </a:ln>
        </p:spPr>
        <p:txBody>
          <a:bodyPr lIns="92075" tIns="46038" rIns="92075" bIns="46038" anchor="b">
            <a:spAutoFit/>
          </a:bodyPr>
          <a:lstStyle/>
          <a:p>
            <a:r>
              <a:rPr lang="zh-CN" altLang="en-US" sz="2400">
                <a:solidFill>
                  <a:srgbClr val="0000CC"/>
                </a:solidFill>
              </a:rPr>
              <a:t>矩形波与数字电路中的方波不同，方波输出高电平与零电平，而矩形波则具有正、负两种极性的电平输出。</a:t>
            </a:r>
          </a:p>
        </p:txBody>
      </p:sp>
      <p:pic>
        <p:nvPicPr>
          <p:cNvPr id="25634" name="Picture 3"/>
          <p:cNvPicPr>
            <a:picLocks noChangeAspect="1" noChangeArrowheads="1"/>
          </p:cNvPicPr>
          <p:nvPr/>
        </p:nvPicPr>
        <p:blipFill>
          <a:blip r:embed="rId5" cstate="print"/>
          <a:srcRect/>
          <a:stretch>
            <a:fillRect/>
          </a:stretch>
        </p:blipFill>
        <p:spPr bwMode="auto">
          <a:xfrm>
            <a:off x="1143001" y="1982392"/>
            <a:ext cx="6697663" cy="2135981"/>
          </a:xfrm>
          <a:prstGeom prst="rect">
            <a:avLst/>
          </a:prstGeom>
          <a:noFill/>
          <a:ln w="9525">
            <a:noFill/>
            <a:miter lim="800000"/>
            <a:headEnd/>
            <a:tailEnd/>
          </a:ln>
        </p:spPr>
      </p:pic>
      <p:sp>
        <p:nvSpPr>
          <p:cNvPr id="25635" name="Rectangle 5"/>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graphicFrame>
        <p:nvGraphicFramePr>
          <p:cNvPr id="25603" name="Object 4"/>
          <p:cNvGraphicFramePr>
            <a:graphicFrameLocks noChangeAspect="1"/>
          </p:cNvGraphicFramePr>
          <p:nvPr/>
        </p:nvGraphicFramePr>
        <p:xfrm>
          <a:off x="2786063" y="4125517"/>
          <a:ext cx="2857500" cy="610790"/>
        </p:xfrm>
        <a:graphic>
          <a:graphicData uri="http://schemas.openxmlformats.org/presentationml/2006/ole">
            <p:oleObj spid="_x0000_s25603" r:id="rId6" imgW="1371600" imgH="393700" progId="Equation.DSMT4">
              <p:embed/>
            </p:oleObj>
          </a:graphicData>
        </a:graphic>
      </p:graphicFrame>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wipe(left)">
                                      <p:cBhvr>
                                        <p:cTn id="7"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utoUpdateAnimBg="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81923" name="Rectangle 4"/>
          <p:cNvSpPr>
            <a:spLocks noChangeArrowheads="1"/>
          </p:cNvSpPr>
          <p:nvPr/>
        </p:nvSpPr>
        <p:spPr bwMode="auto">
          <a:xfrm>
            <a:off x="0" y="-13216"/>
            <a:ext cx="184731" cy="369332"/>
          </a:xfrm>
          <a:prstGeom prst="rect">
            <a:avLst/>
          </a:prstGeom>
          <a:noFill/>
          <a:ln w="9525">
            <a:noFill/>
            <a:miter lim="800000"/>
            <a:headEnd/>
            <a:tailEnd/>
          </a:ln>
        </p:spPr>
        <p:txBody>
          <a:bodyPr wrap="none" anchor="ctr">
            <a:spAutoFit/>
          </a:bodyPr>
          <a:lstStyle/>
          <a:p>
            <a:endParaRPr lang="zh-CN" altLang="en-US"/>
          </a:p>
        </p:txBody>
      </p:sp>
      <p:sp>
        <p:nvSpPr>
          <p:cNvPr id="81924" name="Rectangle 6"/>
          <p:cNvSpPr>
            <a:spLocks noChangeArrowheads="1"/>
          </p:cNvSpPr>
          <p:nvPr/>
        </p:nvSpPr>
        <p:spPr bwMode="auto">
          <a:xfrm>
            <a:off x="0" y="-13216"/>
            <a:ext cx="184731" cy="369332"/>
          </a:xfrm>
          <a:prstGeom prst="rect">
            <a:avLst/>
          </a:prstGeom>
          <a:noFill/>
          <a:ln w="9525">
            <a:noFill/>
            <a:miter lim="800000"/>
            <a:headEnd/>
            <a:tailEnd/>
          </a:ln>
        </p:spPr>
        <p:txBody>
          <a:bodyPr wrap="none" anchor="ctr">
            <a:spAutoFit/>
          </a:bodyPr>
          <a:lstStyle/>
          <a:p>
            <a:endParaRPr lang="zh-CN" altLang="en-US"/>
          </a:p>
        </p:txBody>
      </p:sp>
      <p:sp>
        <p:nvSpPr>
          <p:cNvPr id="81925" name="Rectangle 7"/>
          <p:cNvSpPr>
            <a:spLocks noChangeArrowheads="1"/>
          </p:cNvSpPr>
          <p:nvPr/>
        </p:nvSpPr>
        <p:spPr bwMode="auto">
          <a:xfrm>
            <a:off x="0" y="458272"/>
            <a:ext cx="184731" cy="369332"/>
          </a:xfrm>
          <a:prstGeom prst="rect">
            <a:avLst/>
          </a:prstGeom>
          <a:noFill/>
          <a:ln w="9525">
            <a:noFill/>
            <a:miter lim="800000"/>
            <a:headEnd/>
            <a:tailEnd/>
          </a:ln>
        </p:spPr>
        <p:txBody>
          <a:bodyPr wrap="none" anchor="ctr">
            <a:spAutoFit/>
          </a:bodyPr>
          <a:lstStyle/>
          <a:p>
            <a:pPr eaLnBrk="0" hangingPunct="0"/>
            <a:endParaRPr lang="zh-CN" altLang="zh-CN"/>
          </a:p>
        </p:txBody>
      </p:sp>
      <p:sp>
        <p:nvSpPr>
          <p:cNvPr id="81926" name="Rectangle 2"/>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81927" name="Rectangle 2"/>
          <p:cNvSpPr>
            <a:spLocks noChangeArrowheads="1"/>
          </p:cNvSpPr>
          <p:nvPr/>
        </p:nvSpPr>
        <p:spPr bwMode="auto">
          <a:xfrm>
            <a:off x="571501" y="375048"/>
            <a:ext cx="7286625" cy="523220"/>
          </a:xfrm>
          <a:prstGeom prst="rect">
            <a:avLst/>
          </a:prstGeom>
          <a:noFill/>
          <a:ln w="12700" cap="sq">
            <a:noFill/>
            <a:miter lim="800000"/>
            <a:headEnd type="none" w="sm" len="sm"/>
            <a:tailEnd type="none" w="sm" len="sm"/>
          </a:ln>
        </p:spPr>
        <p:txBody>
          <a:bodyPr>
            <a:spAutoFit/>
          </a:bodyPr>
          <a:lstStyle/>
          <a:p>
            <a:r>
              <a:rPr lang="en-US" altLang="zh-CN" sz="2800"/>
              <a:t>3.7.2  </a:t>
            </a:r>
            <a:r>
              <a:rPr lang="zh-CN" altLang="en-US" sz="2800"/>
              <a:t>矩形波振荡电路</a:t>
            </a:r>
          </a:p>
        </p:txBody>
      </p:sp>
      <p:sp>
        <p:nvSpPr>
          <p:cNvPr id="81928" name="Rectangle 22"/>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81929" name="Rectangle 24"/>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81930" name="Rectangle 4"/>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81931" name="Rectangle 6"/>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81932" name="Rectangle 6"/>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81933" name="Rectangle 8"/>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81934" name="Rectangle 10"/>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81935" name="Rectangle 7"/>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81936" name="Rectangle 10"/>
          <p:cNvSpPr>
            <a:spLocks noChangeArrowheads="1"/>
          </p:cNvSpPr>
          <p:nvPr/>
        </p:nvSpPr>
        <p:spPr bwMode="auto">
          <a:xfrm>
            <a:off x="0" y="12070"/>
            <a:ext cx="216726" cy="261610"/>
          </a:xfrm>
          <a:prstGeom prst="rect">
            <a:avLst/>
          </a:prstGeom>
          <a:noFill/>
          <a:ln w="9525">
            <a:noFill/>
            <a:miter lim="800000"/>
            <a:headEnd/>
            <a:tailEnd/>
          </a:ln>
        </p:spPr>
        <p:txBody>
          <a:bodyPr wrap="none" anchor="ctr">
            <a:spAutoFit/>
          </a:bodyPr>
          <a:lstStyle/>
          <a:p>
            <a:pPr eaLnBrk="0" hangingPunct="0"/>
            <a:r>
              <a:rPr lang="zh-CN" altLang="zh-CN" sz="1100"/>
              <a:t> </a:t>
            </a:r>
            <a:endParaRPr lang="zh-CN" altLang="zh-CN"/>
          </a:p>
        </p:txBody>
      </p:sp>
      <p:sp>
        <p:nvSpPr>
          <p:cNvPr id="81937" name="Rectangle 12"/>
          <p:cNvSpPr>
            <a:spLocks noChangeArrowheads="1"/>
          </p:cNvSpPr>
          <p:nvPr/>
        </p:nvSpPr>
        <p:spPr bwMode="auto">
          <a:xfrm>
            <a:off x="0" y="-13216"/>
            <a:ext cx="184731" cy="369332"/>
          </a:xfrm>
          <a:prstGeom prst="rect">
            <a:avLst/>
          </a:prstGeom>
          <a:noFill/>
          <a:ln w="9525">
            <a:noFill/>
            <a:miter lim="800000"/>
            <a:headEnd/>
            <a:tailEnd/>
          </a:ln>
        </p:spPr>
        <p:txBody>
          <a:bodyPr wrap="none" anchor="ctr">
            <a:spAutoFit/>
          </a:bodyPr>
          <a:lstStyle/>
          <a:p>
            <a:endParaRPr lang="zh-CN" altLang="en-US"/>
          </a:p>
        </p:txBody>
      </p:sp>
      <p:sp>
        <p:nvSpPr>
          <p:cNvPr id="81938" name="Rectangle 5"/>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81939" name="Rectangle 7"/>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81940" name="Rectangle 5"/>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81941" name="Rectangle 7"/>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81942" name="Rectangle 9"/>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81943" name="Rectangle 3"/>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81944" name="Rectangle 4"/>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81945" name="Rectangle 6"/>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81946" name="Rectangle 8"/>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81947" name="Rectangle 6"/>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81948" name="Rectangle 3">
            <a:hlinkClick r:id="rId2" action="ppaction://hlinksldjump"/>
          </p:cNvPr>
          <p:cNvSpPr>
            <a:spLocks noChangeArrowheads="1"/>
          </p:cNvSpPr>
          <p:nvPr/>
        </p:nvSpPr>
        <p:spPr bwMode="auto">
          <a:xfrm>
            <a:off x="500063" y="741416"/>
            <a:ext cx="6572250" cy="462307"/>
          </a:xfrm>
          <a:prstGeom prst="rect">
            <a:avLst/>
          </a:prstGeom>
          <a:noFill/>
          <a:ln w="9525">
            <a:noFill/>
            <a:miter lim="800000"/>
            <a:headEnd/>
            <a:tailEnd/>
          </a:ln>
        </p:spPr>
        <p:txBody>
          <a:bodyPr lIns="92075" tIns="46038" rIns="92075" bIns="46038" anchor="b">
            <a:spAutoFit/>
          </a:bodyPr>
          <a:lstStyle/>
          <a:p>
            <a:r>
              <a:rPr lang="en-US" altLang="zh-CN" sz="2400"/>
              <a:t>2</a:t>
            </a:r>
            <a:r>
              <a:rPr lang="zh-CN" altLang="en-US" sz="2400"/>
              <a:t>．利用集成电压比较器构成矩形波振荡电路</a:t>
            </a:r>
          </a:p>
        </p:txBody>
      </p:sp>
      <p:sp>
        <p:nvSpPr>
          <p:cNvPr id="81949" name="Rectangle 5"/>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46" name="Rectangle 3"/>
          <p:cNvSpPr>
            <a:spLocks noChangeArrowheads="1"/>
          </p:cNvSpPr>
          <p:nvPr/>
        </p:nvSpPr>
        <p:spPr bwMode="auto">
          <a:xfrm>
            <a:off x="214313" y="3911204"/>
            <a:ext cx="8501062" cy="1209562"/>
          </a:xfrm>
          <a:prstGeom prst="rect">
            <a:avLst/>
          </a:prstGeom>
          <a:noFill/>
          <a:ln>
            <a:noFill/>
          </a:ln>
          <a:effectLst/>
          <a:extLst>
            <a:ext uri="{909E8E84-426E-40DD-AFC4-6F175D3DCCD1}"/>
            <a:ext uri="{91240B29-F687-4F45-9708-019B960494DF}"/>
            <a:ext uri="{AF507438-7753-43E0-B8FC-AC1667EBCBE1}"/>
          </a:extLst>
        </p:spPr>
        <p:txBody>
          <a:bodyPr>
            <a:spAutoFit/>
          </a:bodyPr>
          <a:lstStyle>
            <a:lvl1pPr algn="l">
              <a:spcBef>
                <a:spcPct val="20000"/>
              </a:spcBef>
              <a:buClr>
                <a:schemeClr val="accent2"/>
              </a:buClr>
              <a:buFont typeface="Wingdings" pitchFamily="2" charset="2"/>
              <a:buChar char="o"/>
              <a:defRPr sz="3000" b="1">
                <a:solidFill>
                  <a:schemeClr val="tx1"/>
                </a:solidFill>
                <a:latin typeface="Arial Narrow" pitchFamily="34" charset="0"/>
                <a:ea typeface="楷体_GB2312" pitchFamily="49" charset="-122"/>
              </a:defRPr>
            </a:lvl1pPr>
            <a:lvl2pPr marL="762000" indent="-285750" algn="l">
              <a:spcBef>
                <a:spcPct val="20000"/>
              </a:spcBef>
              <a:buClr>
                <a:schemeClr val="accent2"/>
              </a:buClr>
              <a:buFont typeface="Wingdings" pitchFamily="2" charset="2"/>
              <a:buChar char="n"/>
              <a:defRPr sz="3000" b="1">
                <a:solidFill>
                  <a:schemeClr val="tx1"/>
                </a:solidFill>
                <a:latin typeface="Arial Narrow" pitchFamily="34" charset="0"/>
                <a:ea typeface="楷体_GB2312" pitchFamily="49" charset="-122"/>
              </a:defRPr>
            </a:lvl2pPr>
            <a:lvl3pPr marL="1181100" indent="-228600" algn="l">
              <a:spcBef>
                <a:spcPct val="20000"/>
              </a:spcBef>
              <a:buClr>
                <a:schemeClr val="accent2"/>
              </a:buClr>
              <a:buFont typeface="Wingdings" pitchFamily="2" charset="2"/>
              <a:buChar char="o"/>
              <a:defRPr sz="2800" b="1">
                <a:solidFill>
                  <a:schemeClr val="tx1"/>
                </a:solidFill>
                <a:latin typeface="Arial Narrow" pitchFamily="34" charset="0"/>
                <a:ea typeface="楷体_GB2312" pitchFamily="49" charset="-122"/>
              </a:defRPr>
            </a:lvl3pPr>
            <a:lvl4pPr marL="1600200" indent="-228600" algn="l">
              <a:spcBef>
                <a:spcPct val="20000"/>
              </a:spcBef>
              <a:buClr>
                <a:schemeClr val="accent2"/>
              </a:buClr>
              <a:buFont typeface="Wingdings" pitchFamily="2" charset="2"/>
              <a:buChar char="n"/>
              <a:defRPr sz="2400" b="1">
                <a:solidFill>
                  <a:schemeClr val="tx1"/>
                </a:solidFill>
                <a:latin typeface="Arial Narrow" pitchFamily="34" charset="0"/>
                <a:ea typeface="楷体_GB2312" pitchFamily="49" charset="-122"/>
              </a:defRPr>
            </a:lvl4pPr>
            <a:lvl5pPr marL="2057400" indent="-228600" algn="l">
              <a:spcBef>
                <a:spcPct val="25000"/>
              </a:spcBef>
              <a:buClr>
                <a:schemeClr val="accent2"/>
              </a:buClr>
              <a:buFont typeface="Wingdings" pitchFamily="2" charset="2"/>
              <a:buChar char="§"/>
              <a:defRPr sz="2400" b="1">
                <a:solidFill>
                  <a:schemeClr val="tx1"/>
                </a:solidFill>
                <a:latin typeface="Arial Narrow" pitchFamily="34" charset="0"/>
                <a:ea typeface="楷体_GB2312" pitchFamily="49" charset="-122"/>
              </a:defRPr>
            </a:lvl5pPr>
            <a:lvl6pPr marL="2514600" indent="-228600" fontAlgn="base">
              <a:spcBef>
                <a:spcPct val="25000"/>
              </a:spcBef>
              <a:spcAft>
                <a:spcPct val="0"/>
              </a:spcAft>
              <a:buClr>
                <a:schemeClr val="accent2"/>
              </a:buClr>
              <a:buFont typeface="Wingdings" pitchFamily="2" charset="2"/>
              <a:buChar char="§"/>
              <a:defRPr sz="2400" b="1">
                <a:solidFill>
                  <a:schemeClr val="tx1"/>
                </a:solidFill>
                <a:latin typeface="Arial Narrow" pitchFamily="34" charset="0"/>
                <a:ea typeface="楷体_GB2312" pitchFamily="49" charset="-122"/>
              </a:defRPr>
            </a:lvl6pPr>
            <a:lvl7pPr marL="2971800" indent="-228600" fontAlgn="base">
              <a:spcBef>
                <a:spcPct val="25000"/>
              </a:spcBef>
              <a:spcAft>
                <a:spcPct val="0"/>
              </a:spcAft>
              <a:buClr>
                <a:schemeClr val="accent2"/>
              </a:buClr>
              <a:buFont typeface="Wingdings" pitchFamily="2" charset="2"/>
              <a:buChar char="§"/>
              <a:defRPr sz="2400" b="1">
                <a:solidFill>
                  <a:schemeClr val="tx1"/>
                </a:solidFill>
                <a:latin typeface="Arial Narrow" pitchFamily="34" charset="0"/>
                <a:ea typeface="楷体_GB2312" pitchFamily="49" charset="-122"/>
              </a:defRPr>
            </a:lvl7pPr>
            <a:lvl8pPr marL="3429000" indent="-228600" fontAlgn="base">
              <a:spcBef>
                <a:spcPct val="25000"/>
              </a:spcBef>
              <a:spcAft>
                <a:spcPct val="0"/>
              </a:spcAft>
              <a:buClr>
                <a:schemeClr val="accent2"/>
              </a:buClr>
              <a:buFont typeface="Wingdings" pitchFamily="2" charset="2"/>
              <a:buChar char="§"/>
              <a:defRPr sz="2400" b="1">
                <a:solidFill>
                  <a:schemeClr val="tx1"/>
                </a:solidFill>
                <a:latin typeface="Arial Narrow" pitchFamily="34" charset="0"/>
                <a:ea typeface="楷体_GB2312" pitchFamily="49" charset="-122"/>
              </a:defRPr>
            </a:lvl8pPr>
            <a:lvl9pPr marL="3886200" indent="-228600" fontAlgn="base">
              <a:spcBef>
                <a:spcPct val="25000"/>
              </a:spcBef>
              <a:spcAft>
                <a:spcPct val="0"/>
              </a:spcAft>
              <a:buClr>
                <a:schemeClr val="accent2"/>
              </a:buClr>
              <a:buFont typeface="Wingdings" pitchFamily="2" charset="2"/>
              <a:buChar char="§"/>
              <a:defRPr sz="2400" b="1">
                <a:solidFill>
                  <a:schemeClr val="tx1"/>
                </a:solidFill>
                <a:latin typeface="Arial Narrow" pitchFamily="34" charset="0"/>
                <a:ea typeface="楷体_GB2312" pitchFamily="49" charset="-122"/>
              </a:defRPr>
            </a:lvl9pPr>
          </a:lstStyle>
          <a:p>
            <a:pPr algn="just">
              <a:lnSpc>
                <a:spcPct val="110000"/>
              </a:lnSpc>
              <a:buClr>
                <a:srgbClr val="CC0000"/>
              </a:buClr>
              <a:buFont typeface="Wingdings" pitchFamily="2" charset="2"/>
              <a:buNone/>
              <a:defRPr/>
            </a:pPr>
            <a:r>
              <a:rPr lang="en-US" sz="2200" u="sng" dirty="0" smtClean="0">
                <a:sym typeface="Wingdings"/>
              </a:rPr>
              <a:t></a:t>
            </a:r>
            <a:r>
              <a:rPr lang="zh-CN" altLang="en-US" sz="2200" u="sng" dirty="0" smtClean="0"/>
              <a:t>提示：集成运放构成的矩形波振荡电路输出频率除了与</a:t>
            </a:r>
            <a:r>
              <a:rPr lang="en-US" sz="2200" i="1" u="sng" dirty="0" smtClean="0"/>
              <a:t>R</a:t>
            </a:r>
            <a:r>
              <a:rPr lang="zh-CN" altLang="en-US" sz="2200" u="sng" dirty="0" smtClean="0"/>
              <a:t>、</a:t>
            </a:r>
            <a:r>
              <a:rPr lang="en-US" sz="2200" i="1" u="sng" dirty="0" smtClean="0"/>
              <a:t>C</a:t>
            </a:r>
            <a:r>
              <a:rPr lang="zh-CN" altLang="en-US" sz="2200" u="sng" dirty="0" smtClean="0"/>
              <a:t>元件参数密切相关外，同时还受运放的带宽限制。集成电压比较器矩形波振荡电路的输出频率明显高于集成运放。</a:t>
            </a:r>
            <a:endParaRPr lang="zh-CN" altLang="en-US" sz="2200" u="sng" kern="0" dirty="0" smtClean="0">
              <a:solidFill>
                <a:srgbClr val="000000"/>
              </a:solidFill>
            </a:endParaRPr>
          </a:p>
        </p:txBody>
      </p:sp>
      <p:sp>
        <p:nvSpPr>
          <p:cNvPr id="81951" name="Rectangle 5"/>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pic>
        <p:nvPicPr>
          <p:cNvPr id="81952" name="Picture 4"/>
          <p:cNvPicPr>
            <a:picLocks noChangeAspect="1" noChangeArrowheads="1"/>
          </p:cNvPicPr>
          <p:nvPr/>
        </p:nvPicPr>
        <p:blipFill>
          <a:blip r:embed="rId3" cstate="print"/>
          <a:srcRect/>
          <a:stretch>
            <a:fillRect/>
          </a:stretch>
        </p:blipFill>
        <p:spPr bwMode="auto">
          <a:xfrm>
            <a:off x="357189" y="1232297"/>
            <a:ext cx="8588375" cy="2671763"/>
          </a:xfrm>
          <a:prstGeom prst="rect">
            <a:avLst/>
          </a:prstGeom>
          <a:noFill/>
          <a:ln w="9525">
            <a:noFill/>
            <a:miter lim="800000"/>
            <a:headEnd/>
            <a:tailEnd/>
          </a:ln>
        </p:spPr>
      </p:pic>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wipe(left)">
                                      <p:cBhvr>
                                        <p:cTn id="7"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utoUpdateAnimBg="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Rectangle 2"/>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26629" name="Rectangle 4"/>
          <p:cNvSpPr>
            <a:spLocks noChangeArrowheads="1"/>
          </p:cNvSpPr>
          <p:nvPr/>
        </p:nvSpPr>
        <p:spPr bwMode="auto">
          <a:xfrm>
            <a:off x="0" y="-13216"/>
            <a:ext cx="184731" cy="369332"/>
          </a:xfrm>
          <a:prstGeom prst="rect">
            <a:avLst/>
          </a:prstGeom>
          <a:noFill/>
          <a:ln w="9525">
            <a:noFill/>
            <a:miter lim="800000"/>
            <a:headEnd/>
            <a:tailEnd/>
          </a:ln>
        </p:spPr>
        <p:txBody>
          <a:bodyPr wrap="none" anchor="ctr">
            <a:spAutoFit/>
          </a:bodyPr>
          <a:lstStyle/>
          <a:p>
            <a:endParaRPr lang="zh-CN" altLang="en-US"/>
          </a:p>
        </p:txBody>
      </p:sp>
      <p:sp>
        <p:nvSpPr>
          <p:cNvPr id="26630" name="Rectangle 6"/>
          <p:cNvSpPr>
            <a:spLocks noChangeArrowheads="1"/>
          </p:cNvSpPr>
          <p:nvPr/>
        </p:nvSpPr>
        <p:spPr bwMode="auto">
          <a:xfrm>
            <a:off x="0" y="-13216"/>
            <a:ext cx="184731" cy="369332"/>
          </a:xfrm>
          <a:prstGeom prst="rect">
            <a:avLst/>
          </a:prstGeom>
          <a:noFill/>
          <a:ln w="9525">
            <a:noFill/>
            <a:miter lim="800000"/>
            <a:headEnd/>
            <a:tailEnd/>
          </a:ln>
        </p:spPr>
        <p:txBody>
          <a:bodyPr wrap="none" anchor="ctr">
            <a:spAutoFit/>
          </a:bodyPr>
          <a:lstStyle/>
          <a:p>
            <a:endParaRPr lang="zh-CN" altLang="en-US"/>
          </a:p>
        </p:txBody>
      </p:sp>
      <p:sp>
        <p:nvSpPr>
          <p:cNvPr id="26631" name="Rectangle 7"/>
          <p:cNvSpPr>
            <a:spLocks noChangeArrowheads="1"/>
          </p:cNvSpPr>
          <p:nvPr/>
        </p:nvSpPr>
        <p:spPr bwMode="auto">
          <a:xfrm>
            <a:off x="0" y="458272"/>
            <a:ext cx="184731" cy="369332"/>
          </a:xfrm>
          <a:prstGeom prst="rect">
            <a:avLst/>
          </a:prstGeom>
          <a:noFill/>
          <a:ln w="9525">
            <a:noFill/>
            <a:miter lim="800000"/>
            <a:headEnd/>
            <a:tailEnd/>
          </a:ln>
        </p:spPr>
        <p:txBody>
          <a:bodyPr wrap="none" anchor="ctr">
            <a:spAutoFit/>
          </a:bodyPr>
          <a:lstStyle/>
          <a:p>
            <a:pPr eaLnBrk="0" hangingPunct="0"/>
            <a:endParaRPr lang="zh-CN" altLang="zh-CN"/>
          </a:p>
        </p:txBody>
      </p:sp>
      <p:sp>
        <p:nvSpPr>
          <p:cNvPr id="26632" name="Rectangle 2"/>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26633" name="Rectangle 2"/>
          <p:cNvSpPr>
            <a:spLocks noChangeArrowheads="1"/>
          </p:cNvSpPr>
          <p:nvPr/>
        </p:nvSpPr>
        <p:spPr bwMode="auto">
          <a:xfrm>
            <a:off x="571501" y="375048"/>
            <a:ext cx="7286625" cy="523220"/>
          </a:xfrm>
          <a:prstGeom prst="rect">
            <a:avLst/>
          </a:prstGeom>
          <a:noFill/>
          <a:ln w="12700" cap="sq">
            <a:noFill/>
            <a:miter lim="800000"/>
            <a:headEnd type="none" w="sm" len="sm"/>
            <a:tailEnd type="none" w="sm" len="sm"/>
          </a:ln>
        </p:spPr>
        <p:txBody>
          <a:bodyPr>
            <a:spAutoFit/>
          </a:bodyPr>
          <a:lstStyle/>
          <a:p>
            <a:r>
              <a:rPr lang="en-US" altLang="zh-CN" sz="2800"/>
              <a:t>3.7.3  </a:t>
            </a:r>
            <a:r>
              <a:rPr lang="zh-CN" altLang="en-US" sz="2800"/>
              <a:t>三角波发生电路</a:t>
            </a:r>
          </a:p>
        </p:txBody>
      </p:sp>
      <p:sp>
        <p:nvSpPr>
          <p:cNvPr id="26634" name="Rectangle 22"/>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26635" name="Rectangle 24"/>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26636" name="Rectangle 4"/>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26637" name="Rectangle 6"/>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26638" name="Rectangle 6"/>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26639" name="Rectangle 8"/>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26640" name="Rectangle 10"/>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26641" name="Rectangle 7"/>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26642" name="Rectangle 10"/>
          <p:cNvSpPr>
            <a:spLocks noChangeArrowheads="1"/>
          </p:cNvSpPr>
          <p:nvPr/>
        </p:nvSpPr>
        <p:spPr bwMode="auto">
          <a:xfrm>
            <a:off x="0" y="12070"/>
            <a:ext cx="216726" cy="261610"/>
          </a:xfrm>
          <a:prstGeom prst="rect">
            <a:avLst/>
          </a:prstGeom>
          <a:noFill/>
          <a:ln w="9525">
            <a:noFill/>
            <a:miter lim="800000"/>
            <a:headEnd/>
            <a:tailEnd/>
          </a:ln>
        </p:spPr>
        <p:txBody>
          <a:bodyPr wrap="none" anchor="ctr">
            <a:spAutoFit/>
          </a:bodyPr>
          <a:lstStyle/>
          <a:p>
            <a:pPr eaLnBrk="0" hangingPunct="0"/>
            <a:r>
              <a:rPr lang="zh-CN" altLang="zh-CN" sz="1100"/>
              <a:t> </a:t>
            </a:r>
            <a:endParaRPr lang="zh-CN" altLang="zh-CN"/>
          </a:p>
        </p:txBody>
      </p:sp>
      <p:sp>
        <p:nvSpPr>
          <p:cNvPr id="26643" name="Rectangle 12"/>
          <p:cNvSpPr>
            <a:spLocks noChangeArrowheads="1"/>
          </p:cNvSpPr>
          <p:nvPr/>
        </p:nvSpPr>
        <p:spPr bwMode="auto">
          <a:xfrm>
            <a:off x="0" y="-13216"/>
            <a:ext cx="184731" cy="369332"/>
          </a:xfrm>
          <a:prstGeom prst="rect">
            <a:avLst/>
          </a:prstGeom>
          <a:noFill/>
          <a:ln w="9525">
            <a:noFill/>
            <a:miter lim="800000"/>
            <a:headEnd/>
            <a:tailEnd/>
          </a:ln>
        </p:spPr>
        <p:txBody>
          <a:bodyPr wrap="none" anchor="ctr">
            <a:spAutoFit/>
          </a:bodyPr>
          <a:lstStyle/>
          <a:p>
            <a:endParaRPr lang="zh-CN" altLang="en-US"/>
          </a:p>
        </p:txBody>
      </p:sp>
      <p:sp>
        <p:nvSpPr>
          <p:cNvPr id="26644" name="Rectangle 5"/>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26645" name="Rectangle 7"/>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26646" name="Rectangle 5"/>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26647" name="Rectangle 7"/>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26648" name="Rectangle 9"/>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26649" name="Rectangle 3"/>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26650" name="Rectangle 4"/>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26651" name="Rectangle 6"/>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26652" name="Rectangle 8"/>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26653" name="Rectangle 6"/>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26654" name="Rectangle 5"/>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graphicFrame>
        <p:nvGraphicFramePr>
          <p:cNvPr id="26626" name="Object 2"/>
          <p:cNvGraphicFramePr>
            <a:graphicFrameLocks noChangeAspect="1"/>
          </p:cNvGraphicFramePr>
          <p:nvPr/>
        </p:nvGraphicFramePr>
        <p:xfrm>
          <a:off x="1500188" y="5167313"/>
          <a:ext cx="1643062" cy="684610"/>
        </p:xfrm>
        <a:graphic>
          <a:graphicData uri="http://schemas.openxmlformats.org/presentationml/2006/ole">
            <p:oleObj spid="_x0000_s26626" r:id="rId3" imgW="685800" imgH="381000" progId="Equation.DSMT4">
              <p:embed/>
            </p:oleObj>
          </a:graphicData>
        </a:graphic>
      </p:graphicFrame>
      <p:sp>
        <p:nvSpPr>
          <p:cNvPr id="46" name="Rectangle 3"/>
          <p:cNvSpPr>
            <a:spLocks noChangeArrowheads="1"/>
          </p:cNvSpPr>
          <p:nvPr/>
        </p:nvSpPr>
        <p:spPr bwMode="auto">
          <a:xfrm>
            <a:off x="714376" y="4261247"/>
            <a:ext cx="4214813" cy="498598"/>
          </a:xfrm>
          <a:prstGeom prst="rect">
            <a:avLst/>
          </a:prstGeom>
          <a:noFill/>
          <a:ln>
            <a:noFill/>
          </a:ln>
          <a:effectLst/>
          <a:extLst>
            <a:ext uri="{909E8E84-426E-40DD-AFC4-6F175D3DCCD1}"/>
            <a:ext uri="{91240B29-F687-4F45-9708-019B960494DF}"/>
            <a:ext uri="{AF507438-7753-43E0-B8FC-AC1667EBCBE1}"/>
          </a:extLst>
        </p:spPr>
        <p:txBody>
          <a:bodyPr>
            <a:spAutoFit/>
          </a:bodyPr>
          <a:lstStyle>
            <a:lvl1pPr algn="l">
              <a:spcBef>
                <a:spcPct val="20000"/>
              </a:spcBef>
              <a:buClr>
                <a:schemeClr val="accent2"/>
              </a:buClr>
              <a:buFont typeface="Wingdings" pitchFamily="2" charset="2"/>
              <a:buChar char="o"/>
              <a:defRPr sz="3000" b="1">
                <a:solidFill>
                  <a:schemeClr val="tx1"/>
                </a:solidFill>
                <a:latin typeface="Arial Narrow" pitchFamily="34" charset="0"/>
                <a:ea typeface="楷体_GB2312" pitchFamily="49" charset="-122"/>
              </a:defRPr>
            </a:lvl1pPr>
            <a:lvl2pPr marL="762000" indent="-285750" algn="l">
              <a:spcBef>
                <a:spcPct val="20000"/>
              </a:spcBef>
              <a:buClr>
                <a:schemeClr val="accent2"/>
              </a:buClr>
              <a:buFont typeface="Wingdings" pitchFamily="2" charset="2"/>
              <a:buChar char="n"/>
              <a:defRPr sz="3000" b="1">
                <a:solidFill>
                  <a:schemeClr val="tx1"/>
                </a:solidFill>
                <a:latin typeface="Arial Narrow" pitchFamily="34" charset="0"/>
                <a:ea typeface="楷体_GB2312" pitchFamily="49" charset="-122"/>
              </a:defRPr>
            </a:lvl2pPr>
            <a:lvl3pPr marL="1181100" indent="-228600" algn="l">
              <a:spcBef>
                <a:spcPct val="20000"/>
              </a:spcBef>
              <a:buClr>
                <a:schemeClr val="accent2"/>
              </a:buClr>
              <a:buFont typeface="Wingdings" pitchFamily="2" charset="2"/>
              <a:buChar char="o"/>
              <a:defRPr sz="2800" b="1">
                <a:solidFill>
                  <a:schemeClr val="tx1"/>
                </a:solidFill>
                <a:latin typeface="Arial Narrow" pitchFamily="34" charset="0"/>
                <a:ea typeface="楷体_GB2312" pitchFamily="49" charset="-122"/>
              </a:defRPr>
            </a:lvl3pPr>
            <a:lvl4pPr marL="1600200" indent="-228600" algn="l">
              <a:spcBef>
                <a:spcPct val="20000"/>
              </a:spcBef>
              <a:buClr>
                <a:schemeClr val="accent2"/>
              </a:buClr>
              <a:buFont typeface="Wingdings" pitchFamily="2" charset="2"/>
              <a:buChar char="n"/>
              <a:defRPr sz="2400" b="1">
                <a:solidFill>
                  <a:schemeClr val="tx1"/>
                </a:solidFill>
                <a:latin typeface="Arial Narrow" pitchFamily="34" charset="0"/>
                <a:ea typeface="楷体_GB2312" pitchFamily="49" charset="-122"/>
              </a:defRPr>
            </a:lvl4pPr>
            <a:lvl5pPr marL="2057400" indent="-228600" algn="l">
              <a:spcBef>
                <a:spcPct val="25000"/>
              </a:spcBef>
              <a:buClr>
                <a:schemeClr val="accent2"/>
              </a:buClr>
              <a:buFont typeface="Wingdings" pitchFamily="2" charset="2"/>
              <a:buChar char="§"/>
              <a:defRPr sz="2400" b="1">
                <a:solidFill>
                  <a:schemeClr val="tx1"/>
                </a:solidFill>
                <a:latin typeface="Arial Narrow" pitchFamily="34" charset="0"/>
                <a:ea typeface="楷体_GB2312" pitchFamily="49" charset="-122"/>
              </a:defRPr>
            </a:lvl5pPr>
            <a:lvl6pPr marL="2514600" indent="-228600" fontAlgn="base">
              <a:spcBef>
                <a:spcPct val="25000"/>
              </a:spcBef>
              <a:spcAft>
                <a:spcPct val="0"/>
              </a:spcAft>
              <a:buClr>
                <a:schemeClr val="accent2"/>
              </a:buClr>
              <a:buFont typeface="Wingdings" pitchFamily="2" charset="2"/>
              <a:buChar char="§"/>
              <a:defRPr sz="2400" b="1">
                <a:solidFill>
                  <a:schemeClr val="tx1"/>
                </a:solidFill>
                <a:latin typeface="Arial Narrow" pitchFamily="34" charset="0"/>
                <a:ea typeface="楷体_GB2312" pitchFamily="49" charset="-122"/>
              </a:defRPr>
            </a:lvl6pPr>
            <a:lvl7pPr marL="2971800" indent="-228600" fontAlgn="base">
              <a:spcBef>
                <a:spcPct val="25000"/>
              </a:spcBef>
              <a:spcAft>
                <a:spcPct val="0"/>
              </a:spcAft>
              <a:buClr>
                <a:schemeClr val="accent2"/>
              </a:buClr>
              <a:buFont typeface="Wingdings" pitchFamily="2" charset="2"/>
              <a:buChar char="§"/>
              <a:defRPr sz="2400" b="1">
                <a:solidFill>
                  <a:schemeClr val="tx1"/>
                </a:solidFill>
                <a:latin typeface="Arial Narrow" pitchFamily="34" charset="0"/>
                <a:ea typeface="楷体_GB2312" pitchFamily="49" charset="-122"/>
              </a:defRPr>
            </a:lvl7pPr>
            <a:lvl8pPr marL="3429000" indent="-228600" fontAlgn="base">
              <a:spcBef>
                <a:spcPct val="25000"/>
              </a:spcBef>
              <a:spcAft>
                <a:spcPct val="0"/>
              </a:spcAft>
              <a:buClr>
                <a:schemeClr val="accent2"/>
              </a:buClr>
              <a:buFont typeface="Wingdings" pitchFamily="2" charset="2"/>
              <a:buChar char="§"/>
              <a:defRPr sz="2400" b="1">
                <a:solidFill>
                  <a:schemeClr val="tx1"/>
                </a:solidFill>
                <a:latin typeface="Arial Narrow" pitchFamily="34" charset="0"/>
                <a:ea typeface="楷体_GB2312" pitchFamily="49" charset="-122"/>
              </a:defRPr>
            </a:lvl8pPr>
            <a:lvl9pPr marL="3886200" indent="-228600" fontAlgn="base">
              <a:spcBef>
                <a:spcPct val="25000"/>
              </a:spcBef>
              <a:spcAft>
                <a:spcPct val="0"/>
              </a:spcAft>
              <a:buClr>
                <a:schemeClr val="accent2"/>
              </a:buClr>
              <a:buFont typeface="Wingdings" pitchFamily="2" charset="2"/>
              <a:buChar char="§"/>
              <a:defRPr sz="2400" b="1">
                <a:solidFill>
                  <a:schemeClr val="tx1"/>
                </a:solidFill>
                <a:latin typeface="Arial Narrow" pitchFamily="34" charset="0"/>
                <a:ea typeface="楷体_GB2312" pitchFamily="49" charset="-122"/>
              </a:defRPr>
            </a:lvl9pPr>
          </a:lstStyle>
          <a:p>
            <a:pPr algn="just">
              <a:lnSpc>
                <a:spcPct val="110000"/>
              </a:lnSpc>
              <a:buClr>
                <a:srgbClr val="CC0000"/>
              </a:buClr>
              <a:buFont typeface="Wingdings" pitchFamily="2" charset="2"/>
              <a:buNone/>
              <a:defRPr/>
            </a:pPr>
            <a:r>
              <a:rPr lang="zh-CN" altLang="en-US" sz="2400" kern="0" dirty="0" smtClean="0">
                <a:solidFill>
                  <a:srgbClr val="000000"/>
                </a:solidFill>
              </a:rPr>
              <a:t>输出频率为：</a:t>
            </a:r>
          </a:p>
        </p:txBody>
      </p:sp>
      <p:sp>
        <p:nvSpPr>
          <p:cNvPr id="26656" name="Rectangle 3">
            <a:hlinkClick r:id="rId4" action="ppaction://hlinksldjump"/>
          </p:cNvPr>
          <p:cNvSpPr>
            <a:spLocks noChangeArrowheads="1"/>
          </p:cNvSpPr>
          <p:nvPr/>
        </p:nvSpPr>
        <p:spPr bwMode="auto">
          <a:xfrm>
            <a:off x="428626" y="703077"/>
            <a:ext cx="8501063" cy="831639"/>
          </a:xfrm>
          <a:prstGeom prst="rect">
            <a:avLst/>
          </a:prstGeom>
          <a:noFill/>
          <a:ln w="9525">
            <a:noFill/>
            <a:miter lim="800000"/>
            <a:headEnd/>
            <a:tailEnd/>
          </a:ln>
        </p:spPr>
        <p:txBody>
          <a:bodyPr lIns="92075" tIns="46038" rIns="92075" bIns="46038" anchor="b">
            <a:spAutoFit/>
          </a:bodyPr>
          <a:lstStyle/>
          <a:p>
            <a:r>
              <a:rPr lang="zh-CN" altLang="en-US" sz="2400">
                <a:solidFill>
                  <a:srgbClr val="0000CC"/>
                </a:solidFill>
              </a:rPr>
              <a:t>常用的三角波发生电路一般由迟滞比较电路和</a:t>
            </a:r>
            <a:r>
              <a:rPr lang="en-US" altLang="en-US" sz="2400">
                <a:solidFill>
                  <a:srgbClr val="0000CC"/>
                </a:solidFill>
              </a:rPr>
              <a:t>RC</a:t>
            </a:r>
            <a:r>
              <a:rPr lang="zh-CN" altLang="en-US" sz="2400">
                <a:solidFill>
                  <a:srgbClr val="0000CC"/>
                </a:solidFill>
              </a:rPr>
              <a:t>有源积分电路首尾相连而成。</a:t>
            </a:r>
          </a:p>
        </p:txBody>
      </p:sp>
      <p:sp>
        <p:nvSpPr>
          <p:cNvPr id="26657" name="Rectangle 5"/>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pic>
        <p:nvPicPr>
          <p:cNvPr id="26658" name="Picture 4"/>
          <p:cNvPicPr>
            <a:picLocks noChangeAspect="1" noChangeArrowheads="1"/>
          </p:cNvPicPr>
          <p:nvPr/>
        </p:nvPicPr>
        <p:blipFill>
          <a:blip r:embed="rId5" cstate="print"/>
          <a:srcRect/>
          <a:stretch>
            <a:fillRect/>
          </a:stretch>
        </p:blipFill>
        <p:spPr bwMode="auto">
          <a:xfrm>
            <a:off x="428625" y="1607344"/>
            <a:ext cx="8293100" cy="2518172"/>
          </a:xfrm>
          <a:prstGeom prst="rect">
            <a:avLst/>
          </a:prstGeom>
          <a:noFill/>
          <a:ln w="9525">
            <a:noFill/>
            <a:miter lim="800000"/>
            <a:headEnd/>
            <a:tailEnd/>
          </a:ln>
        </p:spPr>
      </p:pic>
      <p:sp>
        <p:nvSpPr>
          <p:cNvPr id="26659" name="Rectangle 6"/>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graphicFrame>
        <p:nvGraphicFramePr>
          <p:cNvPr id="26627" name="Object 5"/>
          <p:cNvGraphicFramePr>
            <a:graphicFrameLocks noChangeAspect="1"/>
          </p:cNvGraphicFramePr>
          <p:nvPr/>
        </p:nvGraphicFramePr>
        <p:xfrm>
          <a:off x="2928939" y="4071938"/>
          <a:ext cx="1881187" cy="696516"/>
        </p:xfrm>
        <a:graphic>
          <a:graphicData uri="http://schemas.openxmlformats.org/presentationml/2006/ole">
            <p:oleObj spid="_x0000_s26627" r:id="rId6" imgW="774364" imgH="380835" progId="Equation.DSMT4">
              <p:embed/>
            </p:oleObj>
          </a:graphicData>
        </a:graphic>
      </p:graphicFrame>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wipe(left)">
                                      <p:cBhvr>
                                        <p:cTn id="7"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utoUpdateAnimBg="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27652" name="Rectangle 4"/>
          <p:cNvSpPr>
            <a:spLocks noChangeArrowheads="1"/>
          </p:cNvSpPr>
          <p:nvPr/>
        </p:nvSpPr>
        <p:spPr bwMode="auto">
          <a:xfrm>
            <a:off x="0" y="-13216"/>
            <a:ext cx="184731" cy="369332"/>
          </a:xfrm>
          <a:prstGeom prst="rect">
            <a:avLst/>
          </a:prstGeom>
          <a:noFill/>
          <a:ln w="9525">
            <a:noFill/>
            <a:miter lim="800000"/>
            <a:headEnd/>
            <a:tailEnd/>
          </a:ln>
        </p:spPr>
        <p:txBody>
          <a:bodyPr wrap="none" anchor="ctr">
            <a:spAutoFit/>
          </a:bodyPr>
          <a:lstStyle/>
          <a:p>
            <a:endParaRPr lang="zh-CN" altLang="en-US"/>
          </a:p>
        </p:txBody>
      </p:sp>
      <p:sp>
        <p:nvSpPr>
          <p:cNvPr id="27653" name="Rectangle 6"/>
          <p:cNvSpPr>
            <a:spLocks noChangeArrowheads="1"/>
          </p:cNvSpPr>
          <p:nvPr/>
        </p:nvSpPr>
        <p:spPr bwMode="auto">
          <a:xfrm>
            <a:off x="0" y="-13216"/>
            <a:ext cx="184731" cy="369332"/>
          </a:xfrm>
          <a:prstGeom prst="rect">
            <a:avLst/>
          </a:prstGeom>
          <a:noFill/>
          <a:ln w="9525">
            <a:noFill/>
            <a:miter lim="800000"/>
            <a:headEnd/>
            <a:tailEnd/>
          </a:ln>
        </p:spPr>
        <p:txBody>
          <a:bodyPr wrap="none" anchor="ctr">
            <a:spAutoFit/>
          </a:bodyPr>
          <a:lstStyle/>
          <a:p>
            <a:endParaRPr lang="zh-CN" altLang="en-US"/>
          </a:p>
        </p:txBody>
      </p:sp>
      <p:sp>
        <p:nvSpPr>
          <p:cNvPr id="27654" name="Rectangle 7"/>
          <p:cNvSpPr>
            <a:spLocks noChangeArrowheads="1"/>
          </p:cNvSpPr>
          <p:nvPr/>
        </p:nvSpPr>
        <p:spPr bwMode="auto">
          <a:xfrm>
            <a:off x="0" y="458272"/>
            <a:ext cx="184731" cy="369332"/>
          </a:xfrm>
          <a:prstGeom prst="rect">
            <a:avLst/>
          </a:prstGeom>
          <a:noFill/>
          <a:ln w="9525">
            <a:noFill/>
            <a:miter lim="800000"/>
            <a:headEnd/>
            <a:tailEnd/>
          </a:ln>
        </p:spPr>
        <p:txBody>
          <a:bodyPr wrap="none" anchor="ctr">
            <a:spAutoFit/>
          </a:bodyPr>
          <a:lstStyle/>
          <a:p>
            <a:pPr eaLnBrk="0" hangingPunct="0"/>
            <a:endParaRPr lang="zh-CN" altLang="zh-CN"/>
          </a:p>
        </p:txBody>
      </p:sp>
      <p:sp>
        <p:nvSpPr>
          <p:cNvPr id="27655" name="Rectangle 2"/>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27656" name="Rectangle 2"/>
          <p:cNvSpPr>
            <a:spLocks noChangeArrowheads="1"/>
          </p:cNvSpPr>
          <p:nvPr/>
        </p:nvSpPr>
        <p:spPr bwMode="auto">
          <a:xfrm>
            <a:off x="571501" y="375048"/>
            <a:ext cx="7286625" cy="523220"/>
          </a:xfrm>
          <a:prstGeom prst="rect">
            <a:avLst/>
          </a:prstGeom>
          <a:noFill/>
          <a:ln w="12700" cap="sq">
            <a:noFill/>
            <a:miter lim="800000"/>
            <a:headEnd type="none" w="sm" len="sm"/>
            <a:tailEnd type="none" w="sm" len="sm"/>
          </a:ln>
        </p:spPr>
        <p:txBody>
          <a:bodyPr>
            <a:spAutoFit/>
          </a:bodyPr>
          <a:lstStyle/>
          <a:p>
            <a:r>
              <a:rPr lang="en-US" altLang="zh-CN" sz="2800"/>
              <a:t>3.8  </a:t>
            </a:r>
            <a:r>
              <a:rPr lang="zh-CN" altLang="en-US" sz="2800"/>
              <a:t>晶体管驱动电路设计</a:t>
            </a:r>
          </a:p>
        </p:txBody>
      </p:sp>
      <p:sp>
        <p:nvSpPr>
          <p:cNvPr id="27657" name="Rectangle 22"/>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27658" name="Rectangle 24"/>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27659" name="Rectangle 4"/>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27660" name="Rectangle 6"/>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27661" name="Rectangle 6"/>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27662" name="Rectangle 8"/>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27663" name="Rectangle 10"/>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27664" name="Rectangle 7"/>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27665" name="Rectangle 10"/>
          <p:cNvSpPr>
            <a:spLocks noChangeArrowheads="1"/>
          </p:cNvSpPr>
          <p:nvPr/>
        </p:nvSpPr>
        <p:spPr bwMode="auto">
          <a:xfrm>
            <a:off x="0" y="12070"/>
            <a:ext cx="216726" cy="261610"/>
          </a:xfrm>
          <a:prstGeom prst="rect">
            <a:avLst/>
          </a:prstGeom>
          <a:noFill/>
          <a:ln w="9525">
            <a:noFill/>
            <a:miter lim="800000"/>
            <a:headEnd/>
            <a:tailEnd/>
          </a:ln>
        </p:spPr>
        <p:txBody>
          <a:bodyPr wrap="none" anchor="ctr">
            <a:spAutoFit/>
          </a:bodyPr>
          <a:lstStyle/>
          <a:p>
            <a:pPr eaLnBrk="0" hangingPunct="0"/>
            <a:r>
              <a:rPr lang="zh-CN" altLang="zh-CN" sz="1100"/>
              <a:t> </a:t>
            </a:r>
            <a:endParaRPr lang="zh-CN" altLang="zh-CN"/>
          </a:p>
        </p:txBody>
      </p:sp>
      <p:sp>
        <p:nvSpPr>
          <p:cNvPr id="27666" name="Rectangle 12"/>
          <p:cNvSpPr>
            <a:spLocks noChangeArrowheads="1"/>
          </p:cNvSpPr>
          <p:nvPr/>
        </p:nvSpPr>
        <p:spPr bwMode="auto">
          <a:xfrm>
            <a:off x="0" y="-13216"/>
            <a:ext cx="184731" cy="369332"/>
          </a:xfrm>
          <a:prstGeom prst="rect">
            <a:avLst/>
          </a:prstGeom>
          <a:noFill/>
          <a:ln w="9525">
            <a:noFill/>
            <a:miter lim="800000"/>
            <a:headEnd/>
            <a:tailEnd/>
          </a:ln>
        </p:spPr>
        <p:txBody>
          <a:bodyPr wrap="none" anchor="ctr">
            <a:spAutoFit/>
          </a:bodyPr>
          <a:lstStyle/>
          <a:p>
            <a:endParaRPr lang="zh-CN" altLang="en-US"/>
          </a:p>
        </p:txBody>
      </p:sp>
      <p:sp>
        <p:nvSpPr>
          <p:cNvPr id="27667" name="Rectangle 5"/>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27668" name="Rectangle 7"/>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27669" name="Rectangle 5"/>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27670" name="Rectangle 7"/>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27671" name="Rectangle 9"/>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27672" name="Rectangle 3"/>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27673" name="Rectangle 4"/>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27674" name="Rectangle 6"/>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27675" name="Rectangle 8"/>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27676" name="Rectangle 6"/>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27677" name="Rectangle 5"/>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graphicFrame>
        <p:nvGraphicFramePr>
          <p:cNvPr id="27650" name="Object 2"/>
          <p:cNvGraphicFramePr>
            <a:graphicFrameLocks noChangeAspect="1"/>
          </p:cNvGraphicFramePr>
          <p:nvPr/>
        </p:nvGraphicFramePr>
        <p:xfrm>
          <a:off x="1500188" y="5167313"/>
          <a:ext cx="1643062" cy="684610"/>
        </p:xfrm>
        <a:graphic>
          <a:graphicData uri="http://schemas.openxmlformats.org/presentationml/2006/ole">
            <p:oleObj spid="_x0000_s27650" r:id="rId3" imgW="685800" imgH="381000" progId="Equation.DSMT4">
              <p:embed/>
            </p:oleObj>
          </a:graphicData>
        </a:graphic>
      </p:graphicFrame>
      <p:sp>
        <p:nvSpPr>
          <p:cNvPr id="46" name="Rectangle 3"/>
          <p:cNvSpPr>
            <a:spLocks noChangeArrowheads="1"/>
          </p:cNvSpPr>
          <p:nvPr/>
        </p:nvSpPr>
        <p:spPr bwMode="auto">
          <a:xfrm>
            <a:off x="428626" y="1875235"/>
            <a:ext cx="4214813" cy="461665"/>
          </a:xfrm>
          <a:prstGeom prst="rect">
            <a:avLst/>
          </a:prstGeom>
          <a:noFill/>
          <a:ln w="9525">
            <a:noFill/>
            <a:miter lim="800000"/>
            <a:headEnd/>
            <a:tailEnd/>
          </a:ln>
        </p:spPr>
        <p:txBody>
          <a:bodyPr>
            <a:spAutoFit/>
          </a:bodyPr>
          <a:lstStyle/>
          <a:p>
            <a:pPr>
              <a:spcBef>
                <a:spcPct val="20000"/>
              </a:spcBef>
              <a:buClr>
                <a:schemeClr val="accent2"/>
              </a:buClr>
              <a:buFont typeface="Wingdings" pitchFamily="2" charset="2"/>
              <a:buChar char="o"/>
            </a:pPr>
            <a:r>
              <a:rPr lang="en-US" altLang="zh-CN" sz="2400">
                <a:ea typeface="楷体_GB2312" pitchFamily="49" charset="-122"/>
              </a:rPr>
              <a:t>3.8.1  </a:t>
            </a:r>
            <a:r>
              <a:rPr lang="zh-CN" altLang="en-US" sz="2400">
                <a:ea typeface="楷体_GB2312" pitchFamily="49" charset="-122"/>
              </a:rPr>
              <a:t>晶体管反相驱动电路</a:t>
            </a:r>
          </a:p>
        </p:txBody>
      </p:sp>
      <p:sp>
        <p:nvSpPr>
          <p:cNvPr id="27679" name="Rectangle 3">
            <a:hlinkClick r:id="rId4" action="ppaction://hlinksldjump"/>
          </p:cNvPr>
          <p:cNvSpPr>
            <a:spLocks noChangeArrowheads="1"/>
          </p:cNvSpPr>
          <p:nvPr/>
        </p:nvSpPr>
        <p:spPr bwMode="auto">
          <a:xfrm>
            <a:off x="428626" y="611161"/>
            <a:ext cx="8501063" cy="1200971"/>
          </a:xfrm>
          <a:prstGeom prst="rect">
            <a:avLst/>
          </a:prstGeom>
          <a:noFill/>
          <a:ln w="9525">
            <a:noFill/>
            <a:miter lim="800000"/>
            <a:headEnd/>
            <a:tailEnd/>
          </a:ln>
        </p:spPr>
        <p:txBody>
          <a:bodyPr lIns="92075" tIns="46038" rIns="92075" bIns="46038" anchor="b">
            <a:spAutoFit/>
          </a:bodyPr>
          <a:lstStyle/>
          <a:p>
            <a:r>
              <a:rPr lang="zh-CN" altLang="en-US" sz="2400"/>
              <a:t>普通运放、电压比较器等集成芯片难以直接驱动继电器、蜂鸣器、直流电机等工作电流较大的负载，往往需要在集成芯片的输出端与负载之间添加一级由晶体管构成的驱动电路。</a:t>
            </a:r>
            <a:endParaRPr lang="zh-CN" altLang="en-US" sz="2400">
              <a:solidFill>
                <a:srgbClr val="0000CC"/>
              </a:solidFill>
            </a:endParaRPr>
          </a:p>
        </p:txBody>
      </p:sp>
      <p:sp>
        <p:nvSpPr>
          <p:cNvPr id="27680" name="Rectangle 5"/>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27681" name="Rectangle 6"/>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pic>
        <p:nvPicPr>
          <p:cNvPr id="27682" name="Picture 4"/>
          <p:cNvPicPr>
            <a:picLocks noChangeAspect="1" noChangeArrowheads="1"/>
          </p:cNvPicPr>
          <p:nvPr/>
        </p:nvPicPr>
        <p:blipFill>
          <a:blip r:embed="rId5" cstate="print"/>
          <a:srcRect/>
          <a:stretch>
            <a:fillRect/>
          </a:stretch>
        </p:blipFill>
        <p:spPr bwMode="auto">
          <a:xfrm>
            <a:off x="1357314" y="2303860"/>
            <a:ext cx="6173787" cy="2407444"/>
          </a:xfrm>
          <a:prstGeom prst="rect">
            <a:avLst/>
          </a:prstGeom>
          <a:noFill/>
          <a:ln w="9525">
            <a:noFill/>
            <a:miter lim="800000"/>
            <a:headEnd/>
            <a:tailEnd/>
          </a:ln>
        </p:spPr>
      </p:pic>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wipe(left)">
                                      <p:cBhvr>
                                        <p:cTn id="7"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utoUpdateAnimBg="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28676" name="Rectangle 4"/>
          <p:cNvSpPr>
            <a:spLocks noChangeArrowheads="1"/>
          </p:cNvSpPr>
          <p:nvPr/>
        </p:nvSpPr>
        <p:spPr bwMode="auto">
          <a:xfrm>
            <a:off x="0" y="-13216"/>
            <a:ext cx="184731" cy="369332"/>
          </a:xfrm>
          <a:prstGeom prst="rect">
            <a:avLst/>
          </a:prstGeom>
          <a:noFill/>
          <a:ln w="9525">
            <a:noFill/>
            <a:miter lim="800000"/>
            <a:headEnd/>
            <a:tailEnd/>
          </a:ln>
        </p:spPr>
        <p:txBody>
          <a:bodyPr wrap="none" anchor="ctr">
            <a:spAutoFit/>
          </a:bodyPr>
          <a:lstStyle/>
          <a:p>
            <a:endParaRPr lang="zh-CN" altLang="en-US"/>
          </a:p>
        </p:txBody>
      </p:sp>
      <p:sp>
        <p:nvSpPr>
          <p:cNvPr id="28677" name="Rectangle 6"/>
          <p:cNvSpPr>
            <a:spLocks noChangeArrowheads="1"/>
          </p:cNvSpPr>
          <p:nvPr/>
        </p:nvSpPr>
        <p:spPr bwMode="auto">
          <a:xfrm>
            <a:off x="0" y="-13216"/>
            <a:ext cx="184731" cy="369332"/>
          </a:xfrm>
          <a:prstGeom prst="rect">
            <a:avLst/>
          </a:prstGeom>
          <a:noFill/>
          <a:ln w="9525">
            <a:noFill/>
            <a:miter lim="800000"/>
            <a:headEnd/>
            <a:tailEnd/>
          </a:ln>
        </p:spPr>
        <p:txBody>
          <a:bodyPr wrap="none" anchor="ctr">
            <a:spAutoFit/>
          </a:bodyPr>
          <a:lstStyle/>
          <a:p>
            <a:endParaRPr lang="zh-CN" altLang="en-US"/>
          </a:p>
        </p:txBody>
      </p:sp>
      <p:sp>
        <p:nvSpPr>
          <p:cNvPr id="28678" name="Rectangle 7"/>
          <p:cNvSpPr>
            <a:spLocks noChangeArrowheads="1"/>
          </p:cNvSpPr>
          <p:nvPr/>
        </p:nvSpPr>
        <p:spPr bwMode="auto">
          <a:xfrm>
            <a:off x="0" y="458272"/>
            <a:ext cx="184731" cy="369332"/>
          </a:xfrm>
          <a:prstGeom prst="rect">
            <a:avLst/>
          </a:prstGeom>
          <a:noFill/>
          <a:ln w="9525">
            <a:noFill/>
            <a:miter lim="800000"/>
            <a:headEnd/>
            <a:tailEnd/>
          </a:ln>
        </p:spPr>
        <p:txBody>
          <a:bodyPr wrap="none" anchor="ctr">
            <a:spAutoFit/>
          </a:bodyPr>
          <a:lstStyle/>
          <a:p>
            <a:pPr eaLnBrk="0" hangingPunct="0"/>
            <a:endParaRPr lang="zh-CN" altLang="zh-CN"/>
          </a:p>
        </p:txBody>
      </p:sp>
      <p:sp>
        <p:nvSpPr>
          <p:cNvPr id="28679" name="Rectangle 2"/>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28680" name="Rectangle 2"/>
          <p:cNvSpPr>
            <a:spLocks noChangeArrowheads="1"/>
          </p:cNvSpPr>
          <p:nvPr/>
        </p:nvSpPr>
        <p:spPr bwMode="auto">
          <a:xfrm>
            <a:off x="571501" y="375048"/>
            <a:ext cx="7286625" cy="523220"/>
          </a:xfrm>
          <a:prstGeom prst="rect">
            <a:avLst/>
          </a:prstGeom>
          <a:noFill/>
          <a:ln w="12700" cap="sq">
            <a:noFill/>
            <a:miter lim="800000"/>
            <a:headEnd type="none" w="sm" len="sm"/>
            <a:tailEnd type="none" w="sm" len="sm"/>
          </a:ln>
        </p:spPr>
        <p:txBody>
          <a:bodyPr>
            <a:spAutoFit/>
          </a:bodyPr>
          <a:lstStyle/>
          <a:p>
            <a:r>
              <a:rPr lang="en-US" altLang="zh-CN" sz="2800"/>
              <a:t>3.8.1  </a:t>
            </a:r>
            <a:r>
              <a:rPr lang="zh-CN" altLang="en-US" sz="2800"/>
              <a:t>晶体管反相驱动电路</a:t>
            </a:r>
          </a:p>
        </p:txBody>
      </p:sp>
      <p:sp>
        <p:nvSpPr>
          <p:cNvPr id="28681" name="Rectangle 22"/>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28682" name="Rectangle 24"/>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28683" name="Rectangle 4"/>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28684" name="Rectangle 6"/>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28685" name="Rectangle 6"/>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28686" name="Rectangle 8"/>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28687" name="Rectangle 10"/>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28688" name="Rectangle 7"/>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28689" name="Rectangle 10"/>
          <p:cNvSpPr>
            <a:spLocks noChangeArrowheads="1"/>
          </p:cNvSpPr>
          <p:nvPr/>
        </p:nvSpPr>
        <p:spPr bwMode="auto">
          <a:xfrm>
            <a:off x="0" y="12070"/>
            <a:ext cx="216726" cy="261610"/>
          </a:xfrm>
          <a:prstGeom prst="rect">
            <a:avLst/>
          </a:prstGeom>
          <a:noFill/>
          <a:ln w="9525">
            <a:noFill/>
            <a:miter lim="800000"/>
            <a:headEnd/>
            <a:tailEnd/>
          </a:ln>
        </p:spPr>
        <p:txBody>
          <a:bodyPr wrap="none" anchor="ctr">
            <a:spAutoFit/>
          </a:bodyPr>
          <a:lstStyle/>
          <a:p>
            <a:pPr eaLnBrk="0" hangingPunct="0"/>
            <a:r>
              <a:rPr lang="zh-CN" altLang="zh-CN" sz="1100"/>
              <a:t> </a:t>
            </a:r>
            <a:endParaRPr lang="zh-CN" altLang="zh-CN"/>
          </a:p>
        </p:txBody>
      </p:sp>
      <p:sp>
        <p:nvSpPr>
          <p:cNvPr id="28690" name="Rectangle 12"/>
          <p:cNvSpPr>
            <a:spLocks noChangeArrowheads="1"/>
          </p:cNvSpPr>
          <p:nvPr/>
        </p:nvSpPr>
        <p:spPr bwMode="auto">
          <a:xfrm>
            <a:off x="0" y="-13216"/>
            <a:ext cx="184731" cy="369332"/>
          </a:xfrm>
          <a:prstGeom prst="rect">
            <a:avLst/>
          </a:prstGeom>
          <a:noFill/>
          <a:ln w="9525">
            <a:noFill/>
            <a:miter lim="800000"/>
            <a:headEnd/>
            <a:tailEnd/>
          </a:ln>
        </p:spPr>
        <p:txBody>
          <a:bodyPr wrap="none" anchor="ctr">
            <a:spAutoFit/>
          </a:bodyPr>
          <a:lstStyle/>
          <a:p>
            <a:endParaRPr lang="zh-CN" altLang="en-US"/>
          </a:p>
        </p:txBody>
      </p:sp>
      <p:sp>
        <p:nvSpPr>
          <p:cNvPr id="28691" name="Rectangle 5"/>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28692" name="Rectangle 7"/>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28693" name="Rectangle 5"/>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28694" name="Rectangle 7"/>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28695" name="Rectangle 9"/>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28696" name="Rectangle 3"/>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28697" name="Rectangle 4"/>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28698" name="Rectangle 6"/>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28699" name="Rectangle 8"/>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28700" name="Rectangle 6"/>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28701" name="Rectangle 5"/>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graphicFrame>
        <p:nvGraphicFramePr>
          <p:cNvPr id="28674" name="Object 2"/>
          <p:cNvGraphicFramePr>
            <a:graphicFrameLocks noChangeAspect="1"/>
          </p:cNvGraphicFramePr>
          <p:nvPr/>
        </p:nvGraphicFramePr>
        <p:xfrm>
          <a:off x="1500188" y="5167313"/>
          <a:ext cx="1643062" cy="684610"/>
        </p:xfrm>
        <a:graphic>
          <a:graphicData uri="http://schemas.openxmlformats.org/presentationml/2006/ole">
            <p:oleObj spid="_x0000_s28674" r:id="rId3" imgW="685800" imgH="381000" progId="Equation.DSMT4">
              <p:embed/>
            </p:oleObj>
          </a:graphicData>
        </a:graphic>
      </p:graphicFrame>
      <p:sp>
        <p:nvSpPr>
          <p:cNvPr id="28702" name="Rectangle 5"/>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28703" name="Rectangle 6"/>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pic>
        <p:nvPicPr>
          <p:cNvPr id="28704" name="Picture 3"/>
          <p:cNvPicPr>
            <a:picLocks noChangeAspect="1" noChangeArrowheads="1"/>
          </p:cNvPicPr>
          <p:nvPr/>
        </p:nvPicPr>
        <p:blipFill>
          <a:blip r:embed="rId4" cstate="print"/>
          <a:srcRect/>
          <a:stretch>
            <a:fillRect/>
          </a:stretch>
        </p:blipFill>
        <p:spPr bwMode="auto">
          <a:xfrm>
            <a:off x="1000125" y="1071563"/>
            <a:ext cx="7392988" cy="2089547"/>
          </a:xfrm>
          <a:prstGeom prst="rect">
            <a:avLst/>
          </a:prstGeom>
          <a:noFill/>
          <a:ln w="9525">
            <a:noFill/>
            <a:miter lim="800000"/>
            <a:headEnd/>
            <a:tailEnd/>
          </a:ln>
        </p:spPr>
      </p:pic>
    </p:spTree>
  </p:cSld>
  <p:clrMapOvr>
    <a:masterClrMapping/>
  </p:clrMapOvr>
  <p:transition>
    <p:random/>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矩形 2"/>
          <p:cNvSpPr>
            <a:spLocks noChangeArrowheads="1"/>
          </p:cNvSpPr>
          <p:nvPr/>
        </p:nvSpPr>
        <p:spPr bwMode="auto">
          <a:xfrm>
            <a:off x="642938" y="321469"/>
            <a:ext cx="4248279" cy="523220"/>
          </a:xfrm>
          <a:prstGeom prst="rect">
            <a:avLst/>
          </a:prstGeom>
          <a:noFill/>
          <a:ln w="9525">
            <a:noFill/>
            <a:miter lim="800000"/>
            <a:headEnd/>
            <a:tailEnd/>
          </a:ln>
        </p:spPr>
        <p:txBody>
          <a:bodyPr wrap="none">
            <a:spAutoFit/>
          </a:bodyPr>
          <a:lstStyle/>
          <a:p>
            <a:r>
              <a:rPr lang="en-US" altLang="zh-CN" sz="2800"/>
              <a:t>3.1.2  </a:t>
            </a:r>
            <a:r>
              <a:rPr lang="zh-CN" altLang="en-US" sz="2800"/>
              <a:t>模拟电路的发展趋势</a:t>
            </a:r>
          </a:p>
        </p:txBody>
      </p:sp>
      <p:sp>
        <p:nvSpPr>
          <p:cNvPr id="39939" name="矩形 5"/>
          <p:cNvSpPr>
            <a:spLocks noChangeArrowheads="1"/>
          </p:cNvSpPr>
          <p:nvPr/>
        </p:nvSpPr>
        <p:spPr bwMode="auto">
          <a:xfrm>
            <a:off x="500063" y="964407"/>
            <a:ext cx="8001000" cy="461665"/>
          </a:xfrm>
          <a:prstGeom prst="rect">
            <a:avLst/>
          </a:prstGeom>
          <a:noFill/>
          <a:ln w="9525">
            <a:noFill/>
            <a:miter lim="800000"/>
            <a:headEnd/>
            <a:tailEnd/>
          </a:ln>
        </p:spPr>
        <p:txBody>
          <a:bodyPr>
            <a:spAutoFit/>
          </a:bodyPr>
          <a:lstStyle/>
          <a:p>
            <a:r>
              <a:rPr lang="en-US" altLang="zh-CN" sz="2400"/>
              <a:t>2</a:t>
            </a:r>
            <a:r>
              <a:rPr lang="zh-CN" altLang="en-US" sz="2400"/>
              <a:t>．高频化</a:t>
            </a:r>
          </a:p>
        </p:txBody>
      </p:sp>
      <p:sp>
        <p:nvSpPr>
          <p:cNvPr id="39940" name="矩形 5"/>
          <p:cNvSpPr>
            <a:spLocks noChangeArrowheads="1"/>
          </p:cNvSpPr>
          <p:nvPr/>
        </p:nvSpPr>
        <p:spPr bwMode="auto">
          <a:xfrm>
            <a:off x="500063" y="1339453"/>
            <a:ext cx="8215312" cy="830997"/>
          </a:xfrm>
          <a:prstGeom prst="rect">
            <a:avLst/>
          </a:prstGeom>
          <a:noFill/>
          <a:ln w="9525">
            <a:noFill/>
            <a:miter lim="800000"/>
            <a:headEnd/>
            <a:tailEnd/>
          </a:ln>
        </p:spPr>
        <p:txBody>
          <a:bodyPr>
            <a:spAutoFit/>
          </a:bodyPr>
          <a:lstStyle/>
          <a:p>
            <a:pPr>
              <a:defRPr/>
            </a:pPr>
            <a:r>
              <a:rPr lang="zh-CN" altLang="en-US" sz="2400" dirty="0">
                <a:solidFill>
                  <a:srgbClr val="0000CC"/>
                </a:solidFill>
                <a:latin typeface="+mn-ea"/>
                <a:ea typeface="+mn-ea"/>
              </a:rPr>
              <a:t>高频化代表了模拟电路的一种发展趋势，高频化模拟电路的单元体积更小，频率范围更宽，能够处理的信息也更为丰富。</a:t>
            </a:r>
          </a:p>
        </p:txBody>
      </p:sp>
      <p:sp>
        <p:nvSpPr>
          <p:cNvPr id="390145" name="Rectangle 1"/>
          <p:cNvSpPr>
            <a:spLocks noChangeArrowheads="1"/>
          </p:cNvSpPr>
          <p:nvPr/>
        </p:nvSpPr>
        <p:spPr bwMode="auto">
          <a:xfrm>
            <a:off x="428625" y="1832283"/>
            <a:ext cx="8358188" cy="1200329"/>
          </a:xfrm>
          <a:prstGeom prst="rect">
            <a:avLst/>
          </a:prstGeom>
          <a:noFill/>
          <a:ln w="9525">
            <a:noFill/>
            <a:miter lim="800000"/>
            <a:headEnd/>
            <a:tailEnd/>
          </a:ln>
          <a:effectLst/>
        </p:spPr>
        <p:txBody>
          <a:bodyPr anchor="ctr">
            <a:spAutoFit/>
          </a:bodyPr>
          <a:lstStyle/>
          <a:p>
            <a:pPr>
              <a:defRPr/>
            </a:pPr>
            <a:r>
              <a:rPr lang="en-US" altLang="zh-CN" sz="2400" dirty="0">
                <a:solidFill>
                  <a:srgbClr val="C00000"/>
                </a:solidFill>
                <a:latin typeface="+mn-ea"/>
                <a:ea typeface="+mn-ea"/>
              </a:rPr>
              <a:t>【</a:t>
            </a:r>
            <a:r>
              <a:rPr lang="zh-CN" altLang="en-US" sz="2400" dirty="0">
                <a:solidFill>
                  <a:srgbClr val="C00000"/>
                </a:solidFill>
                <a:latin typeface="+mn-ea"/>
                <a:ea typeface="+mn-ea"/>
              </a:rPr>
              <a:t>例</a:t>
            </a:r>
            <a:r>
              <a:rPr lang="en-US" sz="2400" dirty="0">
                <a:solidFill>
                  <a:srgbClr val="C00000"/>
                </a:solidFill>
                <a:latin typeface="+mn-ea"/>
                <a:ea typeface="+mn-ea"/>
              </a:rPr>
              <a:t>3-1-2</a:t>
            </a:r>
            <a:r>
              <a:rPr lang="en-US" altLang="zh-CN" sz="2400" dirty="0">
                <a:solidFill>
                  <a:srgbClr val="C00000"/>
                </a:solidFill>
                <a:latin typeface="+mn-ea"/>
                <a:ea typeface="+mn-ea"/>
              </a:rPr>
              <a:t>】 </a:t>
            </a:r>
            <a:r>
              <a:rPr lang="en-US" sz="2400" dirty="0">
                <a:solidFill>
                  <a:srgbClr val="C00000"/>
                </a:solidFill>
                <a:latin typeface="+mn-ea"/>
                <a:ea typeface="+mn-ea"/>
              </a:rPr>
              <a:t>20</a:t>
            </a:r>
            <a:r>
              <a:rPr lang="zh-CN" altLang="en-US" sz="2400" dirty="0">
                <a:solidFill>
                  <a:srgbClr val="C00000"/>
                </a:solidFill>
                <a:latin typeface="+mn-ea"/>
                <a:ea typeface="+mn-ea"/>
              </a:rPr>
              <a:t>世纪</a:t>
            </a:r>
            <a:r>
              <a:rPr lang="en-US" sz="2400" dirty="0">
                <a:solidFill>
                  <a:srgbClr val="C00000"/>
                </a:solidFill>
                <a:latin typeface="+mn-ea"/>
                <a:ea typeface="+mn-ea"/>
              </a:rPr>
              <a:t>90</a:t>
            </a:r>
            <a:r>
              <a:rPr lang="zh-CN" altLang="en-US" sz="2400" dirty="0">
                <a:solidFill>
                  <a:srgbClr val="C00000"/>
                </a:solidFill>
                <a:latin typeface="+mn-ea"/>
                <a:ea typeface="+mn-ea"/>
              </a:rPr>
              <a:t>年代以前，开关电源电路的频率一般小于</a:t>
            </a:r>
            <a:r>
              <a:rPr lang="en-US" sz="2400" dirty="0">
                <a:solidFill>
                  <a:srgbClr val="C00000"/>
                </a:solidFill>
                <a:latin typeface="+mn-ea"/>
                <a:ea typeface="+mn-ea"/>
              </a:rPr>
              <a:t>100kHz</a:t>
            </a:r>
            <a:r>
              <a:rPr lang="zh-CN" altLang="en-US" sz="2400" dirty="0">
                <a:solidFill>
                  <a:srgbClr val="C00000"/>
                </a:solidFill>
                <a:latin typeface="+mn-ea"/>
                <a:ea typeface="+mn-ea"/>
              </a:rPr>
              <a:t>，而近几年来，一些高频开关电源电路的工作频率已经接近</a:t>
            </a:r>
            <a:r>
              <a:rPr lang="en-US" sz="2400" dirty="0">
                <a:solidFill>
                  <a:srgbClr val="C00000"/>
                </a:solidFill>
                <a:latin typeface="+mn-ea"/>
                <a:ea typeface="+mn-ea"/>
              </a:rPr>
              <a:t>1MHz</a:t>
            </a:r>
            <a:r>
              <a:rPr lang="zh-CN" altLang="en-US" sz="2400" dirty="0">
                <a:solidFill>
                  <a:srgbClr val="C00000"/>
                </a:solidFill>
                <a:latin typeface="+mn-ea"/>
                <a:ea typeface="+mn-ea"/>
              </a:rPr>
              <a:t>或更高。</a:t>
            </a:r>
          </a:p>
        </p:txBody>
      </p:sp>
      <p:sp>
        <p:nvSpPr>
          <p:cNvPr id="39942" name="矩形 5"/>
          <p:cNvSpPr>
            <a:spLocks noChangeArrowheads="1"/>
          </p:cNvSpPr>
          <p:nvPr/>
        </p:nvSpPr>
        <p:spPr bwMode="auto">
          <a:xfrm>
            <a:off x="571500" y="2946797"/>
            <a:ext cx="8001000" cy="461665"/>
          </a:xfrm>
          <a:prstGeom prst="rect">
            <a:avLst/>
          </a:prstGeom>
          <a:noFill/>
          <a:ln w="9525">
            <a:noFill/>
            <a:miter lim="800000"/>
            <a:headEnd/>
            <a:tailEnd/>
          </a:ln>
        </p:spPr>
        <p:txBody>
          <a:bodyPr>
            <a:spAutoFit/>
          </a:bodyPr>
          <a:lstStyle/>
          <a:p>
            <a:r>
              <a:rPr lang="en-US" altLang="zh-CN" sz="2400"/>
              <a:t>3</a:t>
            </a:r>
            <a:r>
              <a:rPr lang="zh-CN" altLang="en-US" sz="2400"/>
              <a:t>．数字化</a:t>
            </a:r>
          </a:p>
        </p:txBody>
      </p:sp>
      <p:sp>
        <p:nvSpPr>
          <p:cNvPr id="39943" name="矩形 5"/>
          <p:cNvSpPr>
            <a:spLocks noChangeArrowheads="1"/>
          </p:cNvSpPr>
          <p:nvPr/>
        </p:nvSpPr>
        <p:spPr bwMode="auto">
          <a:xfrm>
            <a:off x="571501" y="3321844"/>
            <a:ext cx="8215313" cy="461665"/>
          </a:xfrm>
          <a:prstGeom prst="rect">
            <a:avLst/>
          </a:prstGeom>
          <a:noFill/>
          <a:ln w="9525">
            <a:noFill/>
            <a:miter lim="800000"/>
            <a:headEnd/>
            <a:tailEnd/>
          </a:ln>
        </p:spPr>
        <p:txBody>
          <a:bodyPr>
            <a:spAutoFit/>
          </a:bodyPr>
          <a:lstStyle/>
          <a:p>
            <a:pPr>
              <a:defRPr/>
            </a:pPr>
            <a:r>
              <a:rPr lang="zh-CN" altLang="en-US" sz="2400" dirty="0">
                <a:solidFill>
                  <a:srgbClr val="0000CC"/>
                </a:solidFill>
                <a:latin typeface="+mn-ea"/>
                <a:ea typeface="+mn-ea"/>
              </a:rPr>
              <a:t>模拟电路的数字化发展趋势非常明显。</a:t>
            </a:r>
          </a:p>
        </p:txBody>
      </p:sp>
      <p:sp>
        <p:nvSpPr>
          <p:cNvPr id="11" name="Rectangle 1"/>
          <p:cNvSpPr>
            <a:spLocks noChangeArrowheads="1"/>
          </p:cNvSpPr>
          <p:nvPr/>
        </p:nvSpPr>
        <p:spPr bwMode="auto">
          <a:xfrm>
            <a:off x="500064" y="3621912"/>
            <a:ext cx="8358187" cy="830997"/>
          </a:xfrm>
          <a:prstGeom prst="rect">
            <a:avLst/>
          </a:prstGeom>
          <a:noFill/>
          <a:ln w="9525">
            <a:noFill/>
            <a:miter lim="800000"/>
            <a:headEnd/>
            <a:tailEnd/>
          </a:ln>
          <a:effectLst/>
        </p:spPr>
        <p:txBody>
          <a:bodyPr anchor="ctr">
            <a:spAutoFit/>
          </a:bodyPr>
          <a:lstStyle/>
          <a:p>
            <a:pPr>
              <a:defRPr/>
            </a:pPr>
            <a:r>
              <a:rPr lang="zh-CN" altLang="en-US" sz="2400" dirty="0">
                <a:solidFill>
                  <a:srgbClr val="C00000"/>
                </a:solidFill>
                <a:latin typeface="+mn-ea"/>
                <a:ea typeface="+mn-ea"/>
              </a:rPr>
              <a:t>例如：</a:t>
            </a:r>
            <a:r>
              <a:rPr lang="en-US" altLang="en-US" sz="2400" dirty="0">
                <a:solidFill>
                  <a:srgbClr val="C00000"/>
                </a:solidFill>
                <a:latin typeface="+mn-ea"/>
                <a:ea typeface="+mn-ea"/>
              </a:rPr>
              <a:t>MP3</a:t>
            </a:r>
            <a:r>
              <a:rPr lang="zh-CN" altLang="en-US" sz="2400" dirty="0">
                <a:solidFill>
                  <a:srgbClr val="C00000"/>
                </a:solidFill>
                <a:latin typeface="+mn-ea"/>
                <a:ea typeface="+mn-ea"/>
              </a:rPr>
              <a:t>代替了磁带；数字式的</a:t>
            </a:r>
            <a:r>
              <a:rPr lang="en-US" altLang="en-US" sz="2400" dirty="0">
                <a:solidFill>
                  <a:srgbClr val="C00000"/>
                </a:solidFill>
                <a:latin typeface="+mn-ea"/>
                <a:ea typeface="+mn-ea"/>
              </a:rPr>
              <a:t>DDS</a:t>
            </a:r>
            <a:r>
              <a:rPr lang="zh-CN" altLang="en-US" sz="2400" dirty="0">
                <a:solidFill>
                  <a:srgbClr val="C00000"/>
                </a:solidFill>
                <a:latin typeface="+mn-ea"/>
                <a:ea typeface="+mn-ea"/>
              </a:rPr>
              <a:t>信号发生器；数字电源；数码相机等。</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9939"/>
                                        </p:tgtEl>
                                        <p:attrNameLst>
                                          <p:attrName>style.visibility</p:attrName>
                                        </p:attrNameLst>
                                      </p:cBhvr>
                                      <p:to>
                                        <p:strVal val="visible"/>
                                      </p:to>
                                    </p:set>
                                    <p:animEffect transition="in" filter="wipe(left)">
                                      <p:cBhvr>
                                        <p:cTn id="7" dur="500"/>
                                        <p:tgtEl>
                                          <p:spTgt spid="3993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9940"/>
                                        </p:tgtEl>
                                        <p:attrNameLst>
                                          <p:attrName>style.visibility</p:attrName>
                                        </p:attrNameLst>
                                      </p:cBhvr>
                                      <p:to>
                                        <p:strVal val="visible"/>
                                      </p:to>
                                    </p:set>
                                    <p:animEffect transition="in" filter="wipe(left)">
                                      <p:cBhvr>
                                        <p:cTn id="12" dur="500"/>
                                        <p:tgtEl>
                                          <p:spTgt spid="3994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90145"/>
                                        </p:tgtEl>
                                        <p:attrNameLst>
                                          <p:attrName>style.visibility</p:attrName>
                                        </p:attrNameLst>
                                      </p:cBhvr>
                                      <p:to>
                                        <p:strVal val="visible"/>
                                      </p:to>
                                    </p:set>
                                    <p:animEffect transition="in" filter="wipe(left)">
                                      <p:cBhvr>
                                        <p:cTn id="17" dur="500"/>
                                        <p:tgtEl>
                                          <p:spTgt spid="39014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9942"/>
                                        </p:tgtEl>
                                        <p:attrNameLst>
                                          <p:attrName>style.visibility</p:attrName>
                                        </p:attrNameLst>
                                      </p:cBhvr>
                                      <p:to>
                                        <p:strVal val="visible"/>
                                      </p:to>
                                    </p:set>
                                    <p:animEffect transition="in" filter="wipe(left)">
                                      <p:cBhvr>
                                        <p:cTn id="22" dur="500"/>
                                        <p:tgtEl>
                                          <p:spTgt spid="3994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9943"/>
                                        </p:tgtEl>
                                        <p:attrNameLst>
                                          <p:attrName>style.visibility</p:attrName>
                                        </p:attrNameLst>
                                      </p:cBhvr>
                                      <p:to>
                                        <p:strVal val="visible"/>
                                      </p:to>
                                    </p:set>
                                    <p:animEffect transition="in" filter="wipe(left)">
                                      <p:cBhvr>
                                        <p:cTn id="27" dur="500"/>
                                        <p:tgtEl>
                                          <p:spTgt spid="39943"/>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wipe(left)">
                                      <p:cBhvr>
                                        <p:cTn id="3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39" grpId="0"/>
      <p:bldP spid="39940" grpId="0"/>
      <p:bldP spid="390145" grpId="0"/>
      <p:bldP spid="39942" grpId="0"/>
      <p:bldP spid="39943" grpId="0"/>
      <p:bldP spid="11" grpId="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29700" name="Rectangle 4"/>
          <p:cNvSpPr>
            <a:spLocks noChangeArrowheads="1"/>
          </p:cNvSpPr>
          <p:nvPr/>
        </p:nvSpPr>
        <p:spPr bwMode="auto">
          <a:xfrm>
            <a:off x="0" y="-13216"/>
            <a:ext cx="184731" cy="369332"/>
          </a:xfrm>
          <a:prstGeom prst="rect">
            <a:avLst/>
          </a:prstGeom>
          <a:noFill/>
          <a:ln w="9525">
            <a:noFill/>
            <a:miter lim="800000"/>
            <a:headEnd/>
            <a:tailEnd/>
          </a:ln>
        </p:spPr>
        <p:txBody>
          <a:bodyPr wrap="none" anchor="ctr">
            <a:spAutoFit/>
          </a:bodyPr>
          <a:lstStyle/>
          <a:p>
            <a:endParaRPr lang="zh-CN" altLang="en-US"/>
          </a:p>
        </p:txBody>
      </p:sp>
      <p:sp>
        <p:nvSpPr>
          <p:cNvPr id="29701" name="Rectangle 6"/>
          <p:cNvSpPr>
            <a:spLocks noChangeArrowheads="1"/>
          </p:cNvSpPr>
          <p:nvPr/>
        </p:nvSpPr>
        <p:spPr bwMode="auto">
          <a:xfrm>
            <a:off x="0" y="-13216"/>
            <a:ext cx="184731" cy="369332"/>
          </a:xfrm>
          <a:prstGeom prst="rect">
            <a:avLst/>
          </a:prstGeom>
          <a:noFill/>
          <a:ln w="9525">
            <a:noFill/>
            <a:miter lim="800000"/>
            <a:headEnd/>
            <a:tailEnd/>
          </a:ln>
        </p:spPr>
        <p:txBody>
          <a:bodyPr wrap="none" anchor="ctr">
            <a:spAutoFit/>
          </a:bodyPr>
          <a:lstStyle/>
          <a:p>
            <a:endParaRPr lang="zh-CN" altLang="en-US"/>
          </a:p>
        </p:txBody>
      </p:sp>
      <p:sp>
        <p:nvSpPr>
          <p:cNvPr id="29702" name="Rectangle 7"/>
          <p:cNvSpPr>
            <a:spLocks noChangeArrowheads="1"/>
          </p:cNvSpPr>
          <p:nvPr/>
        </p:nvSpPr>
        <p:spPr bwMode="auto">
          <a:xfrm>
            <a:off x="0" y="458272"/>
            <a:ext cx="184731" cy="369332"/>
          </a:xfrm>
          <a:prstGeom prst="rect">
            <a:avLst/>
          </a:prstGeom>
          <a:noFill/>
          <a:ln w="9525">
            <a:noFill/>
            <a:miter lim="800000"/>
            <a:headEnd/>
            <a:tailEnd/>
          </a:ln>
        </p:spPr>
        <p:txBody>
          <a:bodyPr wrap="none" anchor="ctr">
            <a:spAutoFit/>
          </a:bodyPr>
          <a:lstStyle/>
          <a:p>
            <a:pPr eaLnBrk="0" hangingPunct="0"/>
            <a:endParaRPr lang="zh-CN" altLang="zh-CN"/>
          </a:p>
        </p:txBody>
      </p:sp>
      <p:sp>
        <p:nvSpPr>
          <p:cNvPr id="29703" name="Rectangle 2"/>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29704" name="Rectangle 2"/>
          <p:cNvSpPr>
            <a:spLocks noChangeArrowheads="1"/>
          </p:cNvSpPr>
          <p:nvPr/>
        </p:nvSpPr>
        <p:spPr bwMode="auto">
          <a:xfrm>
            <a:off x="571501" y="375048"/>
            <a:ext cx="7286625" cy="523220"/>
          </a:xfrm>
          <a:prstGeom prst="rect">
            <a:avLst/>
          </a:prstGeom>
          <a:noFill/>
          <a:ln w="12700" cap="sq">
            <a:noFill/>
            <a:miter lim="800000"/>
            <a:headEnd type="none" w="sm" len="sm"/>
            <a:tailEnd type="none" w="sm" len="sm"/>
          </a:ln>
        </p:spPr>
        <p:txBody>
          <a:bodyPr>
            <a:spAutoFit/>
          </a:bodyPr>
          <a:lstStyle/>
          <a:p>
            <a:r>
              <a:rPr lang="en-US" altLang="zh-CN" sz="2800"/>
              <a:t>3.8.2  </a:t>
            </a:r>
            <a:r>
              <a:rPr lang="zh-CN" altLang="en-US" sz="2800"/>
              <a:t>功率负载驱动电路</a:t>
            </a:r>
          </a:p>
        </p:txBody>
      </p:sp>
      <p:sp>
        <p:nvSpPr>
          <p:cNvPr id="29705" name="Rectangle 22"/>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29706" name="Rectangle 24"/>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29707" name="Rectangle 4"/>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29708" name="Rectangle 6"/>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29709" name="Rectangle 6"/>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29710" name="Rectangle 8"/>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29711" name="Rectangle 10"/>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29712" name="Rectangle 7"/>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29713" name="Rectangle 10"/>
          <p:cNvSpPr>
            <a:spLocks noChangeArrowheads="1"/>
          </p:cNvSpPr>
          <p:nvPr/>
        </p:nvSpPr>
        <p:spPr bwMode="auto">
          <a:xfrm>
            <a:off x="0" y="12070"/>
            <a:ext cx="216726" cy="261610"/>
          </a:xfrm>
          <a:prstGeom prst="rect">
            <a:avLst/>
          </a:prstGeom>
          <a:noFill/>
          <a:ln w="9525">
            <a:noFill/>
            <a:miter lim="800000"/>
            <a:headEnd/>
            <a:tailEnd/>
          </a:ln>
        </p:spPr>
        <p:txBody>
          <a:bodyPr wrap="none" anchor="ctr">
            <a:spAutoFit/>
          </a:bodyPr>
          <a:lstStyle/>
          <a:p>
            <a:pPr eaLnBrk="0" hangingPunct="0"/>
            <a:r>
              <a:rPr lang="zh-CN" altLang="zh-CN" sz="1100"/>
              <a:t> </a:t>
            </a:r>
            <a:endParaRPr lang="zh-CN" altLang="zh-CN"/>
          </a:p>
        </p:txBody>
      </p:sp>
      <p:sp>
        <p:nvSpPr>
          <p:cNvPr id="29714" name="Rectangle 12"/>
          <p:cNvSpPr>
            <a:spLocks noChangeArrowheads="1"/>
          </p:cNvSpPr>
          <p:nvPr/>
        </p:nvSpPr>
        <p:spPr bwMode="auto">
          <a:xfrm>
            <a:off x="0" y="-13216"/>
            <a:ext cx="184731" cy="369332"/>
          </a:xfrm>
          <a:prstGeom prst="rect">
            <a:avLst/>
          </a:prstGeom>
          <a:noFill/>
          <a:ln w="9525">
            <a:noFill/>
            <a:miter lim="800000"/>
            <a:headEnd/>
            <a:tailEnd/>
          </a:ln>
        </p:spPr>
        <p:txBody>
          <a:bodyPr wrap="none" anchor="ctr">
            <a:spAutoFit/>
          </a:bodyPr>
          <a:lstStyle/>
          <a:p>
            <a:endParaRPr lang="zh-CN" altLang="en-US"/>
          </a:p>
        </p:txBody>
      </p:sp>
      <p:sp>
        <p:nvSpPr>
          <p:cNvPr id="29715" name="Rectangle 5"/>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29716" name="Rectangle 7"/>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29717" name="Rectangle 5"/>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29718" name="Rectangle 7"/>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29719" name="Rectangle 9"/>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29720" name="Rectangle 3"/>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29721" name="Rectangle 4"/>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29722" name="Rectangle 6"/>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29723" name="Rectangle 8"/>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29724" name="Rectangle 6"/>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29725" name="Rectangle 5"/>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graphicFrame>
        <p:nvGraphicFramePr>
          <p:cNvPr id="29698" name="Object 2"/>
          <p:cNvGraphicFramePr>
            <a:graphicFrameLocks noChangeAspect="1"/>
          </p:cNvGraphicFramePr>
          <p:nvPr/>
        </p:nvGraphicFramePr>
        <p:xfrm>
          <a:off x="1500188" y="5167313"/>
          <a:ext cx="1643062" cy="684610"/>
        </p:xfrm>
        <a:graphic>
          <a:graphicData uri="http://schemas.openxmlformats.org/presentationml/2006/ole">
            <p:oleObj spid="_x0000_s29698" r:id="rId3" imgW="685800" imgH="381000" progId="Equation.DSMT4">
              <p:embed/>
            </p:oleObj>
          </a:graphicData>
        </a:graphic>
      </p:graphicFrame>
      <p:sp>
        <p:nvSpPr>
          <p:cNvPr id="29726" name="Rectangle 5"/>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29727" name="Rectangle 6"/>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grpSp>
        <p:nvGrpSpPr>
          <p:cNvPr id="29728" name="组合 36"/>
          <p:cNvGrpSpPr>
            <a:grpSpLocks/>
          </p:cNvGrpSpPr>
          <p:nvPr/>
        </p:nvGrpSpPr>
        <p:grpSpPr bwMode="auto">
          <a:xfrm>
            <a:off x="500064" y="1393031"/>
            <a:ext cx="8143875" cy="2571750"/>
            <a:chOff x="428596" y="1785926"/>
            <a:chExt cx="8143932" cy="3429024"/>
          </a:xfrm>
        </p:grpSpPr>
        <p:sp>
          <p:nvSpPr>
            <p:cNvPr id="29731" name="矩形 35"/>
            <p:cNvSpPr>
              <a:spLocks noChangeArrowheads="1"/>
            </p:cNvSpPr>
            <p:nvPr/>
          </p:nvSpPr>
          <p:spPr bwMode="auto">
            <a:xfrm>
              <a:off x="428596" y="1785926"/>
              <a:ext cx="8143932" cy="3429024"/>
            </a:xfrm>
            <a:prstGeom prst="rect">
              <a:avLst/>
            </a:prstGeom>
            <a:solidFill>
              <a:srgbClr val="FFFF66"/>
            </a:solidFill>
            <a:ln w="9525" algn="ctr">
              <a:solidFill>
                <a:schemeClr val="tx1"/>
              </a:solidFill>
              <a:round/>
              <a:headEnd/>
              <a:tailEnd/>
            </a:ln>
          </p:spPr>
          <p:txBody>
            <a:bodyPr wrap="none"/>
            <a:lstStyle/>
            <a:p>
              <a:pPr algn="ctr"/>
              <a:endParaRPr lang="zh-CN" altLang="en-US"/>
            </a:p>
          </p:txBody>
        </p:sp>
        <p:pic>
          <p:nvPicPr>
            <p:cNvPr id="29732" name="Picture 3"/>
            <p:cNvPicPr>
              <a:picLocks noChangeAspect="1" noChangeArrowheads="1"/>
            </p:cNvPicPr>
            <p:nvPr/>
          </p:nvPicPr>
          <p:blipFill>
            <a:blip r:embed="rId4" cstate="print"/>
            <a:srcRect/>
            <a:stretch>
              <a:fillRect/>
            </a:stretch>
          </p:blipFill>
          <p:spPr bwMode="auto">
            <a:xfrm>
              <a:off x="512407" y="1928802"/>
              <a:ext cx="7988683" cy="3143272"/>
            </a:xfrm>
            <a:prstGeom prst="rect">
              <a:avLst/>
            </a:prstGeom>
            <a:noFill/>
            <a:ln w="9525">
              <a:noFill/>
              <a:miter lim="800000"/>
              <a:headEnd/>
              <a:tailEnd/>
            </a:ln>
          </p:spPr>
        </p:pic>
      </p:grpSp>
      <p:sp>
        <p:nvSpPr>
          <p:cNvPr id="29729" name="Rectangle 2"/>
          <p:cNvSpPr>
            <a:spLocks noChangeArrowheads="1"/>
          </p:cNvSpPr>
          <p:nvPr/>
        </p:nvSpPr>
        <p:spPr bwMode="auto">
          <a:xfrm>
            <a:off x="571501" y="964407"/>
            <a:ext cx="7286625" cy="461665"/>
          </a:xfrm>
          <a:prstGeom prst="rect">
            <a:avLst/>
          </a:prstGeom>
          <a:noFill/>
          <a:ln w="12700" cap="sq">
            <a:noFill/>
            <a:miter lim="800000"/>
            <a:headEnd type="none" w="sm" len="sm"/>
            <a:tailEnd type="none" w="sm" len="sm"/>
          </a:ln>
        </p:spPr>
        <p:txBody>
          <a:bodyPr>
            <a:spAutoFit/>
          </a:bodyPr>
          <a:lstStyle/>
          <a:p>
            <a:r>
              <a:rPr lang="zh-CN" altLang="en-US" sz="2400"/>
              <a:t>采用</a:t>
            </a:r>
            <a:r>
              <a:rPr lang="en-US" altLang="zh-CN" sz="2400"/>
              <a:t>NPN</a:t>
            </a:r>
            <a:r>
              <a:rPr lang="zh-CN" altLang="en-US" sz="2400"/>
              <a:t>型三极管驱动直流继电器、白光</a:t>
            </a:r>
            <a:r>
              <a:rPr lang="en-US" altLang="zh-CN" sz="2400"/>
              <a:t>LED</a:t>
            </a:r>
            <a:r>
              <a:rPr lang="zh-CN" altLang="en-US" sz="2400"/>
              <a:t>的电路。</a:t>
            </a:r>
          </a:p>
        </p:txBody>
      </p:sp>
      <p:sp>
        <p:nvSpPr>
          <p:cNvPr id="35" name="Rectangle 2"/>
          <p:cNvSpPr>
            <a:spLocks noChangeArrowheads="1"/>
          </p:cNvSpPr>
          <p:nvPr/>
        </p:nvSpPr>
        <p:spPr bwMode="auto">
          <a:xfrm>
            <a:off x="500063" y="3985022"/>
            <a:ext cx="8286750" cy="830997"/>
          </a:xfrm>
          <a:prstGeom prst="rect">
            <a:avLst/>
          </a:prstGeom>
          <a:noFill/>
          <a:ln w="12700" cap="sq">
            <a:noFill/>
            <a:miter lim="800000"/>
            <a:headEnd type="none" w="sm" len="sm"/>
            <a:tailEnd type="none" w="sm" len="sm"/>
          </a:ln>
        </p:spPr>
        <p:txBody>
          <a:bodyPr>
            <a:spAutoFit/>
          </a:bodyPr>
          <a:lstStyle/>
          <a:p>
            <a:pPr>
              <a:defRPr/>
            </a:pPr>
            <a:r>
              <a:rPr lang="zh-CN" altLang="en-US" sz="2400" u="sng" dirty="0">
                <a:latin typeface="+mn-ea"/>
                <a:ea typeface="+mn-ea"/>
              </a:rPr>
              <a:t>技巧：在高电压、大电流负载的驱动电路中，常用达林顿管替代普通的功率三极管。</a:t>
            </a:r>
          </a:p>
        </p:txBody>
      </p:sp>
    </p:spTree>
  </p:cSld>
  <p:clrMapOvr>
    <a:masterClrMapping/>
  </p:clrMapOvr>
  <p:transition>
    <p:random/>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矩形 2"/>
          <p:cNvSpPr>
            <a:spLocks noChangeArrowheads="1"/>
          </p:cNvSpPr>
          <p:nvPr/>
        </p:nvSpPr>
        <p:spPr bwMode="auto">
          <a:xfrm>
            <a:off x="642938" y="321469"/>
            <a:ext cx="4248279" cy="523220"/>
          </a:xfrm>
          <a:prstGeom prst="rect">
            <a:avLst/>
          </a:prstGeom>
          <a:noFill/>
          <a:ln w="9525">
            <a:noFill/>
            <a:miter lim="800000"/>
            <a:headEnd/>
            <a:tailEnd/>
          </a:ln>
        </p:spPr>
        <p:txBody>
          <a:bodyPr wrap="none">
            <a:spAutoFit/>
          </a:bodyPr>
          <a:lstStyle/>
          <a:p>
            <a:r>
              <a:rPr lang="en-US" altLang="zh-CN" sz="2800"/>
              <a:t>3.1.2  </a:t>
            </a:r>
            <a:r>
              <a:rPr lang="zh-CN" altLang="en-US" sz="2800"/>
              <a:t>模拟电路的发展趋势</a:t>
            </a:r>
          </a:p>
        </p:txBody>
      </p:sp>
      <p:sp>
        <p:nvSpPr>
          <p:cNvPr id="40963" name="矩形 5"/>
          <p:cNvSpPr>
            <a:spLocks noChangeArrowheads="1"/>
          </p:cNvSpPr>
          <p:nvPr/>
        </p:nvSpPr>
        <p:spPr bwMode="auto">
          <a:xfrm>
            <a:off x="500063" y="1125141"/>
            <a:ext cx="8001000" cy="461665"/>
          </a:xfrm>
          <a:prstGeom prst="rect">
            <a:avLst/>
          </a:prstGeom>
          <a:noFill/>
          <a:ln w="9525">
            <a:noFill/>
            <a:miter lim="800000"/>
            <a:headEnd/>
            <a:tailEnd/>
          </a:ln>
        </p:spPr>
        <p:txBody>
          <a:bodyPr>
            <a:spAutoFit/>
          </a:bodyPr>
          <a:lstStyle/>
          <a:p>
            <a:r>
              <a:rPr lang="en-US" altLang="zh-CN" sz="2400"/>
              <a:t>4</a:t>
            </a:r>
            <a:r>
              <a:rPr lang="zh-CN" altLang="en-US" sz="2400"/>
              <a:t>．模块化</a:t>
            </a:r>
          </a:p>
        </p:txBody>
      </p:sp>
      <p:sp>
        <p:nvSpPr>
          <p:cNvPr id="40964" name="矩形 5"/>
          <p:cNvSpPr>
            <a:spLocks noChangeArrowheads="1"/>
          </p:cNvSpPr>
          <p:nvPr/>
        </p:nvSpPr>
        <p:spPr bwMode="auto">
          <a:xfrm>
            <a:off x="500063" y="1607344"/>
            <a:ext cx="8215312" cy="1200329"/>
          </a:xfrm>
          <a:prstGeom prst="rect">
            <a:avLst/>
          </a:prstGeom>
          <a:noFill/>
          <a:ln w="9525">
            <a:noFill/>
            <a:miter lim="800000"/>
            <a:headEnd/>
            <a:tailEnd/>
          </a:ln>
        </p:spPr>
        <p:txBody>
          <a:bodyPr>
            <a:spAutoFit/>
          </a:bodyPr>
          <a:lstStyle/>
          <a:p>
            <a:pPr>
              <a:defRPr/>
            </a:pPr>
            <a:r>
              <a:rPr lang="zh-CN" altLang="en-US" sz="2400" dirty="0">
                <a:solidFill>
                  <a:srgbClr val="0000CC"/>
                </a:solidFill>
                <a:latin typeface="+mn-ea"/>
                <a:ea typeface="+mn-ea"/>
              </a:rPr>
              <a:t>将一定功能的模拟电路单元设计成单独的模块（模组）提供给用户，用户可方便快捷地使用模块完成方案设计，缩短了产品的设计周期，同时也能保证产品的可靠性能及精度等级。</a:t>
            </a:r>
          </a:p>
        </p:txBody>
      </p:sp>
      <p:sp>
        <p:nvSpPr>
          <p:cNvPr id="390145" name="Rectangle 1"/>
          <p:cNvSpPr>
            <a:spLocks noChangeArrowheads="1"/>
          </p:cNvSpPr>
          <p:nvPr/>
        </p:nvSpPr>
        <p:spPr bwMode="auto">
          <a:xfrm>
            <a:off x="428625" y="2521178"/>
            <a:ext cx="8358188" cy="830997"/>
          </a:xfrm>
          <a:prstGeom prst="rect">
            <a:avLst/>
          </a:prstGeom>
          <a:noFill/>
          <a:ln w="9525">
            <a:noFill/>
            <a:miter lim="800000"/>
            <a:headEnd/>
            <a:tailEnd/>
          </a:ln>
          <a:effectLst/>
        </p:spPr>
        <p:txBody>
          <a:bodyPr anchor="ctr">
            <a:spAutoFit/>
          </a:bodyPr>
          <a:lstStyle/>
          <a:p>
            <a:pPr>
              <a:defRPr/>
            </a:pPr>
            <a:r>
              <a:rPr lang="en-US" altLang="zh-CN" sz="2400" dirty="0">
                <a:solidFill>
                  <a:srgbClr val="C00000"/>
                </a:solidFill>
                <a:latin typeface="+mn-ea"/>
                <a:ea typeface="+mn-ea"/>
              </a:rPr>
              <a:t>【</a:t>
            </a:r>
            <a:r>
              <a:rPr lang="zh-CN" altLang="en-US" sz="2400" dirty="0">
                <a:solidFill>
                  <a:srgbClr val="C00000"/>
                </a:solidFill>
                <a:latin typeface="+mn-ea"/>
                <a:ea typeface="+mn-ea"/>
              </a:rPr>
              <a:t>例</a:t>
            </a:r>
            <a:r>
              <a:rPr lang="en-US" altLang="en-US" sz="2400" dirty="0">
                <a:solidFill>
                  <a:srgbClr val="C00000"/>
                </a:solidFill>
                <a:latin typeface="+mn-ea"/>
                <a:ea typeface="+mn-ea"/>
              </a:rPr>
              <a:t>3-1-3</a:t>
            </a:r>
            <a:r>
              <a:rPr lang="en-US" altLang="zh-CN" sz="2400" dirty="0">
                <a:solidFill>
                  <a:srgbClr val="C00000"/>
                </a:solidFill>
                <a:latin typeface="+mn-ea"/>
                <a:ea typeface="+mn-ea"/>
              </a:rPr>
              <a:t>】 </a:t>
            </a:r>
            <a:r>
              <a:rPr lang="zh-CN" altLang="en-US" sz="2400" dirty="0">
                <a:solidFill>
                  <a:srgbClr val="C00000"/>
                </a:solidFill>
                <a:latin typeface="+mn-ea"/>
                <a:ea typeface="+mn-ea"/>
              </a:rPr>
              <a:t>常用的模拟电路模块包括：电源模块、滤波器模块、锁相环模块等。</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0963"/>
                                        </p:tgtEl>
                                        <p:attrNameLst>
                                          <p:attrName>style.visibility</p:attrName>
                                        </p:attrNameLst>
                                      </p:cBhvr>
                                      <p:to>
                                        <p:strVal val="visible"/>
                                      </p:to>
                                    </p:set>
                                    <p:animEffect transition="in" filter="wipe(left)">
                                      <p:cBhvr>
                                        <p:cTn id="7" dur="500"/>
                                        <p:tgtEl>
                                          <p:spTgt spid="4096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0964"/>
                                        </p:tgtEl>
                                        <p:attrNameLst>
                                          <p:attrName>style.visibility</p:attrName>
                                        </p:attrNameLst>
                                      </p:cBhvr>
                                      <p:to>
                                        <p:strVal val="visible"/>
                                      </p:to>
                                    </p:set>
                                    <p:animEffect transition="in" filter="wipe(left)">
                                      <p:cBhvr>
                                        <p:cTn id="12" dur="500"/>
                                        <p:tgtEl>
                                          <p:spTgt spid="4096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90145"/>
                                        </p:tgtEl>
                                        <p:attrNameLst>
                                          <p:attrName>style.visibility</p:attrName>
                                        </p:attrNameLst>
                                      </p:cBhvr>
                                      <p:to>
                                        <p:strVal val="visible"/>
                                      </p:to>
                                    </p:set>
                                    <p:animEffect transition="in" filter="wipe(left)">
                                      <p:cBhvr>
                                        <p:cTn id="17" dur="500"/>
                                        <p:tgtEl>
                                          <p:spTgt spid="3901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3" grpId="0"/>
      <p:bldP spid="40964" grpId="0"/>
      <p:bldP spid="390145" grpId="0"/>
    </p:bldLst>
  </p:timing>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Arial Narrow"/>
        <a:ea typeface="楷体_GB2312"/>
        <a:cs typeface=""/>
      </a:majorFont>
      <a:minorFont>
        <a:latin typeface="Arial Narrow"/>
        <a:ea typeface="楷体_GB2312"/>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1800" b="1" i="0" u="none" strike="noStrike" cap="none" normalizeH="0" baseline="0" smtClean="0">
            <a:ln>
              <a:noFill/>
            </a:ln>
            <a:solidFill>
              <a:schemeClr val="tx1"/>
            </a:solidFill>
            <a:effectLst/>
            <a:latin typeface="Arial Narrow"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1800" b="1" i="0" u="none" strike="noStrike" cap="none" normalizeH="0" baseline="0" smtClean="0">
            <a:ln>
              <a:noFill/>
            </a:ln>
            <a:solidFill>
              <a:schemeClr val="tx1"/>
            </a:solidFill>
            <a:effectLst/>
            <a:latin typeface="Arial Narrow" pitchFamily="34" charset="0"/>
            <a:ea typeface="宋体" pitchFamily="2" charset="-122"/>
          </a:defRPr>
        </a:defPPr>
      </a:lstStyle>
    </a:lnDef>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26419</TotalTime>
  <Words>5430</Words>
  <Application>Microsoft Office PowerPoint</Application>
  <PresentationFormat>全屏显示(16:9)</PresentationFormat>
  <Paragraphs>462</Paragraphs>
  <Slides>80</Slides>
  <Notes>6</Notes>
  <HiddenSlides>0</HiddenSlides>
  <MMClips>0</MMClips>
  <ScaleCrop>false</ScaleCrop>
  <HeadingPairs>
    <vt:vector size="8" baseType="variant">
      <vt:variant>
        <vt:lpstr>已用的字体</vt:lpstr>
      </vt:variant>
      <vt:variant>
        <vt:i4>13</vt:i4>
      </vt:variant>
      <vt:variant>
        <vt:lpstr>主题</vt:lpstr>
      </vt:variant>
      <vt:variant>
        <vt:i4>1</vt:i4>
      </vt:variant>
      <vt:variant>
        <vt:lpstr>嵌入 OLE 服务器</vt:lpstr>
      </vt:variant>
      <vt:variant>
        <vt:i4>6</vt:i4>
      </vt:variant>
      <vt:variant>
        <vt:lpstr>幻灯片标题</vt:lpstr>
      </vt:variant>
      <vt:variant>
        <vt:i4>80</vt:i4>
      </vt:variant>
    </vt:vector>
  </HeadingPairs>
  <TitlesOfParts>
    <vt:vector size="100" baseType="lpstr">
      <vt:lpstr>Arial Narrow</vt:lpstr>
      <vt:lpstr>宋体</vt:lpstr>
      <vt:lpstr>Arial</vt:lpstr>
      <vt:lpstr>楷体_GB2312</vt:lpstr>
      <vt:lpstr>Wingdings</vt:lpstr>
      <vt:lpstr>Times New Roman</vt:lpstr>
      <vt:lpstr>Verdana</vt:lpstr>
      <vt:lpstr>华文楷体</vt:lpstr>
      <vt:lpstr>黑体</vt:lpstr>
      <vt:lpstr>Monotype Sorts</vt:lpstr>
      <vt:lpstr>Book Antiqua</vt:lpstr>
      <vt:lpstr>华康简宋</vt:lpstr>
      <vt:lpstr>Bookman Old Style</vt:lpstr>
      <vt:lpstr>Profile</vt:lpstr>
      <vt:lpstr>Equation.DSMT4</vt:lpstr>
      <vt:lpstr>Microsoft 公式 3.0</vt:lpstr>
      <vt:lpstr>Picture2</vt:lpstr>
      <vt:lpstr>Microsoft Word Picture</vt:lpstr>
      <vt:lpstr>图片</vt:lpstr>
      <vt:lpstr>Microsoft Office PowerPoint 幻灯片</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lpstr>幻灯片 21</vt:lpstr>
      <vt:lpstr>幻灯片 22</vt:lpstr>
      <vt:lpstr>幻灯片 23</vt:lpstr>
      <vt:lpstr>幻灯片 24</vt:lpstr>
      <vt:lpstr>幻灯片 25</vt:lpstr>
      <vt:lpstr>幻灯片 26</vt:lpstr>
      <vt:lpstr>幻灯片 27</vt:lpstr>
      <vt:lpstr>幻灯片 28</vt:lpstr>
      <vt:lpstr>幻灯片 29</vt:lpstr>
      <vt:lpstr>幻灯片 30</vt:lpstr>
      <vt:lpstr>幻灯片 31</vt:lpstr>
      <vt:lpstr>幻灯片 32</vt:lpstr>
      <vt:lpstr>幻灯片 33</vt:lpstr>
      <vt:lpstr>幻灯片 34</vt:lpstr>
      <vt:lpstr>幻灯片 35</vt:lpstr>
      <vt:lpstr>幻灯片 36</vt:lpstr>
      <vt:lpstr>幻灯片 37</vt:lpstr>
      <vt:lpstr>幻灯片 38</vt:lpstr>
      <vt:lpstr>幻灯片 39</vt:lpstr>
      <vt:lpstr>幻灯片 40</vt:lpstr>
      <vt:lpstr>幻灯片 41</vt:lpstr>
      <vt:lpstr>幻灯片 42</vt:lpstr>
      <vt:lpstr>幻灯片 43</vt:lpstr>
      <vt:lpstr>幻灯片 44</vt:lpstr>
      <vt:lpstr>幻灯片 45</vt:lpstr>
      <vt:lpstr>幻灯片 46</vt:lpstr>
      <vt:lpstr>幻灯片 47</vt:lpstr>
      <vt:lpstr>幻灯片 48</vt:lpstr>
      <vt:lpstr>幻灯片 49</vt:lpstr>
      <vt:lpstr>幻灯片 50</vt:lpstr>
      <vt:lpstr>幻灯片 51</vt:lpstr>
      <vt:lpstr>幻灯片 52</vt:lpstr>
      <vt:lpstr>幻灯片 53</vt:lpstr>
      <vt:lpstr>幻灯片 54</vt:lpstr>
      <vt:lpstr>幻灯片 55</vt:lpstr>
      <vt:lpstr>幻灯片 56</vt:lpstr>
      <vt:lpstr>幻灯片 57</vt:lpstr>
      <vt:lpstr>幻灯片 58</vt:lpstr>
      <vt:lpstr>幻灯片 59</vt:lpstr>
      <vt:lpstr>幻灯片 60</vt:lpstr>
      <vt:lpstr>幻灯片 61</vt:lpstr>
      <vt:lpstr>幻灯片 62</vt:lpstr>
      <vt:lpstr>幻灯片 63</vt:lpstr>
      <vt:lpstr>幻灯片 64</vt:lpstr>
      <vt:lpstr>幻灯片 65</vt:lpstr>
      <vt:lpstr>幻灯片 66</vt:lpstr>
      <vt:lpstr>幻灯片 67</vt:lpstr>
      <vt:lpstr>幻灯片 68</vt:lpstr>
      <vt:lpstr>幻灯片 69</vt:lpstr>
      <vt:lpstr>幻灯片 70</vt:lpstr>
      <vt:lpstr>幻灯片 71</vt:lpstr>
      <vt:lpstr>幻灯片 72</vt:lpstr>
      <vt:lpstr>幻灯片 73</vt:lpstr>
      <vt:lpstr>幻灯片 74</vt:lpstr>
      <vt:lpstr>幻灯片 75</vt:lpstr>
      <vt:lpstr>幻灯片 76</vt:lpstr>
      <vt:lpstr>幻灯片 77</vt:lpstr>
      <vt:lpstr>幻灯片 78</vt:lpstr>
      <vt:lpstr>幻灯片 79</vt:lpstr>
      <vt:lpstr>幻灯片 80</vt:lpstr>
    </vt:vector>
  </TitlesOfParts>
  <Company>Samsung Electronics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luojie</dc:creator>
  <cp:lastModifiedBy>xbany</cp:lastModifiedBy>
  <cp:revision>2244</cp:revision>
  <dcterms:created xsi:type="dcterms:W3CDTF">2004-08-29T02:51:05Z</dcterms:created>
  <dcterms:modified xsi:type="dcterms:W3CDTF">2016-09-25T12:00:02Z</dcterms:modified>
</cp:coreProperties>
</file>