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Default Extension="sldx" ContentType="application/vnd.openxmlformats-officedocument.presentationml.slide"/>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3"/>
  </p:notesMasterIdLst>
  <p:sldIdLst>
    <p:sldId id="591" r:id="rId2"/>
    <p:sldId id="780" r:id="rId3"/>
    <p:sldId id="440" r:id="rId4"/>
    <p:sldId id="958" r:id="rId5"/>
    <p:sldId id="781" r:id="rId6"/>
    <p:sldId id="861" r:id="rId7"/>
    <p:sldId id="862" r:id="rId8"/>
    <p:sldId id="863" r:id="rId9"/>
    <p:sldId id="864" r:id="rId10"/>
    <p:sldId id="866" r:id="rId11"/>
    <p:sldId id="867" r:id="rId12"/>
    <p:sldId id="868" r:id="rId13"/>
    <p:sldId id="869" r:id="rId14"/>
    <p:sldId id="959" r:id="rId15"/>
    <p:sldId id="870" r:id="rId16"/>
    <p:sldId id="871" r:id="rId17"/>
    <p:sldId id="872" r:id="rId18"/>
    <p:sldId id="873" r:id="rId19"/>
    <p:sldId id="874" r:id="rId20"/>
    <p:sldId id="877" r:id="rId21"/>
    <p:sldId id="883" r:id="rId22"/>
    <p:sldId id="889" r:id="rId23"/>
    <p:sldId id="890" r:id="rId24"/>
    <p:sldId id="891" r:id="rId25"/>
    <p:sldId id="894" r:id="rId26"/>
    <p:sldId id="897" r:id="rId27"/>
    <p:sldId id="898" r:id="rId28"/>
    <p:sldId id="902" r:id="rId29"/>
    <p:sldId id="960" r:id="rId30"/>
    <p:sldId id="906" r:id="rId31"/>
    <p:sldId id="907" r:id="rId32"/>
    <p:sldId id="908" r:id="rId33"/>
    <p:sldId id="909" r:id="rId34"/>
    <p:sldId id="910" r:id="rId35"/>
    <p:sldId id="911" r:id="rId36"/>
    <p:sldId id="961" r:id="rId37"/>
    <p:sldId id="912" r:id="rId38"/>
    <p:sldId id="913" r:id="rId39"/>
    <p:sldId id="914" r:id="rId40"/>
    <p:sldId id="915" r:id="rId41"/>
    <p:sldId id="916" r:id="rId42"/>
    <p:sldId id="917" r:id="rId43"/>
    <p:sldId id="918" r:id="rId44"/>
    <p:sldId id="919" r:id="rId45"/>
    <p:sldId id="920" r:id="rId46"/>
    <p:sldId id="921" r:id="rId47"/>
    <p:sldId id="923" r:id="rId48"/>
    <p:sldId id="922" r:id="rId49"/>
    <p:sldId id="924" r:id="rId50"/>
    <p:sldId id="925" r:id="rId51"/>
    <p:sldId id="926" r:id="rId52"/>
    <p:sldId id="927" r:id="rId53"/>
    <p:sldId id="928" r:id="rId54"/>
    <p:sldId id="929" r:id="rId55"/>
    <p:sldId id="930" r:id="rId56"/>
    <p:sldId id="931" r:id="rId57"/>
    <p:sldId id="932" r:id="rId58"/>
    <p:sldId id="933" r:id="rId59"/>
    <p:sldId id="934" r:id="rId60"/>
    <p:sldId id="935" r:id="rId61"/>
    <p:sldId id="936" r:id="rId62"/>
    <p:sldId id="937" r:id="rId63"/>
    <p:sldId id="938" r:id="rId64"/>
    <p:sldId id="939" r:id="rId65"/>
    <p:sldId id="940" r:id="rId66"/>
    <p:sldId id="941" r:id="rId67"/>
    <p:sldId id="942" r:id="rId68"/>
    <p:sldId id="943" r:id="rId69"/>
    <p:sldId id="944" r:id="rId70"/>
    <p:sldId id="945" r:id="rId71"/>
    <p:sldId id="946" r:id="rId72"/>
    <p:sldId id="947" r:id="rId73"/>
    <p:sldId id="948" r:id="rId74"/>
    <p:sldId id="949" r:id="rId75"/>
    <p:sldId id="950" r:id="rId76"/>
    <p:sldId id="951" r:id="rId77"/>
    <p:sldId id="952" r:id="rId78"/>
    <p:sldId id="953" r:id="rId79"/>
    <p:sldId id="955" r:id="rId80"/>
    <p:sldId id="956" r:id="rId81"/>
    <p:sldId id="957" r:id="rId82"/>
  </p:sldIdLst>
  <p:sldSz cx="9144000" cy="5143500" type="screen16x9"/>
  <p:notesSz cx="6858000" cy="9144000"/>
  <p:defaultTextStyle>
    <a:defPPr>
      <a:defRPr lang="zh-CN"/>
    </a:defPPr>
    <a:lvl1pPr algn="l" rtl="0" fontAlgn="base">
      <a:spcBef>
        <a:spcPct val="0"/>
      </a:spcBef>
      <a:spcAft>
        <a:spcPct val="0"/>
      </a:spcAft>
      <a:defRPr b="1" kern="1200">
        <a:solidFill>
          <a:schemeClr val="tx1"/>
        </a:solidFill>
        <a:latin typeface="Arial Narrow"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Narrow"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Narrow"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Narrow"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Narrow" pitchFamily="34" charset="0"/>
        <a:ea typeface="宋体" pitchFamily="2" charset="-122"/>
        <a:cs typeface="+mn-cs"/>
      </a:defRPr>
    </a:lvl5pPr>
    <a:lvl6pPr marL="2286000" algn="l" defTabSz="914400" rtl="0" eaLnBrk="1" latinLnBrk="0" hangingPunct="1">
      <a:defRPr b="1" kern="1200">
        <a:solidFill>
          <a:schemeClr val="tx1"/>
        </a:solidFill>
        <a:latin typeface="Arial Narrow" pitchFamily="34" charset="0"/>
        <a:ea typeface="宋体" pitchFamily="2" charset="-122"/>
        <a:cs typeface="+mn-cs"/>
      </a:defRPr>
    </a:lvl6pPr>
    <a:lvl7pPr marL="2743200" algn="l" defTabSz="914400" rtl="0" eaLnBrk="1" latinLnBrk="0" hangingPunct="1">
      <a:defRPr b="1" kern="1200">
        <a:solidFill>
          <a:schemeClr val="tx1"/>
        </a:solidFill>
        <a:latin typeface="Arial Narrow" pitchFamily="34" charset="0"/>
        <a:ea typeface="宋体" pitchFamily="2" charset="-122"/>
        <a:cs typeface="+mn-cs"/>
      </a:defRPr>
    </a:lvl7pPr>
    <a:lvl8pPr marL="3200400" algn="l" defTabSz="914400" rtl="0" eaLnBrk="1" latinLnBrk="0" hangingPunct="1">
      <a:defRPr b="1" kern="1200">
        <a:solidFill>
          <a:schemeClr val="tx1"/>
        </a:solidFill>
        <a:latin typeface="Arial Narrow" pitchFamily="34" charset="0"/>
        <a:ea typeface="宋体" pitchFamily="2" charset="-122"/>
        <a:cs typeface="+mn-cs"/>
      </a:defRPr>
    </a:lvl8pPr>
    <a:lvl9pPr marL="3657600" algn="l" defTabSz="914400" rtl="0" eaLnBrk="1" latinLnBrk="0" hangingPunct="1">
      <a:defRPr b="1" kern="1200">
        <a:solidFill>
          <a:schemeClr val="tx1"/>
        </a:solidFill>
        <a:latin typeface="Arial Narrow"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CEFBF"/>
    <a:srgbClr val="E4CADB"/>
    <a:srgbClr val="FFFF66"/>
    <a:srgbClr val="006600"/>
    <a:srgbClr val="000066"/>
    <a:srgbClr val="0000FF"/>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3066" autoAdjust="0"/>
  </p:normalViewPr>
  <p:slideViewPr>
    <p:cSldViewPr>
      <p:cViewPr varScale="1">
        <p:scale>
          <a:sx n="104" d="100"/>
          <a:sy n="104" d="100"/>
        </p:scale>
        <p:origin x="-330" y="-84"/>
      </p:cViewPr>
      <p:guideLst>
        <p:guide orient="horz" pos="162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18" Type="http://schemas.openxmlformats.org/officeDocument/2006/relationships/image" Target="../media/image64.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63.wmf"/><Relationship Id="rId2" Type="http://schemas.openxmlformats.org/officeDocument/2006/relationships/image" Target="../media/image48.wmf"/><Relationship Id="rId16" Type="http://schemas.openxmlformats.org/officeDocument/2006/relationships/image" Target="../media/image62.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6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erdana" pitchFamily="34" charset="0"/>
                <a:ea typeface="宋体" pitchFamily="2" charset="-122"/>
              </a:defRPr>
            </a:lvl1pPr>
          </a:lstStyle>
          <a:p>
            <a:pPr>
              <a:defRPr/>
            </a:pPr>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Verdana" pitchFamily="34" charset="0"/>
                <a:ea typeface="宋体" pitchFamily="2" charset="-122"/>
              </a:defRPr>
            </a:lvl1pPr>
          </a:lstStyle>
          <a:p>
            <a:pPr>
              <a:defRPr/>
            </a:pPr>
            <a:endParaRPr lang="en-US" altLang="zh-CN"/>
          </a:p>
        </p:txBody>
      </p:sp>
      <p:sp>
        <p:nvSpPr>
          <p:cNvPr id="9523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Verdana" pitchFamily="34" charset="0"/>
                <a:ea typeface="宋体" pitchFamily="2" charset="-122"/>
              </a:defRPr>
            </a:lvl1pPr>
          </a:lstStyle>
          <a:p>
            <a:pPr>
              <a:defRPr/>
            </a:pPr>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Verdana" pitchFamily="34" charset="0"/>
                <a:ea typeface="宋体" pitchFamily="2" charset="-122"/>
              </a:defRPr>
            </a:lvl1pPr>
          </a:lstStyle>
          <a:p>
            <a:pPr>
              <a:defRPr/>
            </a:pPr>
            <a:fld id="{25252F74-3668-4F7E-B2F5-02183AD5318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297FC77-DA14-456D-A389-2A924D0F01A5}" type="slidenum">
              <a:rPr lang="en-US" altLang="zh-CN" smtClean="0"/>
              <a:pPr/>
              <a:t>3</a:t>
            </a:fld>
            <a:endParaRPr lang="en-US" altLang="zh-CN" smtClean="0"/>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p:spPr>
        <p:txBody>
          <a:bodyPr/>
          <a:lstStyle/>
          <a:p>
            <a:pPr eaLnBrk="1" hangingPunct="1"/>
            <a:r>
              <a:rPr lang="zh-CN" altLang="en-US" smtClean="0"/>
              <a:t>图中看出，谐波次数越高，幅值分量越小，对原波形的贡献越小，所以在一定条件下可忽略高次谐波。</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xfrm>
            <a:off x="381000" y="685800"/>
            <a:ext cx="6096000" cy="3429000"/>
          </a:xfrm>
          <a:ln/>
        </p:spPr>
      </p:sp>
      <p:sp>
        <p:nvSpPr>
          <p:cNvPr id="105475" name="备注占位符 2"/>
          <p:cNvSpPr>
            <a:spLocks noGrp="1"/>
          </p:cNvSpPr>
          <p:nvPr>
            <p:ph type="body" idx="1"/>
          </p:nvPr>
        </p:nvSpPr>
        <p:spPr>
          <a:noFill/>
          <a:ln/>
        </p:spPr>
        <p:txBody>
          <a:bodyPr/>
          <a:lstStyle/>
          <a:p>
            <a:endParaRPr lang="zh-CN" altLang="en-US" smtClean="0"/>
          </a:p>
        </p:txBody>
      </p:sp>
      <p:sp>
        <p:nvSpPr>
          <p:cNvPr id="105476" name="灯片编号占位符 3"/>
          <p:cNvSpPr>
            <a:spLocks noGrp="1"/>
          </p:cNvSpPr>
          <p:nvPr>
            <p:ph type="sldNum" sz="quarter" idx="5"/>
          </p:nvPr>
        </p:nvSpPr>
        <p:spPr>
          <a:noFill/>
        </p:spPr>
        <p:txBody>
          <a:bodyPr/>
          <a:lstStyle/>
          <a:p>
            <a:fld id="{71441FCF-755E-410D-8366-EE2552BFA5AC}" type="slidenum">
              <a:rPr lang="en-US" altLang="zh-CN" smtClean="0"/>
              <a:pPr/>
              <a:t>44</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xfrm>
            <a:off x="381000" y="685800"/>
            <a:ext cx="6096000" cy="3429000"/>
          </a:xfrm>
          <a:ln/>
        </p:spPr>
      </p:sp>
      <p:sp>
        <p:nvSpPr>
          <p:cNvPr id="106499" name="备注占位符 2"/>
          <p:cNvSpPr>
            <a:spLocks noGrp="1"/>
          </p:cNvSpPr>
          <p:nvPr>
            <p:ph type="body" idx="1"/>
          </p:nvPr>
        </p:nvSpPr>
        <p:spPr>
          <a:noFill/>
          <a:ln/>
        </p:spPr>
        <p:txBody>
          <a:bodyPr/>
          <a:lstStyle/>
          <a:p>
            <a:endParaRPr lang="zh-CN" altLang="en-US" smtClean="0"/>
          </a:p>
        </p:txBody>
      </p:sp>
      <p:sp>
        <p:nvSpPr>
          <p:cNvPr id="106500" name="灯片编号占位符 3"/>
          <p:cNvSpPr>
            <a:spLocks noGrp="1"/>
          </p:cNvSpPr>
          <p:nvPr>
            <p:ph type="sldNum" sz="quarter" idx="5"/>
          </p:nvPr>
        </p:nvSpPr>
        <p:spPr>
          <a:noFill/>
        </p:spPr>
        <p:txBody>
          <a:bodyPr/>
          <a:lstStyle/>
          <a:p>
            <a:fld id="{5AB520E1-DE14-46AE-828D-65C0CCBEEB2D}" type="slidenum">
              <a:rPr lang="en-US" altLang="zh-CN" smtClean="0"/>
              <a:pPr/>
              <a:t>45</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xfrm>
            <a:off x="381000" y="685800"/>
            <a:ext cx="6096000" cy="3429000"/>
          </a:xfrm>
          <a:ln/>
        </p:spPr>
      </p:sp>
      <p:sp>
        <p:nvSpPr>
          <p:cNvPr id="107523" name="备注占位符 2"/>
          <p:cNvSpPr>
            <a:spLocks noGrp="1"/>
          </p:cNvSpPr>
          <p:nvPr>
            <p:ph type="body" idx="1"/>
          </p:nvPr>
        </p:nvSpPr>
        <p:spPr>
          <a:noFill/>
          <a:ln/>
        </p:spPr>
        <p:txBody>
          <a:bodyPr/>
          <a:lstStyle/>
          <a:p>
            <a:endParaRPr lang="zh-CN" altLang="en-US" smtClean="0"/>
          </a:p>
        </p:txBody>
      </p:sp>
      <p:sp>
        <p:nvSpPr>
          <p:cNvPr id="107524" name="灯片编号占位符 3"/>
          <p:cNvSpPr>
            <a:spLocks noGrp="1"/>
          </p:cNvSpPr>
          <p:nvPr>
            <p:ph type="sldNum" sz="quarter" idx="5"/>
          </p:nvPr>
        </p:nvSpPr>
        <p:spPr>
          <a:noFill/>
        </p:spPr>
        <p:txBody>
          <a:bodyPr/>
          <a:lstStyle/>
          <a:p>
            <a:fld id="{99148CF0-5801-4C69-B6B3-EE4442810952}" type="slidenum">
              <a:rPr lang="en-US" altLang="zh-CN" smtClean="0"/>
              <a:pPr/>
              <a:t>46</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xfrm>
            <a:off x="381000" y="685800"/>
            <a:ext cx="6096000" cy="3429000"/>
          </a:xfrm>
          <a:ln/>
        </p:spPr>
      </p:sp>
      <p:sp>
        <p:nvSpPr>
          <p:cNvPr id="108547" name="备注占位符 2"/>
          <p:cNvSpPr>
            <a:spLocks noGrp="1"/>
          </p:cNvSpPr>
          <p:nvPr>
            <p:ph type="body" idx="1"/>
          </p:nvPr>
        </p:nvSpPr>
        <p:spPr>
          <a:noFill/>
          <a:ln/>
        </p:spPr>
        <p:txBody>
          <a:bodyPr/>
          <a:lstStyle/>
          <a:p>
            <a:endParaRPr lang="zh-CN" altLang="en-US" smtClean="0"/>
          </a:p>
        </p:txBody>
      </p:sp>
      <p:sp>
        <p:nvSpPr>
          <p:cNvPr id="108548" name="灯片编号占位符 3"/>
          <p:cNvSpPr>
            <a:spLocks noGrp="1"/>
          </p:cNvSpPr>
          <p:nvPr>
            <p:ph type="sldNum" sz="quarter" idx="5"/>
          </p:nvPr>
        </p:nvSpPr>
        <p:spPr>
          <a:noFill/>
        </p:spPr>
        <p:txBody>
          <a:bodyPr/>
          <a:lstStyle/>
          <a:p>
            <a:fld id="{E07319FE-EC05-48FA-BDB5-E550CB0AA6D1}" type="slidenum">
              <a:rPr lang="en-US" altLang="zh-CN" smtClean="0"/>
              <a:pPr/>
              <a:t>47</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xfrm>
            <a:off x="381000" y="685800"/>
            <a:ext cx="6096000" cy="3429000"/>
          </a:xfrm>
          <a:ln/>
        </p:spPr>
      </p:sp>
      <p:sp>
        <p:nvSpPr>
          <p:cNvPr id="109571" name="备注占位符 2"/>
          <p:cNvSpPr>
            <a:spLocks noGrp="1"/>
          </p:cNvSpPr>
          <p:nvPr>
            <p:ph type="body" idx="1"/>
          </p:nvPr>
        </p:nvSpPr>
        <p:spPr>
          <a:noFill/>
          <a:ln/>
        </p:spPr>
        <p:txBody>
          <a:bodyPr/>
          <a:lstStyle/>
          <a:p>
            <a:endParaRPr lang="zh-CN" altLang="en-US" smtClean="0"/>
          </a:p>
        </p:txBody>
      </p:sp>
      <p:sp>
        <p:nvSpPr>
          <p:cNvPr id="109572" name="灯片编号占位符 3"/>
          <p:cNvSpPr>
            <a:spLocks noGrp="1"/>
          </p:cNvSpPr>
          <p:nvPr>
            <p:ph type="sldNum" sz="quarter" idx="5"/>
          </p:nvPr>
        </p:nvSpPr>
        <p:spPr>
          <a:noFill/>
        </p:spPr>
        <p:txBody>
          <a:bodyPr/>
          <a:lstStyle/>
          <a:p>
            <a:fld id="{8F7A5AAC-65D7-482C-9D81-4EC5CEFFD2D0}" type="slidenum">
              <a:rPr lang="en-US" altLang="zh-CN" smtClean="0"/>
              <a:pPr/>
              <a:t>48</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xfrm>
            <a:off x="381000" y="685800"/>
            <a:ext cx="6096000" cy="3429000"/>
          </a:xfrm>
          <a:ln/>
        </p:spPr>
      </p:sp>
      <p:sp>
        <p:nvSpPr>
          <p:cNvPr id="110595" name="备注占位符 2"/>
          <p:cNvSpPr>
            <a:spLocks noGrp="1"/>
          </p:cNvSpPr>
          <p:nvPr>
            <p:ph type="body" idx="1"/>
          </p:nvPr>
        </p:nvSpPr>
        <p:spPr>
          <a:noFill/>
          <a:ln/>
        </p:spPr>
        <p:txBody>
          <a:bodyPr/>
          <a:lstStyle/>
          <a:p>
            <a:endParaRPr lang="zh-CN" altLang="en-US" smtClean="0"/>
          </a:p>
        </p:txBody>
      </p:sp>
      <p:sp>
        <p:nvSpPr>
          <p:cNvPr id="110596" name="灯片编号占位符 3"/>
          <p:cNvSpPr>
            <a:spLocks noGrp="1"/>
          </p:cNvSpPr>
          <p:nvPr>
            <p:ph type="sldNum" sz="quarter" idx="5"/>
          </p:nvPr>
        </p:nvSpPr>
        <p:spPr>
          <a:noFill/>
        </p:spPr>
        <p:txBody>
          <a:bodyPr/>
          <a:lstStyle/>
          <a:p>
            <a:fld id="{E1381D74-8318-44D3-9B8A-6A662F1A13C6}" type="slidenum">
              <a:rPr lang="en-US" altLang="zh-CN" smtClean="0"/>
              <a:pPr/>
              <a:t>49</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xfrm>
            <a:off x="381000" y="685800"/>
            <a:ext cx="6096000" cy="3429000"/>
          </a:xfrm>
          <a:ln/>
        </p:spPr>
      </p:sp>
      <p:sp>
        <p:nvSpPr>
          <p:cNvPr id="111619" name="备注占位符 2"/>
          <p:cNvSpPr>
            <a:spLocks noGrp="1"/>
          </p:cNvSpPr>
          <p:nvPr>
            <p:ph type="body" idx="1"/>
          </p:nvPr>
        </p:nvSpPr>
        <p:spPr>
          <a:noFill/>
          <a:ln/>
        </p:spPr>
        <p:txBody>
          <a:bodyPr/>
          <a:lstStyle/>
          <a:p>
            <a:endParaRPr lang="zh-CN" altLang="en-US" smtClean="0"/>
          </a:p>
        </p:txBody>
      </p:sp>
      <p:sp>
        <p:nvSpPr>
          <p:cNvPr id="111620" name="灯片编号占位符 3"/>
          <p:cNvSpPr>
            <a:spLocks noGrp="1"/>
          </p:cNvSpPr>
          <p:nvPr>
            <p:ph type="sldNum" sz="quarter" idx="5"/>
          </p:nvPr>
        </p:nvSpPr>
        <p:spPr>
          <a:noFill/>
        </p:spPr>
        <p:txBody>
          <a:bodyPr/>
          <a:lstStyle/>
          <a:p>
            <a:fld id="{39CA6863-AB48-4C9E-87CD-0B15675A556E}" type="slidenum">
              <a:rPr lang="en-US" altLang="zh-CN" smtClean="0"/>
              <a:pPr/>
              <a:t>50</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xfrm>
            <a:off x="381000" y="685800"/>
            <a:ext cx="6096000" cy="3429000"/>
          </a:xfrm>
          <a:ln/>
        </p:spPr>
      </p:sp>
      <p:sp>
        <p:nvSpPr>
          <p:cNvPr id="112643" name="备注占位符 2"/>
          <p:cNvSpPr>
            <a:spLocks noGrp="1"/>
          </p:cNvSpPr>
          <p:nvPr>
            <p:ph type="body" idx="1"/>
          </p:nvPr>
        </p:nvSpPr>
        <p:spPr>
          <a:noFill/>
          <a:ln/>
        </p:spPr>
        <p:txBody>
          <a:bodyPr/>
          <a:lstStyle/>
          <a:p>
            <a:endParaRPr lang="zh-CN" altLang="en-US" smtClean="0"/>
          </a:p>
        </p:txBody>
      </p:sp>
      <p:sp>
        <p:nvSpPr>
          <p:cNvPr id="112644" name="灯片编号占位符 3"/>
          <p:cNvSpPr>
            <a:spLocks noGrp="1"/>
          </p:cNvSpPr>
          <p:nvPr>
            <p:ph type="sldNum" sz="quarter" idx="5"/>
          </p:nvPr>
        </p:nvSpPr>
        <p:spPr>
          <a:noFill/>
        </p:spPr>
        <p:txBody>
          <a:bodyPr/>
          <a:lstStyle/>
          <a:p>
            <a:fld id="{8B1DF065-D590-4B1F-9260-2F7A9C2B7C2A}" type="slidenum">
              <a:rPr lang="en-US" altLang="zh-CN" smtClean="0"/>
              <a:pPr/>
              <a:t>51</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xfrm>
            <a:off x="381000" y="685800"/>
            <a:ext cx="6096000" cy="3429000"/>
          </a:xfrm>
          <a:ln/>
        </p:spPr>
      </p:sp>
      <p:sp>
        <p:nvSpPr>
          <p:cNvPr id="113667" name="备注占位符 2"/>
          <p:cNvSpPr>
            <a:spLocks noGrp="1"/>
          </p:cNvSpPr>
          <p:nvPr>
            <p:ph type="body" idx="1"/>
          </p:nvPr>
        </p:nvSpPr>
        <p:spPr>
          <a:noFill/>
          <a:ln/>
        </p:spPr>
        <p:txBody>
          <a:bodyPr/>
          <a:lstStyle/>
          <a:p>
            <a:endParaRPr lang="zh-CN" altLang="en-US" smtClean="0"/>
          </a:p>
        </p:txBody>
      </p:sp>
      <p:sp>
        <p:nvSpPr>
          <p:cNvPr id="113668" name="灯片编号占位符 3"/>
          <p:cNvSpPr>
            <a:spLocks noGrp="1"/>
          </p:cNvSpPr>
          <p:nvPr>
            <p:ph type="sldNum" sz="quarter" idx="5"/>
          </p:nvPr>
        </p:nvSpPr>
        <p:spPr>
          <a:noFill/>
        </p:spPr>
        <p:txBody>
          <a:bodyPr/>
          <a:lstStyle/>
          <a:p>
            <a:fld id="{DAD08FF3-C8C5-4D52-8867-1651CD08ECF1}" type="slidenum">
              <a:rPr lang="en-US" altLang="zh-CN" smtClean="0"/>
              <a:pPr/>
              <a:t>52</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xfrm>
            <a:off x="381000" y="685800"/>
            <a:ext cx="6096000" cy="3429000"/>
          </a:xfrm>
          <a:ln/>
        </p:spPr>
      </p:sp>
      <p:sp>
        <p:nvSpPr>
          <p:cNvPr id="114691" name="备注占位符 2"/>
          <p:cNvSpPr>
            <a:spLocks noGrp="1"/>
          </p:cNvSpPr>
          <p:nvPr>
            <p:ph type="body" idx="1"/>
          </p:nvPr>
        </p:nvSpPr>
        <p:spPr>
          <a:noFill/>
          <a:ln/>
        </p:spPr>
        <p:txBody>
          <a:bodyPr/>
          <a:lstStyle/>
          <a:p>
            <a:endParaRPr lang="zh-CN" altLang="en-US" smtClean="0"/>
          </a:p>
        </p:txBody>
      </p:sp>
      <p:sp>
        <p:nvSpPr>
          <p:cNvPr id="114692" name="灯片编号占位符 3"/>
          <p:cNvSpPr>
            <a:spLocks noGrp="1"/>
          </p:cNvSpPr>
          <p:nvPr>
            <p:ph type="sldNum" sz="quarter" idx="5"/>
          </p:nvPr>
        </p:nvSpPr>
        <p:spPr>
          <a:noFill/>
        </p:spPr>
        <p:txBody>
          <a:bodyPr/>
          <a:lstStyle/>
          <a:p>
            <a:fld id="{4AE7DBCF-6785-42AD-804A-15CB759F6849}" type="slidenum">
              <a:rPr lang="en-US" altLang="zh-CN" smtClean="0"/>
              <a:pPr/>
              <a:t>53</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381000" y="685800"/>
            <a:ext cx="6096000" cy="3429000"/>
          </a:xfrm>
          <a:ln/>
        </p:spPr>
      </p:sp>
      <p:sp>
        <p:nvSpPr>
          <p:cNvPr id="97283" name="备注占位符 2"/>
          <p:cNvSpPr>
            <a:spLocks noGrp="1"/>
          </p:cNvSpPr>
          <p:nvPr>
            <p:ph type="body" idx="1"/>
          </p:nvPr>
        </p:nvSpPr>
        <p:spPr>
          <a:noFill/>
          <a:ln/>
        </p:spPr>
        <p:txBody>
          <a:bodyPr/>
          <a:lstStyle/>
          <a:p>
            <a:endParaRPr lang="zh-CN" altLang="en-US" smtClean="0"/>
          </a:p>
        </p:txBody>
      </p:sp>
      <p:sp>
        <p:nvSpPr>
          <p:cNvPr id="97284" name="灯片编号占位符 3"/>
          <p:cNvSpPr>
            <a:spLocks noGrp="1"/>
          </p:cNvSpPr>
          <p:nvPr>
            <p:ph type="sldNum" sz="quarter" idx="5"/>
          </p:nvPr>
        </p:nvSpPr>
        <p:spPr>
          <a:noFill/>
        </p:spPr>
        <p:txBody>
          <a:bodyPr/>
          <a:lstStyle/>
          <a:p>
            <a:fld id="{48275471-71F5-4F6E-97BC-E14B7FB79CCA}" type="slidenum">
              <a:rPr lang="en-US" altLang="zh-CN" smtClean="0"/>
              <a:pPr/>
              <a:t>9</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p:spPr>
        <p:txBody>
          <a:bodyPr/>
          <a:lstStyle/>
          <a:p>
            <a:endParaRPr lang="zh-CN" altLang="en-US" smtClean="0"/>
          </a:p>
        </p:txBody>
      </p:sp>
      <p:sp>
        <p:nvSpPr>
          <p:cNvPr id="115716" name="灯片编号占位符 3"/>
          <p:cNvSpPr>
            <a:spLocks noGrp="1"/>
          </p:cNvSpPr>
          <p:nvPr>
            <p:ph type="sldNum" sz="quarter" idx="5"/>
          </p:nvPr>
        </p:nvSpPr>
        <p:spPr>
          <a:noFill/>
        </p:spPr>
        <p:txBody>
          <a:bodyPr/>
          <a:lstStyle/>
          <a:p>
            <a:fld id="{5FA8762A-BF57-4F96-B1C6-62169F03C484}" type="slidenum">
              <a:rPr lang="en-US" altLang="zh-CN" smtClean="0"/>
              <a:pPr/>
              <a:t>54</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381000" y="685800"/>
            <a:ext cx="6096000" cy="3429000"/>
          </a:xfrm>
          <a:ln/>
        </p:spPr>
      </p:sp>
      <p:sp>
        <p:nvSpPr>
          <p:cNvPr id="116739" name="备注占位符 2"/>
          <p:cNvSpPr>
            <a:spLocks noGrp="1"/>
          </p:cNvSpPr>
          <p:nvPr>
            <p:ph type="body" idx="1"/>
          </p:nvPr>
        </p:nvSpPr>
        <p:spPr>
          <a:noFill/>
          <a:ln/>
        </p:spPr>
        <p:txBody>
          <a:bodyPr/>
          <a:lstStyle/>
          <a:p>
            <a:endParaRPr lang="zh-CN" altLang="en-US" smtClean="0"/>
          </a:p>
        </p:txBody>
      </p:sp>
      <p:sp>
        <p:nvSpPr>
          <p:cNvPr id="116740" name="灯片编号占位符 3"/>
          <p:cNvSpPr>
            <a:spLocks noGrp="1"/>
          </p:cNvSpPr>
          <p:nvPr>
            <p:ph type="sldNum" sz="quarter" idx="5"/>
          </p:nvPr>
        </p:nvSpPr>
        <p:spPr>
          <a:noFill/>
        </p:spPr>
        <p:txBody>
          <a:bodyPr/>
          <a:lstStyle/>
          <a:p>
            <a:fld id="{8636F55F-F18A-43EF-8983-67DC8C00CF30}" type="slidenum">
              <a:rPr lang="en-US" altLang="zh-CN" smtClean="0"/>
              <a:pPr/>
              <a:t>55</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xfrm>
            <a:off x="381000" y="685800"/>
            <a:ext cx="6096000" cy="3429000"/>
          </a:xfrm>
          <a:ln/>
        </p:spPr>
      </p:sp>
      <p:sp>
        <p:nvSpPr>
          <p:cNvPr id="117763" name="备注占位符 2"/>
          <p:cNvSpPr>
            <a:spLocks noGrp="1"/>
          </p:cNvSpPr>
          <p:nvPr>
            <p:ph type="body" idx="1"/>
          </p:nvPr>
        </p:nvSpPr>
        <p:spPr>
          <a:noFill/>
          <a:ln/>
        </p:spPr>
        <p:txBody>
          <a:bodyPr/>
          <a:lstStyle/>
          <a:p>
            <a:endParaRPr lang="zh-CN" altLang="en-US" smtClean="0"/>
          </a:p>
        </p:txBody>
      </p:sp>
      <p:sp>
        <p:nvSpPr>
          <p:cNvPr id="117764" name="灯片编号占位符 3"/>
          <p:cNvSpPr>
            <a:spLocks noGrp="1"/>
          </p:cNvSpPr>
          <p:nvPr>
            <p:ph type="sldNum" sz="quarter" idx="5"/>
          </p:nvPr>
        </p:nvSpPr>
        <p:spPr>
          <a:noFill/>
        </p:spPr>
        <p:txBody>
          <a:bodyPr/>
          <a:lstStyle/>
          <a:p>
            <a:fld id="{073D9E34-F9B4-4175-B391-8D859A23F0BF}" type="slidenum">
              <a:rPr lang="en-US" altLang="zh-CN" smtClean="0"/>
              <a:pPr/>
              <a:t>56</a:t>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381000" y="685800"/>
            <a:ext cx="6096000" cy="3429000"/>
          </a:xfrm>
          <a:ln/>
        </p:spPr>
      </p:sp>
      <p:sp>
        <p:nvSpPr>
          <p:cNvPr id="118787" name="备注占位符 2"/>
          <p:cNvSpPr>
            <a:spLocks noGrp="1"/>
          </p:cNvSpPr>
          <p:nvPr>
            <p:ph type="body" idx="1"/>
          </p:nvPr>
        </p:nvSpPr>
        <p:spPr>
          <a:noFill/>
          <a:ln/>
        </p:spPr>
        <p:txBody>
          <a:bodyPr/>
          <a:lstStyle/>
          <a:p>
            <a:endParaRPr lang="zh-CN" altLang="en-US" smtClean="0"/>
          </a:p>
        </p:txBody>
      </p:sp>
      <p:sp>
        <p:nvSpPr>
          <p:cNvPr id="118788" name="灯片编号占位符 3"/>
          <p:cNvSpPr>
            <a:spLocks noGrp="1"/>
          </p:cNvSpPr>
          <p:nvPr>
            <p:ph type="sldNum" sz="quarter" idx="5"/>
          </p:nvPr>
        </p:nvSpPr>
        <p:spPr>
          <a:noFill/>
        </p:spPr>
        <p:txBody>
          <a:bodyPr/>
          <a:lstStyle/>
          <a:p>
            <a:fld id="{E962E794-987C-42B5-84B4-FCFD6B9C5BC6}" type="slidenum">
              <a:rPr lang="en-US" altLang="zh-CN" smtClean="0"/>
              <a:pPr/>
              <a:t>57</a:t>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381000" y="685800"/>
            <a:ext cx="6096000" cy="3429000"/>
          </a:xfrm>
          <a:ln/>
        </p:spPr>
      </p:sp>
      <p:sp>
        <p:nvSpPr>
          <p:cNvPr id="119811" name="备注占位符 2"/>
          <p:cNvSpPr>
            <a:spLocks noGrp="1"/>
          </p:cNvSpPr>
          <p:nvPr>
            <p:ph type="body" idx="1"/>
          </p:nvPr>
        </p:nvSpPr>
        <p:spPr>
          <a:noFill/>
          <a:ln/>
        </p:spPr>
        <p:txBody>
          <a:bodyPr/>
          <a:lstStyle/>
          <a:p>
            <a:endParaRPr lang="zh-CN" altLang="en-US" smtClean="0"/>
          </a:p>
        </p:txBody>
      </p:sp>
      <p:sp>
        <p:nvSpPr>
          <p:cNvPr id="119812" name="灯片编号占位符 3"/>
          <p:cNvSpPr>
            <a:spLocks noGrp="1"/>
          </p:cNvSpPr>
          <p:nvPr>
            <p:ph type="sldNum" sz="quarter" idx="5"/>
          </p:nvPr>
        </p:nvSpPr>
        <p:spPr>
          <a:noFill/>
        </p:spPr>
        <p:txBody>
          <a:bodyPr/>
          <a:lstStyle/>
          <a:p>
            <a:fld id="{89982323-D7FD-4A81-8775-91F30C26B4E6}" type="slidenum">
              <a:rPr lang="en-US" altLang="zh-CN" smtClean="0"/>
              <a:pPr/>
              <a:t>58</a:t>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xfrm>
            <a:off x="381000" y="685800"/>
            <a:ext cx="6096000" cy="3429000"/>
          </a:xfrm>
          <a:ln/>
        </p:spPr>
      </p:sp>
      <p:sp>
        <p:nvSpPr>
          <p:cNvPr id="120835" name="备注占位符 2"/>
          <p:cNvSpPr>
            <a:spLocks noGrp="1"/>
          </p:cNvSpPr>
          <p:nvPr>
            <p:ph type="body" idx="1"/>
          </p:nvPr>
        </p:nvSpPr>
        <p:spPr>
          <a:noFill/>
          <a:ln/>
        </p:spPr>
        <p:txBody>
          <a:bodyPr/>
          <a:lstStyle/>
          <a:p>
            <a:endParaRPr lang="zh-CN" altLang="en-US" smtClean="0"/>
          </a:p>
        </p:txBody>
      </p:sp>
      <p:sp>
        <p:nvSpPr>
          <p:cNvPr id="120836" name="灯片编号占位符 3"/>
          <p:cNvSpPr>
            <a:spLocks noGrp="1"/>
          </p:cNvSpPr>
          <p:nvPr>
            <p:ph type="sldNum" sz="quarter" idx="5"/>
          </p:nvPr>
        </p:nvSpPr>
        <p:spPr>
          <a:noFill/>
        </p:spPr>
        <p:txBody>
          <a:bodyPr/>
          <a:lstStyle/>
          <a:p>
            <a:fld id="{AC99C12E-175A-4139-B563-18C8B05709F2}" type="slidenum">
              <a:rPr lang="en-US" altLang="zh-CN" smtClean="0"/>
              <a:pPr/>
              <a:t>59</a:t>
            </a:fld>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381000" y="685800"/>
            <a:ext cx="6096000" cy="3429000"/>
          </a:xfrm>
          <a:ln/>
        </p:spPr>
      </p:sp>
      <p:sp>
        <p:nvSpPr>
          <p:cNvPr id="121859" name="备注占位符 2"/>
          <p:cNvSpPr>
            <a:spLocks noGrp="1"/>
          </p:cNvSpPr>
          <p:nvPr>
            <p:ph type="body" idx="1"/>
          </p:nvPr>
        </p:nvSpPr>
        <p:spPr>
          <a:noFill/>
          <a:ln/>
        </p:spPr>
        <p:txBody>
          <a:bodyPr/>
          <a:lstStyle/>
          <a:p>
            <a:endParaRPr lang="zh-CN" altLang="en-US" smtClean="0"/>
          </a:p>
        </p:txBody>
      </p:sp>
      <p:sp>
        <p:nvSpPr>
          <p:cNvPr id="121860" name="灯片编号占位符 3"/>
          <p:cNvSpPr>
            <a:spLocks noGrp="1"/>
          </p:cNvSpPr>
          <p:nvPr>
            <p:ph type="sldNum" sz="quarter" idx="5"/>
          </p:nvPr>
        </p:nvSpPr>
        <p:spPr>
          <a:noFill/>
        </p:spPr>
        <p:txBody>
          <a:bodyPr/>
          <a:lstStyle/>
          <a:p>
            <a:fld id="{1CFEE420-A4BD-4810-9E7F-34E1E1ECD93B}" type="slidenum">
              <a:rPr lang="en-US" altLang="zh-CN" smtClean="0"/>
              <a:pPr/>
              <a:t>60</a:t>
            </a:fld>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381000" y="685800"/>
            <a:ext cx="6096000" cy="3429000"/>
          </a:xfrm>
          <a:ln/>
        </p:spPr>
      </p:sp>
      <p:sp>
        <p:nvSpPr>
          <p:cNvPr id="122883" name="备注占位符 2"/>
          <p:cNvSpPr>
            <a:spLocks noGrp="1"/>
          </p:cNvSpPr>
          <p:nvPr>
            <p:ph type="body" idx="1"/>
          </p:nvPr>
        </p:nvSpPr>
        <p:spPr>
          <a:noFill/>
          <a:ln/>
        </p:spPr>
        <p:txBody>
          <a:bodyPr/>
          <a:lstStyle/>
          <a:p>
            <a:endParaRPr lang="zh-CN" altLang="en-US" smtClean="0"/>
          </a:p>
        </p:txBody>
      </p:sp>
      <p:sp>
        <p:nvSpPr>
          <p:cNvPr id="122884" name="灯片编号占位符 3"/>
          <p:cNvSpPr>
            <a:spLocks noGrp="1"/>
          </p:cNvSpPr>
          <p:nvPr>
            <p:ph type="sldNum" sz="quarter" idx="5"/>
          </p:nvPr>
        </p:nvSpPr>
        <p:spPr>
          <a:noFill/>
        </p:spPr>
        <p:txBody>
          <a:bodyPr/>
          <a:lstStyle/>
          <a:p>
            <a:fld id="{E9282CE3-3053-40B7-8AD8-33AA8C7D47F5}" type="slidenum">
              <a:rPr lang="en-US" altLang="zh-CN" smtClean="0"/>
              <a:pPr/>
              <a:t>61</a:t>
            </a:fld>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381000" y="685800"/>
            <a:ext cx="6096000" cy="3429000"/>
          </a:xfrm>
          <a:ln/>
        </p:spPr>
      </p:sp>
      <p:sp>
        <p:nvSpPr>
          <p:cNvPr id="123907" name="备注占位符 2"/>
          <p:cNvSpPr>
            <a:spLocks noGrp="1"/>
          </p:cNvSpPr>
          <p:nvPr>
            <p:ph type="body" idx="1"/>
          </p:nvPr>
        </p:nvSpPr>
        <p:spPr>
          <a:noFill/>
          <a:ln/>
        </p:spPr>
        <p:txBody>
          <a:bodyPr/>
          <a:lstStyle/>
          <a:p>
            <a:endParaRPr lang="zh-CN" altLang="en-US" smtClean="0"/>
          </a:p>
        </p:txBody>
      </p:sp>
      <p:sp>
        <p:nvSpPr>
          <p:cNvPr id="123908" name="灯片编号占位符 3"/>
          <p:cNvSpPr>
            <a:spLocks noGrp="1"/>
          </p:cNvSpPr>
          <p:nvPr>
            <p:ph type="sldNum" sz="quarter" idx="5"/>
          </p:nvPr>
        </p:nvSpPr>
        <p:spPr>
          <a:noFill/>
        </p:spPr>
        <p:txBody>
          <a:bodyPr/>
          <a:lstStyle/>
          <a:p>
            <a:fld id="{DBCD7C01-7C4F-485F-853A-2E2DF905435B}" type="slidenum">
              <a:rPr lang="en-US" altLang="zh-CN" smtClean="0"/>
              <a:pPr/>
              <a:t>62</a:t>
            </a:fld>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xfrm>
            <a:off x="381000" y="685800"/>
            <a:ext cx="6096000" cy="3429000"/>
          </a:xfrm>
          <a:ln/>
        </p:spPr>
      </p:sp>
      <p:sp>
        <p:nvSpPr>
          <p:cNvPr id="124931" name="备注占位符 2"/>
          <p:cNvSpPr>
            <a:spLocks noGrp="1"/>
          </p:cNvSpPr>
          <p:nvPr>
            <p:ph type="body" idx="1"/>
          </p:nvPr>
        </p:nvSpPr>
        <p:spPr>
          <a:noFill/>
          <a:ln/>
        </p:spPr>
        <p:txBody>
          <a:bodyPr/>
          <a:lstStyle/>
          <a:p>
            <a:endParaRPr lang="zh-CN" altLang="en-US" smtClean="0"/>
          </a:p>
        </p:txBody>
      </p:sp>
      <p:sp>
        <p:nvSpPr>
          <p:cNvPr id="124932" name="灯片编号占位符 3"/>
          <p:cNvSpPr>
            <a:spLocks noGrp="1"/>
          </p:cNvSpPr>
          <p:nvPr>
            <p:ph type="sldNum" sz="quarter" idx="5"/>
          </p:nvPr>
        </p:nvSpPr>
        <p:spPr>
          <a:noFill/>
        </p:spPr>
        <p:txBody>
          <a:bodyPr/>
          <a:lstStyle/>
          <a:p>
            <a:fld id="{B54F9D39-F8E4-4DF9-B037-C30784D579D4}" type="slidenum">
              <a:rPr lang="en-US" altLang="zh-CN" smtClean="0"/>
              <a:pPr/>
              <a:t>63</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xfrm>
            <a:off x="381000" y="685800"/>
            <a:ext cx="6096000" cy="3429000"/>
          </a:xfrm>
          <a:ln/>
        </p:spPr>
      </p:sp>
      <p:sp>
        <p:nvSpPr>
          <p:cNvPr id="98307" name="备注占位符 2"/>
          <p:cNvSpPr>
            <a:spLocks noGrp="1"/>
          </p:cNvSpPr>
          <p:nvPr>
            <p:ph type="body" idx="1"/>
          </p:nvPr>
        </p:nvSpPr>
        <p:spPr>
          <a:noFill/>
          <a:ln/>
        </p:spPr>
        <p:txBody>
          <a:bodyPr/>
          <a:lstStyle/>
          <a:p>
            <a:endParaRPr lang="zh-CN" altLang="en-US" smtClean="0"/>
          </a:p>
        </p:txBody>
      </p:sp>
      <p:sp>
        <p:nvSpPr>
          <p:cNvPr id="98308" name="灯片编号占位符 3"/>
          <p:cNvSpPr>
            <a:spLocks noGrp="1"/>
          </p:cNvSpPr>
          <p:nvPr>
            <p:ph type="sldNum" sz="quarter" idx="5"/>
          </p:nvPr>
        </p:nvSpPr>
        <p:spPr>
          <a:noFill/>
        </p:spPr>
        <p:txBody>
          <a:bodyPr/>
          <a:lstStyle/>
          <a:p>
            <a:fld id="{49298C5B-3420-45A4-9212-B90B455C498F}" type="slidenum">
              <a:rPr lang="en-US" altLang="zh-CN" smtClean="0"/>
              <a:pPr/>
              <a:t>23</a:t>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xfrm>
            <a:off x="381000" y="685800"/>
            <a:ext cx="6096000" cy="3429000"/>
          </a:xfrm>
          <a:ln/>
        </p:spPr>
      </p:sp>
      <p:sp>
        <p:nvSpPr>
          <p:cNvPr id="125955" name="备注占位符 2"/>
          <p:cNvSpPr>
            <a:spLocks noGrp="1"/>
          </p:cNvSpPr>
          <p:nvPr>
            <p:ph type="body" idx="1"/>
          </p:nvPr>
        </p:nvSpPr>
        <p:spPr>
          <a:noFill/>
          <a:ln/>
        </p:spPr>
        <p:txBody>
          <a:bodyPr/>
          <a:lstStyle/>
          <a:p>
            <a:endParaRPr lang="zh-CN" altLang="en-US" smtClean="0"/>
          </a:p>
        </p:txBody>
      </p:sp>
      <p:sp>
        <p:nvSpPr>
          <p:cNvPr id="125956" name="灯片编号占位符 3"/>
          <p:cNvSpPr>
            <a:spLocks noGrp="1"/>
          </p:cNvSpPr>
          <p:nvPr>
            <p:ph type="sldNum" sz="quarter" idx="5"/>
          </p:nvPr>
        </p:nvSpPr>
        <p:spPr>
          <a:noFill/>
        </p:spPr>
        <p:txBody>
          <a:bodyPr/>
          <a:lstStyle/>
          <a:p>
            <a:fld id="{1CB6630D-440A-4770-915A-929DAC0866CF}" type="slidenum">
              <a:rPr lang="en-US" altLang="zh-CN" smtClean="0"/>
              <a:pPr/>
              <a:t>64</a:t>
            </a:fld>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xfrm>
            <a:off x="381000" y="685800"/>
            <a:ext cx="6096000" cy="3429000"/>
          </a:xfrm>
          <a:ln/>
        </p:spPr>
      </p:sp>
      <p:sp>
        <p:nvSpPr>
          <p:cNvPr id="126979" name="备注占位符 2"/>
          <p:cNvSpPr>
            <a:spLocks noGrp="1"/>
          </p:cNvSpPr>
          <p:nvPr>
            <p:ph type="body" idx="1"/>
          </p:nvPr>
        </p:nvSpPr>
        <p:spPr>
          <a:noFill/>
          <a:ln/>
        </p:spPr>
        <p:txBody>
          <a:bodyPr/>
          <a:lstStyle/>
          <a:p>
            <a:endParaRPr lang="zh-CN" altLang="en-US" smtClean="0"/>
          </a:p>
        </p:txBody>
      </p:sp>
      <p:sp>
        <p:nvSpPr>
          <p:cNvPr id="126980" name="灯片编号占位符 3"/>
          <p:cNvSpPr>
            <a:spLocks noGrp="1"/>
          </p:cNvSpPr>
          <p:nvPr>
            <p:ph type="sldNum" sz="quarter" idx="5"/>
          </p:nvPr>
        </p:nvSpPr>
        <p:spPr>
          <a:noFill/>
        </p:spPr>
        <p:txBody>
          <a:bodyPr/>
          <a:lstStyle/>
          <a:p>
            <a:fld id="{A7AFEEF2-B80D-4AB0-A88A-EAF81C9F2616}" type="slidenum">
              <a:rPr lang="en-US" altLang="zh-CN" smtClean="0"/>
              <a:pPr/>
              <a:t>65</a:t>
            </a:fld>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xfrm>
            <a:off x="381000" y="685800"/>
            <a:ext cx="6096000" cy="3429000"/>
          </a:xfrm>
          <a:ln/>
        </p:spPr>
      </p:sp>
      <p:sp>
        <p:nvSpPr>
          <p:cNvPr id="128003" name="备注占位符 2"/>
          <p:cNvSpPr>
            <a:spLocks noGrp="1"/>
          </p:cNvSpPr>
          <p:nvPr>
            <p:ph type="body" idx="1"/>
          </p:nvPr>
        </p:nvSpPr>
        <p:spPr>
          <a:noFill/>
          <a:ln/>
        </p:spPr>
        <p:txBody>
          <a:bodyPr/>
          <a:lstStyle/>
          <a:p>
            <a:endParaRPr lang="zh-CN" altLang="en-US" smtClean="0"/>
          </a:p>
        </p:txBody>
      </p:sp>
      <p:sp>
        <p:nvSpPr>
          <p:cNvPr id="128004" name="灯片编号占位符 3"/>
          <p:cNvSpPr>
            <a:spLocks noGrp="1"/>
          </p:cNvSpPr>
          <p:nvPr>
            <p:ph type="sldNum" sz="quarter" idx="5"/>
          </p:nvPr>
        </p:nvSpPr>
        <p:spPr>
          <a:noFill/>
        </p:spPr>
        <p:txBody>
          <a:bodyPr/>
          <a:lstStyle/>
          <a:p>
            <a:fld id="{5A13D88E-9944-4A7E-A7AC-AF23A0BC3600}" type="slidenum">
              <a:rPr lang="en-US" altLang="zh-CN" smtClean="0"/>
              <a:pPr/>
              <a:t>66</a:t>
            </a:fld>
            <a:endParaRPr lang="en-US"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xfrm>
            <a:off x="381000" y="685800"/>
            <a:ext cx="6096000" cy="3429000"/>
          </a:xfrm>
          <a:ln/>
        </p:spPr>
      </p:sp>
      <p:sp>
        <p:nvSpPr>
          <p:cNvPr id="129027" name="备注占位符 2"/>
          <p:cNvSpPr>
            <a:spLocks noGrp="1"/>
          </p:cNvSpPr>
          <p:nvPr>
            <p:ph type="body" idx="1"/>
          </p:nvPr>
        </p:nvSpPr>
        <p:spPr>
          <a:noFill/>
          <a:ln/>
        </p:spPr>
        <p:txBody>
          <a:bodyPr/>
          <a:lstStyle/>
          <a:p>
            <a:endParaRPr lang="zh-CN" altLang="en-US" smtClean="0"/>
          </a:p>
        </p:txBody>
      </p:sp>
      <p:sp>
        <p:nvSpPr>
          <p:cNvPr id="129028" name="灯片编号占位符 3"/>
          <p:cNvSpPr>
            <a:spLocks noGrp="1"/>
          </p:cNvSpPr>
          <p:nvPr>
            <p:ph type="sldNum" sz="quarter" idx="5"/>
          </p:nvPr>
        </p:nvSpPr>
        <p:spPr>
          <a:noFill/>
        </p:spPr>
        <p:txBody>
          <a:bodyPr/>
          <a:lstStyle/>
          <a:p>
            <a:fld id="{F38E5712-686E-4E3F-93B8-0A32A2601BA8}" type="slidenum">
              <a:rPr lang="en-US" altLang="zh-CN" smtClean="0"/>
              <a:pPr/>
              <a:t>67</a:t>
            </a:fld>
            <a:endParaRPr lang="en-US"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xfrm>
            <a:off x="381000" y="685800"/>
            <a:ext cx="6096000" cy="3429000"/>
          </a:xfrm>
          <a:ln/>
        </p:spPr>
      </p:sp>
      <p:sp>
        <p:nvSpPr>
          <p:cNvPr id="130051" name="备注占位符 2"/>
          <p:cNvSpPr>
            <a:spLocks noGrp="1"/>
          </p:cNvSpPr>
          <p:nvPr>
            <p:ph type="body" idx="1"/>
          </p:nvPr>
        </p:nvSpPr>
        <p:spPr>
          <a:noFill/>
          <a:ln/>
        </p:spPr>
        <p:txBody>
          <a:bodyPr/>
          <a:lstStyle/>
          <a:p>
            <a:endParaRPr lang="zh-CN" altLang="en-US" smtClean="0"/>
          </a:p>
        </p:txBody>
      </p:sp>
      <p:sp>
        <p:nvSpPr>
          <p:cNvPr id="130052" name="灯片编号占位符 3"/>
          <p:cNvSpPr>
            <a:spLocks noGrp="1"/>
          </p:cNvSpPr>
          <p:nvPr>
            <p:ph type="sldNum" sz="quarter" idx="5"/>
          </p:nvPr>
        </p:nvSpPr>
        <p:spPr>
          <a:noFill/>
        </p:spPr>
        <p:txBody>
          <a:bodyPr/>
          <a:lstStyle/>
          <a:p>
            <a:fld id="{AC0CBF31-5755-4324-946E-EA97047CCE0A}" type="slidenum">
              <a:rPr lang="en-US" altLang="zh-CN" smtClean="0"/>
              <a:pPr/>
              <a:t>68</a:t>
            </a:fld>
            <a:endParaRPr lang="en-US"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xfrm>
            <a:off x="381000" y="685800"/>
            <a:ext cx="6096000" cy="3429000"/>
          </a:xfrm>
          <a:ln/>
        </p:spPr>
      </p:sp>
      <p:sp>
        <p:nvSpPr>
          <p:cNvPr id="131075" name="备注占位符 2"/>
          <p:cNvSpPr>
            <a:spLocks noGrp="1"/>
          </p:cNvSpPr>
          <p:nvPr>
            <p:ph type="body" idx="1"/>
          </p:nvPr>
        </p:nvSpPr>
        <p:spPr>
          <a:noFill/>
          <a:ln/>
        </p:spPr>
        <p:txBody>
          <a:bodyPr/>
          <a:lstStyle/>
          <a:p>
            <a:endParaRPr lang="zh-CN" altLang="en-US" smtClean="0"/>
          </a:p>
        </p:txBody>
      </p:sp>
      <p:sp>
        <p:nvSpPr>
          <p:cNvPr id="131076" name="灯片编号占位符 3"/>
          <p:cNvSpPr>
            <a:spLocks noGrp="1"/>
          </p:cNvSpPr>
          <p:nvPr>
            <p:ph type="sldNum" sz="quarter" idx="5"/>
          </p:nvPr>
        </p:nvSpPr>
        <p:spPr>
          <a:noFill/>
        </p:spPr>
        <p:txBody>
          <a:bodyPr/>
          <a:lstStyle/>
          <a:p>
            <a:fld id="{78EAC9FC-3543-40FD-8E5B-B7E94016F7CC}" type="slidenum">
              <a:rPr lang="en-US" altLang="zh-CN" smtClean="0"/>
              <a:pPr/>
              <a:t>69</a:t>
            </a:fld>
            <a:endParaRPr lang="en-US"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xfrm>
            <a:off x="381000" y="685800"/>
            <a:ext cx="6096000" cy="3429000"/>
          </a:xfrm>
          <a:ln/>
        </p:spPr>
      </p:sp>
      <p:sp>
        <p:nvSpPr>
          <p:cNvPr id="132099" name="备注占位符 2"/>
          <p:cNvSpPr>
            <a:spLocks noGrp="1"/>
          </p:cNvSpPr>
          <p:nvPr>
            <p:ph type="body" idx="1"/>
          </p:nvPr>
        </p:nvSpPr>
        <p:spPr>
          <a:noFill/>
          <a:ln/>
        </p:spPr>
        <p:txBody>
          <a:bodyPr/>
          <a:lstStyle/>
          <a:p>
            <a:endParaRPr lang="zh-CN" altLang="en-US" smtClean="0"/>
          </a:p>
        </p:txBody>
      </p:sp>
      <p:sp>
        <p:nvSpPr>
          <p:cNvPr id="132100" name="灯片编号占位符 3"/>
          <p:cNvSpPr>
            <a:spLocks noGrp="1"/>
          </p:cNvSpPr>
          <p:nvPr>
            <p:ph type="sldNum" sz="quarter" idx="5"/>
          </p:nvPr>
        </p:nvSpPr>
        <p:spPr>
          <a:noFill/>
        </p:spPr>
        <p:txBody>
          <a:bodyPr/>
          <a:lstStyle/>
          <a:p>
            <a:fld id="{9BAC3C7E-AE73-492E-9071-9B233C60045E}" type="slidenum">
              <a:rPr lang="en-US" altLang="zh-CN" smtClean="0"/>
              <a:pPr/>
              <a:t>70</a:t>
            </a:fld>
            <a:endParaRPr lang="en-US"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xfrm>
            <a:off x="381000" y="685800"/>
            <a:ext cx="6096000" cy="3429000"/>
          </a:xfrm>
          <a:ln/>
        </p:spPr>
      </p:sp>
      <p:sp>
        <p:nvSpPr>
          <p:cNvPr id="133123" name="备注占位符 2"/>
          <p:cNvSpPr>
            <a:spLocks noGrp="1"/>
          </p:cNvSpPr>
          <p:nvPr>
            <p:ph type="body" idx="1"/>
          </p:nvPr>
        </p:nvSpPr>
        <p:spPr>
          <a:noFill/>
          <a:ln/>
        </p:spPr>
        <p:txBody>
          <a:bodyPr/>
          <a:lstStyle/>
          <a:p>
            <a:endParaRPr lang="zh-CN" altLang="en-US" smtClean="0"/>
          </a:p>
        </p:txBody>
      </p:sp>
      <p:sp>
        <p:nvSpPr>
          <p:cNvPr id="133124" name="灯片编号占位符 3"/>
          <p:cNvSpPr>
            <a:spLocks noGrp="1"/>
          </p:cNvSpPr>
          <p:nvPr>
            <p:ph type="sldNum" sz="quarter" idx="5"/>
          </p:nvPr>
        </p:nvSpPr>
        <p:spPr>
          <a:noFill/>
        </p:spPr>
        <p:txBody>
          <a:bodyPr/>
          <a:lstStyle/>
          <a:p>
            <a:fld id="{025E23C5-18C9-4CDE-8822-6CB265275156}" type="slidenum">
              <a:rPr lang="en-US" altLang="zh-CN" smtClean="0"/>
              <a:pPr/>
              <a:t>71</a:t>
            </a:fld>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xfrm>
            <a:off x="381000" y="685800"/>
            <a:ext cx="6096000" cy="3429000"/>
          </a:xfrm>
          <a:ln/>
        </p:spPr>
      </p:sp>
      <p:sp>
        <p:nvSpPr>
          <p:cNvPr id="134147" name="备注占位符 2"/>
          <p:cNvSpPr>
            <a:spLocks noGrp="1"/>
          </p:cNvSpPr>
          <p:nvPr>
            <p:ph type="body" idx="1"/>
          </p:nvPr>
        </p:nvSpPr>
        <p:spPr>
          <a:noFill/>
          <a:ln/>
        </p:spPr>
        <p:txBody>
          <a:bodyPr/>
          <a:lstStyle/>
          <a:p>
            <a:endParaRPr lang="zh-CN" altLang="en-US" smtClean="0"/>
          </a:p>
        </p:txBody>
      </p:sp>
      <p:sp>
        <p:nvSpPr>
          <p:cNvPr id="134148" name="灯片编号占位符 3"/>
          <p:cNvSpPr>
            <a:spLocks noGrp="1"/>
          </p:cNvSpPr>
          <p:nvPr>
            <p:ph type="sldNum" sz="quarter" idx="5"/>
          </p:nvPr>
        </p:nvSpPr>
        <p:spPr>
          <a:noFill/>
        </p:spPr>
        <p:txBody>
          <a:bodyPr/>
          <a:lstStyle/>
          <a:p>
            <a:fld id="{2625DBFC-7A2E-433D-863F-3A847073F5EF}" type="slidenum">
              <a:rPr lang="en-US" altLang="zh-CN" smtClean="0"/>
              <a:pPr/>
              <a:t>72</a:t>
            </a:fld>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xfrm>
            <a:off x="381000" y="685800"/>
            <a:ext cx="6096000" cy="3429000"/>
          </a:xfrm>
          <a:ln/>
        </p:spPr>
      </p:sp>
      <p:sp>
        <p:nvSpPr>
          <p:cNvPr id="135171" name="备注占位符 2"/>
          <p:cNvSpPr>
            <a:spLocks noGrp="1"/>
          </p:cNvSpPr>
          <p:nvPr>
            <p:ph type="body" idx="1"/>
          </p:nvPr>
        </p:nvSpPr>
        <p:spPr>
          <a:noFill/>
          <a:ln/>
        </p:spPr>
        <p:txBody>
          <a:bodyPr/>
          <a:lstStyle/>
          <a:p>
            <a:endParaRPr lang="zh-CN" altLang="en-US" smtClean="0"/>
          </a:p>
        </p:txBody>
      </p:sp>
      <p:sp>
        <p:nvSpPr>
          <p:cNvPr id="135172" name="灯片编号占位符 3"/>
          <p:cNvSpPr>
            <a:spLocks noGrp="1"/>
          </p:cNvSpPr>
          <p:nvPr>
            <p:ph type="sldNum" sz="quarter" idx="5"/>
          </p:nvPr>
        </p:nvSpPr>
        <p:spPr>
          <a:noFill/>
        </p:spPr>
        <p:txBody>
          <a:bodyPr/>
          <a:lstStyle/>
          <a:p>
            <a:fld id="{C4706DEC-F43D-4B4A-8B86-2120A77E4164}" type="slidenum">
              <a:rPr lang="en-US" altLang="zh-CN" smtClean="0"/>
              <a:pPr/>
              <a:t>73</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xfrm>
            <a:off x="381000" y="685800"/>
            <a:ext cx="6096000" cy="3429000"/>
          </a:xfrm>
          <a:ln/>
        </p:spPr>
      </p:sp>
      <p:sp>
        <p:nvSpPr>
          <p:cNvPr id="99331" name="备注占位符 2"/>
          <p:cNvSpPr>
            <a:spLocks noGrp="1"/>
          </p:cNvSpPr>
          <p:nvPr>
            <p:ph type="body" idx="1"/>
          </p:nvPr>
        </p:nvSpPr>
        <p:spPr>
          <a:noFill/>
          <a:ln/>
        </p:spPr>
        <p:txBody>
          <a:bodyPr/>
          <a:lstStyle/>
          <a:p>
            <a:endParaRPr lang="zh-CN" altLang="en-US" smtClean="0"/>
          </a:p>
        </p:txBody>
      </p:sp>
      <p:sp>
        <p:nvSpPr>
          <p:cNvPr id="99332" name="灯片编号占位符 3"/>
          <p:cNvSpPr>
            <a:spLocks noGrp="1"/>
          </p:cNvSpPr>
          <p:nvPr>
            <p:ph type="sldNum" sz="quarter" idx="5"/>
          </p:nvPr>
        </p:nvSpPr>
        <p:spPr>
          <a:noFill/>
        </p:spPr>
        <p:txBody>
          <a:bodyPr/>
          <a:lstStyle/>
          <a:p>
            <a:fld id="{C0DA59B6-17A9-437E-B13B-A178E8E91990}" type="slidenum">
              <a:rPr lang="en-US" altLang="zh-CN" smtClean="0"/>
              <a:pPr/>
              <a:t>38</a:t>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xfrm>
            <a:off x="381000" y="685800"/>
            <a:ext cx="6096000" cy="3429000"/>
          </a:xfrm>
          <a:ln/>
        </p:spPr>
      </p:sp>
      <p:sp>
        <p:nvSpPr>
          <p:cNvPr id="136195" name="备注占位符 2"/>
          <p:cNvSpPr>
            <a:spLocks noGrp="1"/>
          </p:cNvSpPr>
          <p:nvPr>
            <p:ph type="body" idx="1"/>
          </p:nvPr>
        </p:nvSpPr>
        <p:spPr>
          <a:noFill/>
          <a:ln/>
        </p:spPr>
        <p:txBody>
          <a:bodyPr/>
          <a:lstStyle/>
          <a:p>
            <a:endParaRPr lang="zh-CN" altLang="en-US" smtClean="0"/>
          </a:p>
        </p:txBody>
      </p:sp>
      <p:sp>
        <p:nvSpPr>
          <p:cNvPr id="136196" name="灯片编号占位符 3"/>
          <p:cNvSpPr>
            <a:spLocks noGrp="1"/>
          </p:cNvSpPr>
          <p:nvPr>
            <p:ph type="sldNum" sz="quarter" idx="5"/>
          </p:nvPr>
        </p:nvSpPr>
        <p:spPr>
          <a:noFill/>
        </p:spPr>
        <p:txBody>
          <a:bodyPr/>
          <a:lstStyle/>
          <a:p>
            <a:fld id="{49DBD69D-514E-4AB3-A234-2D98152EA133}" type="slidenum">
              <a:rPr lang="en-US" altLang="zh-CN" smtClean="0"/>
              <a:pPr/>
              <a:t>74</a:t>
            </a:fld>
            <a:endParaRPr lang="en-US"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xfrm>
            <a:off x="381000" y="685800"/>
            <a:ext cx="6096000" cy="3429000"/>
          </a:xfrm>
          <a:ln/>
        </p:spPr>
      </p:sp>
      <p:sp>
        <p:nvSpPr>
          <p:cNvPr id="137219" name="备注占位符 2"/>
          <p:cNvSpPr>
            <a:spLocks noGrp="1"/>
          </p:cNvSpPr>
          <p:nvPr>
            <p:ph type="body" idx="1"/>
          </p:nvPr>
        </p:nvSpPr>
        <p:spPr>
          <a:noFill/>
          <a:ln/>
        </p:spPr>
        <p:txBody>
          <a:bodyPr/>
          <a:lstStyle/>
          <a:p>
            <a:endParaRPr lang="zh-CN" altLang="en-US" smtClean="0"/>
          </a:p>
        </p:txBody>
      </p:sp>
      <p:sp>
        <p:nvSpPr>
          <p:cNvPr id="137220" name="灯片编号占位符 3"/>
          <p:cNvSpPr>
            <a:spLocks noGrp="1"/>
          </p:cNvSpPr>
          <p:nvPr>
            <p:ph type="sldNum" sz="quarter" idx="5"/>
          </p:nvPr>
        </p:nvSpPr>
        <p:spPr>
          <a:noFill/>
        </p:spPr>
        <p:txBody>
          <a:bodyPr/>
          <a:lstStyle/>
          <a:p>
            <a:fld id="{D3CBAD2D-FAC9-4BAF-9EF8-F39A91CCD6BE}" type="slidenum">
              <a:rPr lang="en-US" altLang="zh-CN" smtClean="0"/>
              <a:pPr/>
              <a:t>75</a:t>
            </a:fld>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xfrm>
            <a:off x="381000" y="685800"/>
            <a:ext cx="6096000" cy="3429000"/>
          </a:xfrm>
          <a:ln/>
        </p:spPr>
      </p:sp>
      <p:sp>
        <p:nvSpPr>
          <p:cNvPr id="138243" name="备注占位符 2"/>
          <p:cNvSpPr>
            <a:spLocks noGrp="1"/>
          </p:cNvSpPr>
          <p:nvPr>
            <p:ph type="body" idx="1"/>
          </p:nvPr>
        </p:nvSpPr>
        <p:spPr>
          <a:noFill/>
          <a:ln/>
        </p:spPr>
        <p:txBody>
          <a:bodyPr/>
          <a:lstStyle/>
          <a:p>
            <a:endParaRPr lang="zh-CN" altLang="en-US" smtClean="0"/>
          </a:p>
        </p:txBody>
      </p:sp>
      <p:sp>
        <p:nvSpPr>
          <p:cNvPr id="138244" name="灯片编号占位符 3"/>
          <p:cNvSpPr>
            <a:spLocks noGrp="1"/>
          </p:cNvSpPr>
          <p:nvPr>
            <p:ph type="sldNum" sz="quarter" idx="5"/>
          </p:nvPr>
        </p:nvSpPr>
        <p:spPr>
          <a:noFill/>
        </p:spPr>
        <p:txBody>
          <a:bodyPr/>
          <a:lstStyle/>
          <a:p>
            <a:fld id="{264B47E4-5505-4A15-A17D-C895051D1593}" type="slidenum">
              <a:rPr lang="en-US" altLang="zh-CN" smtClean="0"/>
              <a:pPr/>
              <a:t>76</a:t>
            </a:fld>
            <a:endParaRPr lang="en-US"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xfrm>
            <a:off x="381000" y="685800"/>
            <a:ext cx="6096000" cy="3429000"/>
          </a:xfrm>
          <a:ln/>
        </p:spPr>
      </p:sp>
      <p:sp>
        <p:nvSpPr>
          <p:cNvPr id="139267" name="备注占位符 2"/>
          <p:cNvSpPr>
            <a:spLocks noGrp="1"/>
          </p:cNvSpPr>
          <p:nvPr>
            <p:ph type="body" idx="1"/>
          </p:nvPr>
        </p:nvSpPr>
        <p:spPr>
          <a:noFill/>
          <a:ln/>
        </p:spPr>
        <p:txBody>
          <a:bodyPr/>
          <a:lstStyle/>
          <a:p>
            <a:endParaRPr lang="zh-CN" altLang="en-US" smtClean="0"/>
          </a:p>
        </p:txBody>
      </p:sp>
      <p:sp>
        <p:nvSpPr>
          <p:cNvPr id="139268" name="灯片编号占位符 3"/>
          <p:cNvSpPr>
            <a:spLocks noGrp="1"/>
          </p:cNvSpPr>
          <p:nvPr>
            <p:ph type="sldNum" sz="quarter" idx="5"/>
          </p:nvPr>
        </p:nvSpPr>
        <p:spPr>
          <a:noFill/>
        </p:spPr>
        <p:txBody>
          <a:bodyPr/>
          <a:lstStyle/>
          <a:p>
            <a:fld id="{4133222F-D6A3-4F6C-9972-4CBB93C5070A}" type="slidenum">
              <a:rPr lang="en-US" altLang="zh-CN" smtClean="0"/>
              <a:pPr/>
              <a:t>77</a:t>
            </a:fld>
            <a:endParaRPr lang="en-US"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xfrm>
            <a:off x="381000" y="685800"/>
            <a:ext cx="6096000" cy="3429000"/>
          </a:xfrm>
          <a:ln/>
        </p:spPr>
      </p:sp>
      <p:sp>
        <p:nvSpPr>
          <p:cNvPr id="140291" name="备注占位符 2"/>
          <p:cNvSpPr>
            <a:spLocks noGrp="1"/>
          </p:cNvSpPr>
          <p:nvPr>
            <p:ph type="body" idx="1"/>
          </p:nvPr>
        </p:nvSpPr>
        <p:spPr>
          <a:noFill/>
          <a:ln/>
        </p:spPr>
        <p:txBody>
          <a:bodyPr/>
          <a:lstStyle/>
          <a:p>
            <a:endParaRPr lang="zh-CN" altLang="en-US" smtClean="0"/>
          </a:p>
        </p:txBody>
      </p:sp>
      <p:sp>
        <p:nvSpPr>
          <p:cNvPr id="140292" name="灯片编号占位符 3"/>
          <p:cNvSpPr>
            <a:spLocks noGrp="1"/>
          </p:cNvSpPr>
          <p:nvPr>
            <p:ph type="sldNum" sz="quarter" idx="5"/>
          </p:nvPr>
        </p:nvSpPr>
        <p:spPr>
          <a:noFill/>
        </p:spPr>
        <p:txBody>
          <a:bodyPr/>
          <a:lstStyle/>
          <a:p>
            <a:fld id="{DC72D8E0-9250-4553-9083-85FE5D5CC6D6}" type="slidenum">
              <a:rPr lang="en-US" altLang="zh-CN" smtClean="0"/>
              <a:pPr/>
              <a:t>78</a:t>
            </a:fld>
            <a:endParaRPr lang="en-US"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xfrm>
            <a:off x="381000" y="685800"/>
            <a:ext cx="6096000" cy="3429000"/>
          </a:xfrm>
          <a:ln/>
        </p:spPr>
      </p:sp>
      <p:sp>
        <p:nvSpPr>
          <p:cNvPr id="141315" name="备注占位符 2"/>
          <p:cNvSpPr>
            <a:spLocks noGrp="1"/>
          </p:cNvSpPr>
          <p:nvPr>
            <p:ph type="body" idx="1"/>
          </p:nvPr>
        </p:nvSpPr>
        <p:spPr>
          <a:noFill/>
          <a:ln/>
        </p:spPr>
        <p:txBody>
          <a:bodyPr/>
          <a:lstStyle/>
          <a:p>
            <a:endParaRPr lang="zh-CN" altLang="en-US" smtClean="0"/>
          </a:p>
        </p:txBody>
      </p:sp>
      <p:sp>
        <p:nvSpPr>
          <p:cNvPr id="141316" name="灯片编号占位符 3"/>
          <p:cNvSpPr>
            <a:spLocks noGrp="1"/>
          </p:cNvSpPr>
          <p:nvPr>
            <p:ph type="sldNum" sz="quarter" idx="5"/>
          </p:nvPr>
        </p:nvSpPr>
        <p:spPr>
          <a:noFill/>
        </p:spPr>
        <p:txBody>
          <a:bodyPr/>
          <a:lstStyle/>
          <a:p>
            <a:fld id="{F4798352-094E-4110-B676-39A96391C395}" type="slidenum">
              <a:rPr lang="en-US" altLang="zh-CN" smtClean="0"/>
              <a:pPr/>
              <a:t>79</a:t>
            </a:fld>
            <a:endParaRPr lang="en-US"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xfrm>
            <a:off x="381000" y="685800"/>
            <a:ext cx="6096000" cy="3429000"/>
          </a:xfrm>
          <a:ln/>
        </p:spPr>
      </p:sp>
      <p:sp>
        <p:nvSpPr>
          <p:cNvPr id="142339" name="备注占位符 2"/>
          <p:cNvSpPr>
            <a:spLocks noGrp="1"/>
          </p:cNvSpPr>
          <p:nvPr>
            <p:ph type="body" idx="1"/>
          </p:nvPr>
        </p:nvSpPr>
        <p:spPr>
          <a:noFill/>
          <a:ln/>
        </p:spPr>
        <p:txBody>
          <a:bodyPr/>
          <a:lstStyle/>
          <a:p>
            <a:endParaRPr lang="zh-CN" altLang="en-US" smtClean="0"/>
          </a:p>
        </p:txBody>
      </p:sp>
      <p:sp>
        <p:nvSpPr>
          <p:cNvPr id="142340" name="灯片编号占位符 3"/>
          <p:cNvSpPr>
            <a:spLocks noGrp="1"/>
          </p:cNvSpPr>
          <p:nvPr>
            <p:ph type="sldNum" sz="quarter" idx="5"/>
          </p:nvPr>
        </p:nvSpPr>
        <p:spPr>
          <a:noFill/>
        </p:spPr>
        <p:txBody>
          <a:bodyPr/>
          <a:lstStyle/>
          <a:p>
            <a:fld id="{2B682495-B2D7-4239-A627-6F93F96B3F29}" type="slidenum">
              <a:rPr lang="en-US" altLang="zh-CN" smtClean="0"/>
              <a:pPr/>
              <a:t>80</a:t>
            </a:fld>
            <a:endParaRPr lang="en-US"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xfrm>
            <a:off x="381000" y="685800"/>
            <a:ext cx="6096000" cy="3429000"/>
          </a:xfrm>
          <a:ln/>
        </p:spPr>
      </p:sp>
      <p:sp>
        <p:nvSpPr>
          <p:cNvPr id="143363" name="备注占位符 2"/>
          <p:cNvSpPr>
            <a:spLocks noGrp="1"/>
          </p:cNvSpPr>
          <p:nvPr>
            <p:ph type="body" idx="1"/>
          </p:nvPr>
        </p:nvSpPr>
        <p:spPr>
          <a:noFill/>
          <a:ln/>
        </p:spPr>
        <p:txBody>
          <a:bodyPr/>
          <a:lstStyle/>
          <a:p>
            <a:endParaRPr lang="zh-CN" altLang="en-US" smtClean="0"/>
          </a:p>
        </p:txBody>
      </p:sp>
      <p:sp>
        <p:nvSpPr>
          <p:cNvPr id="143364" name="灯片编号占位符 3"/>
          <p:cNvSpPr>
            <a:spLocks noGrp="1"/>
          </p:cNvSpPr>
          <p:nvPr>
            <p:ph type="sldNum" sz="quarter" idx="5"/>
          </p:nvPr>
        </p:nvSpPr>
        <p:spPr>
          <a:noFill/>
        </p:spPr>
        <p:txBody>
          <a:bodyPr/>
          <a:lstStyle/>
          <a:p>
            <a:fld id="{533EFC40-EE7A-4A73-A567-2B248172D5F5}" type="slidenum">
              <a:rPr lang="en-US" altLang="zh-CN" smtClean="0"/>
              <a:pPr/>
              <a:t>81</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xfrm>
            <a:off x="381000" y="685800"/>
            <a:ext cx="6096000" cy="3429000"/>
          </a:xfrm>
          <a:ln/>
        </p:spPr>
      </p:sp>
      <p:sp>
        <p:nvSpPr>
          <p:cNvPr id="100355" name="备注占位符 2"/>
          <p:cNvSpPr>
            <a:spLocks noGrp="1"/>
          </p:cNvSpPr>
          <p:nvPr>
            <p:ph type="body" idx="1"/>
          </p:nvPr>
        </p:nvSpPr>
        <p:spPr>
          <a:noFill/>
          <a:ln/>
        </p:spPr>
        <p:txBody>
          <a:bodyPr/>
          <a:lstStyle/>
          <a:p>
            <a:endParaRPr lang="zh-CN" altLang="en-US" smtClean="0"/>
          </a:p>
        </p:txBody>
      </p:sp>
      <p:sp>
        <p:nvSpPr>
          <p:cNvPr id="100356" name="灯片编号占位符 3"/>
          <p:cNvSpPr>
            <a:spLocks noGrp="1"/>
          </p:cNvSpPr>
          <p:nvPr>
            <p:ph type="sldNum" sz="quarter" idx="5"/>
          </p:nvPr>
        </p:nvSpPr>
        <p:spPr>
          <a:noFill/>
        </p:spPr>
        <p:txBody>
          <a:bodyPr/>
          <a:lstStyle/>
          <a:p>
            <a:fld id="{B8382ABA-AAC8-42A0-AF1A-E214F68A8D88}" type="slidenum">
              <a:rPr lang="en-US" altLang="zh-CN" smtClean="0"/>
              <a:pPr/>
              <a:t>39</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381000" y="685800"/>
            <a:ext cx="6096000" cy="3429000"/>
          </a:xfrm>
          <a:ln/>
        </p:spPr>
      </p:sp>
      <p:sp>
        <p:nvSpPr>
          <p:cNvPr id="101379" name="备注占位符 2"/>
          <p:cNvSpPr>
            <a:spLocks noGrp="1"/>
          </p:cNvSpPr>
          <p:nvPr>
            <p:ph type="body" idx="1"/>
          </p:nvPr>
        </p:nvSpPr>
        <p:spPr>
          <a:noFill/>
          <a:ln/>
        </p:spPr>
        <p:txBody>
          <a:bodyPr/>
          <a:lstStyle/>
          <a:p>
            <a:endParaRPr lang="zh-CN" altLang="en-US" smtClean="0"/>
          </a:p>
        </p:txBody>
      </p:sp>
      <p:sp>
        <p:nvSpPr>
          <p:cNvPr id="101380" name="灯片编号占位符 3"/>
          <p:cNvSpPr>
            <a:spLocks noGrp="1"/>
          </p:cNvSpPr>
          <p:nvPr>
            <p:ph type="sldNum" sz="quarter" idx="5"/>
          </p:nvPr>
        </p:nvSpPr>
        <p:spPr>
          <a:noFill/>
        </p:spPr>
        <p:txBody>
          <a:bodyPr/>
          <a:lstStyle/>
          <a:p>
            <a:fld id="{7D41D828-0E94-4F6F-9D29-1172BFBB2D68}" type="slidenum">
              <a:rPr lang="en-US" altLang="zh-CN" smtClean="0"/>
              <a:pPr/>
              <a:t>40</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xfrm>
            <a:off x="381000" y="685800"/>
            <a:ext cx="6096000" cy="3429000"/>
          </a:xfrm>
          <a:ln/>
        </p:spPr>
      </p:sp>
      <p:sp>
        <p:nvSpPr>
          <p:cNvPr id="102403" name="备注占位符 2"/>
          <p:cNvSpPr>
            <a:spLocks noGrp="1"/>
          </p:cNvSpPr>
          <p:nvPr>
            <p:ph type="body" idx="1"/>
          </p:nvPr>
        </p:nvSpPr>
        <p:spPr>
          <a:noFill/>
          <a:ln/>
        </p:spPr>
        <p:txBody>
          <a:bodyPr/>
          <a:lstStyle/>
          <a:p>
            <a:endParaRPr lang="zh-CN" altLang="en-US" smtClean="0"/>
          </a:p>
        </p:txBody>
      </p:sp>
      <p:sp>
        <p:nvSpPr>
          <p:cNvPr id="102404" name="灯片编号占位符 3"/>
          <p:cNvSpPr>
            <a:spLocks noGrp="1"/>
          </p:cNvSpPr>
          <p:nvPr>
            <p:ph type="sldNum" sz="quarter" idx="5"/>
          </p:nvPr>
        </p:nvSpPr>
        <p:spPr>
          <a:noFill/>
        </p:spPr>
        <p:txBody>
          <a:bodyPr/>
          <a:lstStyle/>
          <a:p>
            <a:fld id="{3DDDC683-C9FB-45DB-9678-2833CFB85BEF}" type="slidenum">
              <a:rPr lang="en-US" altLang="zh-CN" smtClean="0"/>
              <a:pPr/>
              <a:t>41</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xfrm>
            <a:off x="381000" y="685800"/>
            <a:ext cx="6096000" cy="3429000"/>
          </a:xfrm>
          <a:ln/>
        </p:spPr>
      </p:sp>
      <p:sp>
        <p:nvSpPr>
          <p:cNvPr id="103427" name="备注占位符 2"/>
          <p:cNvSpPr>
            <a:spLocks noGrp="1"/>
          </p:cNvSpPr>
          <p:nvPr>
            <p:ph type="body" idx="1"/>
          </p:nvPr>
        </p:nvSpPr>
        <p:spPr>
          <a:noFill/>
          <a:ln/>
        </p:spPr>
        <p:txBody>
          <a:bodyPr/>
          <a:lstStyle/>
          <a:p>
            <a:endParaRPr lang="zh-CN" altLang="en-US" smtClean="0"/>
          </a:p>
        </p:txBody>
      </p:sp>
      <p:sp>
        <p:nvSpPr>
          <p:cNvPr id="103428" name="灯片编号占位符 3"/>
          <p:cNvSpPr>
            <a:spLocks noGrp="1"/>
          </p:cNvSpPr>
          <p:nvPr>
            <p:ph type="sldNum" sz="quarter" idx="5"/>
          </p:nvPr>
        </p:nvSpPr>
        <p:spPr>
          <a:noFill/>
        </p:spPr>
        <p:txBody>
          <a:bodyPr/>
          <a:lstStyle/>
          <a:p>
            <a:fld id="{AE364837-202B-43FC-8C35-6D5E5300DB25}" type="slidenum">
              <a:rPr lang="en-US" altLang="zh-CN" smtClean="0"/>
              <a:pPr/>
              <a:t>42</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xfrm>
            <a:off x="381000" y="685800"/>
            <a:ext cx="6096000" cy="3429000"/>
          </a:xfrm>
          <a:ln/>
        </p:spPr>
      </p:sp>
      <p:sp>
        <p:nvSpPr>
          <p:cNvPr id="104451" name="备注占位符 2"/>
          <p:cNvSpPr>
            <a:spLocks noGrp="1"/>
          </p:cNvSpPr>
          <p:nvPr>
            <p:ph type="body" idx="1"/>
          </p:nvPr>
        </p:nvSpPr>
        <p:spPr>
          <a:noFill/>
          <a:ln/>
        </p:spPr>
        <p:txBody>
          <a:bodyPr/>
          <a:lstStyle/>
          <a:p>
            <a:endParaRPr lang="zh-CN" altLang="en-US" smtClean="0"/>
          </a:p>
        </p:txBody>
      </p:sp>
      <p:sp>
        <p:nvSpPr>
          <p:cNvPr id="104452" name="灯片编号占位符 3"/>
          <p:cNvSpPr>
            <a:spLocks noGrp="1"/>
          </p:cNvSpPr>
          <p:nvPr>
            <p:ph type="sldNum" sz="quarter" idx="5"/>
          </p:nvPr>
        </p:nvSpPr>
        <p:spPr>
          <a:noFill/>
        </p:spPr>
        <p:txBody>
          <a:bodyPr/>
          <a:lstStyle/>
          <a:p>
            <a:fld id="{D589E69E-F4A7-4981-BFDC-7358D5484D70}" type="slidenum">
              <a:rPr lang="en-US" altLang="zh-CN" smtClean="0"/>
              <a:pPr/>
              <a:t>43</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600200"/>
            <a:ext cx="7772400" cy="82154"/>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b="0">
              <a:latin typeface="Times New Roman" pitchFamily="18" charset="0"/>
            </a:endParaRPr>
          </a:p>
        </p:txBody>
      </p:sp>
      <p:pic>
        <p:nvPicPr>
          <p:cNvPr id="5" name="Picture 8" descr="前进">
            <a:hlinkClick r:id="" action="ppaction://hlinkshowjump?jump=nextslide"/>
          </p:cNvPr>
          <p:cNvPicPr>
            <a:picLocks noChangeAspect="1" noChangeArrowheads="1"/>
          </p:cNvPicPr>
          <p:nvPr userDrawn="1"/>
        </p:nvPicPr>
        <p:blipFill>
          <a:blip r:embed="rId2" cstate="print"/>
          <a:srcRect/>
          <a:stretch>
            <a:fillRect/>
          </a:stretch>
        </p:blipFill>
        <p:spPr bwMode="auto">
          <a:xfrm>
            <a:off x="7702551" y="4945856"/>
            <a:ext cx="619125" cy="128588"/>
          </a:xfrm>
          <a:prstGeom prst="rect">
            <a:avLst/>
          </a:prstGeom>
          <a:noFill/>
          <a:ln w="9525">
            <a:noFill/>
            <a:miter lim="800000"/>
            <a:headEnd/>
            <a:tailEnd/>
          </a:ln>
        </p:spPr>
      </p:pic>
      <p:pic>
        <p:nvPicPr>
          <p:cNvPr id="6" name="Picture 9" descr="播放">
            <a:hlinkClick r:id="" action="ppaction://hlinkshowjump?jump=endshow"/>
          </p:cNvPr>
          <p:cNvPicPr>
            <a:picLocks noChangeAspect="1" noChangeArrowheads="1"/>
          </p:cNvPicPr>
          <p:nvPr userDrawn="1"/>
        </p:nvPicPr>
        <p:blipFill>
          <a:blip r:embed="rId3" cstate="print"/>
          <a:srcRect/>
          <a:stretch>
            <a:fillRect/>
          </a:stretch>
        </p:blipFill>
        <p:spPr bwMode="auto">
          <a:xfrm>
            <a:off x="8386764" y="4945856"/>
            <a:ext cx="619125" cy="128588"/>
          </a:xfrm>
          <a:prstGeom prst="rect">
            <a:avLst/>
          </a:prstGeom>
          <a:noFill/>
          <a:ln w="9525">
            <a:noFill/>
            <a:miter lim="800000"/>
            <a:headEnd/>
            <a:tailEnd/>
          </a:ln>
        </p:spPr>
      </p:pic>
      <p:pic>
        <p:nvPicPr>
          <p:cNvPr id="7" name="Picture 10" descr="后退">
            <a:hlinkClick r:id="" action="ppaction://hlinkshowjump?jump=previousslide"/>
          </p:cNvPr>
          <p:cNvPicPr>
            <a:picLocks noChangeAspect="1" noChangeArrowheads="1"/>
          </p:cNvPicPr>
          <p:nvPr userDrawn="1"/>
        </p:nvPicPr>
        <p:blipFill>
          <a:blip r:embed="rId4" cstate="print"/>
          <a:srcRect/>
          <a:stretch>
            <a:fillRect/>
          </a:stretch>
        </p:blipFill>
        <p:spPr bwMode="auto">
          <a:xfrm>
            <a:off x="7018339" y="4945856"/>
            <a:ext cx="619125" cy="128588"/>
          </a:xfrm>
          <a:prstGeom prst="rect">
            <a:avLst/>
          </a:prstGeom>
          <a:noFill/>
          <a:ln w="9525">
            <a:noFill/>
            <a:miter lim="800000"/>
            <a:headEnd/>
            <a:tailEnd/>
          </a:ln>
        </p:spPr>
      </p:pic>
      <p:sp>
        <p:nvSpPr>
          <p:cNvPr id="93186" name="Rectangle 2"/>
          <p:cNvSpPr>
            <a:spLocks noGrp="1" noChangeArrowheads="1"/>
          </p:cNvSpPr>
          <p:nvPr>
            <p:ph type="ctrTitle"/>
          </p:nvPr>
        </p:nvSpPr>
        <p:spPr>
          <a:xfrm>
            <a:off x="685800" y="742950"/>
            <a:ext cx="7772400" cy="1028700"/>
          </a:xfrm>
        </p:spPr>
        <p:txBody>
          <a:bodyPr/>
          <a:lstStyle>
            <a:lvl1pPr>
              <a:defRPr sz="4000">
                <a:ea typeface="隶书" pitchFamily="49" charset="-122"/>
              </a:defRPr>
            </a:lvl1pPr>
          </a:lstStyle>
          <a:p>
            <a:r>
              <a:rPr lang="en-US" altLang="zh-CN"/>
              <a:t>abcd</a:t>
            </a:r>
          </a:p>
        </p:txBody>
      </p:sp>
      <p:sp>
        <p:nvSpPr>
          <p:cNvPr id="93187" name="Rectangle 3"/>
          <p:cNvSpPr>
            <a:spLocks noGrp="1" noChangeArrowheads="1"/>
          </p:cNvSpPr>
          <p:nvPr>
            <p:ph type="subTitle" idx="1"/>
          </p:nvPr>
        </p:nvSpPr>
        <p:spPr>
          <a:xfrm>
            <a:off x="684213" y="2356247"/>
            <a:ext cx="7010400" cy="1200150"/>
          </a:xfrm>
        </p:spPr>
        <p:txBody>
          <a:bodyPr/>
          <a:lstStyle>
            <a:lvl1pPr marL="0" indent="0">
              <a:buFont typeface="Wingdings" pitchFamily="2" charset="2"/>
              <a:buNone/>
              <a:defRPr sz="2800"/>
            </a:lvl1pPr>
          </a:lstStyle>
          <a:p>
            <a:r>
              <a:rPr lang="en-US" altLang="zh-CN"/>
              <a:t>abcdefg</a:t>
            </a:r>
          </a:p>
        </p:txBody>
      </p:sp>
      <p:sp>
        <p:nvSpPr>
          <p:cNvPr id="8" name="Rectangle 4"/>
          <p:cNvSpPr>
            <a:spLocks noGrp="1" noChangeArrowheads="1"/>
          </p:cNvSpPr>
          <p:nvPr>
            <p:ph type="dt" sz="half" idx="10"/>
          </p:nvPr>
        </p:nvSpPr>
        <p:spPr>
          <a:xfrm>
            <a:off x="685800" y="4686300"/>
            <a:ext cx="1905000" cy="342900"/>
          </a:xfrm>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0">
                <a:latin typeface="Verdana" pitchFamily="34" charset="0"/>
                <a:ea typeface="宋体" pitchFamily="2" charset="-122"/>
              </a:defRPr>
            </a:lvl1pPr>
          </a:lstStyle>
          <a:p>
            <a:pPr>
              <a:defRPr/>
            </a:pPr>
            <a:endParaRPr lang="en-US" altLang="zh-CN"/>
          </a:p>
        </p:txBody>
      </p:sp>
      <p:sp>
        <p:nvSpPr>
          <p:cNvPr id="10" name="Rectangle 6"/>
          <p:cNvSpPr>
            <a:spLocks noGrp="1" noChangeArrowheads="1"/>
          </p:cNvSpPr>
          <p:nvPr>
            <p:ph type="sldNum" sz="quarter" idx="12"/>
          </p:nvPr>
        </p:nvSpPr>
        <p:spPr>
          <a:xfrm>
            <a:off x="6553200" y="4686300"/>
            <a:ext cx="1905000" cy="342900"/>
          </a:xfrm>
        </p:spPr>
        <p:txBody>
          <a:bodyPr/>
          <a:lstStyle>
            <a:lvl1pPr>
              <a:defRPr/>
            </a:lvl1pPr>
          </a:lstStyle>
          <a:p>
            <a:pPr>
              <a:defRPr/>
            </a:pPr>
            <a:fld id="{3C3CA592-4F7F-44A1-A43A-F991A2C8C61D}"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406432A-D23A-471E-B2BD-678C686E33AB}" type="slidenum">
              <a:rPr lang="en-US" altLang="zh-CN"/>
              <a:pPr>
                <a:defRPr/>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195263"/>
            <a:ext cx="2008188" cy="422671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4676" y="195263"/>
            <a:ext cx="5876925" cy="422671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EFADEA2D-9DEA-4F0D-9F9E-7E041760EBC2}" type="slidenum">
              <a:rPr lang="en-US" altLang="zh-CN"/>
              <a:pPr>
                <a:defRPr/>
              </a:pPr>
              <a:t>‹#›</a:t>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74676" y="195263"/>
            <a:ext cx="8037513" cy="422671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B2A95F20-B1D8-4B80-B9FC-E816D75DE7F3}" type="slidenum">
              <a:rPr lang="en-US" altLang="zh-CN"/>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EEDE8A9A-C58F-4DD5-B740-69CD2C5AA770}" type="slidenum">
              <a:rPr lang="en-US" altLang="zh-CN"/>
              <a:pPr>
                <a:defRPr/>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59F78D74-4553-4452-B218-774F14FEB0A6}" type="slidenum">
              <a:rPr lang="en-US" altLang="zh-CN"/>
              <a:pPr>
                <a:defRPr/>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21581"/>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7888" y="1221581"/>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5FD30316-25E7-4942-8744-DB0059A477C0}" type="slidenum">
              <a:rPr lang="en-US" altLang="zh-CN"/>
              <a:pPr>
                <a:defRPr/>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15F859E1-51B1-4B1C-A51D-6EE11C1C3F7F}" type="slidenum">
              <a:rPr lang="en-US" altLang="zh-CN"/>
              <a:pPr>
                <a:defRPr/>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73407143-5AAD-459D-A993-2CE24BC8ABF8}" type="slidenum">
              <a:rPr lang="en-US" altLang="zh-CN"/>
              <a:pPr>
                <a:defRPr/>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7E665E8B-AAC3-4771-B11C-E1239C404D27}" type="slidenum">
              <a:rPr lang="en-US" altLang="zh-CN"/>
              <a:pPr>
                <a:defRPr/>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44B7C350-9F02-478B-BDCF-3AC249FC8CDD}" type="slidenum">
              <a:rPr lang="en-US" altLang="zh-CN"/>
              <a:pPr>
                <a:defRPr/>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51ED2ABD-9C14-4E90-A07F-B3F40ABD2971}" type="slidenum">
              <a:rPr lang="en-US" altLang="zh-CN"/>
              <a:pPr>
                <a:defRPr/>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574675" y="195262"/>
            <a:ext cx="8001000" cy="5667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r>
              <a:rPr lang="en-US" altLang="zh-CN" smtClean="0"/>
              <a:t>abcd</a:t>
            </a:r>
          </a:p>
        </p:txBody>
      </p:sp>
      <p:sp>
        <p:nvSpPr>
          <p:cNvPr id="28675" name="Rectangle 3"/>
          <p:cNvSpPr>
            <a:spLocks noGrp="1" noChangeArrowheads="1"/>
          </p:cNvSpPr>
          <p:nvPr>
            <p:ph type="body" idx="1"/>
          </p:nvPr>
        </p:nvSpPr>
        <p:spPr bwMode="auto">
          <a:xfrm>
            <a:off x="611188" y="1221581"/>
            <a:ext cx="80010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r>
              <a:rPr lang="en-US" altLang="zh-CN" smtClean="0"/>
              <a:t>abvd</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164" name="AutoShape 4"/>
          <p:cNvSpPr>
            <a:spLocks noChangeArrowheads="1"/>
          </p:cNvSpPr>
          <p:nvPr/>
        </p:nvSpPr>
        <p:spPr bwMode="auto">
          <a:xfrm>
            <a:off x="609600" y="789385"/>
            <a:ext cx="7958138" cy="82153"/>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b="0">
              <a:latin typeface="Times New Roman" pitchFamily="18" charset="0"/>
            </a:endParaRPr>
          </a:p>
        </p:txBody>
      </p:sp>
      <p:sp>
        <p:nvSpPr>
          <p:cNvPr id="92165" name="Line 5"/>
          <p:cNvSpPr>
            <a:spLocks noChangeShapeType="1"/>
          </p:cNvSpPr>
          <p:nvPr/>
        </p:nvSpPr>
        <p:spPr bwMode="auto">
          <a:xfrm flipV="1">
            <a:off x="609600" y="4731544"/>
            <a:ext cx="7924800" cy="0"/>
          </a:xfrm>
          <a:prstGeom prst="line">
            <a:avLst/>
          </a:prstGeom>
          <a:noFill/>
          <a:ln w="3175">
            <a:solidFill>
              <a:schemeClr val="accent2"/>
            </a:solidFill>
            <a:round/>
            <a:headEnd/>
            <a:tailEnd/>
          </a:ln>
          <a:effectLst/>
        </p:spPr>
        <p:txBody>
          <a:bodyPr/>
          <a:lstStyle/>
          <a:p>
            <a:pPr algn="ctr">
              <a:defRPr/>
            </a:pPr>
            <a:endParaRPr lang="zh-CN" altLang="en-US"/>
          </a:p>
        </p:txBody>
      </p:sp>
      <p:sp>
        <p:nvSpPr>
          <p:cNvPr id="92166" name="Rectangle 6"/>
          <p:cNvSpPr>
            <a:spLocks noGrp="1" noChangeArrowheads="1"/>
          </p:cNvSpPr>
          <p:nvPr>
            <p:ph type="dt" sz="half" idx="2"/>
          </p:nvPr>
        </p:nvSpPr>
        <p:spPr bwMode="auto">
          <a:xfrm>
            <a:off x="609600" y="4683919"/>
            <a:ext cx="19812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erdana" pitchFamily="34" charset="0"/>
                <a:ea typeface="宋体" pitchFamily="2" charset="-122"/>
              </a:defRPr>
            </a:lvl1pPr>
          </a:lstStyle>
          <a:p>
            <a:pPr>
              <a:defRPr/>
            </a:pPr>
            <a:endParaRPr lang="en-US" altLang="zh-CN"/>
          </a:p>
        </p:txBody>
      </p:sp>
      <p:sp>
        <p:nvSpPr>
          <p:cNvPr id="92168" name="Rectangle 8"/>
          <p:cNvSpPr>
            <a:spLocks noGrp="1" noChangeArrowheads="1"/>
          </p:cNvSpPr>
          <p:nvPr>
            <p:ph type="sldNum" sz="quarter" idx="4"/>
          </p:nvPr>
        </p:nvSpPr>
        <p:spPr bwMode="auto">
          <a:xfrm>
            <a:off x="6553200" y="4683919"/>
            <a:ext cx="19812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Verdana" pitchFamily="34" charset="0"/>
                <a:ea typeface="宋体" pitchFamily="2" charset="-122"/>
              </a:defRPr>
            </a:lvl1pPr>
          </a:lstStyle>
          <a:p>
            <a:pPr>
              <a:defRPr/>
            </a:pPr>
            <a:fld id="{D2EEA899-1AF3-4478-88F9-D60B7882B62F}" type="slidenum">
              <a:rPr lang="en-US" altLang="zh-CN"/>
              <a:pPr>
                <a:defRPr/>
              </a:pPr>
              <a:t>‹#›</a:t>
            </a:fld>
            <a:endParaRPr lang="en-US" altLang="zh-CN"/>
          </a:p>
        </p:txBody>
      </p:sp>
      <p:pic>
        <p:nvPicPr>
          <p:cNvPr id="28680" name="Picture 12" descr="前进">
            <a:hlinkClick r:id="" action="ppaction://hlinkshowjump?jump=nextslide"/>
          </p:cNvPr>
          <p:cNvPicPr>
            <a:picLocks noChangeAspect="1" noChangeArrowheads="1"/>
          </p:cNvPicPr>
          <p:nvPr/>
        </p:nvPicPr>
        <p:blipFill>
          <a:blip r:embed="rId14" cstate="print"/>
          <a:srcRect/>
          <a:stretch>
            <a:fillRect/>
          </a:stretch>
        </p:blipFill>
        <p:spPr bwMode="auto">
          <a:xfrm>
            <a:off x="7702551" y="4945856"/>
            <a:ext cx="619125" cy="128588"/>
          </a:xfrm>
          <a:prstGeom prst="rect">
            <a:avLst/>
          </a:prstGeom>
          <a:noFill/>
          <a:ln w="9525">
            <a:noFill/>
            <a:miter lim="800000"/>
            <a:headEnd/>
            <a:tailEnd/>
          </a:ln>
        </p:spPr>
      </p:pic>
      <p:pic>
        <p:nvPicPr>
          <p:cNvPr id="28681" name="Picture 13" descr="播放">
            <a:hlinkClick r:id="" action="ppaction://hlinkshowjump?jump=endshow"/>
          </p:cNvPr>
          <p:cNvPicPr>
            <a:picLocks noChangeAspect="1" noChangeArrowheads="1"/>
          </p:cNvPicPr>
          <p:nvPr/>
        </p:nvPicPr>
        <p:blipFill>
          <a:blip r:embed="rId15" cstate="print"/>
          <a:srcRect/>
          <a:stretch>
            <a:fillRect/>
          </a:stretch>
        </p:blipFill>
        <p:spPr bwMode="auto">
          <a:xfrm>
            <a:off x="8386764" y="4945856"/>
            <a:ext cx="619125" cy="128588"/>
          </a:xfrm>
          <a:prstGeom prst="rect">
            <a:avLst/>
          </a:prstGeom>
          <a:noFill/>
          <a:ln w="9525">
            <a:noFill/>
            <a:miter lim="800000"/>
            <a:headEnd/>
            <a:tailEnd/>
          </a:ln>
        </p:spPr>
      </p:pic>
      <p:pic>
        <p:nvPicPr>
          <p:cNvPr id="28682" name="Picture 14" descr="后退">
            <a:hlinkClick r:id="" action="ppaction://hlinkshowjump?jump=previousslide"/>
          </p:cNvPr>
          <p:cNvPicPr>
            <a:picLocks noChangeAspect="1" noChangeArrowheads="1"/>
          </p:cNvPicPr>
          <p:nvPr/>
        </p:nvPicPr>
        <p:blipFill>
          <a:blip r:embed="rId16" cstate="print"/>
          <a:srcRect/>
          <a:stretch>
            <a:fillRect/>
          </a:stretch>
        </p:blipFill>
        <p:spPr bwMode="auto">
          <a:xfrm>
            <a:off x="7018339" y="4945856"/>
            <a:ext cx="619125" cy="128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2"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30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8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4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PowerPoint____2.sld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Office_PowerPoint____3.sldx"/><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8" Type="http://schemas.openxmlformats.org/officeDocument/2006/relationships/slide" Target="slide52.xml"/><Relationship Id="rId13" Type="http://schemas.openxmlformats.org/officeDocument/2006/relationships/slide" Target="slide76.xml"/><Relationship Id="rId3" Type="http://schemas.openxmlformats.org/officeDocument/2006/relationships/audio" Target="../media/audio1.wav"/><Relationship Id="rId7" Type="http://schemas.openxmlformats.org/officeDocument/2006/relationships/slide" Target="slide37.xml"/><Relationship Id="rId12" Type="http://schemas.openxmlformats.org/officeDocument/2006/relationships/slide" Target="slide7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30.xml"/><Relationship Id="rId11" Type="http://schemas.openxmlformats.org/officeDocument/2006/relationships/slide" Target="slide60.xml"/><Relationship Id="rId5" Type="http://schemas.openxmlformats.org/officeDocument/2006/relationships/slide" Target="slide15.xml"/><Relationship Id="rId10" Type="http://schemas.openxmlformats.org/officeDocument/2006/relationships/slide" Target="slide56.xml"/><Relationship Id="rId4" Type="http://schemas.openxmlformats.org/officeDocument/2006/relationships/slide" Target="slide5.xml"/><Relationship Id="rId9" Type="http://schemas.openxmlformats.org/officeDocument/2006/relationships/slide" Target="slide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Office_PowerPoint____4.sldx"/><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Office_PowerPoint____1.sl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4.png"/><Relationship Id="rId5" Type="http://schemas.openxmlformats.org/officeDocument/2006/relationships/oleObject" Target="../embeddings/oleObject12.bin"/><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2.bin"/><Relationship Id="rId18" Type="http://schemas.openxmlformats.org/officeDocument/2006/relationships/oleObject" Target="../embeddings/oleObject27.bin"/><Relationship Id="rId3" Type="http://schemas.openxmlformats.org/officeDocument/2006/relationships/notesSlide" Target="../notesSlides/notesSlide10.xml"/><Relationship Id="rId21" Type="http://schemas.openxmlformats.org/officeDocument/2006/relationships/oleObject" Target="../embeddings/oleObject30.bin"/><Relationship Id="rId7" Type="http://schemas.openxmlformats.org/officeDocument/2006/relationships/oleObject" Target="../embeddings/oleObject16.bin"/><Relationship Id="rId12" Type="http://schemas.openxmlformats.org/officeDocument/2006/relationships/oleObject" Target="../embeddings/oleObject21.bin"/><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oleObject" Target="../embeddings/oleObject29.bin"/><Relationship Id="rId1" Type="http://schemas.openxmlformats.org/officeDocument/2006/relationships/vmlDrawing" Target="../drawings/vmlDrawing14.vml"/><Relationship Id="rId6" Type="http://schemas.openxmlformats.org/officeDocument/2006/relationships/oleObject" Target="../embeddings/oleObject15.bin"/><Relationship Id="rId11" Type="http://schemas.openxmlformats.org/officeDocument/2006/relationships/oleObject" Target="../embeddings/oleObject20.bin"/><Relationship Id="rId24" Type="http://schemas.openxmlformats.org/officeDocument/2006/relationships/oleObject" Target="../embeddings/oleObject33.bin"/><Relationship Id="rId5" Type="http://schemas.openxmlformats.org/officeDocument/2006/relationships/oleObject" Target="../embeddings/oleObject14.bin"/><Relationship Id="rId15" Type="http://schemas.openxmlformats.org/officeDocument/2006/relationships/oleObject" Target="../embeddings/oleObject24.bin"/><Relationship Id="rId23" Type="http://schemas.openxmlformats.org/officeDocument/2006/relationships/oleObject" Target="../embeddings/oleObject32.bin"/><Relationship Id="rId10" Type="http://schemas.openxmlformats.org/officeDocument/2006/relationships/oleObject" Target="../embeddings/oleObject19.bin"/><Relationship Id="rId19" Type="http://schemas.openxmlformats.org/officeDocument/2006/relationships/oleObject" Target="../embeddings/oleObject28.bin"/><Relationship Id="rId4" Type="http://schemas.openxmlformats.org/officeDocument/2006/relationships/oleObject" Target="../embeddings/oleObject13.bin"/><Relationship Id="rId9" Type="http://schemas.openxmlformats.org/officeDocument/2006/relationships/oleObject" Target="../embeddings/oleObject18.bin"/><Relationship Id="rId14" Type="http://schemas.openxmlformats.org/officeDocument/2006/relationships/oleObject" Target="../embeddings/oleObject23.bin"/><Relationship Id="rId22" Type="http://schemas.openxmlformats.org/officeDocument/2006/relationships/oleObject" Target="../embeddings/oleObject31.bin"/></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36.bin"/><Relationship Id="rId4" Type="http://schemas.openxmlformats.org/officeDocument/2006/relationships/image" Target="../media/image8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37.bin"/><Relationship Id="rId4" Type="http://schemas.openxmlformats.org/officeDocument/2006/relationships/image" Target="../media/image82.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oleObject" Target="../embeddings/oleObject38.bin"/><Relationship Id="rId4" Type="http://schemas.openxmlformats.org/officeDocument/2006/relationships/image" Target="../media/image84.png"/></Relationships>
</file>

<file path=ppt/slides/_rels/slide6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39.bin"/><Relationship Id="rId4" Type="http://schemas.openxmlformats.org/officeDocument/2006/relationships/image" Target="../media/image88.png"/></Relationships>
</file>

<file path=ppt/slides/_rels/slide6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40.bin"/><Relationship Id="rId4" Type="http://schemas.openxmlformats.org/officeDocument/2006/relationships/image" Target="../media/image91.png"/></Relationships>
</file>

<file path=ppt/slides/_rels/slide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oleObject" Target="../embeddings/oleObject41.bin"/></Relationships>
</file>

<file path=ppt/slides/_rels/slide6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7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3"/>
          <p:cNvSpPr>
            <a:spLocks noChangeArrowheads="1"/>
          </p:cNvSpPr>
          <p:nvPr/>
        </p:nvSpPr>
        <p:spPr bwMode="auto">
          <a:xfrm>
            <a:off x="1000125" y="428625"/>
            <a:ext cx="6929438" cy="1446550"/>
          </a:xfrm>
          <a:prstGeom prst="rect">
            <a:avLst/>
          </a:prstGeom>
          <a:noFill/>
          <a:ln w="9525">
            <a:noFill/>
            <a:miter lim="800000"/>
            <a:headEnd/>
            <a:tailEnd/>
          </a:ln>
        </p:spPr>
        <p:txBody>
          <a:bodyPr>
            <a:spAutoFit/>
          </a:bodyPr>
          <a:lstStyle/>
          <a:p>
            <a:pPr algn="ctr"/>
            <a:r>
              <a:rPr lang="en-US" altLang="zh-CN" sz="4400"/>
              <a:t>《</a:t>
            </a:r>
            <a:r>
              <a:rPr lang="zh-CN" altLang="en-US" sz="4400"/>
              <a:t>硬件电路设计与电子工艺</a:t>
            </a:r>
            <a:r>
              <a:rPr lang="en-US" altLang="zh-CN" sz="4400"/>
              <a:t/>
            </a:r>
            <a:br>
              <a:rPr lang="en-US" altLang="zh-CN" sz="4400"/>
            </a:br>
            <a:r>
              <a:rPr lang="zh-CN" altLang="en-US" sz="4400"/>
              <a:t>基础</a:t>
            </a:r>
            <a:r>
              <a:rPr lang="en-US" altLang="zh-CN" sz="4400"/>
              <a:t>》</a:t>
            </a:r>
            <a:endParaRPr lang="zh-CN" altLang="en-US" sz="4400"/>
          </a:p>
        </p:txBody>
      </p:sp>
      <p:sp>
        <p:nvSpPr>
          <p:cNvPr id="30723" name="TextBox 4"/>
          <p:cNvSpPr txBox="1">
            <a:spLocks noChangeArrowheads="1"/>
          </p:cNvSpPr>
          <p:nvPr/>
        </p:nvSpPr>
        <p:spPr bwMode="auto">
          <a:xfrm>
            <a:off x="1428750" y="2893219"/>
            <a:ext cx="6572250" cy="584775"/>
          </a:xfrm>
          <a:prstGeom prst="rect">
            <a:avLst/>
          </a:prstGeom>
          <a:noFill/>
          <a:ln w="9525">
            <a:noFill/>
            <a:miter lim="800000"/>
            <a:headEnd/>
            <a:tailEnd/>
          </a:ln>
        </p:spPr>
        <p:txBody>
          <a:bodyPr>
            <a:spAutoFit/>
          </a:bodyPr>
          <a:lstStyle/>
          <a:p>
            <a:pPr algn="ctr"/>
            <a:r>
              <a:rPr lang="zh-CN" altLang="en-US" sz="3200">
                <a:latin typeface="华文楷体" pitchFamily="2" charset="-122"/>
                <a:ea typeface="华文楷体" pitchFamily="2" charset="-122"/>
              </a:rPr>
              <a:t>西南科技大学：曹文 ，刘春梅</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a:spLocks noChangeArrowheads="1"/>
          </p:cNvSpPr>
          <p:nvPr/>
        </p:nvSpPr>
        <p:spPr bwMode="auto">
          <a:xfrm>
            <a:off x="642939" y="321469"/>
            <a:ext cx="43380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4.1.2  </a:t>
            </a:r>
            <a:r>
              <a:rPr lang="zh-CN" altLang="en-US" sz="2800" dirty="0">
                <a:solidFill>
                  <a:srgbClr val="FF0000"/>
                </a:solidFill>
                <a:latin typeface="+mj-ea"/>
                <a:ea typeface="+mj-ea"/>
              </a:rPr>
              <a:t>逻辑门的等效替换</a:t>
            </a:r>
          </a:p>
        </p:txBody>
      </p:sp>
      <p:sp>
        <p:nvSpPr>
          <p:cNvPr id="8" name="矩形 3"/>
          <p:cNvSpPr>
            <a:spLocks noChangeArrowheads="1"/>
          </p:cNvSpPr>
          <p:nvPr/>
        </p:nvSpPr>
        <p:spPr bwMode="auto">
          <a:xfrm>
            <a:off x="571500" y="910828"/>
            <a:ext cx="8286750" cy="461665"/>
          </a:xfrm>
          <a:prstGeom prst="rect">
            <a:avLst/>
          </a:prstGeom>
          <a:noFill/>
          <a:ln w="9525">
            <a:noFill/>
            <a:miter lim="800000"/>
            <a:headEnd/>
            <a:tailEnd/>
          </a:ln>
        </p:spPr>
        <p:txBody>
          <a:bodyPr>
            <a:spAutoFit/>
          </a:bodyPr>
          <a:lstStyle/>
          <a:p>
            <a:pPr>
              <a:defRPr/>
            </a:pPr>
            <a:r>
              <a:rPr lang="zh-CN" altLang="en-US" sz="2400" dirty="0" smtClean="0">
                <a:solidFill>
                  <a:srgbClr val="C00000"/>
                </a:solidFill>
                <a:latin typeface="+mn-ea"/>
                <a:ea typeface="+mn-ea"/>
              </a:rPr>
              <a:t>逻辑</a:t>
            </a:r>
            <a:r>
              <a:rPr lang="zh-CN" altLang="en-US" sz="2400" dirty="0">
                <a:solidFill>
                  <a:srgbClr val="C00000"/>
                </a:solidFill>
                <a:latin typeface="+mn-ea"/>
                <a:ea typeface="+mn-ea"/>
              </a:rPr>
              <a:t>门等效替换</a:t>
            </a:r>
            <a:r>
              <a:rPr lang="zh-CN" altLang="en-US" sz="2400" dirty="0" smtClean="0">
                <a:solidFill>
                  <a:srgbClr val="C00000"/>
                </a:solidFill>
                <a:latin typeface="+mn-ea"/>
                <a:ea typeface="+mn-ea"/>
              </a:rPr>
              <a:t>的主要目的</a:t>
            </a:r>
            <a:r>
              <a:rPr lang="zh-CN" altLang="en-US" sz="2400" dirty="0">
                <a:solidFill>
                  <a:srgbClr val="C00000"/>
                </a:solidFill>
                <a:latin typeface="+mn-ea"/>
                <a:ea typeface="+mn-ea"/>
              </a:rPr>
              <a:t>：</a:t>
            </a:r>
          </a:p>
        </p:txBody>
      </p:sp>
      <p:sp>
        <p:nvSpPr>
          <p:cNvPr id="15" name="矩形 3"/>
          <p:cNvSpPr>
            <a:spLocks noChangeArrowheads="1"/>
          </p:cNvSpPr>
          <p:nvPr/>
        </p:nvSpPr>
        <p:spPr bwMode="auto">
          <a:xfrm>
            <a:off x="571500" y="2868216"/>
            <a:ext cx="8286750" cy="461665"/>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简单的逻辑门等效</a:t>
            </a:r>
            <a:r>
              <a:rPr lang="zh-CN" altLang="en-US" sz="2400" dirty="0" smtClean="0">
                <a:solidFill>
                  <a:srgbClr val="C00000"/>
                </a:solidFill>
                <a:latin typeface="+mn-ea"/>
                <a:ea typeface="+mn-ea"/>
              </a:rPr>
              <a:t>替换示例：</a:t>
            </a:r>
            <a:endParaRPr lang="zh-CN" altLang="en-US" sz="2400" dirty="0">
              <a:solidFill>
                <a:srgbClr val="C00000"/>
              </a:solidFill>
              <a:latin typeface="+mn-ea"/>
              <a:ea typeface="+mn-ea"/>
            </a:endParaRPr>
          </a:p>
        </p:txBody>
      </p:sp>
      <p:sp>
        <p:nvSpPr>
          <p:cNvPr id="9" name="矩形 3"/>
          <p:cNvSpPr>
            <a:spLocks noChangeArrowheads="1"/>
          </p:cNvSpPr>
          <p:nvPr/>
        </p:nvSpPr>
        <p:spPr bwMode="auto">
          <a:xfrm>
            <a:off x="571500" y="1214428"/>
            <a:ext cx="8286750" cy="830997"/>
          </a:xfrm>
          <a:prstGeom prst="rect">
            <a:avLst/>
          </a:prstGeom>
          <a:noFill/>
          <a:ln w="9525">
            <a:noFill/>
            <a:miter lim="800000"/>
            <a:headEnd/>
            <a:tailEnd/>
          </a:ln>
        </p:spPr>
        <p:txBody>
          <a:bodyPr>
            <a:spAutoFit/>
          </a:bodyPr>
          <a:lstStyle/>
          <a:p>
            <a:pPr>
              <a:defRPr/>
            </a:pPr>
            <a:r>
              <a:rPr lang="zh-CN" altLang="en-US" sz="2400" dirty="0" smtClean="0">
                <a:latin typeface="+mn-ea"/>
                <a:ea typeface="+mn-ea"/>
              </a:rPr>
              <a:t>    ★</a:t>
            </a:r>
            <a:r>
              <a:rPr lang="zh-CN" altLang="en-US" sz="2400" dirty="0">
                <a:latin typeface="+mn-ea"/>
                <a:ea typeface="+mn-ea"/>
              </a:rPr>
              <a:t>尽量减少逻辑门的种类或数量，以降低物料采购工作量与采购成本；</a:t>
            </a:r>
          </a:p>
        </p:txBody>
      </p:sp>
      <p:sp>
        <p:nvSpPr>
          <p:cNvPr id="11" name="矩形 3"/>
          <p:cNvSpPr>
            <a:spLocks noChangeArrowheads="1"/>
          </p:cNvSpPr>
          <p:nvPr/>
        </p:nvSpPr>
        <p:spPr bwMode="auto">
          <a:xfrm>
            <a:off x="571500" y="1875235"/>
            <a:ext cx="8286750" cy="830997"/>
          </a:xfrm>
          <a:prstGeom prst="rect">
            <a:avLst/>
          </a:prstGeom>
          <a:noFill/>
          <a:ln w="9525">
            <a:noFill/>
            <a:miter lim="800000"/>
            <a:headEnd/>
            <a:tailEnd/>
          </a:ln>
        </p:spPr>
        <p:txBody>
          <a:bodyPr>
            <a:spAutoFit/>
          </a:bodyPr>
          <a:lstStyle/>
          <a:p>
            <a:pPr>
              <a:defRPr/>
            </a:pPr>
            <a:r>
              <a:rPr lang="zh-CN" altLang="en-US" sz="2400" dirty="0" smtClean="0">
                <a:latin typeface="+mn-ea"/>
                <a:ea typeface="+mn-ea"/>
              </a:rPr>
              <a:t>    ★</a:t>
            </a:r>
            <a:r>
              <a:rPr lang="zh-CN" altLang="en-US" sz="2400" dirty="0">
                <a:latin typeface="+mn-ea"/>
                <a:ea typeface="+mn-ea"/>
              </a:rPr>
              <a:t>如果暂时无法购得某型号的逻辑门，而手头有其他类型的逻辑门；</a:t>
            </a:r>
          </a:p>
        </p:txBody>
      </p:sp>
      <p:sp>
        <p:nvSpPr>
          <p:cNvPr id="12" name="矩形 3"/>
          <p:cNvSpPr>
            <a:spLocks noChangeArrowheads="1"/>
          </p:cNvSpPr>
          <p:nvPr/>
        </p:nvSpPr>
        <p:spPr bwMode="auto">
          <a:xfrm>
            <a:off x="571500" y="2538713"/>
            <a:ext cx="8286750" cy="461665"/>
          </a:xfrm>
          <a:prstGeom prst="rect">
            <a:avLst/>
          </a:prstGeom>
          <a:noFill/>
          <a:ln w="9525">
            <a:noFill/>
            <a:miter lim="800000"/>
            <a:headEnd/>
            <a:tailEnd/>
          </a:ln>
        </p:spPr>
        <p:txBody>
          <a:bodyPr>
            <a:spAutoFit/>
          </a:bodyPr>
          <a:lstStyle/>
          <a:p>
            <a:pPr>
              <a:defRPr/>
            </a:pPr>
            <a:r>
              <a:rPr lang="zh-CN" altLang="en-US" sz="2400" dirty="0" smtClean="0">
                <a:latin typeface="+mn-ea"/>
                <a:ea typeface="+mn-ea"/>
              </a:rPr>
              <a:t>    ★</a:t>
            </a:r>
            <a:r>
              <a:rPr lang="zh-CN" altLang="en-US" sz="2400" dirty="0">
                <a:latin typeface="+mn-ea"/>
                <a:ea typeface="+mn-ea"/>
              </a:rPr>
              <a:t>充分利用</a:t>
            </a:r>
            <a:r>
              <a:rPr lang="zh-CN" altLang="en-US" sz="2400" dirty="0" smtClean="0">
                <a:latin typeface="+mn-ea"/>
                <a:ea typeface="+mn-ea"/>
              </a:rPr>
              <a:t>系统内部数字芯片闲置</a:t>
            </a:r>
            <a:r>
              <a:rPr lang="zh-CN" altLang="en-US" sz="2400" dirty="0">
                <a:latin typeface="+mn-ea"/>
                <a:ea typeface="+mn-ea"/>
              </a:rPr>
              <a:t>的逻辑门单元。</a:t>
            </a:r>
          </a:p>
        </p:txBody>
      </p:sp>
      <p:grpSp>
        <p:nvGrpSpPr>
          <p:cNvPr id="2" name="组合 12"/>
          <p:cNvGrpSpPr>
            <a:grpSpLocks/>
          </p:cNvGrpSpPr>
          <p:nvPr/>
        </p:nvGrpSpPr>
        <p:grpSpPr bwMode="auto">
          <a:xfrm>
            <a:off x="642939" y="3268266"/>
            <a:ext cx="7286625" cy="1446609"/>
            <a:chOff x="642938" y="4357688"/>
            <a:chExt cx="7286625" cy="1928812"/>
          </a:xfrm>
        </p:grpSpPr>
        <p:sp>
          <p:nvSpPr>
            <p:cNvPr id="38921" name="矩形 13"/>
            <p:cNvSpPr>
              <a:spLocks noChangeArrowheads="1"/>
            </p:cNvSpPr>
            <p:nvPr/>
          </p:nvSpPr>
          <p:spPr bwMode="auto">
            <a:xfrm>
              <a:off x="642938" y="4357688"/>
              <a:ext cx="7286625" cy="1928812"/>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8922" name="Picture 2" descr="4T1T6"/>
            <p:cNvPicPr>
              <a:picLocks noChangeAspect="1" noChangeArrowheads="1"/>
            </p:cNvPicPr>
            <p:nvPr/>
          </p:nvPicPr>
          <p:blipFill>
            <a:blip r:embed="rId2" cstate="print"/>
            <a:srcRect/>
            <a:stretch>
              <a:fillRect/>
            </a:stretch>
          </p:blipFill>
          <p:spPr bwMode="auto">
            <a:xfrm>
              <a:off x="714376" y="4452283"/>
              <a:ext cx="7143750" cy="1762779"/>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ChangeArrowheads="1"/>
          </p:cNvSpPr>
          <p:nvPr/>
        </p:nvSpPr>
        <p:spPr bwMode="auto">
          <a:xfrm>
            <a:off x="642939" y="321469"/>
            <a:ext cx="43380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4.1.2  </a:t>
            </a:r>
            <a:r>
              <a:rPr lang="zh-CN" altLang="en-US" sz="2800" dirty="0">
                <a:solidFill>
                  <a:srgbClr val="FF0000"/>
                </a:solidFill>
                <a:latin typeface="+mj-ea"/>
                <a:ea typeface="+mj-ea"/>
              </a:rPr>
              <a:t>逻辑门的等效替换</a:t>
            </a:r>
          </a:p>
        </p:txBody>
      </p:sp>
      <p:sp>
        <p:nvSpPr>
          <p:cNvPr id="8" name="矩形 3"/>
          <p:cNvSpPr>
            <a:spLocks noChangeArrowheads="1"/>
          </p:cNvSpPr>
          <p:nvPr/>
        </p:nvSpPr>
        <p:spPr bwMode="auto">
          <a:xfrm>
            <a:off x="571500" y="910829"/>
            <a:ext cx="8286750" cy="1446550"/>
          </a:xfrm>
          <a:prstGeom prst="rect">
            <a:avLst/>
          </a:prstGeom>
          <a:noFill/>
          <a:ln w="9525">
            <a:noFill/>
            <a:miter lim="800000"/>
            <a:headEnd/>
            <a:tailEnd/>
          </a:ln>
        </p:spPr>
        <p:txBody>
          <a:bodyPr>
            <a:spAutoFit/>
          </a:bodyPr>
          <a:lstStyle/>
          <a:p>
            <a:pPr>
              <a:defRPr/>
            </a:pPr>
            <a:r>
              <a:rPr lang="en-US" altLang="zh-CN" sz="2200" dirty="0">
                <a:latin typeface="+mn-ea"/>
                <a:ea typeface="+mn-ea"/>
              </a:rPr>
              <a:t>【</a:t>
            </a:r>
            <a:r>
              <a:rPr lang="zh-CN" altLang="en-US" sz="2200" dirty="0">
                <a:latin typeface="+mn-ea"/>
                <a:ea typeface="+mn-ea"/>
              </a:rPr>
              <a:t>例</a:t>
            </a:r>
            <a:r>
              <a:rPr lang="en-US" sz="2200" dirty="0">
                <a:latin typeface="+mn-ea"/>
                <a:ea typeface="+mn-ea"/>
              </a:rPr>
              <a:t>4-1-3</a:t>
            </a:r>
            <a:r>
              <a:rPr lang="en-US" altLang="zh-CN" sz="2200" dirty="0">
                <a:latin typeface="+mn-ea"/>
                <a:ea typeface="+mn-ea"/>
              </a:rPr>
              <a:t>】 </a:t>
            </a:r>
            <a:r>
              <a:rPr lang="zh-CN" altLang="en-US" sz="2200" dirty="0">
                <a:latin typeface="+mn-ea"/>
                <a:ea typeface="+mn-ea"/>
              </a:rPr>
              <a:t>某数字电路系统中需要使用一个与非门、一个与门、一个非门</a:t>
            </a:r>
            <a:r>
              <a:rPr lang="zh-CN" altLang="en-US" sz="2200" dirty="0" smtClean="0">
                <a:latin typeface="+mn-ea"/>
                <a:ea typeface="+mn-ea"/>
              </a:rPr>
              <a:t>，因此电路中将出现</a:t>
            </a:r>
            <a:r>
              <a:rPr lang="en-US" sz="2200" dirty="0">
                <a:latin typeface="+mn-ea"/>
                <a:ea typeface="+mn-ea"/>
              </a:rPr>
              <a:t>3</a:t>
            </a:r>
            <a:r>
              <a:rPr lang="zh-CN" altLang="en-US" sz="2200" dirty="0">
                <a:latin typeface="+mn-ea"/>
                <a:ea typeface="+mn-ea"/>
              </a:rPr>
              <a:t>种数字集成芯片（</a:t>
            </a:r>
            <a:r>
              <a:rPr lang="en-US" sz="2200" dirty="0">
                <a:latin typeface="+mn-ea"/>
                <a:ea typeface="+mn-ea"/>
              </a:rPr>
              <a:t>74HC00</a:t>
            </a:r>
            <a:r>
              <a:rPr lang="zh-CN" altLang="en-US" sz="2200" dirty="0">
                <a:latin typeface="+mn-ea"/>
                <a:ea typeface="+mn-ea"/>
              </a:rPr>
              <a:t>、</a:t>
            </a:r>
            <a:r>
              <a:rPr lang="en-US" sz="2200" dirty="0">
                <a:latin typeface="+mn-ea"/>
                <a:ea typeface="+mn-ea"/>
              </a:rPr>
              <a:t>74HC08</a:t>
            </a:r>
            <a:r>
              <a:rPr lang="zh-CN" altLang="en-US" sz="2200" dirty="0">
                <a:latin typeface="+mn-ea"/>
                <a:ea typeface="+mn-ea"/>
              </a:rPr>
              <a:t>、</a:t>
            </a:r>
            <a:r>
              <a:rPr lang="en-US" sz="2200" dirty="0">
                <a:latin typeface="+mn-ea"/>
                <a:ea typeface="+mn-ea"/>
              </a:rPr>
              <a:t>74HC04</a:t>
            </a:r>
            <a:r>
              <a:rPr lang="zh-CN" altLang="en-US" sz="2200" dirty="0">
                <a:latin typeface="+mn-ea"/>
                <a:ea typeface="+mn-ea"/>
              </a:rPr>
              <a:t>）。考虑到</a:t>
            </a:r>
            <a:r>
              <a:rPr lang="en-US" sz="2200" dirty="0">
                <a:latin typeface="+mn-ea"/>
                <a:ea typeface="+mn-ea"/>
              </a:rPr>
              <a:t>74HC00</a:t>
            </a:r>
            <a:r>
              <a:rPr lang="zh-CN" altLang="en-US" sz="2200" dirty="0">
                <a:latin typeface="+mn-ea"/>
                <a:ea typeface="+mn-ea"/>
              </a:rPr>
              <a:t>内部包含</a:t>
            </a:r>
            <a:r>
              <a:rPr lang="en-US" sz="2200" dirty="0">
                <a:latin typeface="+mn-ea"/>
                <a:ea typeface="+mn-ea"/>
              </a:rPr>
              <a:t>4</a:t>
            </a:r>
            <a:r>
              <a:rPr lang="zh-CN" altLang="en-US" sz="2200" dirty="0">
                <a:latin typeface="+mn-ea"/>
                <a:ea typeface="+mn-ea"/>
              </a:rPr>
              <a:t>只</a:t>
            </a:r>
            <a:r>
              <a:rPr lang="en-US" sz="2200" dirty="0">
                <a:latin typeface="+mn-ea"/>
                <a:ea typeface="+mn-ea"/>
              </a:rPr>
              <a:t>2</a:t>
            </a:r>
            <a:r>
              <a:rPr lang="zh-CN" altLang="en-US" sz="2200" dirty="0">
                <a:latin typeface="+mn-ea"/>
                <a:ea typeface="+mn-ea"/>
              </a:rPr>
              <a:t>输入与非门单元，因此得到的等效变换思路如下：</a:t>
            </a:r>
            <a:endParaRPr lang="zh-CN" altLang="en-US" sz="2200" dirty="0">
              <a:solidFill>
                <a:srgbClr val="C00000"/>
              </a:solidFill>
              <a:latin typeface="+mn-ea"/>
              <a:ea typeface="+mn-ea"/>
            </a:endParaRPr>
          </a:p>
        </p:txBody>
      </p:sp>
      <p:sp>
        <p:nvSpPr>
          <p:cNvPr id="15" name="矩形 3"/>
          <p:cNvSpPr>
            <a:spLocks noChangeArrowheads="1"/>
          </p:cNvSpPr>
          <p:nvPr/>
        </p:nvSpPr>
        <p:spPr bwMode="auto">
          <a:xfrm>
            <a:off x="500063" y="3309000"/>
            <a:ext cx="8286750" cy="1477328"/>
          </a:xfrm>
          <a:prstGeom prst="rect">
            <a:avLst/>
          </a:prstGeom>
          <a:noFill/>
          <a:ln w="9525">
            <a:noFill/>
            <a:miter lim="800000"/>
            <a:headEnd/>
            <a:tailEnd/>
          </a:ln>
        </p:spPr>
        <p:txBody>
          <a:bodyPr>
            <a:spAutoFit/>
          </a:bodyPr>
          <a:lstStyle/>
          <a:p>
            <a:pPr>
              <a:defRPr/>
            </a:pPr>
            <a:r>
              <a:rPr lang="en-US" sz="2400" u="sng" dirty="0" smtClean="0">
                <a:solidFill>
                  <a:srgbClr val="002060"/>
                </a:solidFill>
                <a:sym typeface="Wingdings"/>
              </a:rPr>
              <a:t>  </a:t>
            </a:r>
            <a:r>
              <a:rPr lang="zh-CN" altLang="en-US" sz="2200" u="sng" dirty="0" smtClean="0">
                <a:solidFill>
                  <a:srgbClr val="002060"/>
                </a:solidFill>
                <a:latin typeface="+mn-ea"/>
                <a:ea typeface="+mn-ea"/>
              </a:rPr>
              <a:t>一些数电教材中讲述</a:t>
            </a:r>
            <a:r>
              <a:rPr lang="zh-CN" altLang="en-US" sz="2200" u="sng" dirty="0">
                <a:solidFill>
                  <a:srgbClr val="002060"/>
                </a:solidFill>
                <a:latin typeface="+mn-ea"/>
                <a:ea typeface="+mn-ea"/>
              </a:rPr>
              <a:t>了将或门、或非门、异或门用与非门</a:t>
            </a:r>
            <a:r>
              <a:rPr lang="zh-CN" altLang="en-US" sz="2200" u="sng" dirty="0" smtClean="0">
                <a:solidFill>
                  <a:srgbClr val="002060"/>
                </a:solidFill>
                <a:latin typeface="+mn-ea"/>
                <a:ea typeface="+mn-ea"/>
              </a:rPr>
              <a:t>进行等效替换的</a:t>
            </a:r>
            <a:r>
              <a:rPr lang="zh-CN" altLang="en-US" sz="2200" u="sng" dirty="0">
                <a:solidFill>
                  <a:srgbClr val="002060"/>
                </a:solidFill>
                <a:latin typeface="+mn-ea"/>
                <a:ea typeface="+mn-ea"/>
              </a:rPr>
              <a:t>方法，</a:t>
            </a:r>
            <a:r>
              <a:rPr lang="zh-CN" altLang="en-US" sz="2200" u="sng" dirty="0" smtClean="0">
                <a:solidFill>
                  <a:srgbClr val="002060"/>
                </a:solidFill>
                <a:latin typeface="+mn-ea"/>
                <a:ea typeface="+mn-ea"/>
              </a:rPr>
              <a:t>这种做法并不</a:t>
            </a:r>
            <a:r>
              <a:rPr lang="zh-CN" altLang="en-US" sz="2200" u="sng" dirty="0">
                <a:solidFill>
                  <a:srgbClr val="002060"/>
                </a:solidFill>
                <a:latin typeface="+mn-ea"/>
                <a:ea typeface="+mn-ea"/>
              </a:rPr>
              <a:t>可取，毕竟逻辑门的价格差异较小，如果采用复杂逻辑关系进行等价替换，将引起电路的连线关系变得复杂，使电路系统的故障概率明显提高。</a:t>
            </a:r>
          </a:p>
        </p:txBody>
      </p:sp>
      <p:sp>
        <p:nvSpPr>
          <p:cNvPr id="12" name="矩形 3"/>
          <p:cNvSpPr>
            <a:spLocks noChangeArrowheads="1"/>
          </p:cNvSpPr>
          <p:nvPr/>
        </p:nvSpPr>
        <p:spPr bwMode="auto">
          <a:xfrm>
            <a:off x="571500" y="2252961"/>
            <a:ext cx="8286750" cy="461665"/>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a:t>
            </a:r>
            <a:r>
              <a:rPr lang="zh-CN" altLang="en-US" sz="2200" dirty="0" smtClean="0">
                <a:solidFill>
                  <a:srgbClr val="0000CC"/>
                </a:solidFill>
                <a:latin typeface="+mn-ea"/>
                <a:ea typeface="+mn-ea"/>
              </a:rPr>
              <a:t>短接一只与非门</a:t>
            </a:r>
            <a:r>
              <a:rPr lang="zh-CN" altLang="en-US" sz="2200" dirty="0">
                <a:solidFill>
                  <a:srgbClr val="0000CC"/>
                </a:solidFill>
                <a:latin typeface="+mn-ea"/>
                <a:ea typeface="+mn-ea"/>
              </a:rPr>
              <a:t>单元的输入端，</a:t>
            </a:r>
            <a:r>
              <a:rPr lang="zh-CN" altLang="en-US" sz="2200" dirty="0" smtClean="0">
                <a:solidFill>
                  <a:srgbClr val="0000CC"/>
                </a:solidFill>
                <a:latin typeface="+mn-ea"/>
                <a:ea typeface="+mn-ea"/>
              </a:rPr>
              <a:t>构造成为一只非门</a:t>
            </a:r>
            <a:r>
              <a:rPr lang="zh-CN" altLang="en-US" sz="2200" dirty="0">
                <a:solidFill>
                  <a:srgbClr val="0000CC"/>
                </a:solidFill>
                <a:latin typeface="+mn-ea"/>
                <a:ea typeface="+mn-ea"/>
              </a:rPr>
              <a:t>。</a:t>
            </a:r>
          </a:p>
        </p:txBody>
      </p:sp>
      <p:sp>
        <p:nvSpPr>
          <p:cNvPr id="13" name="矩形 3"/>
          <p:cNvSpPr>
            <a:spLocks noChangeArrowheads="1"/>
          </p:cNvSpPr>
          <p:nvPr/>
        </p:nvSpPr>
        <p:spPr bwMode="auto">
          <a:xfrm>
            <a:off x="571500" y="2610151"/>
            <a:ext cx="8286750" cy="800219"/>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a:t>
            </a:r>
            <a:r>
              <a:rPr lang="zh-CN" altLang="en-US" sz="2200" dirty="0" smtClean="0">
                <a:solidFill>
                  <a:srgbClr val="0000CC"/>
                </a:solidFill>
                <a:latin typeface="+mn-ea"/>
                <a:ea typeface="+mn-ea"/>
              </a:rPr>
              <a:t>将一只与非门单元输出至另一只与非门构成的非门的输入端，即可得到一只与门</a:t>
            </a:r>
            <a:r>
              <a:rPr lang="zh-CN" altLang="en-US" sz="2200" dirty="0">
                <a:solidFill>
                  <a:srgbClr val="0000CC"/>
                </a:solidFill>
                <a:latin typeface="+mn-ea"/>
                <a:ea typeface="+mn-ea"/>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
          <p:cNvSpPr>
            <a:spLocks noChangeArrowheads="1"/>
          </p:cNvSpPr>
          <p:nvPr/>
        </p:nvSpPr>
        <p:spPr bwMode="auto">
          <a:xfrm>
            <a:off x="642939" y="321469"/>
            <a:ext cx="43380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4.1.2  </a:t>
            </a:r>
            <a:r>
              <a:rPr lang="zh-CN" altLang="en-US" sz="2800" dirty="0">
                <a:solidFill>
                  <a:srgbClr val="FF0000"/>
                </a:solidFill>
                <a:latin typeface="+mj-ea"/>
                <a:ea typeface="+mj-ea"/>
              </a:rPr>
              <a:t>逻辑门的等效替换</a:t>
            </a:r>
          </a:p>
        </p:txBody>
      </p:sp>
      <p:sp>
        <p:nvSpPr>
          <p:cNvPr id="8" name="矩形 3"/>
          <p:cNvSpPr>
            <a:spLocks noChangeArrowheads="1"/>
          </p:cNvSpPr>
          <p:nvPr/>
        </p:nvSpPr>
        <p:spPr bwMode="auto">
          <a:xfrm>
            <a:off x="428625" y="857238"/>
            <a:ext cx="8286750" cy="430887"/>
          </a:xfrm>
          <a:prstGeom prst="rect">
            <a:avLst/>
          </a:prstGeom>
          <a:noFill/>
          <a:ln w="9525">
            <a:noFill/>
            <a:miter lim="800000"/>
            <a:headEnd/>
            <a:tailEnd/>
          </a:ln>
        </p:spPr>
        <p:txBody>
          <a:bodyPr>
            <a:spAutoFit/>
          </a:bodyPr>
          <a:lstStyle/>
          <a:p>
            <a:pPr>
              <a:defRPr/>
            </a:pPr>
            <a:r>
              <a:rPr lang="en-US" altLang="zh-CN" sz="2200" dirty="0">
                <a:latin typeface="+mn-ea"/>
                <a:ea typeface="+mn-ea"/>
              </a:rPr>
              <a:t>【</a:t>
            </a:r>
            <a:r>
              <a:rPr lang="zh-CN" altLang="en-US" sz="2200" dirty="0">
                <a:latin typeface="+mn-ea"/>
                <a:ea typeface="+mn-ea"/>
              </a:rPr>
              <a:t>例</a:t>
            </a:r>
            <a:r>
              <a:rPr lang="en-US" altLang="en-US" sz="2200" dirty="0">
                <a:latin typeface="+mn-ea"/>
                <a:ea typeface="+mn-ea"/>
              </a:rPr>
              <a:t>4-1-4</a:t>
            </a:r>
            <a:r>
              <a:rPr lang="en-US" altLang="zh-CN" sz="2200" dirty="0">
                <a:latin typeface="+mn-ea"/>
                <a:ea typeface="+mn-ea"/>
              </a:rPr>
              <a:t>】 </a:t>
            </a:r>
            <a:r>
              <a:rPr lang="zh-CN" altLang="en-US" sz="2200" dirty="0">
                <a:latin typeface="+mn-ea"/>
                <a:ea typeface="+mn-ea"/>
              </a:rPr>
              <a:t>对于未使用的逻辑门的多余引脚</a:t>
            </a:r>
            <a:r>
              <a:rPr lang="zh-CN" altLang="en-US" sz="2200" dirty="0" smtClean="0">
                <a:latin typeface="+mn-ea"/>
                <a:ea typeface="+mn-ea"/>
              </a:rPr>
              <a:t>的常用处理</a:t>
            </a:r>
            <a:r>
              <a:rPr lang="zh-CN" altLang="en-US" sz="2200" dirty="0">
                <a:latin typeface="+mn-ea"/>
                <a:ea typeface="+mn-ea"/>
              </a:rPr>
              <a:t>方法：</a:t>
            </a:r>
          </a:p>
        </p:txBody>
      </p:sp>
      <p:sp>
        <p:nvSpPr>
          <p:cNvPr id="15" name="矩形 3"/>
          <p:cNvSpPr>
            <a:spLocks noChangeArrowheads="1"/>
          </p:cNvSpPr>
          <p:nvPr/>
        </p:nvSpPr>
        <p:spPr bwMode="auto">
          <a:xfrm>
            <a:off x="500063" y="4018360"/>
            <a:ext cx="8286750" cy="800219"/>
          </a:xfrm>
          <a:prstGeom prst="rect">
            <a:avLst/>
          </a:prstGeom>
          <a:noFill/>
          <a:ln w="9525">
            <a:noFill/>
            <a:miter lim="800000"/>
            <a:headEnd/>
            <a:tailEnd/>
          </a:ln>
        </p:spPr>
        <p:txBody>
          <a:bodyPr>
            <a:spAutoFit/>
          </a:bodyPr>
          <a:lstStyle/>
          <a:p>
            <a:pPr>
              <a:defRPr/>
            </a:pPr>
            <a:r>
              <a:rPr lang="en-US" sz="2400" u="sng" dirty="0" smtClean="0">
                <a:solidFill>
                  <a:srgbClr val="C00000"/>
                </a:solidFill>
                <a:sym typeface="Wingdings"/>
              </a:rPr>
              <a:t>  </a:t>
            </a:r>
            <a:r>
              <a:rPr lang="zh-CN" altLang="en-US" sz="2200" u="sng" dirty="0" smtClean="0">
                <a:solidFill>
                  <a:srgbClr val="C00000"/>
                </a:solidFill>
                <a:latin typeface="+mn-ea"/>
                <a:ea typeface="+mn-ea"/>
              </a:rPr>
              <a:t>门电路</a:t>
            </a:r>
            <a:r>
              <a:rPr lang="zh-CN" altLang="en-US" sz="2200" u="sng" dirty="0">
                <a:solidFill>
                  <a:srgbClr val="C00000"/>
                </a:solidFill>
                <a:latin typeface="+mn-ea"/>
                <a:ea typeface="+mn-ea"/>
              </a:rPr>
              <a:t>及其他集成器件未使用的多余输入端一般不允许悬空</a:t>
            </a:r>
            <a:r>
              <a:rPr lang="zh-CN" altLang="en-US" sz="2200" u="sng" dirty="0" smtClean="0">
                <a:solidFill>
                  <a:srgbClr val="C00000"/>
                </a:solidFill>
                <a:latin typeface="+mn-ea"/>
                <a:ea typeface="+mn-ea"/>
              </a:rPr>
              <a:t>，按照上述方法处理后，集成器件的正常工作不受影响。</a:t>
            </a:r>
            <a:endParaRPr lang="zh-CN" altLang="en-US" sz="2200" u="sng" dirty="0">
              <a:solidFill>
                <a:srgbClr val="C00000"/>
              </a:solidFill>
              <a:latin typeface="+mn-ea"/>
              <a:ea typeface="+mn-ea"/>
            </a:endParaRPr>
          </a:p>
        </p:txBody>
      </p:sp>
      <p:sp>
        <p:nvSpPr>
          <p:cNvPr id="12" name="矩形 3"/>
          <p:cNvSpPr>
            <a:spLocks noChangeArrowheads="1"/>
          </p:cNvSpPr>
          <p:nvPr/>
        </p:nvSpPr>
        <p:spPr bwMode="auto">
          <a:xfrm>
            <a:off x="571500" y="2357436"/>
            <a:ext cx="8286750" cy="800219"/>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a:t>
            </a:r>
            <a:r>
              <a:rPr lang="zh-CN" altLang="en-US" sz="2200" dirty="0">
                <a:solidFill>
                  <a:srgbClr val="0000CC"/>
                </a:solidFill>
                <a:latin typeface="+mn-ea"/>
                <a:ea typeface="+mn-ea"/>
              </a:rPr>
              <a:t>与门、与非门输入端的多余引脚，可采用与其余输入引脚并联、将输入端连接至电源正极</a:t>
            </a:r>
            <a:r>
              <a:rPr lang="zh-CN" altLang="en-US" sz="2200" dirty="0" smtClean="0">
                <a:solidFill>
                  <a:srgbClr val="0000CC"/>
                </a:solidFill>
                <a:latin typeface="+mn-ea"/>
                <a:ea typeface="+mn-ea"/>
              </a:rPr>
              <a:t>等处理方式</a:t>
            </a:r>
            <a:r>
              <a:rPr lang="zh-CN" altLang="en-US" sz="2200" dirty="0">
                <a:solidFill>
                  <a:srgbClr val="0000CC"/>
                </a:solidFill>
                <a:latin typeface="+mn-ea"/>
                <a:ea typeface="+mn-ea"/>
              </a:rPr>
              <a:t>。</a:t>
            </a:r>
          </a:p>
        </p:txBody>
      </p:sp>
      <p:sp>
        <p:nvSpPr>
          <p:cNvPr id="13" name="矩形 3"/>
          <p:cNvSpPr>
            <a:spLocks noChangeArrowheads="1"/>
          </p:cNvSpPr>
          <p:nvPr/>
        </p:nvSpPr>
        <p:spPr bwMode="auto">
          <a:xfrm>
            <a:off x="571500" y="3000378"/>
            <a:ext cx="8286750" cy="800219"/>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a:t>
            </a:r>
            <a:r>
              <a:rPr lang="zh-CN" altLang="en-US" sz="2200" dirty="0">
                <a:solidFill>
                  <a:srgbClr val="0000CC"/>
                </a:solidFill>
                <a:latin typeface="+mn-ea"/>
                <a:ea typeface="+mn-ea"/>
              </a:rPr>
              <a:t>或门、或非门输入端的多余引脚，</a:t>
            </a:r>
            <a:r>
              <a:rPr lang="zh-CN" altLang="en-US" sz="2200" dirty="0" smtClean="0">
                <a:solidFill>
                  <a:srgbClr val="0000CC"/>
                </a:solidFill>
                <a:latin typeface="+mn-ea"/>
                <a:ea typeface="+mn-ea"/>
              </a:rPr>
              <a:t>可采用</a:t>
            </a:r>
            <a:r>
              <a:rPr lang="zh-CN" altLang="en-US" sz="2200" dirty="0">
                <a:solidFill>
                  <a:srgbClr val="0000CC"/>
                </a:solidFill>
                <a:latin typeface="+mn-ea"/>
                <a:ea typeface="+mn-ea"/>
              </a:rPr>
              <a:t>与其余输入引脚并联或连接至电源</a:t>
            </a:r>
            <a:r>
              <a:rPr lang="zh-CN" altLang="en-US" sz="2200" dirty="0" smtClean="0">
                <a:solidFill>
                  <a:srgbClr val="0000CC"/>
                </a:solidFill>
                <a:latin typeface="+mn-ea"/>
                <a:ea typeface="+mn-ea"/>
              </a:rPr>
              <a:t>地的处理方式。</a:t>
            </a:r>
            <a:endParaRPr lang="zh-CN" altLang="en-US" sz="2200" dirty="0">
              <a:solidFill>
                <a:srgbClr val="0000CC"/>
              </a:solidFill>
              <a:latin typeface="+mn-ea"/>
              <a:ea typeface="+mn-ea"/>
            </a:endParaRPr>
          </a:p>
        </p:txBody>
      </p:sp>
      <p:grpSp>
        <p:nvGrpSpPr>
          <p:cNvPr id="2" name="组合 10"/>
          <p:cNvGrpSpPr>
            <a:grpSpLocks/>
          </p:cNvGrpSpPr>
          <p:nvPr/>
        </p:nvGrpSpPr>
        <p:grpSpPr bwMode="auto">
          <a:xfrm>
            <a:off x="539751" y="1294209"/>
            <a:ext cx="8137525" cy="1134665"/>
            <a:chOff x="539440" y="1700760"/>
            <a:chExt cx="8137130" cy="1512210"/>
          </a:xfrm>
        </p:grpSpPr>
        <p:sp>
          <p:nvSpPr>
            <p:cNvPr id="40969" name="矩形 9"/>
            <p:cNvSpPr>
              <a:spLocks noChangeArrowheads="1"/>
            </p:cNvSpPr>
            <p:nvPr/>
          </p:nvSpPr>
          <p:spPr bwMode="auto">
            <a:xfrm>
              <a:off x="539440" y="1700760"/>
              <a:ext cx="8137130" cy="151221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0970" name="Picture 2" descr="4T1T7"/>
            <p:cNvPicPr>
              <a:picLocks noChangeAspect="1" noChangeArrowheads="1"/>
            </p:cNvPicPr>
            <p:nvPr/>
          </p:nvPicPr>
          <p:blipFill>
            <a:blip r:embed="rId2" cstate="print"/>
            <a:srcRect/>
            <a:stretch>
              <a:fillRect/>
            </a:stretch>
          </p:blipFill>
          <p:spPr bwMode="auto">
            <a:xfrm>
              <a:off x="642938" y="1783647"/>
              <a:ext cx="7929562" cy="1357313"/>
            </a:xfrm>
            <a:prstGeom prst="rect">
              <a:avLst/>
            </a:prstGeom>
            <a:noFill/>
            <a:ln w="9525">
              <a:noFill/>
              <a:miter lim="800000"/>
              <a:headEnd/>
              <a:tailEnd/>
            </a:ln>
          </p:spPr>
        </p:pic>
      </p:grpSp>
      <p:sp>
        <p:nvSpPr>
          <p:cNvPr id="9" name="矩形 3"/>
          <p:cNvSpPr>
            <a:spLocks noChangeArrowheads="1"/>
          </p:cNvSpPr>
          <p:nvPr/>
        </p:nvSpPr>
        <p:spPr bwMode="auto">
          <a:xfrm>
            <a:off x="571500" y="3643313"/>
            <a:ext cx="8286750" cy="461665"/>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a:t>
            </a:r>
            <a:r>
              <a:rPr lang="zh-CN" altLang="en-US" sz="2200" dirty="0">
                <a:solidFill>
                  <a:srgbClr val="0000CC"/>
                </a:solidFill>
                <a:latin typeface="+mn-ea"/>
                <a:ea typeface="+mn-ea"/>
              </a:rPr>
              <a:t>集成芯片内未使用</a:t>
            </a:r>
            <a:r>
              <a:rPr lang="zh-CN" altLang="en-US" sz="2200" dirty="0">
                <a:solidFill>
                  <a:srgbClr val="0000CC"/>
                </a:solidFill>
                <a:latin typeface="+mn-ea"/>
                <a:ea typeface="+mn-ea"/>
              </a:rPr>
              <a:t>的非门，需将其输入端接地。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2" grpId="0"/>
      <p:bldP spid="1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
          <p:cNvSpPr>
            <a:spLocks noChangeArrowheads="1"/>
          </p:cNvSpPr>
          <p:nvPr/>
        </p:nvSpPr>
        <p:spPr bwMode="auto">
          <a:xfrm>
            <a:off x="642939" y="321469"/>
            <a:ext cx="5944256"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4.1.3  </a:t>
            </a:r>
            <a:r>
              <a:rPr lang="zh-CN" altLang="en-US" sz="2800" dirty="0">
                <a:solidFill>
                  <a:srgbClr val="FF0000"/>
                </a:solidFill>
                <a:latin typeface="+mj-ea"/>
                <a:ea typeface="+mj-ea"/>
              </a:rPr>
              <a:t>提高</a:t>
            </a:r>
            <a:r>
              <a:rPr lang="en-US" altLang="zh-CN" sz="2800" dirty="0">
                <a:solidFill>
                  <a:srgbClr val="FF0000"/>
                </a:solidFill>
                <a:latin typeface="+mj-ea"/>
                <a:ea typeface="+mj-ea"/>
              </a:rPr>
              <a:t>CMOS</a:t>
            </a:r>
            <a:r>
              <a:rPr lang="zh-CN" altLang="en-US" sz="2800" dirty="0">
                <a:solidFill>
                  <a:srgbClr val="FF0000"/>
                </a:solidFill>
                <a:latin typeface="+mj-ea"/>
                <a:ea typeface="+mj-ea"/>
              </a:rPr>
              <a:t>逻辑门的驱动能力</a:t>
            </a:r>
          </a:p>
        </p:txBody>
      </p:sp>
      <p:sp>
        <p:nvSpPr>
          <p:cNvPr id="8" name="矩形 3"/>
          <p:cNvSpPr>
            <a:spLocks noChangeArrowheads="1"/>
          </p:cNvSpPr>
          <p:nvPr/>
        </p:nvSpPr>
        <p:spPr bwMode="auto">
          <a:xfrm>
            <a:off x="533400" y="910828"/>
            <a:ext cx="8286750" cy="830997"/>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如果</a:t>
            </a:r>
            <a:r>
              <a:rPr lang="zh-CN" altLang="en-US" sz="2400" dirty="0">
                <a:solidFill>
                  <a:srgbClr val="0000CC"/>
                </a:solidFill>
                <a:latin typeface="+mn-ea"/>
                <a:ea typeface="+mn-ea"/>
              </a:rPr>
              <a:t>将相同类型的多只逻辑门并联，可有效</a:t>
            </a:r>
            <a:r>
              <a:rPr lang="zh-CN" altLang="en-US" sz="2400" dirty="0" smtClean="0">
                <a:solidFill>
                  <a:srgbClr val="0000CC"/>
                </a:solidFill>
                <a:latin typeface="+mn-ea"/>
                <a:ea typeface="+mn-ea"/>
              </a:rPr>
              <a:t>提高该器件的驱动</a:t>
            </a:r>
            <a:r>
              <a:rPr lang="zh-CN" altLang="en-US" sz="2400" dirty="0">
                <a:solidFill>
                  <a:srgbClr val="0000CC"/>
                </a:solidFill>
                <a:latin typeface="+mn-ea"/>
                <a:ea typeface="+mn-ea"/>
              </a:rPr>
              <a:t>能力。</a:t>
            </a:r>
          </a:p>
        </p:txBody>
      </p:sp>
      <p:sp>
        <p:nvSpPr>
          <p:cNvPr id="9" name="矩形 3"/>
          <p:cNvSpPr>
            <a:spLocks noChangeArrowheads="1"/>
          </p:cNvSpPr>
          <p:nvPr/>
        </p:nvSpPr>
        <p:spPr bwMode="auto">
          <a:xfrm>
            <a:off x="642938" y="3877866"/>
            <a:ext cx="8286750" cy="830997"/>
          </a:xfrm>
          <a:prstGeom prst="rect">
            <a:avLst/>
          </a:prstGeom>
          <a:noFill/>
          <a:ln w="9525">
            <a:noFill/>
            <a:miter lim="800000"/>
            <a:headEnd/>
            <a:tailEnd/>
          </a:ln>
        </p:spPr>
        <p:txBody>
          <a:bodyPr>
            <a:spAutoFit/>
          </a:bodyPr>
          <a:lstStyle/>
          <a:p>
            <a:pPr>
              <a:defRPr/>
            </a:pPr>
            <a:r>
              <a:rPr lang="en-US" altLang="en-US" sz="2400" dirty="0">
                <a:solidFill>
                  <a:srgbClr val="0000CC"/>
                </a:solidFill>
                <a:latin typeface="+mn-ea"/>
                <a:ea typeface="+mn-ea"/>
              </a:rPr>
              <a:t> </a:t>
            </a:r>
            <a:r>
              <a:rPr lang="en-US" altLang="en-US" sz="2400" dirty="0" smtClean="0">
                <a:solidFill>
                  <a:srgbClr val="0000CC"/>
                </a:solidFill>
                <a:latin typeface="+mn-ea"/>
                <a:ea typeface="+mn-ea"/>
              </a:rPr>
              <a:t>   CD4069</a:t>
            </a:r>
            <a:r>
              <a:rPr lang="zh-CN" altLang="en-US" sz="2400" dirty="0">
                <a:solidFill>
                  <a:srgbClr val="0000CC"/>
                </a:solidFill>
                <a:latin typeface="+mn-ea"/>
                <a:ea typeface="+mn-ea"/>
              </a:rPr>
              <a:t>内部包含</a:t>
            </a:r>
            <a:r>
              <a:rPr lang="en-US" altLang="en-US" sz="2400" dirty="0">
                <a:solidFill>
                  <a:srgbClr val="0000CC"/>
                </a:solidFill>
                <a:latin typeface="+mn-ea"/>
                <a:ea typeface="+mn-ea"/>
              </a:rPr>
              <a:t>6</a:t>
            </a:r>
            <a:r>
              <a:rPr lang="zh-CN" altLang="en-US" sz="2400" dirty="0">
                <a:solidFill>
                  <a:srgbClr val="0000CC"/>
                </a:solidFill>
                <a:latin typeface="+mn-ea"/>
                <a:ea typeface="+mn-ea"/>
              </a:rPr>
              <a:t>只非门：前面两只构成方波发生器，后面</a:t>
            </a:r>
            <a:r>
              <a:rPr lang="en-US" altLang="zh-CN" sz="2400" dirty="0">
                <a:solidFill>
                  <a:srgbClr val="0000CC"/>
                </a:solidFill>
                <a:latin typeface="+mn-ea"/>
                <a:ea typeface="+mn-ea"/>
              </a:rPr>
              <a:t>4</a:t>
            </a:r>
            <a:r>
              <a:rPr lang="zh-CN" altLang="en-US" sz="2400" dirty="0">
                <a:solidFill>
                  <a:srgbClr val="0000CC"/>
                </a:solidFill>
                <a:latin typeface="+mn-ea"/>
                <a:ea typeface="+mn-ea"/>
              </a:rPr>
              <a:t>只并联，可提高驱动能力。</a:t>
            </a:r>
          </a:p>
        </p:txBody>
      </p:sp>
      <p:grpSp>
        <p:nvGrpSpPr>
          <p:cNvPr id="2" name="组合 9"/>
          <p:cNvGrpSpPr>
            <a:grpSpLocks/>
          </p:cNvGrpSpPr>
          <p:nvPr/>
        </p:nvGrpSpPr>
        <p:grpSpPr bwMode="auto">
          <a:xfrm>
            <a:off x="2071689" y="1768087"/>
            <a:ext cx="4929187" cy="2089547"/>
            <a:chOff x="2071688" y="2071688"/>
            <a:chExt cx="4929187" cy="2786062"/>
          </a:xfrm>
        </p:grpSpPr>
        <p:sp>
          <p:nvSpPr>
            <p:cNvPr id="41990" name="矩形 9"/>
            <p:cNvSpPr>
              <a:spLocks noChangeArrowheads="1"/>
            </p:cNvSpPr>
            <p:nvPr/>
          </p:nvSpPr>
          <p:spPr bwMode="auto">
            <a:xfrm>
              <a:off x="2071688" y="2071688"/>
              <a:ext cx="4929187" cy="2786062"/>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1991" name="Picture 9" descr="4T1T8"/>
            <p:cNvPicPr>
              <a:picLocks noChangeAspect="1" noChangeArrowheads="1"/>
            </p:cNvPicPr>
            <p:nvPr/>
          </p:nvPicPr>
          <p:blipFill>
            <a:blip r:embed="rId2" cstate="print"/>
            <a:srcRect/>
            <a:stretch>
              <a:fillRect/>
            </a:stretch>
          </p:blipFill>
          <p:spPr bwMode="auto">
            <a:xfrm>
              <a:off x="2170388" y="2214563"/>
              <a:ext cx="4682562" cy="2500312"/>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5588" cy="5143500"/>
        </p:xfrm>
        <a:graphic>
          <a:graphicData uri="http://schemas.openxmlformats.org/presentationml/2006/ole">
            <p:oleObj spid="_x0000_s157698" name="幻灯片" r:id="rId3" imgW="2964600" imgH="1666800" progId="PowerPoint.Slide.12">
              <p:embed/>
            </p:oleObj>
          </a:graphicData>
        </a:graphic>
      </p:graphicFrame>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矩形 2"/>
          <p:cNvSpPr>
            <a:spLocks noChangeArrowheads="1"/>
          </p:cNvSpPr>
          <p:nvPr/>
        </p:nvSpPr>
        <p:spPr bwMode="auto">
          <a:xfrm>
            <a:off x="642939" y="321469"/>
            <a:ext cx="3975768"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4.2  </a:t>
            </a:r>
            <a:r>
              <a:rPr lang="zh-CN" altLang="en-US" sz="2800" dirty="0">
                <a:solidFill>
                  <a:srgbClr val="FF0000"/>
                </a:solidFill>
                <a:latin typeface="+mj-ea"/>
                <a:ea typeface="+mj-ea"/>
              </a:rPr>
              <a:t>组合逻辑电路设计</a:t>
            </a:r>
          </a:p>
        </p:txBody>
      </p:sp>
      <p:sp>
        <p:nvSpPr>
          <p:cNvPr id="13" name="Rectangle 35"/>
          <p:cNvSpPr>
            <a:spLocks noChangeArrowheads="1"/>
          </p:cNvSpPr>
          <p:nvPr/>
        </p:nvSpPr>
        <p:spPr bwMode="auto">
          <a:xfrm>
            <a:off x="684213" y="3500444"/>
            <a:ext cx="7993062" cy="1200329"/>
          </a:xfrm>
          <a:prstGeom prst="rect">
            <a:avLst/>
          </a:prstGeom>
          <a:noFill/>
          <a:ln w="9525">
            <a:noFill/>
            <a:miter lim="800000"/>
            <a:headEnd/>
            <a:tailEnd/>
          </a:ln>
        </p:spPr>
        <p:txBody>
          <a:bodyPr>
            <a:spAutoFit/>
          </a:bodyPr>
          <a:lstStyle/>
          <a:p>
            <a:r>
              <a:rPr lang="zh-CN" altLang="en-US" sz="2400" dirty="0" smtClean="0">
                <a:solidFill>
                  <a:srgbClr val="000066"/>
                </a:solidFill>
                <a:latin typeface="楷体_GB2312" pitchFamily="49" charset="-122"/>
                <a:ea typeface="楷体_GB2312" pitchFamily="49" charset="-122"/>
              </a:rPr>
              <a:t>工作</a:t>
            </a:r>
            <a:r>
              <a:rPr lang="zh-CN" altLang="en-US" sz="2400" dirty="0">
                <a:solidFill>
                  <a:srgbClr val="000066"/>
                </a:solidFill>
                <a:latin typeface="楷体_GB2312" pitchFamily="49" charset="-122"/>
                <a:ea typeface="楷体_GB2312" pitchFamily="49" charset="-122"/>
              </a:rPr>
              <a:t>特点</a:t>
            </a:r>
            <a:r>
              <a:rPr lang="en-US" altLang="zh-CN" sz="2400" dirty="0" smtClean="0">
                <a:solidFill>
                  <a:srgbClr val="000066"/>
                </a:solidFill>
                <a:latin typeface="楷体_GB2312" pitchFamily="49" charset="-122"/>
                <a:ea typeface="楷体_GB2312" pitchFamily="49" charset="-122"/>
              </a:rPr>
              <a:t>:</a:t>
            </a:r>
          </a:p>
          <a:p>
            <a:r>
              <a:rPr lang="en-US" altLang="zh-CN" sz="2400" dirty="0">
                <a:solidFill>
                  <a:srgbClr val="000066"/>
                </a:solidFill>
                <a:latin typeface="楷体_GB2312" pitchFamily="49" charset="-122"/>
                <a:ea typeface="楷体_GB2312" pitchFamily="49" charset="-122"/>
              </a:rPr>
              <a:t> </a:t>
            </a:r>
            <a:r>
              <a:rPr lang="en-US" altLang="zh-CN" sz="2400" dirty="0" smtClean="0">
                <a:solidFill>
                  <a:srgbClr val="000066"/>
                </a:solidFill>
                <a:latin typeface="楷体_GB2312" pitchFamily="49" charset="-122"/>
                <a:ea typeface="楷体_GB2312" pitchFamily="49" charset="-122"/>
              </a:rPr>
              <a:t>   </a:t>
            </a:r>
            <a:r>
              <a:rPr lang="zh-CN" altLang="en-US" sz="2400" dirty="0" smtClean="0">
                <a:solidFill>
                  <a:srgbClr val="000066"/>
                </a:solidFill>
                <a:latin typeface="楷体_GB2312" pitchFamily="49" charset="-122"/>
                <a:ea typeface="楷体_GB2312" pitchFamily="49" charset="-122"/>
              </a:rPr>
              <a:t>在</a:t>
            </a:r>
            <a:r>
              <a:rPr lang="zh-CN" altLang="en-US" sz="2400" dirty="0">
                <a:solidFill>
                  <a:srgbClr val="000066"/>
                </a:solidFill>
                <a:latin typeface="楷体_GB2312" pitchFamily="49" charset="-122"/>
                <a:ea typeface="楷体_GB2312" pitchFamily="49" charset="-122"/>
              </a:rPr>
              <a:t>任何时刻，电路的输出状态只取决于同一时刻的输入状态而与电路原来的状态无关。</a:t>
            </a:r>
          </a:p>
        </p:txBody>
      </p:sp>
      <p:sp>
        <p:nvSpPr>
          <p:cNvPr id="1032" name="Rectangle 36"/>
          <p:cNvSpPr>
            <a:spLocks noChangeArrowheads="1"/>
          </p:cNvSpPr>
          <p:nvPr/>
        </p:nvSpPr>
        <p:spPr bwMode="auto">
          <a:xfrm>
            <a:off x="114300" y="1572816"/>
            <a:ext cx="1574800" cy="369332"/>
          </a:xfrm>
          <a:prstGeom prst="rect">
            <a:avLst/>
          </a:prstGeom>
          <a:noFill/>
          <a:ln w="9525">
            <a:noFill/>
            <a:miter lim="800000"/>
            <a:headEnd/>
            <a:tailEnd/>
          </a:ln>
        </p:spPr>
        <p:txBody>
          <a:bodyPr>
            <a:spAutoFit/>
          </a:bodyPr>
          <a:lstStyle/>
          <a:p>
            <a:endParaRPr lang="zh-CN" altLang="en-US"/>
          </a:p>
        </p:txBody>
      </p:sp>
      <p:sp>
        <p:nvSpPr>
          <p:cNvPr id="1033" name="Rectangle 37"/>
          <p:cNvSpPr>
            <a:spLocks noChangeArrowheads="1"/>
          </p:cNvSpPr>
          <p:nvPr/>
        </p:nvSpPr>
        <p:spPr bwMode="auto">
          <a:xfrm>
            <a:off x="539750" y="897731"/>
            <a:ext cx="6477000"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1</a:t>
            </a:r>
            <a:r>
              <a:rPr lang="zh-CN" altLang="en-US" sz="2400" dirty="0">
                <a:solidFill>
                  <a:srgbClr val="C00000"/>
                </a:solidFill>
                <a:latin typeface="+mn-ea"/>
                <a:ea typeface="+mn-ea"/>
              </a:rPr>
              <a:t>、</a:t>
            </a:r>
            <a:r>
              <a:rPr lang="en-US" altLang="zh-CN" sz="2400" dirty="0">
                <a:solidFill>
                  <a:srgbClr val="C00000"/>
                </a:solidFill>
                <a:latin typeface="+mn-ea"/>
                <a:ea typeface="+mn-ea"/>
              </a:rPr>
              <a:t> </a:t>
            </a:r>
            <a:r>
              <a:rPr lang="zh-CN" altLang="en-US" sz="2400" dirty="0">
                <a:solidFill>
                  <a:srgbClr val="C00000"/>
                </a:solidFill>
                <a:latin typeface="+mn-ea"/>
                <a:ea typeface="+mn-ea"/>
              </a:rPr>
              <a:t>组合逻辑电路的定义</a:t>
            </a:r>
          </a:p>
        </p:txBody>
      </p:sp>
      <p:sp>
        <p:nvSpPr>
          <p:cNvPr id="16" name="Rectangle 39"/>
          <p:cNvSpPr>
            <a:spLocks noChangeArrowheads="1"/>
          </p:cNvSpPr>
          <p:nvPr/>
        </p:nvSpPr>
        <p:spPr bwMode="auto">
          <a:xfrm>
            <a:off x="684214" y="2357436"/>
            <a:ext cx="5616575" cy="1200329"/>
          </a:xfrm>
          <a:prstGeom prst="rect">
            <a:avLst/>
          </a:prstGeom>
          <a:noFill/>
          <a:ln w="9525">
            <a:noFill/>
            <a:miter lim="800000"/>
            <a:headEnd/>
            <a:tailEnd/>
          </a:ln>
        </p:spPr>
        <p:txBody>
          <a:bodyPr>
            <a:spAutoFit/>
          </a:bodyPr>
          <a:lstStyle/>
          <a:p>
            <a:r>
              <a:rPr lang="zh-CN" altLang="en-US" sz="2400" dirty="0">
                <a:solidFill>
                  <a:srgbClr val="000066"/>
                </a:solidFill>
                <a:latin typeface="Times New Roman" pitchFamily="18" charset="0"/>
                <a:ea typeface="楷体_GB2312" pitchFamily="49" charset="-122"/>
              </a:rPr>
              <a:t>结构特征</a:t>
            </a:r>
            <a:r>
              <a:rPr lang="en-US" altLang="zh-CN" sz="2400" dirty="0">
                <a:solidFill>
                  <a:srgbClr val="000066"/>
                </a:solidFill>
                <a:latin typeface="Times New Roman" pitchFamily="18" charset="0"/>
                <a:ea typeface="楷体_GB2312" pitchFamily="49" charset="-122"/>
              </a:rPr>
              <a:t>:</a:t>
            </a:r>
          </a:p>
          <a:p>
            <a:r>
              <a:rPr lang="zh-CN" altLang="en-US" sz="2400" dirty="0">
                <a:solidFill>
                  <a:srgbClr val="000066"/>
                </a:solidFill>
                <a:latin typeface="Times New Roman" pitchFamily="18" charset="0"/>
                <a:ea typeface="楷体_GB2312" pitchFamily="49" charset="-122"/>
              </a:rPr>
              <a:t>（</a:t>
            </a:r>
            <a:r>
              <a:rPr lang="en-US" altLang="zh-CN" sz="2400" dirty="0">
                <a:solidFill>
                  <a:srgbClr val="000066"/>
                </a:solidFill>
                <a:latin typeface="Times New Roman" pitchFamily="18" charset="0"/>
                <a:ea typeface="楷体_GB2312" pitchFamily="49" charset="-122"/>
              </a:rPr>
              <a:t>1</a:t>
            </a:r>
            <a:r>
              <a:rPr lang="zh-CN" altLang="en-US" sz="2400" dirty="0">
                <a:solidFill>
                  <a:srgbClr val="000066"/>
                </a:solidFill>
                <a:latin typeface="Times New Roman" pitchFamily="18" charset="0"/>
                <a:ea typeface="楷体_GB2312" pitchFamily="49" charset="-122"/>
              </a:rPr>
              <a:t>）输出、输入之间没有反馈延迟通路，</a:t>
            </a:r>
          </a:p>
          <a:p>
            <a:r>
              <a:rPr lang="zh-CN" altLang="en-US" sz="2400" dirty="0">
                <a:solidFill>
                  <a:srgbClr val="000066"/>
                </a:solidFill>
                <a:latin typeface="Times New Roman" pitchFamily="18" charset="0"/>
                <a:ea typeface="楷体_GB2312" pitchFamily="49" charset="-122"/>
              </a:rPr>
              <a:t>（</a:t>
            </a:r>
            <a:r>
              <a:rPr lang="en-US" altLang="zh-CN" sz="2400" dirty="0">
                <a:solidFill>
                  <a:srgbClr val="000066"/>
                </a:solidFill>
                <a:latin typeface="Times New Roman" pitchFamily="18" charset="0"/>
                <a:ea typeface="楷体_GB2312" pitchFamily="49" charset="-122"/>
              </a:rPr>
              <a:t>2</a:t>
            </a:r>
            <a:r>
              <a:rPr lang="zh-CN" altLang="en-US" sz="2400" dirty="0">
                <a:solidFill>
                  <a:srgbClr val="000066"/>
                </a:solidFill>
                <a:latin typeface="Times New Roman" pitchFamily="18" charset="0"/>
                <a:ea typeface="楷体_GB2312" pitchFamily="49" charset="-122"/>
              </a:rPr>
              <a:t>）不含记忆单元</a:t>
            </a:r>
          </a:p>
        </p:txBody>
      </p:sp>
      <p:sp>
        <p:nvSpPr>
          <p:cNvPr id="1035" name="Rectangle 40"/>
          <p:cNvSpPr>
            <a:spLocks noChangeArrowheads="1"/>
          </p:cNvSpPr>
          <p:nvPr/>
        </p:nvSpPr>
        <p:spPr bwMode="auto">
          <a:xfrm>
            <a:off x="0" y="2154913"/>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9" name="Object 3"/>
          <p:cNvGraphicFramePr>
            <a:graphicFrameLocks noChangeAspect="1"/>
          </p:cNvGraphicFramePr>
          <p:nvPr/>
        </p:nvGraphicFramePr>
        <p:xfrm>
          <a:off x="833433" y="1428742"/>
          <a:ext cx="3024187" cy="915591"/>
        </p:xfrm>
        <a:graphic>
          <a:graphicData uri="http://schemas.openxmlformats.org/presentationml/2006/ole">
            <p:oleObj spid="_x0000_s1027" name="图片" r:id="rId3" imgW="1726936" imgH="683487" progId="Word.Picture.8">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left)">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033" grpId="0"/>
      <p:bldP spid="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
          <p:cNvSpPr>
            <a:spLocks noChangeArrowheads="1"/>
          </p:cNvSpPr>
          <p:nvPr/>
        </p:nvSpPr>
        <p:spPr bwMode="auto">
          <a:xfrm>
            <a:off x="642939" y="321469"/>
            <a:ext cx="3975768"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4.2  </a:t>
            </a:r>
            <a:r>
              <a:rPr lang="zh-CN" altLang="en-US" sz="2800" dirty="0">
                <a:solidFill>
                  <a:srgbClr val="FF0000"/>
                </a:solidFill>
                <a:latin typeface="+mj-ea"/>
                <a:ea typeface="+mj-ea"/>
              </a:rPr>
              <a:t>组合逻辑电路设计</a:t>
            </a:r>
          </a:p>
        </p:txBody>
      </p:sp>
      <p:sp>
        <p:nvSpPr>
          <p:cNvPr id="43011" name="Rectangle 36"/>
          <p:cNvSpPr>
            <a:spLocks noChangeArrowheads="1"/>
          </p:cNvSpPr>
          <p:nvPr/>
        </p:nvSpPr>
        <p:spPr bwMode="auto">
          <a:xfrm>
            <a:off x="42863" y="1470423"/>
            <a:ext cx="1574800" cy="369332"/>
          </a:xfrm>
          <a:prstGeom prst="rect">
            <a:avLst/>
          </a:prstGeom>
          <a:noFill/>
          <a:ln w="9525">
            <a:noFill/>
            <a:miter lim="800000"/>
            <a:headEnd/>
            <a:tailEnd/>
          </a:ln>
        </p:spPr>
        <p:txBody>
          <a:bodyPr>
            <a:spAutoFit/>
          </a:bodyPr>
          <a:lstStyle/>
          <a:p>
            <a:endParaRPr lang="zh-CN" altLang="en-US"/>
          </a:p>
        </p:txBody>
      </p:sp>
      <p:sp>
        <p:nvSpPr>
          <p:cNvPr id="46084" name="Rectangle 37"/>
          <p:cNvSpPr>
            <a:spLocks noChangeArrowheads="1"/>
          </p:cNvSpPr>
          <p:nvPr/>
        </p:nvSpPr>
        <p:spPr bwMode="auto">
          <a:xfrm>
            <a:off x="539750" y="824201"/>
            <a:ext cx="8032750"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2</a:t>
            </a:r>
            <a:r>
              <a:rPr lang="zh-CN" altLang="en-US" sz="2400" dirty="0">
                <a:solidFill>
                  <a:srgbClr val="C00000"/>
                </a:solidFill>
                <a:latin typeface="+mn-ea"/>
                <a:ea typeface="+mn-ea"/>
              </a:rPr>
              <a:t>、使用中、小规模集成电路设计</a:t>
            </a:r>
            <a:r>
              <a:rPr lang="zh-CN" altLang="en-US" sz="2400" dirty="0" smtClean="0">
                <a:solidFill>
                  <a:srgbClr val="C00000"/>
                </a:solidFill>
                <a:latin typeface="+mn-ea"/>
                <a:ea typeface="+mn-ea"/>
              </a:rPr>
              <a:t>组合逻辑电路</a:t>
            </a:r>
            <a:endParaRPr lang="zh-CN" altLang="en-US" sz="2400" dirty="0">
              <a:solidFill>
                <a:srgbClr val="C00000"/>
              </a:solidFill>
              <a:latin typeface="+mn-ea"/>
              <a:ea typeface="+mn-ea"/>
            </a:endParaRPr>
          </a:p>
        </p:txBody>
      </p:sp>
      <p:sp>
        <p:nvSpPr>
          <p:cNvPr id="43013" name="Rectangle 40"/>
          <p:cNvSpPr>
            <a:spLocks noChangeArrowheads="1"/>
          </p:cNvSpPr>
          <p:nvPr/>
        </p:nvSpPr>
        <p:spPr bwMode="auto">
          <a:xfrm>
            <a:off x="-71438" y="2052519"/>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Rectangle 2"/>
          <p:cNvSpPr>
            <a:spLocks noChangeArrowheads="1"/>
          </p:cNvSpPr>
          <p:nvPr/>
        </p:nvSpPr>
        <p:spPr bwMode="auto">
          <a:xfrm>
            <a:off x="285750" y="2207866"/>
            <a:ext cx="8548688" cy="769441"/>
          </a:xfrm>
          <a:prstGeom prst="rect">
            <a:avLst/>
          </a:prstGeom>
          <a:noFill/>
          <a:ln w="9525" algn="ctr">
            <a:noFill/>
            <a:miter lim="800000"/>
            <a:headEnd/>
            <a:tailEnd/>
          </a:ln>
        </p:spPr>
        <p:txBody>
          <a:bodyPr anchor="ctr">
            <a:spAutoFit/>
          </a:bodyPr>
          <a:lstStyle/>
          <a:p>
            <a:pPr>
              <a:tabLst>
                <a:tab pos="971550" algn="l"/>
              </a:tabLst>
            </a:pPr>
            <a:r>
              <a:rPr lang="en-US" altLang="zh-CN" sz="2200" dirty="0">
                <a:solidFill>
                  <a:srgbClr val="000066"/>
                </a:solidFill>
                <a:latin typeface="楷体_GB2312" pitchFamily="49" charset="-122"/>
                <a:ea typeface="楷体_GB2312" pitchFamily="49" charset="-122"/>
              </a:rPr>
              <a:t>★</a:t>
            </a:r>
            <a:r>
              <a:rPr lang="zh-CN" altLang="en-US" sz="2200" dirty="0">
                <a:solidFill>
                  <a:srgbClr val="FF0000"/>
                </a:solidFill>
                <a:latin typeface="楷体_GB2312" pitchFamily="49" charset="-122"/>
                <a:ea typeface="楷体_GB2312" pitchFamily="49" charset="-122"/>
              </a:rPr>
              <a:t>逻辑抽象：</a:t>
            </a:r>
            <a:r>
              <a:rPr lang="zh-CN" altLang="en-US" sz="2200" dirty="0">
                <a:solidFill>
                  <a:srgbClr val="000066"/>
                </a:solidFill>
                <a:latin typeface="楷体_GB2312" pitchFamily="49" charset="-122"/>
                <a:ea typeface="楷体_GB2312" pitchFamily="49" charset="-122"/>
              </a:rPr>
              <a:t>根据实际逻辑问题的因果关系确定输入、输出变量，并定义逻辑状态的含义，列出真值表；</a:t>
            </a:r>
          </a:p>
        </p:txBody>
      </p:sp>
      <p:sp>
        <p:nvSpPr>
          <p:cNvPr id="21" name="Rectangle 3"/>
          <p:cNvSpPr>
            <a:spLocks noChangeArrowheads="1"/>
          </p:cNvSpPr>
          <p:nvPr/>
        </p:nvSpPr>
        <p:spPr bwMode="auto">
          <a:xfrm>
            <a:off x="285751" y="2893219"/>
            <a:ext cx="8620125" cy="461665"/>
          </a:xfrm>
          <a:prstGeom prst="rect">
            <a:avLst/>
          </a:prstGeom>
          <a:noFill/>
          <a:ln w="9525">
            <a:noFill/>
            <a:miter lim="800000"/>
            <a:headEnd/>
            <a:tailEnd/>
          </a:ln>
        </p:spPr>
        <p:txBody>
          <a:bodyPr>
            <a:spAutoFit/>
          </a:bodyPr>
          <a:lstStyle/>
          <a:p>
            <a:r>
              <a:rPr lang="en-US" altLang="zh-CN" sz="2400" dirty="0">
                <a:solidFill>
                  <a:srgbClr val="000066"/>
                </a:solidFill>
                <a:latin typeface="楷体_GB2312" pitchFamily="49" charset="-122"/>
                <a:ea typeface="楷体_GB2312" pitchFamily="49" charset="-122"/>
              </a:rPr>
              <a:t>★</a:t>
            </a:r>
            <a:r>
              <a:rPr lang="zh-CN" altLang="en-US" sz="2200" dirty="0">
                <a:solidFill>
                  <a:srgbClr val="FF0000"/>
                </a:solidFill>
                <a:latin typeface="楷体_GB2312" pitchFamily="49" charset="-122"/>
                <a:ea typeface="楷体_GB2312" pitchFamily="49" charset="-122"/>
              </a:rPr>
              <a:t>选择器件类型</a:t>
            </a:r>
            <a:r>
              <a:rPr lang="zh-CN" altLang="en-US" sz="2200" dirty="0" smtClean="0">
                <a:solidFill>
                  <a:srgbClr val="FF0000"/>
                </a:solidFill>
                <a:latin typeface="楷体_GB2312" pitchFamily="49" charset="-122"/>
                <a:ea typeface="楷体_GB2312" pitchFamily="49" charset="-122"/>
              </a:rPr>
              <a:t>：</a:t>
            </a:r>
            <a:r>
              <a:rPr lang="zh-CN" altLang="en-US" sz="2200" dirty="0" smtClean="0">
                <a:solidFill>
                  <a:srgbClr val="000066"/>
                </a:solidFill>
                <a:latin typeface="楷体_GB2312" pitchFamily="49" charset="-122"/>
                <a:ea typeface="楷体_GB2312" pitchFamily="49" charset="-122"/>
              </a:rPr>
              <a:t>选择</a:t>
            </a:r>
            <a:r>
              <a:rPr lang="zh-CN" altLang="en-US" sz="2200" dirty="0">
                <a:solidFill>
                  <a:srgbClr val="000066"/>
                </a:solidFill>
                <a:latin typeface="楷体_GB2312" pitchFamily="49" charset="-122"/>
                <a:ea typeface="楷体_GB2312" pitchFamily="49" charset="-122"/>
              </a:rPr>
              <a:t>合适的集成逻辑</a:t>
            </a:r>
            <a:r>
              <a:rPr lang="zh-CN" altLang="en-US" sz="2200" dirty="0" smtClean="0">
                <a:solidFill>
                  <a:srgbClr val="000066"/>
                </a:solidFill>
                <a:latin typeface="楷体_GB2312" pitchFamily="49" charset="-122"/>
                <a:ea typeface="楷体_GB2312" pitchFamily="49" charset="-122"/>
              </a:rPr>
              <a:t>芯片；</a:t>
            </a:r>
            <a:endParaRPr lang="zh-CN" altLang="en-US" sz="2200" dirty="0">
              <a:solidFill>
                <a:srgbClr val="000066"/>
              </a:solidFill>
              <a:latin typeface="楷体_GB2312" pitchFamily="49" charset="-122"/>
              <a:ea typeface="楷体_GB2312" pitchFamily="49" charset="-122"/>
            </a:endParaRPr>
          </a:p>
        </p:txBody>
      </p:sp>
      <p:sp>
        <p:nvSpPr>
          <p:cNvPr id="23" name="Rectangle 5"/>
          <p:cNvSpPr>
            <a:spLocks noChangeArrowheads="1"/>
          </p:cNvSpPr>
          <p:nvPr/>
        </p:nvSpPr>
        <p:spPr bwMode="auto">
          <a:xfrm>
            <a:off x="285751" y="3283871"/>
            <a:ext cx="8501063" cy="430887"/>
          </a:xfrm>
          <a:prstGeom prst="rect">
            <a:avLst/>
          </a:prstGeom>
          <a:noFill/>
          <a:ln w="9525">
            <a:noFill/>
            <a:miter lim="800000"/>
            <a:headEnd/>
            <a:tailEnd/>
          </a:ln>
        </p:spPr>
        <p:txBody>
          <a:bodyPr>
            <a:spAutoFit/>
          </a:bodyPr>
          <a:lstStyle/>
          <a:p>
            <a:pPr>
              <a:tabLst>
                <a:tab pos="971550" algn="l"/>
              </a:tabLst>
            </a:pPr>
            <a:r>
              <a:rPr lang="en-US" altLang="zh-CN" sz="2200" dirty="0" smtClean="0">
                <a:solidFill>
                  <a:srgbClr val="000066"/>
                </a:solidFill>
                <a:latin typeface="楷体_GB2312" pitchFamily="49" charset="-122"/>
                <a:ea typeface="楷体_GB2312" pitchFamily="49" charset="-122"/>
              </a:rPr>
              <a:t>★</a:t>
            </a:r>
            <a:r>
              <a:rPr lang="zh-CN" altLang="en-US" sz="2200" dirty="0" smtClean="0">
                <a:solidFill>
                  <a:srgbClr val="000066"/>
                </a:solidFill>
                <a:latin typeface="楷体_GB2312" pitchFamily="49" charset="-122"/>
                <a:ea typeface="楷体_GB2312" pitchFamily="49" charset="-122"/>
              </a:rPr>
              <a:t>根据</a:t>
            </a:r>
            <a:r>
              <a:rPr lang="zh-CN" altLang="en-US" sz="2200" dirty="0">
                <a:solidFill>
                  <a:srgbClr val="000066"/>
                </a:solidFill>
                <a:latin typeface="楷体_GB2312" pitchFamily="49" charset="-122"/>
                <a:ea typeface="楷体_GB2312" pitchFamily="49" charset="-122"/>
              </a:rPr>
              <a:t>真值表和</a:t>
            </a:r>
            <a:r>
              <a:rPr lang="zh-CN" altLang="en-US" sz="2200" dirty="0">
                <a:solidFill>
                  <a:srgbClr val="FF0000"/>
                </a:solidFill>
                <a:latin typeface="楷体_GB2312" pitchFamily="49" charset="-122"/>
                <a:ea typeface="楷体_GB2312" pitchFamily="49" charset="-122"/>
              </a:rPr>
              <a:t>选用的集成逻辑芯片</a:t>
            </a:r>
            <a:r>
              <a:rPr lang="zh-CN" altLang="en-US" sz="2200" dirty="0">
                <a:solidFill>
                  <a:srgbClr val="000066"/>
                </a:solidFill>
                <a:latin typeface="楷体_GB2312" pitchFamily="49" charset="-122"/>
                <a:ea typeface="楷体_GB2312" pitchFamily="49" charset="-122"/>
              </a:rPr>
              <a:t>，列写相应的</a:t>
            </a:r>
            <a:r>
              <a:rPr lang="zh-CN" altLang="en-US" sz="2200" dirty="0">
                <a:solidFill>
                  <a:srgbClr val="FF0000"/>
                </a:solidFill>
                <a:latin typeface="楷体_GB2312" pitchFamily="49" charset="-122"/>
                <a:ea typeface="楷体_GB2312" pitchFamily="49" charset="-122"/>
              </a:rPr>
              <a:t>逻辑函数表达式</a:t>
            </a:r>
            <a:r>
              <a:rPr lang="zh-CN" altLang="en-US" sz="2200" dirty="0">
                <a:solidFill>
                  <a:srgbClr val="000066"/>
                </a:solidFill>
                <a:latin typeface="楷体_GB2312" pitchFamily="49" charset="-122"/>
                <a:ea typeface="楷体_GB2312" pitchFamily="49" charset="-122"/>
              </a:rPr>
              <a:t>。</a:t>
            </a:r>
          </a:p>
        </p:txBody>
      </p:sp>
      <p:sp>
        <p:nvSpPr>
          <p:cNvPr id="24" name="Rectangle 6"/>
          <p:cNvSpPr>
            <a:spLocks noChangeArrowheads="1"/>
          </p:cNvSpPr>
          <p:nvPr/>
        </p:nvSpPr>
        <p:spPr bwMode="auto">
          <a:xfrm>
            <a:off x="357189" y="1834216"/>
            <a:ext cx="4543231" cy="523220"/>
          </a:xfrm>
          <a:prstGeom prst="rect">
            <a:avLst/>
          </a:prstGeom>
          <a:noFill/>
          <a:ln w="9525">
            <a:noFill/>
            <a:miter lim="800000"/>
            <a:headEnd/>
            <a:tailEnd/>
          </a:ln>
        </p:spPr>
        <p:txBody>
          <a:bodyPr wrap="none">
            <a:spAutoFit/>
          </a:bodyPr>
          <a:lstStyle/>
          <a:p>
            <a:r>
              <a:rPr lang="zh-CN" altLang="en-US" sz="2400" dirty="0">
                <a:solidFill>
                  <a:srgbClr val="000066"/>
                </a:solidFill>
                <a:latin typeface="楷体_GB2312" pitchFamily="49" charset="-122"/>
                <a:ea typeface="楷体_GB2312" pitchFamily="49" charset="-122"/>
              </a:rPr>
              <a:t>（</a:t>
            </a:r>
            <a:r>
              <a:rPr lang="en-US" altLang="zh-CN" sz="2400" dirty="0">
                <a:solidFill>
                  <a:srgbClr val="000066"/>
                </a:solidFill>
                <a:latin typeface="楷体_GB2312" pitchFamily="49" charset="-122"/>
                <a:ea typeface="楷体_GB2312" pitchFamily="49" charset="-122"/>
              </a:rPr>
              <a:t>2</a:t>
            </a:r>
            <a:r>
              <a:rPr lang="zh-CN" altLang="en-US" sz="2400" dirty="0">
                <a:solidFill>
                  <a:srgbClr val="000066"/>
                </a:solidFill>
                <a:latin typeface="楷体_GB2312" pitchFamily="49" charset="-122"/>
                <a:ea typeface="楷体_GB2312" pitchFamily="49" charset="-122"/>
              </a:rPr>
              <a:t>）组合逻辑电路的设计步骤</a:t>
            </a:r>
            <a:r>
              <a:rPr lang="zh-CN" altLang="en-US" sz="2800" dirty="0">
                <a:solidFill>
                  <a:srgbClr val="000066"/>
                </a:solidFill>
                <a:latin typeface="楷体_GB2312" pitchFamily="49" charset="-122"/>
                <a:ea typeface="楷体_GB2312" pitchFamily="49" charset="-122"/>
              </a:rPr>
              <a:t> </a:t>
            </a:r>
          </a:p>
        </p:txBody>
      </p:sp>
      <p:sp>
        <p:nvSpPr>
          <p:cNvPr id="25" name="Rectangle 7"/>
          <p:cNvSpPr>
            <a:spLocks noChangeArrowheads="1"/>
          </p:cNvSpPr>
          <p:nvPr/>
        </p:nvSpPr>
        <p:spPr bwMode="auto">
          <a:xfrm>
            <a:off x="309563" y="1169249"/>
            <a:ext cx="8384026" cy="830997"/>
          </a:xfrm>
          <a:prstGeom prst="rect">
            <a:avLst/>
          </a:prstGeom>
          <a:noFill/>
          <a:ln w="9525" algn="ctr">
            <a:noFill/>
            <a:miter lim="800000"/>
            <a:headEnd/>
            <a:tailEnd/>
          </a:ln>
        </p:spPr>
        <p:txBody>
          <a:bodyPr wrap="none" anchor="ctr">
            <a:spAutoFit/>
          </a:bodyPr>
          <a:lstStyle/>
          <a:p>
            <a:pPr>
              <a:tabLst>
                <a:tab pos="971550" algn="l"/>
                <a:tab pos="4392613" algn="r"/>
              </a:tabLst>
            </a:pPr>
            <a:r>
              <a:rPr lang="zh-CN" altLang="en-US" sz="2400" dirty="0">
                <a:solidFill>
                  <a:srgbClr val="000066"/>
                </a:solidFill>
                <a:latin typeface="楷体_GB2312" pitchFamily="49" charset="-122"/>
                <a:ea typeface="楷体_GB2312" pitchFamily="49" charset="-122"/>
              </a:rPr>
              <a:t>（</a:t>
            </a:r>
            <a:r>
              <a:rPr lang="en-US" altLang="zh-CN" sz="2400" dirty="0">
                <a:solidFill>
                  <a:srgbClr val="000066"/>
                </a:solidFill>
                <a:latin typeface="楷体_GB2312" pitchFamily="49" charset="-122"/>
                <a:ea typeface="楷体_GB2312" pitchFamily="49" charset="-122"/>
              </a:rPr>
              <a:t>1</a:t>
            </a:r>
            <a:r>
              <a:rPr lang="zh-CN" altLang="en-US" sz="2400" dirty="0">
                <a:solidFill>
                  <a:srgbClr val="000066"/>
                </a:solidFill>
                <a:latin typeface="楷体_GB2312" pitchFamily="49" charset="-122"/>
                <a:ea typeface="楷体_GB2312" pitchFamily="49" charset="-122"/>
              </a:rPr>
              <a:t>）组合逻辑电路的设计：根据实际逻辑问题，求出所</a:t>
            </a:r>
            <a:r>
              <a:rPr lang="zh-CN" altLang="en-US" sz="2400" dirty="0" smtClean="0">
                <a:solidFill>
                  <a:srgbClr val="000066"/>
                </a:solidFill>
                <a:latin typeface="楷体_GB2312" pitchFamily="49" charset="-122"/>
                <a:ea typeface="楷体_GB2312" pitchFamily="49" charset="-122"/>
              </a:rPr>
              <a:t>要求</a:t>
            </a:r>
            <a:endParaRPr lang="en-US" altLang="zh-CN" sz="2400" dirty="0" smtClean="0">
              <a:solidFill>
                <a:srgbClr val="000066"/>
              </a:solidFill>
              <a:latin typeface="楷体_GB2312" pitchFamily="49" charset="-122"/>
              <a:ea typeface="楷体_GB2312" pitchFamily="49" charset="-122"/>
            </a:endParaRPr>
          </a:p>
          <a:p>
            <a:pPr>
              <a:tabLst>
                <a:tab pos="971550" algn="l"/>
                <a:tab pos="4392613" algn="r"/>
              </a:tabLst>
            </a:pPr>
            <a:r>
              <a:rPr lang="zh-CN" altLang="en-US" sz="2400" dirty="0" smtClean="0">
                <a:solidFill>
                  <a:srgbClr val="000066"/>
                </a:solidFill>
                <a:latin typeface="楷体_GB2312" pitchFamily="49" charset="-122"/>
                <a:ea typeface="楷体_GB2312" pitchFamily="49" charset="-122"/>
              </a:rPr>
              <a:t>逻辑功能的</a:t>
            </a:r>
            <a:r>
              <a:rPr lang="zh-CN" altLang="en-US" sz="2400" u="sng" dirty="0" smtClean="0">
                <a:solidFill>
                  <a:srgbClr val="FF0000"/>
                </a:solidFill>
                <a:latin typeface="楷体_GB2312" pitchFamily="49" charset="-122"/>
                <a:ea typeface="楷体_GB2312" pitchFamily="49" charset="-122"/>
              </a:rPr>
              <a:t>最简</a:t>
            </a:r>
            <a:r>
              <a:rPr lang="zh-CN" altLang="en-US" sz="2400" dirty="0">
                <a:solidFill>
                  <a:srgbClr val="000066"/>
                </a:solidFill>
                <a:latin typeface="楷体_GB2312" pitchFamily="49" charset="-122"/>
                <a:ea typeface="楷体_GB2312" pitchFamily="49" charset="-122"/>
              </a:rPr>
              <a:t>逻辑电路</a:t>
            </a:r>
            <a:r>
              <a:rPr lang="zh-CN" altLang="en-US" sz="2400" dirty="0" smtClean="0">
                <a:solidFill>
                  <a:srgbClr val="000066"/>
                </a:solidFill>
                <a:latin typeface="楷体_GB2312" pitchFamily="49" charset="-122"/>
                <a:ea typeface="楷体_GB2312" pitchFamily="49" charset="-122"/>
              </a:rPr>
              <a:t>。</a:t>
            </a:r>
            <a:endParaRPr lang="zh-CN" altLang="en-US" sz="2400" dirty="0">
              <a:solidFill>
                <a:srgbClr val="000066"/>
              </a:solidFill>
              <a:latin typeface="楷体_GB2312" pitchFamily="49" charset="-122"/>
              <a:ea typeface="楷体_GB2312" pitchFamily="49" charset="-122"/>
            </a:endParaRPr>
          </a:p>
        </p:txBody>
      </p:sp>
      <p:sp>
        <p:nvSpPr>
          <p:cNvPr id="27" name="Rectangle 5"/>
          <p:cNvSpPr>
            <a:spLocks noChangeArrowheads="1"/>
          </p:cNvSpPr>
          <p:nvPr/>
        </p:nvSpPr>
        <p:spPr bwMode="auto">
          <a:xfrm>
            <a:off x="285751" y="3610283"/>
            <a:ext cx="8501063" cy="461665"/>
          </a:xfrm>
          <a:prstGeom prst="rect">
            <a:avLst/>
          </a:prstGeom>
          <a:noFill/>
          <a:ln w="9525">
            <a:noFill/>
            <a:miter lim="800000"/>
            <a:headEnd/>
            <a:tailEnd/>
          </a:ln>
        </p:spPr>
        <p:txBody>
          <a:bodyPr>
            <a:spAutoFit/>
          </a:bodyPr>
          <a:lstStyle/>
          <a:p>
            <a:r>
              <a:rPr lang="en-US" altLang="zh-CN" sz="2400" dirty="0">
                <a:solidFill>
                  <a:srgbClr val="000066"/>
                </a:solidFill>
                <a:latin typeface="楷体_GB2312" pitchFamily="49" charset="-122"/>
                <a:ea typeface="楷体_GB2312" pitchFamily="49" charset="-122"/>
              </a:rPr>
              <a:t>★</a:t>
            </a:r>
            <a:r>
              <a:rPr lang="zh-CN" altLang="en-US" sz="2200" dirty="0">
                <a:solidFill>
                  <a:srgbClr val="000066"/>
                </a:solidFill>
                <a:latin typeface="楷体_GB2312" pitchFamily="49" charset="-122"/>
                <a:ea typeface="楷体_GB2312" pitchFamily="49" charset="-122"/>
              </a:rPr>
              <a:t>设计出逻辑电路图，并</a:t>
            </a:r>
            <a:r>
              <a:rPr lang="zh-CN" altLang="en-US" sz="2200" dirty="0">
                <a:solidFill>
                  <a:srgbClr val="000066"/>
                </a:solidFill>
                <a:latin typeface="楷体_GB2312" pitchFamily="49" charset="-122"/>
                <a:ea typeface="楷体_GB2312" pitchFamily="49" charset="-122"/>
              </a:rPr>
              <a:t>进行</a:t>
            </a:r>
            <a:r>
              <a:rPr lang="zh-CN" altLang="en-US" sz="2200" dirty="0">
                <a:solidFill>
                  <a:srgbClr val="FF0000"/>
                </a:solidFill>
                <a:latin typeface="楷体_GB2312" pitchFamily="49" charset="-122"/>
                <a:ea typeface="楷体_GB2312" pitchFamily="49" charset="-122"/>
              </a:rPr>
              <a:t>仿真测试</a:t>
            </a:r>
            <a:r>
              <a:rPr lang="zh-CN" altLang="en-US" sz="2200" dirty="0">
                <a:solidFill>
                  <a:srgbClr val="000066"/>
                </a:solidFill>
                <a:latin typeface="楷体_GB2312" pitchFamily="49" charset="-122"/>
                <a:ea typeface="楷体_GB2312" pitchFamily="49" charset="-122"/>
              </a:rPr>
              <a:t>。</a:t>
            </a:r>
          </a:p>
        </p:txBody>
      </p:sp>
      <p:sp>
        <p:nvSpPr>
          <p:cNvPr id="28" name="Rectangle 5"/>
          <p:cNvSpPr>
            <a:spLocks noChangeArrowheads="1"/>
          </p:cNvSpPr>
          <p:nvPr/>
        </p:nvSpPr>
        <p:spPr bwMode="auto">
          <a:xfrm>
            <a:off x="285750" y="3914671"/>
            <a:ext cx="8572500" cy="800219"/>
          </a:xfrm>
          <a:prstGeom prst="rect">
            <a:avLst/>
          </a:prstGeom>
          <a:noFill/>
          <a:ln w="9525">
            <a:noFill/>
            <a:miter lim="800000"/>
            <a:headEnd/>
            <a:tailEnd/>
          </a:ln>
        </p:spPr>
        <p:txBody>
          <a:bodyPr>
            <a:spAutoFit/>
          </a:bodyPr>
          <a:lstStyle/>
          <a:p>
            <a:r>
              <a:rPr lang="en-US" altLang="zh-CN" sz="2400" dirty="0">
                <a:solidFill>
                  <a:srgbClr val="000066"/>
                </a:solidFill>
                <a:latin typeface="楷体_GB2312" pitchFamily="49" charset="-122"/>
                <a:ea typeface="楷体_GB2312" pitchFamily="49" charset="-122"/>
              </a:rPr>
              <a:t>★</a:t>
            </a:r>
            <a:r>
              <a:rPr lang="zh-CN" altLang="en-US" sz="2200" dirty="0">
                <a:solidFill>
                  <a:srgbClr val="000066"/>
                </a:solidFill>
                <a:latin typeface="楷体_GB2312" pitchFamily="49" charset="-122"/>
                <a:ea typeface="楷体_GB2312" pitchFamily="49" charset="-122"/>
              </a:rPr>
              <a:t>仿真结果验证无误后，再</a:t>
            </a:r>
            <a:r>
              <a:rPr lang="zh-CN" altLang="en-US" sz="2200" dirty="0">
                <a:solidFill>
                  <a:srgbClr val="000066"/>
                </a:solidFill>
                <a:latin typeface="楷体_GB2312" pitchFamily="49" charset="-122"/>
                <a:ea typeface="楷体_GB2312" pitchFamily="49" charset="-122"/>
              </a:rPr>
              <a:t>进行</a:t>
            </a:r>
            <a:r>
              <a:rPr lang="zh-CN" altLang="en-US" sz="2200" dirty="0">
                <a:solidFill>
                  <a:srgbClr val="FF0000"/>
                </a:solidFill>
                <a:latin typeface="楷体_GB2312" pitchFamily="49" charset="-122"/>
                <a:ea typeface="楷体_GB2312" pitchFamily="49" charset="-122"/>
              </a:rPr>
              <a:t>硬件电路</a:t>
            </a:r>
            <a:r>
              <a:rPr lang="en-US" altLang="en-US" sz="2200" dirty="0">
                <a:solidFill>
                  <a:srgbClr val="FF0000"/>
                </a:solidFill>
                <a:latin typeface="楷体_GB2312" pitchFamily="49" charset="-122"/>
                <a:ea typeface="楷体_GB2312" pitchFamily="49" charset="-122"/>
              </a:rPr>
              <a:t>PCB</a:t>
            </a:r>
            <a:r>
              <a:rPr lang="zh-CN" altLang="en-US" sz="2200" dirty="0">
                <a:solidFill>
                  <a:srgbClr val="FF0000"/>
                </a:solidFill>
                <a:latin typeface="楷体_GB2312" pitchFamily="49" charset="-122"/>
                <a:ea typeface="楷体_GB2312" pitchFamily="49" charset="-122"/>
              </a:rPr>
              <a:t>板图的设计，并制作出实物</a:t>
            </a:r>
            <a:r>
              <a:rPr lang="zh-CN" altLang="en-US" sz="2200" dirty="0">
                <a:solidFill>
                  <a:srgbClr val="000066"/>
                </a:solidFill>
                <a:latin typeface="楷体_GB2312" pitchFamily="49" charset="-122"/>
                <a:ea typeface="楷体_GB2312" pitchFamily="49" charset="-122"/>
              </a:rPr>
              <a:t>，以硬件实验的方式验证设计方案正确与否。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strips(downRigh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trips(downRigh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Righ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trips(downRigh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strips(downRigh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strips(downRight)">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3" grpId="0" autoUpdateAnimBg="0"/>
      <p:bldP spid="24" grpId="0"/>
      <p:bldP spid="25" grpId="0" autoUpdateAnimBg="0"/>
      <p:bldP spid="27" grpId="0" autoUpdateAnimBg="0"/>
      <p:bldP spid="2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a:spLocks noChangeArrowheads="1"/>
          </p:cNvSpPr>
          <p:nvPr/>
        </p:nvSpPr>
        <p:spPr bwMode="auto">
          <a:xfrm>
            <a:off x="642939" y="321469"/>
            <a:ext cx="4860626"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4.2.1  </a:t>
            </a:r>
            <a:r>
              <a:rPr lang="zh-CN" altLang="en-US" sz="2800" dirty="0">
                <a:solidFill>
                  <a:srgbClr val="FF0000"/>
                </a:solidFill>
                <a:latin typeface="+mj-ea"/>
                <a:ea typeface="+mj-ea"/>
              </a:rPr>
              <a:t>二进制译码器</a:t>
            </a:r>
            <a:r>
              <a:rPr lang="en-US" altLang="zh-CN" sz="2800" dirty="0">
                <a:solidFill>
                  <a:srgbClr val="FF0000"/>
                </a:solidFill>
                <a:latin typeface="+mj-ea"/>
                <a:ea typeface="+mj-ea"/>
              </a:rPr>
              <a:t>74HC138</a:t>
            </a:r>
            <a:endParaRPr lang="zh-CN" altLang="en-US" sz="2800" dirty="0">
              <a:solidFill>
                <a:srgbClr val="FF0000"/>
              </a:solidFill>
              <a:latin typeface="+mj-ea"/>
              <a:ea typeface="+mj-ea"/>
            </a:endParaRPr>
          </a:p>
        </p:txBody>
      </p:sp>
      <p:sp>
        <p:nvSpPr>
          <p:cNvPr id="44035" name="Rectangle 40"/>
          <p:cNvSpPr>
            <a:spLocks noChangeArrowheads="1"/>
          </p:cNvSpPr>
          <p:nvPr/>
        </p:nvSpPr>
        <p:spPr bwMode="auto">
          <a:xfrm>
            <a:off x="-71438" y="2052519"/>
            <a:ext cx="184731" cy="369332"/>
          </a:xfrm>
          <a:prstGeom prst="rect">
            <a:avLst/>
          </a:prstGeom>
          <a:noFill/>
          <a:ln w="9525">
            <a:noFill/>
            <a:miter lim="800000"/>
            <a:headEnd/>
            <a:tailEnd/>
          </a:ln>
        </p:spPr>
        <p:txBody>
          <a:bodyPr wrap="none" anchor="ctr">
            <a:spAutoFit/>
          </a:bodyPr>
          <a:lstStyle/>
          <a:p>
            <a:endParaRPr lang="zh-CN" altLang="en-US"/>
          </a:p>
        </p:txBody>
      </p:sp>
      <p:sp>
        <p:nvSpPr>
          <p:cNvPr id="33" name="Rectangle 2"/>
          <p:cNvSpPr>
            <a:spLocks noChangeArrowheads="1"/>
          </p:cNvSpPr>
          <p:nvPr/>
        </p:nvSpPr>
        <p:spPr bwMode="auto">
          <a:xfrm>
            <a:off x="731838" y="2262844"/>
            <a:ext cx="3153427" cy="523220"/>
          </a:xfrm>
          <a:prstGeom prst="rect">
            <a:avLst/>
          </a:prstGeom>
          <a:noFill/>
          <a:ln w="28575">
            <a:noFill/>
            <a:miter lim="800000"/>
            <a:headEnd/>
            <a:tailEnd type="none" w="lg" len="lg"/>
          </a:ln>
        </p:spPr>
        <p:txBody>
          <a:bodyPr wrap="none" anchor="ctr">
            <a:spAutoFit/>
          </a:bodyPr>
          <a:lstStyle/>
          <a:p>
            <a:r>
              <a:rPr lang="zh-CN" altLang="en-US" sz="2400" dirty="0" smtClean="0">
                <a:solidFill>
                  <a:srgbClr val="000066"/>
                </a:solidFill>
                <a:latin typeface="楷体_GB2312" pitchFamily="49" charset="-122"/>
                <a:ea typeface="楷体_GB2312" pitchFamily="49" charset="-122"/>
              </a:rPr>
              <a:t>    译码器</a:t>
            </a:r>
            <a:r>
              <a:rPr lang="zh-CN" altLang="en-US" sz="2400" dirty="0">
                <a:solidFill>
                  <a:srgbClr val="000066"/>
                </a:solidFill>
                <a:latin typeface="楷体_GB2312" pitchFamily="49" charset="-122"/>
                <a:ea typeface="楷体_GB2312" pitchFamily="49" charset="-122"/>
              </a:rPr>
              <a:t>的分类：</a:t>
            </a:r>
            <a:r>
              <a:rPr lang="zh-CN" altLang="en-US" sz="2800" dirty="0">
                <a:solidFill>
                  <a:srgbClr val="000066"/>
                </a:solidFill>
                <a:latin typeface="楷体_GB2312" pitchFamily="49" charset="-122"/>
                <a:ea typeface="楷体_GB2312" pitchFamily="49" charset="-122"/>
              </a:rPr>
              <a:t> </a:t>
            </a:r>
          </a:p>
        </p:txBody>
      </p:sp>
      <p:sp>
        <p:nvSpPr>
          <p:cNvPr id="34" name="Rectangle 3"/>
          <p:cNvSpPr>
            <a:spLocks noChangeArrowheads="1"/>
          </p:cNvSpPr>
          <p:nvPr/>
        </p:nvSpPr>
        <p:spPr bwMode="auto">
          <a:xfrm>
            <a:off x="708025" y="928676"/>
            <a:ext cx="8401050" cy="1213561"/>
          </a:xfrm>
          <a:prstGeom prst="rect">
            <a:avLst/>
          </a:prstGeom>
          <a:noFill/>
          <a:ln w="28575">
            <a:noFill/>
            <a:miter lim="800000"/>
            <a:headEnd/>
            <a:tailEnd type="none" w="lg" len="lg"/>
          </a:ln>
        </p:spPr>
        <p:txBody>
          <a:bodyPr wrap="square" tIns="165048" bIns="165048" anchor="ctr">
            <a:spAutoFit/>
          </a:bodyPr>
          <a:lstStyle/>
          <a:p>
            <a:pPr>
              <a:lnSpc>
                <a:spcPct val="110000"/>
              </a:lnSpc>
            </a:pPr>
            <a:r>
              <a:rPr lang="zh-CN" altLang="en-US" sz="2400" dirty="0" smtClean="0">
                <a:solidFill>
                  <a:srgbClr val="000066"/>
                </a:solidFill>
                <a:latin typeface="楷体_GB2312" pitchFamily="49" charset="-122"/>
                <a:ea typeface="楷体_GB2312" pitchFamily="49" charset="-122"/>
              </a:rPr>
              <a:t>    译码</a:t>
            </a:r>
            <a:r>
              <a:rPr lang="zh-CN" altLang="en-US" sz="2800" dirty="0">
                <a:solidFill>
                  <a:srgbClr val="000066"/>
                </a:solidFill>
                <a:latin typeface="楷体_GB2312" pitchFamily="49" charset="-122"/>
                <a:ea typeface="楷体_GB2312" pitchFamily="49" charset="-122"/>
              </a:rPr>
              <a:t>：</a:t>
            </a:r>
            <a:r>
              <a:rPr kumimoji="1" lang="zh-CN" altLang="en-US" sz="2400" dirty="0">
                <a:solidFill>
                  <a:srgbClr val="000066"/>
                </a:solidFill>
                <a:latin typeface="楷体_GB2312" pitchFamily="49" charset="-122"/>
                <a:ea typeface="楷体_GB2312" pitchFamily="49" charset="-122"/>
              </a:rPr>
              <a:t>译码是编码的逆过程，它能将二进制码翻译成代表某一特定含义的信号</a:t>
            </a:r>
            <a:r>
              <a:rPr kumimoji="1" lang="en-US" altLang="zh-CN" sz="2400" dirty="0">
                <a:solidFill>
                  <a:srgbClr val="000066"/>
                </a:solidFill>
                <a:latin typeface="楷体_GB2312" pitchFamily="49" charset="-122"/>
                <a:ea typeface="楷体_GB2312" pitchFamily="49" charset="-122"/>
              </a:rPr>
              <a:t>.(</a:t>
            </a:r>
            <a:r>
              <a:rPr kumimoji="1" lang="zh-CN" altLang="en-US" sz="2400" dirty="0">
                <a:solidFill>
                  <a:srgbClr val="000066"/>
                </a:solidFill>
                <a:latin typeface="楷体_GB2312" pitchFamily="49" charset="-122"/>
                <a:ea typeface="楷体_GB2312" pitchFamily="49" charset="-122"/>
              </a:rPr>
              <a:t>即电路的某种状态</a:t>
            </a:r>
            <a:r>
              <a:rPr kumimoji="1" lang="en-US" altLang="zh-CN" sz="2400" dirty="0">
                <a:solidFill>
                  <a:srgbClr val="000066"/>
                </a:solidFill>
                <a:latin typeface="楷体_GB2312" pitchFamily="49" charset="-122"/>
                <a:ea typeface="楷体_GB2312" pitchFamily="49" charset="-122"/>
              </a:rPr>
              <a:t>)</a:t>
            </a:r>
          </a:p>
        </p:txBody>
      </p:sp>
      <p:sp>
        <p:nvSpPr>
          <p:cNvPr id="35" name="Rectangle 4"/>
          <p:cNvSpPr>
            <a:spLocks noChangeArrowheads="1"/>
          </p:cNvSpPr>
          <p:nvPr/>
        </p:nvSpPr>
        <p:spPr bwMode="auto">
          <a:xfrm>
            <a:off x="792163" y="785800"/>
            <a:ext cx="6172200" cy="461665"/>
          </a:xfrm>
          <a:prstGeom prst="rect">
            <a:avLst/>
          </a:prstGeom>
          <a:noFill/>
          <a:ln w="28575">
            <a:noFill/>
            <a:miter lim="800000"/>
            <a:headEnd/>
            <a:tailEnd type="none" w="lg" len="lg"/>
          </a:ln>
        </p:spPr>
        <p:txBody>
          <a:bodyPr>
            <a:spAutoFit/>
          </a:bodyPr>
          <a:lstStyle/>
          <a:p>
            <a:pPr>
              <a:defRPr/>
            </a:pPr>
            <a:r>
              <a:rPr lang="en-US" altLang="zh-CN" sz="2400" dirty="0">
                <a:solidFill>
                  <a:srgbClr val="C00000"/>
                </a:solidFill>
                <a:latin typeface="+mn-ea"/>
                <a:ea typeface="+mn-ea"/>
              </a:rPr>
              <a:t>1</a:t>
            </a:r>
            <a:r>
              <a:rPr lang="zh-CN" altLang="en-US" sz="2400" dirty="0">
                <a:solidFill>
                  <a:srgbClr val="C00000"/>
                </a:solidFill>
                <a:latin typeface="+mn-ea"/>
                <a:ea typeface="+mn-ea"/>
              </a:rPr>
              <a:t>、</a:t>
            </a:r>
            <a:r>
              <a:rPr lang="en-US" altLang="zh-CN" sz="2400" dirty="0">
                <a:solidFill>
                  <a:srgbClr val="C00000"/>
                </a:solidFill>
                <a:latin typeface="+mn-ea"/>
                <a:ea typeface="+mn-ea"/>
              </a:rPr>
              <a:t> </a:t>
            </a:r>
            <a:r>
              <a:rPr lang="zh-CN" altLang="en-US" sz="2400" dirty="0">
                <a:solidFill>
                  <a:srgbClr val="C00000"/>
                </a:solidFill>
                <a:latin typeface="+mn-ea"/>
                <a:ea typeface="+mn-ea"/>
              </a:rPr>
              <a:t>译码器的定义与分类</a:t>
            </a:r>
          </a:p>
        </p:txBody>
      </p:sp>
      <p:sp>
        <p:nvSpPr>
          <p:cNvPr id="36" name="Rectangle 5"/>
          <p:cNvSpPr>
            <a:spLocks noChangeArrowheads="1"/>
          </p:cNvSpPr>
          <p:nvPr/>
        </p:nvSpPr>
        <p:spPr bwMode="auto">
          <a:xfrm>
            <a:off x="684213" y="1714494"/>
            <a:ext cx="7086600" cy="764207"/>
          </a:xfrm>
          <a:prstGeom prst="rect">
            <a:avLst/>
          </a:prstGeom>
          <a:noFill/>
          <a:ln w="28575">
            <a:noFill/>
            <a:miter lim="800000"/>
            <a:headEnd/>
            <a:tailEnd type="none" w="lg" len="lg"/>
          </a:ln>
        </p:spPr>
        <p:txBody>
          <a:bodyPr tIns="165048" bIns="165048" anchor="ctr">
            <a:spAutoFit/>
          </a:bodyPr>
          <a:lstStyle/>
          <a:p>
            <a:r>
              <a:rPr lang="zh-CN" altLang="en-US" sz="2400" dirty="0" smtClean="0">
                <a:solidFill>
                  <a:srgbClr val="000066"/>
                </a:solidFill>
                <a:latin typeface="楷体_GB2312" pitchFamily="49" charset="-122"/>
                <a:ea typeface="楷体_GB2312" pitchFamily="49" charset="-122"/>
              </a:rPr>
              <a:t>    译码器</a:t>
            </a:r>
            <a:r>
              <a:rPr lang="zh-CN" altLang="en-US" sz="2800" dirty="0">
                <a:solidFill>
                  <a:srgbClr val="000066"/>
                </a:solidFill>
                <a:latin typeface="楷体_GB2312" pitchFamily="49" charset="-122"/>
                <a:ea typeface="楷体_GB2312" pitchFamily="49" charset="-122"/>
              </a:rPr>
              <a:t>：</a:t>
            </a:r>
            <a:r>
              <a:rPr kumimoji="1" lang="zh-CN" altLang="en-US" sz="2400" dirty="0">
                <a:solidFill>
                  <a:srgbClr val="000066"/>
                </a:solidFill>
                <a:latin typeface="楷体_GB2312" pitchFamily="49" charset="-122"/>
                <a:ea typeface="楷体_GB2312" pitchFamily="49" charset="-122"/>
              </a:rPr>
              <a:t>具有译码功能的逻辑电路称为译码器</a:t>
            </a:r>
            <a:r>
              <a:rPr kumimoji="1" lang="zh-CN" altLang="en-US" sz="2800" dirty="0">
                <a:solidFill>
                  <a:srgbClr val="000066"/>
                </a:solidFill>
                <a:latin typeface="楷体_GB2312" pitchFamily="49" charset="-122"/>
                <a:ea typeface="楷体_GB2312" pitchFamily="49" charset="-122"/>
              </a:rPr>
              <a:t>。</a:t>
            </a:r>
          </a:p>
        </p:txBody>
      </p:sp>
      <p:sp>
        <p:nvSpPr>
          <p:cNvPr id="37" name="Rectangle 6"/>
          <p:cNvSpPr>
            <a:spLocks noChangeArrowheads="1"/>
          </p:cNvSpPr>
          <p:nvPr/>
        </p:nvSpPr>
        <p:spPr bwMode="auto">
          <a:xfrm>
            <a:off x="864355" y="3038779"/>
            <a:ext cx="2350323" cy="461665"/>
          </a:xfrm>
          <a:prstGeom prst="rect">
            <a:avLst/>
          </a:prstGeom>
          <a:solidFill>
            <a:srgbClr val="FFFFFF">
              <a:alpha val="0"/>
            </a:srgbClr>
          </a:solidFill>
          <a:ln w="19050">
            <a:solidFill>
              <a:srgbClr val="FF0000"/>
            </a:solidFill>
            <a:miter lim="800000"/>
            <a:headEnd/>
            <a:tailEnd type="none" w="lg" len="lg"/>
          </a:ln>
        </p:spPr>
        <p:txBody>
          <a:bodyPr wrap="none" anchor="ctr">
            <a:spAutoFit/>
          </a:bodyPr>
          <a:lstStyle/>
          <a:p>
            <a:r>
              <a:rPr lang="zh-CN" altLang="en-US" sz="2400" dirty="0">
                <a:solidFill>
                  <a:srgbClr val="000066"/>
                </a:solidFill>
                <a:latin typeface="楷体_GB2312" pitchFamily="49" charset="-122"/>
                <a:ea typeface="楷体_GB2312" pitchFamily="49" charset="-122"/>
              </a:rPr>
              <a:t>唯一地址译码器</a:t>
            </a:r>
          </a:p>
        </p:txBody>
      </p:sp>
      <p:sp>
        <p:nvSpPr>
          <p:cNvPr id="38" name="Rectangle 7"/>
          <p:cNvSpPr>
            <a:spLocks noChangeArrowheads="1"/>
          </p:cNvSpPr>
          <p:nvPr/>
        </p:nvSpPr>
        <p:spPr bwMode="auto">
          <a:xfrm>
            <a:off x="857224" y="3929072"/>
            <a:ext cx="1731564" cy="461665"/>
          </a:xfrm>
          <a:prstGeom prst="rect">
            <a:avLst/>
          </a:prstGeom>
          <a:solidFill>
            <a:srgbClr val="FFFFFF">
              <a:alpha val="0"/>
            </a:srgbClr>
          </a:solidFill>
          <a:ln w="19050">
            <a:solidFill>
              <a:srgbClr val="FF0000"/>
            </a:solidFill>
            <a:miter lim="800000"/>
            <a:headEnd/>
            <a:tailEnd type="none" w="lg" len="lg"/>
          </a:ln>
        </p:spPr>
        <p:txBody>
          <a:bodyPr wrap="none" anchor="ctr">
            <a:spAutoFit/>
          </a:bodyPr>
          <a:lstStyle/>
          <a:p>
            <a:r>
              <a:rPr lang="zh-CN" altLang="en-US" sz="2400">
                <a:solidFill>
                  <a:srgbClr val="000066"/>
                </a:solidFill>
                <a:latin typeface="楷体_GB2312" pitchFamily="49" charset="-122"/>
                <a:ea typeface="楷体_GB2312" pitchFamily="49" charset="-122"/>
              </a:rPr>
              <a:t>代码变换器</a:t>
            </a:r>
          </a:p>
        </p:txBody>
      </p:sp>
      <p:sp>
        <p:nvSpPr>
          <p:cNvPr id="39" name="Rectangle 9"/>
          <p:cNvSpPr>
            <a:spLocks noChangeArrowheads="1"/>
          </p:cNvSpPr>
          <p:nvPr/>
        </p:nvSpPr>
        <p:spPr bwMode="auto">
          <a:xfrm>
            <a:off x="2900924" y="3929072"/>
            <a:ext cx="4671472" cy="461665"/>
          </a:xfrm>
          <a:prstGeom prst="rect">
            <a:avLst/>
          </a:prstGeom>
          <a:noFill/>
          <a:ln w="28575">
            <a:noFill/>
            <a:miter lim="800000"/>
            <a:headEnd/>
            <a:tailEnd type="none" w="lg" len="lg"/>
          </a:ln>
        </p:spPr>
        <p:txBody>
          <a:bodyPr wrap="none" anchor="ctr">
            <a:spAutoFit/>
          </a:bodyPr>
          <a:lstStyle/>
          <a:p>
            <a:r>
              <a:rPr lang="zh-CN" altLang="en-US" sz="2400" dirty="0">
                <a:solidFill>
                  <a:srgbClr val="000066"/>
                </a:solidFill>
                <a:latin typeface="楷体_GB2312" pitchFamily="49" charset="-122"/>
                <a:ea typeface="楷体_GB2312" pitchFamily="49" charset="-122"/>
              </a:rPr>
              <a:t>将一种代码转换成另一种代码。 </a:t>
            </a:r>
          </a:p>
        </p:txBody>
      </p:sp>
      <p:sp>
        <p:nvSpPr>
          <p:cNvPr id="40" name="Rectangle 10"/>
          <p:cNvSpPr>
            <a:spLocks noChangeArrowheads="1"/>
          </p:cNvSpPr>
          <p:nvPr/>
        </p:nvSpPr>
        <p:spPr bwMode="auto">
          <a:xfrm>
            <a:off x="3643306" y="2657305"/>
            <a:ext cx="3243262" cy="1200329"/>
          </a:xfrm>
          <a:prstGeom prst="rect">
            <a:avLst/>
          </a:prstGeom>
          <a:noFill/>
          <a:ln w="28575">
            <a:noFill/>
            <a:miter lim="800000"/>
            <a:headEnd/>
            <a:tailEnd type="none" w="lg" len="lg"/>
          </a:ln>
        </p:spPr>
        <p:txBody>
          <a:bodyPr anchor="ctr">
            <a:spAutoFit/>
          </a:bodyPr>
          <a:lstStyle/>
          <a:p>
            <a:pPr>
              <a:buClr>
                <a:srgbClr val="FFCC66"/>
              </a:buClr>
              <a:buFont typeface="Wingdings" pitchFamily="2" charset="2"/>
              <a:buNone/>
            </a:pPr>
            <a:r>
              <a:rPr lang="zh-CN" altLang="en-US" sz="2400" dirty="0">
                <a:solidFill>
                  <a:srgbClr val="000066"/>
                </a:solidFill>
                <a:latin typeface="楷体_GB2312" pitchFamily="49" charset="-122"/>
                <a:ea typeface="楷体_GB2312" pitchFamily="49" charset="-122"/>
              </a:rPr>
              <a:t>二进制译码器 </a:t>
            </a:r>
          </a:p>
          <a:p>
            <a:pPr>
              <a:buClr>
                <a:srgbClr val="FFCC66"/>
              </a:buClr>
              <a:buFont typeface="Wingdings" pitchFamily="2" charset="2"/>
              <a:buNone/>
            </a:pPr>
            <a:r>
              <a:rPr lang="zh-CN" altLang="en-US" sz="2400" dirty="0">
                <a:solidFill>
                  <a:srgbClr val="000066"/>
                </a:solidFill>
                <a:latin typeface="楷体_GB2312" pitchFamily="49" charset="-122"/>
                <a:ea typeface="楷体_GB2312" pitchFamily="49" charset="-122"/>
              </a:rPr>
              <a:t>二</a:t>
            </a:r>
            <a:r>
              <a:rPr lang="en-US" altLang="zh-CN" sz="2400" dirty="0">
                <a:solidFill>
                  <a:srgbClr val="000066"/>
                </a:solidFill>
                <a:latin typeface="Arial" pitchFamily="34" charset="0"/>
                <a:ea typeface="楷体_GB2312" pitchFamily="49" charset="-122"/>
              </a:rPr>
              <a:t>—</a:t>
            </a:r>
            <a:r>
              <a:rPr lang="zh-CN" altLang="en-US" sz="2400" dirty="0">
                <a:solidFill>
                  <a:srgbClr val="000066"/>
                </a:solidFill>
                <a:latin typeface="楷体_GB2312" pitchFamily="49" charset="-122"/>
                <a:ea typeface="楷体_GB2312" pitchFamily="49" charset="-122"/>
              </a:rPr>
              <a:t>十进制译码器</a:t>
            </a:r>
          </a:p>
          <a:p>
            <a:pPr>
              <a:buClr>
                <a:srgbClr val="FFCC66"/>
              </a:buClr>
              <a:buFont typeface="Wingdings" pitchFamily="2" charset="2"/>
              <a:buNone/>
            </a:pPr>
            <a:r>
              <a:rPr lang="zh-CN" altLang="en-US" sz="2400" dirty="0">
                <a:solidFill>
                  <a:srgbClr val="000066"/>
                </a:solidFill>
                <a:latin typeface="楷体_GB2312" pitchFamily="49" charset="-122"/>
                <a:ea typeface="楷体_GB2312" pitchFamily="49" charset="-122"/>
              </a:rPr>
              <a:t>显示译码器</a:t>
            </a:r>
          </a:p>
        </p:txBody>
      </p:sp>
      <p:sp>
        <p:nvSpPr>
          <p:cNvPr id="42" name="AutoShape 12"/>
          <p:cNvSpPr>
            <a:spLocks/>
          </p:cNvSpPr>
          <p:nvPr/>
        </p:nvSpPr>
        <p:spPr bwMode="auto">
          <a:xfrm>
            <a:off x="3392481" y="2943232"/>
            <a:ext cx="250825" cy="628650"/>
          </a:xfrm>
          <a:prstGeom prst="leftBrace">
            <a:avLst>
              <a:gd name="adj1" fmla="val 27848"/>
              <a:gd name="adj2" fmla="val 50000"/>
            </a:avLst>
          </a:prstGeom>
          <a:noFill/>
          <a:ln w="38100">
            <a:solidFill>
              <a:schemeClr val="tx1"/>
            </a:solidFill>
            <a:round/>
            <a:headEnd/>
            <a:tailEnd type="none" w="lg" len="lg"/>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trips(down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trips(downRigh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strips(downRigh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arn(inHorizontal)">
                                      <p:cBhvr>
                                        <p:cTn id="32" dur="500"/>
                                        <p:tgtEl>
                                          <p:spTgt spid="42"/>
                                        </p:tgtEl>
                                      </p:cBhvr>
                                    </p:animEffect>
                                  </p:childTnLst>
                                </p:cTn>
                              </p:par>
                            </p:childTnLst>
                          </p:cTn>
                        </p:par>
                        <p:par>
                          <p:cTn id="33" fill="hold">
                            <p:stCondLst>
                              <p:cond delay="500"/>
                            </p:stCondLst>
                            <p:childTnLst>
                              <p:par>
                                <p:cTn id="34" presetID="16" presetClass="entr" presetSubtype="26"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arn(inHorizontal)">
                                      <p:cBhvr>
                                        <p:cTn id="36" dur="500"/>
                                        <p:tgtEl>
                                          <p:spTgt spid="40"/>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linds(horizontal)">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blinds(horizontal)">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utoUpdateAnimBg="0"/>
      <p:bldP spid="35" grpId="0" autoUpdateAnimBg="0"/>
      <p:bldP spid="36" grpId="0" autoUpdateAnimBg="0"/>
      <p:bldP spid="37" grpId="0" animBg="1" autoUpdateAnimBg="0"/>
      <p:bldP spid="38" grpId="0" animBg="1" autoUpdateAnimBg="0"/>
      <p:bldP spid="39" grpId="0" autoUpdateAnimBg="0"/>
      <p:bldP spid="40" grpId="0" autoUpdateAnimBg="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2"/>
          <p:cNvSpPr>
            <a:spLocks noChangeArrowheads="1"/>
          </p:cNvSpPr>
          <p:nvPr/>
        </p:nvSpPr>
        <p:spPr bwMode="auto">
          <a:xfrm>
            <a:off x="642939" y="321469"/>
            <a:ext cx="4860626"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4.2.1  </a:t>
            </a:r>
            <a:r>
              <a:rPr lang="zh-CN" altLang="en-US" sz="2800" dirty="0">
                <a:solidFill>
                  <a:srgbClr val="FF0000"/>
                </a:solidFill>
                <a:latin typeface="+mj-ea"/>
                <a:ea typeface="+mj-ea"/>
              </a:rPr>
              <a:t>二进制译码器</a:t>
            </a:r>
            <a:r>
              <a:rPr lang="en-US" altLang="zh-CN" sz="2800" dirty="0">
                <a:solidFill>
                  <a:srgbClr val="FF0000"/>
                </a:solidFill>
                <a:latin typeface="+mj-ea"/>
                <a:ea typeface="+mj-ea"/>
              </a:rPr>
              <a:t>74HC138</a:t>
            </a:r>
            <a:endParaRPr lang="zh-CN" altLang="en-US" sz="2800" dirty="0">
              <a:solidFill>
                <a:srgbClr val="FF0000"/>
              </a:solidFill>
              <a:latin typeface="+mj-ea"/>
              <a:ea typeface="+mj-ea"/>
            </a:endParaRPr>
          </a:p>
        </p:txBody>
      </p:sp>
      <p:sp>
        <p:nvSpPr>
          <p:cNvPr id="14" name="AutoShape 2"/>
          <p:cNvSpPr>
            <a:spLocks noChangeArrowheads="1"/>
          </p:cNvSpPr>
          <p:nvPr/>
        </p:nvSpPr>
        <p:spPr bwMode="auto">
          <a:xfrm>
            <a:off x="3281363" y="1597819"/>
            <a:ext cx="404812" cy="1383506"/>
          </a:xfrm>
          <a:prstGeom prst="roundRect">
            <a:avLst>
              <a:gd name="adj" fmla="val 16667"/>
            </a:avLst>
          </a:prstGeom>
          <a:solidFill>
            <a:srgbClr val="66FF33">
              <a:alpha val="41960"/>
            </a:srgbClr>
          </a:solidFill>
          <a:ln w="9525">
            <a:noFill/>
            <a:round/>
            <a:headEnd/>
            <a:tailEnd/>
          </a:ln>
        </p:spPr>
        <p:txBody>
          <a:bodyPr wrap="none" anchor="ctr"/>
          <a:lstStyle/>
          <a:p>
            <a:endParaRPr lang="zh-CN" altLang="en-US"/>
          </a:p>
        </p:txBody>
      </p:sp>
      <p:sp>
        <p:nvSpPr>
          <p:cNvPr id="15" name="AutoShape 3"/>
          <p:cNvSpPr>
            <a:spLocks noChangeArrowheads="1"/>
          </p:cNvSpPr>
          <p:nvPr/>
        </p:nvSpPr>
        <p:spPr bwMode="auto">
          <a:xfrm>
            <a:off x="6072189" y="1563291"/>
            <a:ext cx="396875" cy="1418034"/>
          </a:xfrm>
          <a:prstGeom prst="roundRect">
            <a:avLst>
              <a:gd name="adj" fmla="val 16667"/>
            </a:avLst>
          </a:prstGeom>
          <a:solidFill>
            <a:srgbClr val="66CCFF">
              <a:alpha val="41960"/>
            </a:srgbClr>
          </a:solidFill>
          <a:ln w="9525">
            <a:noFill/>
            <a:round/>
            <a:headEnd/>
            <a:tailEnd/>
          </a:ln>
        </p:spPr>
        <p:txBody>
          <a:bodyPr wrap="none" anchor="ctr"/>
          <a:lstStyle/>
          <a:p>
            <a:endParaRPr lang="zh-CN" altLang="en-US"/>
          </a:p>
        </p:txBody>
      </p:sp>
      <p:sp>
        <p:nvSpPr>
          <p:cNvPr id="16" name="AutoShape 4"/>
          <p:cNvSpPr>
            <a:spLocks noChangeArrowheads="1"/>
          </p:cNvSpPr>
          <p:nvPr/>
        </p:nvSpPr>
        <p:spPr bwMode="auto">
          <a:xfrm>
            <a:off x="4716463" y="3117057"/>
            <a:ext cx="404812" cy="336947"/>
          </a:xfrm>
          <a:prstGeom prst="roundRect">
            <a:avLst>
              <a:gd name="adj" fmla="val 16667"/>
            </a:avLst>
          </a:prstGeom>
          <a:solidFill>
            <a:srgbClr val="FFCC66">
              <a:alpha val="41960"/>
            </a:srgbClr>
          </a:solidFill>
          <a:ln w="9525">
            <a:noFill/>
            <a:round/>
            <a:headEnd/>
            <a:tailEnd/>
          </a:ln>
        </p:spPr>
        <p:txBody>
          <a:bodyPr wrap="none" anchor="ctr"/>
          <a:lstStyle/>
          <a:p>
            <a:endParaRPr lang="zh-CN" altLang="en-US"/>
          </a:p>
        </p:txBody>
      </p:sp>
      <p:sp>
        <p:nvSpPr>
          <p:cNvPr id="2055" name="Rectangle 5"/>
          <p:cNvSpPr>
            <a:spLocks noChangeArrowheads="1"/>
          </p:cNvSpPr>
          <p:nvPr/>
        </p:nvSpPr>
        <p:spPr bwMode="auto">
          <a:xfrm>
            <a:off x="900113" y="816769"/>
            <a:ext cx="4500562" cy="628650"/>
          </a:xfrm>
          <a:prstGeom prst="rect">
            <a:avLst/>
          </a:prstGeom>
          <a:noFill/>
          <a:ln w="9525">
            <a:noFill/>
            <a:miter lim="800000"/>
            <a:headEnd/>
            <a:tailEnd/>
          </a:ln>
        </p:spPr>
        <p:txBody>
          <a:bodyPr anchor="ctr"/>
          <a:lstStyle/>
          <a:p>
            <a:pPr>
              <a:defRPr/>
            </a:pPr>
            <a:r>
              <a:rPr lang="en-US" altLang="zh-CN" sz="2400" dirty="0">
                <a:solidFill>
                  <a:srgbClr val="C00000"/>
                </a:solidFill>
                <a:latin typeface="+mn-ea"/>
                <a:ea typeface="+mn-ea"/>
              </a:rPr>
              <a:t>2</a:t>
            </a:r>
            <a:r>
              <a:rPr lang="zh-CN" altLang="en-US" sz="2400" dirty="0">
                <a:solidFill>
                  <a:srgbClr val="C00000"/>
                </a:solidFill>
                <a:latin typeface="+mn-ea"/>
                <a:ea typeface="+mn-ea"/>
              </a:rPr>
              <a:t>、二进制译码器的结构</a:t>
            </a:r>
          </a:p>
        </p:txBody>
      </p:sp>
      <p:graphicFrame>
        <p:nvGraphicFramePr>
          <p:cNvPr id="19" name="Object 2"/>
          <p:cNvGraphicFramePr>
            <a:graphicFrameLocks noChangeAspect="1"/>
          </p:cNvGraphicFramePr>
          <p:nvPr/>
        </p:nvGraphicFramePr>
        <p:xfrm>
          <a:off x="3132138" y="1491853"/>
          <a:ext cx="3549650" cy="2224088"/>
        </p:xfrm>
        <a:graphic>
          <a:graphicData uri="http://schemas.openxmlformats.org/presentationml/2006/ole">
            <p:oleObj spid="_x0000_s2050" name="图片" r:id="rId3" imgW="2219400" imgH="1857240" progId="Word.Picture.8">
              <p:embed/>
            </p:oleObj>
          </a:graphicData>
        </a:graphic>
      </p:graphicFrame>
      <p:sp>
        <p:nvSpPr>
          <p:cNvPr id="20" name="AutoShape 7"/>
          <p:cNvSpPr>
            <a:spLocks noChangeArrowheads="1"/>
          </p:cNvSpPr>
          <p:nvPr/>
        </p:nvSpPr>
        <p:spPr bwMode="auto">
          <a:xfrm>
            <a:off x="1492250" y="1751410"/>
            <a:ext cx="1219200" cy="820340"/>
          </a:xfrm>
          <a:prstGeom prst="wedgeRoundRectCallout">
            <a:avLst>
              <a:gd name="adj1" fmla="val 104167"/>
              <a:gd name="adj2" fmla="val 33333"/>
              <a:gd name="adj3" fmla="val 16667"/>
            </a:avLst>
          </a:prstGeom>
          <a:solidFill>
            <a:srgbClr val="CCFFCC">
              <a:alpha val="41960"/>
            </a:srgbClr>
          </a:solidFill>
          <a:ln w="3175">
            <a:solidFill>
              <a:schemeClr val="tx1"/>
            </a:solidFill>
            <a:miter lim="800000"/>
            <a:headEnd/>
            <a:tailEnd type="none" w="lg" len="lg"/>
          </a:ln>
        </p:spPr>
        <p:txBody>
          <a:bodyPr/>
          <a:lstStyle/>
          <a:p>
            <a:pPr eaLnBrk="0" hangingPunct="0"/>
            <a:r>
              <a:rPr lang="en-US" altLang="zh-CN" sz="2400" dirty="0">
                <a:solidFill>
                  <a:srgbClr val="000066"/>
                </a:solidFill>
                <a:latin typeface="Times New Roman" pitchFamily="18" charset="0"/>
                <a:ea typeface="楷体_GB2312" pitchFamily="49" charset="-122"/>
              </a:rPr>
              <a:t>n </a:t>
            </a:r>
            <a:r>
              <a:rPr lang="zh-CN" altLang="en-US" sz="2400" dirty="0">
                <a:solidFill>
                  <a:srgbClr val="000066"/>
                </a:solidFill>
                <a:latin typeface="Times New Roman" pitchFamily="18" charset="0"/>
                <a:ea typeface="楷体_GB2312" pitchFamily="49" charset="-122"/>
              </a:rPr>
              <a:t>个输入端</a:t>
            </a:r>
          </a:p>
        </p:txBody>
      </p:sp>
      <p:sp>
        <p:nvSpPr>
          <p:cNvPr id="21" name="AutoShape 8"/>
          <p:cNvSpPr>
            <a:spLocks noChangeArrowheads="1"/>
          </p:cNvSpPr>
          <p:nvPr/>
        </p:nvSpPr>
        <p:spPr bwMode="auto">
          <a:xfrm>
            <a:off x="1643042" y="2643188"/>
            <a:ext cx="1371600" cy="814393"/>
          </a:xfrm>
          <a:prstGeom prst="wedgeRoundRectCallout">
            <a:avLst>
              <a:gd name="adj1" fmla="val 175116"/>
              <a:gd name="adj2" fmla="val 48875"/>
              <a:gd name="adj3" fmla="val 16667"/>
            </a:avLst>
          </a:prstGeom>
          <a:solidFill>
            <a:srgbClr val="CCFFCC">
              <a:alpha val="41960"/>
            </a:srgbClr>
          </a:solidFill>
          <a:ln w="3175">
            <a:solidFill>
              <a:schemeClr val="tx1"/>
            </a:solidFill>
            <a:miter lim="800000"/>
            <a:headEnd/>
            <a:tailEnd type="none" w="lg" len="lg"/>
          </a:ln>
        </p:spPr>
        <p:txBody>
          <a:bodyPr/>
          <a:lstStyle/>
          <a:p>
            <a:pPr eaLnBrk="0" hangingPunct="0"/>
            <a:r>
              <a:rPr lang="zh-CN" altLang="en-US" sz="2400" dirty="0">
                <a:solidFill>
                  <a:srgbClr val="000066"/>
                </a:solidFill>
                <a:latin typeface="Times New Roman" pitchFamily="18" charset="0"/>
                <a:ea typeface="楷体_GB2312" pitchFamily="49" charset="-122"/>
              </a:rPr>
              <a:t>使能输入端</a:t>
            </a:r>
          </a:p>
        </p:txBody>
      </p:sp>
      <p:sp>
        <p:nvSpPr>
          <p:cNvPr id="22" name="AutoShape 9"/>
          <p:cNvSpPr>
            <a:spLocks noChangeArrowheads="1"/>
          </p:cNvSpPr>
          <p:nvPr/>
        </p:nvSpPr>
        <p:spPr bwMode="auto">
          <a:xfrm>
            <a:off x="7108825" y="1870473"/>
            <a:ext cx="1219200" cy="844153"/>
          </a:xfrm>
          <a:prstGeom prst="wedgeRoundRectCallout">
            <a:avLst>
              <a:gd name="adj1" fmla="val -117838"/>
              <a:gd name="adj2" fmla="val 33301"/>
              <a:gd name="adj3" fmla="val 16667"/>
            </a:avLst>
          </a:prstGeom>
          <a:solidFill>
            <a:srgbClr val="CCFFCC">
              <a:alpha val="41960"/>
            </a:srgbClr>
          </a:solidFill>
          <a:ln w="3175">
            <a:solidFill>
              <a:schemeClr val="tx1"/>
            </a:solidFill>
            <a:miter lim="800000"/>
            <a:headEnd/>
            <a:tailEnd type="none" w="lg" len="lg"/>
          </a:ln>
        </p:spPr>
        <p:txBody>
          <a:bodyPr/>
          <a:lstStyle/>
          <a:p>
            <a:pPr eaLnBrk="0" hangingPunct="0"/>
            <a:r>
              <a:rPr lang="en-US" altLang="zh-CN" sz="2400">
                <a:solidFill>
                  <a:srgbClr val="000066"/>
                </a:solidFill>
                <a:latin typeface="Times New Roman" pitchFamily="18" charset="0"/>
                <a:ea typeface="楷体_GB2312" pitchFamily="49" charset="-122"/>
              </a:rPr>
              <a:t>2</a:t>
            </a:r>
            <a:r>
              <a:rPr lang="en-US" altLang="zh-CN" sz="2400" baseline="30000">
                <a:solidFill>
                  <a:srgbClr val="000066"/>
                </a:solidFill>
                <a:latin typeface="Times New Roman" pitchFamily="18" charset="0"/>
                <a:ea typeface="楷体_GB2312" pitchFamily="49" charset="-122"/>
              </a:rPr>
              <a:t>n</a:t>
            </a:r>
            <a:r>
              <a:rPr lang="zh-CN" altLang="en-US" sz="2400">
                <a:solidFill>
                  <a:srgbClr val="000066"/>
                </a:solidFill>
                <a:latin typeface="Times New Roman" pitchFamily="18" charset="0"/>
                <a:ea typeface="楷体_GB2312" pitchFamily="49" charset="-122"/>
              </a:rPr>
              <a:t>个输出端</a:t>
            </a:r>
          </a:p>
        </p:txBody>
      </p:sp>
      <p:sp>
        <p:nvSpPr>
          <p:cNvPr id="23" name="Rectangle 10"/>
          <p:cNvSpPr>
            <a:spLocks noChangeArrowheads="1"/>
          </p:cNvSpPr>
          <p:nvPr/>
        </p:nvSpPr>
        <p:spPr bwMode="auto">
          <a:xfrm>
            <a:off x="1295400" y="3708798"/>
            <a:ext cx="7613650" cy="978729"/>
          </a:xfrm>
          <a:prstGeom prst="rect">
            <a:avLst/>
          </a:prstGeom>
          <a:noFill/>
          <a:ln w="28575">
            <a:noFill/>
            <a:miter lim="800000"/>
            <a:headEnd/>
            <a:tailEnd type="none" w="lg" len="lg"/>
          </a:ln>
        </p:spPr>
        <p:txBody>
          <a:bodyPr>
            <a:spAutoFit/>
          </a:bodyPr>
          <a:lstStyle/>
          <a:p>
            <a:pPr>
              <a:lnSpc>
                <a:spcPct val="120000"/>
              </a:lnSpc>
            </a:pPr>
            <a:r>
              <a:rPr lang="zh-CN" altLang="en-US" sz="2400" dirty="0">
                <a:solidFill>
                  <a:srgbClr val="000066"/>
                </a:solidFill>
                <a:latin typeface="Times New Roman" pitchFamily="18" charset="0"/>
                <a:ea typeface="楷体_GB2312" pitchFamily="49" charset="-122"/>
              </a:rPr>
              <a:t>设输入端的个数为</a:t>
            </a:r>
            <a:r>
              <a:rPr lang="en-US" altLang="zh-CN" sz="2400" dirty="0">
                <a:solidFill>
                  <a:srgbClr val="000066"/>
                </a:solidFill>
                <a:latin typeface="Times New Roman" pitchFamily="18" charset="0"/>
                <a:ea typeface="楷体_GB2312" pitchFamily="49" charset="-122"/>
              </a:rPr>
              <a:t>n</a:t>
            </a:r>
            <a:r>
              <a:rPr lang="zh-CN" altLang="en-US" sz="2400" dirty="0">
                <a:solidFill>
                  <a:srgbClr val="000066"/>
                </a:solidFill>
                <a:latin typeface="Times New Roman" pitchFamily="18" charset="0"/>
                <a:ea typeface="楷体_GB2312" pitchFamily="49" charset="-122"/>
              </a:rPr>
              <a:t>，输出端的个数为</a:t>
            </a:r>
            <a:r>
              <a:rPr lang="en-US" altLang="zh-CN" sz="2400" i="1" dirty="0">
                <a:solidFill>
                  <a:srgbClr val="000066"/>
                </a:solidFill>
                <a:latin typeface="Times New Roman" pitchFamily="18" charset="0"/>
                <a:ea typeface="楷体_GB2312" pitchFamily="49" charset="-122"/>
              </a:rPr>
              <a:t>M</a:t>
            </a:r>
          </a:p>
          <a:p>
            <a:pPr>
              <a:lnSpc>
                <a:spcPct val="120000"/>
              </a:lnSpc>
            </a:pPr>
            <a:r>
              <a:rPr lang="zh-CN" altLang="en-US" sz="2400" dirty="0">
                <a:solidFill>
                  <a:srgbClr val="000066"/>
                </a:solidFill>
                <a:latin typeface="Times New Roman" pitchFamily="18" charset="0"/>
                <a:ea typeface="楷体_GB2312" pitchFamily="49" charset="-122"/>
              </a:rPr>
              <a:t>则有                            </a:t>
            </a:r>
            <a:r>
              <a:rPr lang="en-US" altLang="zh-CN" sz="2400" i="1" dirty="0">
                <a:solidFill>
                  <a:srgbClr val="000066"/>
                </a:solidFill>
                <a:latin typeface="Times New Roman" pitchFamily="18" charset="0"/>
                <a:ea typeface="楷体_GB2312" pitchFamily="49" charset="-122"/>
              </a:rPr>
              <a:t>M</a:t>
            </a:r>
            <a:r>
              <a:rPr lang="en-US" altLang="zh-CN" sz="2400" dirty="0">
                <a:solidFill>
                  <a:srgbClr val="000066"/>
                </a:solidFill>
                <a:latin typeface="Times New Roman" pitchFamily="18" charset="0"/>
                <a:ea typeface="楷体_GB2312" pitchFamily="49" charset="-122"/>
              </a:rPr>
              <a:t>=2</a:t>
            </a:r>
            <a:r>
              <a:rPr lang="en-US" altLang="zh-CN" sz="2400" baseline="30000" dirty="0">
                <a:solidFill>
                  <a:srgbClr val="000066"/>
                </a:solidFill>
                <a:latin typeface="Times New Roman" pitchFamily="18" charset="0"/>
                <a:ea typeface="楷体_GB2312" pitchFamily="49" charset="-122"/>
              </a:rPr>
              <a:t>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strips(downRigh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0" grpId="0" animBg="1" autoUpdateAnimBg="0"/>
      <p:bldP spid="21" grpId="0" animBg="1" autoUpdateAnimBg="0"/>
      <p:bldP spid="22" grpId="0" animBg="1" autoUpdateAnimBg="0"/>
      <p:bldP spid="2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571525" y="871530"/>
            <a:ext cx="7572375" cy="485774"/>
          </a:xfrm>
          <a:prstGeom prst="rect">
            <a:avLst/>
          </a:prstGeom>
          <a:noFill/>
          <a:ln w="9525">
            <a:noFill/>
            <a:miter lim="800000"/>
            <a:headEnd/>
            <a:tailEnd/>
          </a:ln>
        </p:spPr>
        <p:txBody>
          <a:bodyPr anchor="ctr"/>
          <a:lstStyle/>
          <a:p>
            <a:pPr>
              <a:defRPr/>
            </a:pPr>
            <a:r>
              <a:rPr lang="en-US" altLang="zh-CN" sz="2400" dirty="0">
                <a:solidFill>
                  <a:srgbClr val="C00000"/>
                </a:solidFill>
                <a:latin typeface="+mn-ea"/>
                <a:ea typeface="+mn-ea"/>
              </a:rPr>
              <a:t>3</a:t>
            </a:r>
            <a:r>
              <a:rPr lang="zh-CN" altLang="en-US" sz="2400" dirty="0">
                <a:solidFill>
                  <a:srgbClr val="C00000"/>
                </a:solidFill>
                <a:latin typeface="+mn-ea"/>
                <a:ea typeface="+mn-ea"/>
              </a:rPr>
              <a:t>、</a:t>
            </a:r>
            <a:r>
              <a:rPr lang="en-US" altLang="zh-CN" sz="2400" dirty="0">
                <a:solidFill>
                  <a:srgbClr val="C00000"/>
                </a:solidFill>
                <a:latin typeface="+mn-ea"/>
                <a:ea typeface="+mn-ea"/>
              </a:rPr>
              <a:t>3</a:t>
            </a:r>
            <a:r>
              <a:rPr lang="zh-CN" altLang="en-US" sz="2400" dirty="0">
                <a:solidFill>
                  <a:srgbClr val="C00000"/>
                </a:solidFill>
                <a:latin typeface="+mn-ea"/>
                <a:ea typeface="+mn-ea"/>
              </a:rPr>
              <a:t>线</a:t>
            </a:r>
            <a:r>
              <a:rPr lang="en-US" altLang="zh-CN" sz="2400" dirty="0">
                <a:solidFill>
                  <a:srgbClr val="C00000"/>
                </a:solidFill>
                <a:latin typeface="+mn-ea"/>
                <a:ea typeface="+mn-ea"/>
              </a:rPr>
              <a:t>-8</a:t>
            </a:r>
            <a:r>
              <a:rPr lang="zh-CN" altLang="en-US" sz="2400" dirty="0">
                <a:solidFill>
                  <a:srgbClr val="C00000"/>
                </a:solidFill>
                <a:latin typeface="+mn-ea"/>
                <a:ea typeface="+mn-ea"/>
              </a:rPr>
              <a:t>线译码器（</a:t>
            </a:r>
            <a:r>
              <a:rPr lang="en-US" altLang="zh-CN" sz="2400" dirty="0">
                <a:solidFill>
                  <a:srgbClr val="C00000"/>
                </a:solidFill>
                <a:latin typeface="+mn-ea"/>
                <a:ea typeface="+mn-ea"/>
              </a:rPr>
              <a:t>74HC138</a:t>
            </a:r>
            <a:r>
              <a:rPr lang="zh-CN" altLang="en-US" sz="2400" dirty="0">
                <a:solidFill>
                  <a:srgbClr val="C00000"/>
                </a:solidFill>
                <a:latin typeface="+mn-ea"/>
                <a:ea typeface="+mn-ea"/>
              </a:rPr>
              <a:t>）的</a:t>
            </a:r>
            <a:r>
              <a:rPr lang="zh-CN" altLang="en-US" sz="2400" dirty="0" smtClean="0">
                <a:solidFill>
                  <a:srgbClr val="C00000"/>
                </a:solidFill>
                <a:latin typeface="+mn-ea"/>
                <a:ea typeface="+mn-ea"/>
              </a:rPr>
              <a:t>逻辑符号</a:t>
            </a:r>
            <a:r>
              <a:rPr kumimoji="1" lang="en-US" altLang="zh-CN" sz="2400" dirty="0" smtClean="0">
                <a:solidFill>
                  <a:srgbClr val="000066"/>
                </a:solidFill>
                <a:latin typeface="Times New Roman" pitchFamily="18" charset="0"/>
                <a:ea typeface="楷体_GB2312" pitchFamily="49" charset="-122"/>
              </a:rPr>
              <a:t> </a:t>
            </a:r>
            <a:endParaRPr kumimoji="1" lang="zh-CN" altLang="en-US" sz="2400" dirty="0">
              <a:solidFill>
                <a:srgbClr val="000066"/>
              </a:solidFill>
              <a:latin typeface="Times New Roman" pitchFamily="18" charset="0"/>
              <a:ea typeface="楷体_GB2312" pitchFamily="49" charset="-122"/>
            </a:endParaRPr>
          </a:p>
        </p:txBody>
      </p:sp>
      <p:sp>
        <p:nvSpPr>
          <p:cNvPr id="3076" name="Rectangle 3"/>
          <p:cNvSpPr>
            <a:spLocks noChangeArrowheads="1"/>
          </p:cNvSpPr>
          <p:nvPr/>
        </p:nvSpPr>
        <p:spPr bwMode="auto">
          <a:xfrm>
            <a:off x="-1588" y="2038231"/>
            <a:ext cx="184731" cy="369332"/>
          </a:xfrm>
          <a:prstGeom prst="rect">
            <a:avLst/>
          </a:prstGeom>
          <a:noFill/>
          <a:ln w="9525">
            <a:noFill/>
            <a:miter lim="800000"/>
            <a:headEnd/>
            <a:tailEnd/>
          </a:ln>
        </p:spPr>
        <p:txBody>
          <a:bodyPr wrap="none" anchor="ctr">
            <a:spAutoFit/>
          </a:bodyPr>
          <a:lstStyle/>
          <a:p>
            <a:endParaRPr lang="zh-CN" altLang="en-US"/>
          </a:p>
        </p:txBody>
      </p:sp>
      <p:sp>
        <p:nvSpPr>
          <p:cNvPr id="3077" name="Rectangle 4"/>
          <p:cNvSpPr>
            <a:spLocks noChangeArrowheads="1"/>
          </p:cNvSpPr>
          <p:nvPr/>
        </p:nvSpPr>
        <p:spPr bwMode="auto">
          <a:xfrm>
            <a:off x="-1588" y="2098953"/>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Group 5"/>
          <p:cNvGrpSpPr>
            <a:grpSpLocks/>
          </p:cNvGrpSpPr>
          <p:nvPr/>
        </p:nvGrpSpPr>
        <p:grpSpPr bwMode="auto">
          <a:xfrm>
            <a:off x="785813" y="1393032"/>
            <a:ext cx="2533650" cy="3026568"/>
            <a:chOff x="985" y="1253"/>
            <a:chExt cx="1596" cy="2542"/>
          </a:xfrm>
        </p:grpSpPr>
        <p:sp>
          <p:nvSpPr>
            <p:cNvPr id="3084" name="Rectangle 6"/>
            <p:cNvSpPr>
              <a:spLocks noChangeArrowheads="1"/>
            </p:cNvSpPr>
            <p:nvPr/>
          </p:nvSpPr>
          <p:spPr bwMode="auto">
            <a:xfrm>
              <a:off x="1338" y="3407"/>
              <a:ext cx="1142" cy="388"/>
            </a:xfrm>
            <a:prstGeom prst="rect">
              <a:avLst/>
            </a:prstGeom>
            <a:noFill/>
            <a:ln w="28575">
              <a:noFill/>
              <a:miter lim="800000"/>
              <a:headEnd/>
              <a:tailEnd type="none" w="lg" len="lg"/>
            </a:ln>
          </p:spPr>
          <p:txBody>
            <a:bodyPr>
              <a:spAutoFit/>
            </a:bodyPr>
            <a:lstStyle/>
            <a:p>
              <a:r>
                <a:rPr lang="zh-CN" altLang="en-US" sz="2400">
                  <a:solidFill>
                    <a:srgbClr val="000066"/>
                  </a:solidFill>
                  <a:latin typeface="Times New Roman" pitchFamily="18" charset="0"/>
                  <a:ea typeface="楷体_GB2312" pitchFamily="49" charset="-122"/>
                </a:rPr>
                <a:t>逻辑符号</a:t>
              </a:r>
            </a:p>
          </p:txBody>
        </p:sp>
        <p:graphicFrame>
          <p:nvGraphicFramePr>
            <p:cNvPr id="3074" name="Object 3"/>
            <p:cNvGraphicFramePr>
              <a:graphicFrameLocks noChangeAspect="1"/>
            </p:cNvGraphicFramePr>
            <p:nvPr/>
          </p:nvGraphicFramePr>
          <p:xfrm>
            <a:off x="985" y="1253"/>
            <a:ext cx="1596" cy="2041"/>
          </p:xfrm>
          <a:graphic>
            <a:graphicData uri="http://schemas.openxmlformats.org/presentationml/2006/ole">
              <p:oleObj spid="_x0000_s3074" name="图片" r:id="rId3" imgW="1114560" imgH="1190520" progId="Word.Picture.8">
                <p:embed/>
              </p:oleObj>
            </a:graphicData>
          </a:graphic>
        </p:graphicFrame>
      </p:grpSp>
      <p:sp>
        <p:nvSpPr>
          <p:cNvPr id="3079" name="Rectangle 8"/>
          <p:cNvSpPr>
            <a:spLocks noChangeArrowheads="1"/>
          </p:cNvSpPr>
          <p:nvPr/>
        </p:nvSpPr>
        <p:spPr bwMode="auto">
          <a:xfrm>
            <a:off x="-1588" y="2098953"/>
            <a:ext cx="184731" cy="369332"/>
          </a:xfrm>
          <a:prstGeom prst="rect">
            <a:avLst/>
          </a:prstGeom>
          <a:noFill/>
          <a:ln w="9525">
            <a:noFill/>
            <a:miter lim="800000"/>
            <a:headEnd/>
            <a:tailEnd/>
          </a:ln>
        </p:spPr>
        <p:txBody>
          <a:bodyPr wrap="none" anchor="ctr">
            <a:spAutoFit/>
          </a:bodyPr>
          <a:lstStyle/>
          <a:p>
            <a:endParaRPr lang="zh-CN" altLang="en-US"/>
          </a:p>
        </p:txBody>
      </p:sp>
      <p:sp>
        <p:nvSpPr>
          <p:cNvPr id="3080" name="Rectangle 9"/>
          <p:cNvSpPr>
            <a:spLocks noChangeArrowheads="1"/>
          </p:cNvSpPr>
          <p:nvPr/>
        </p:nvSpPr>
        <p:spPr bwMode="auto">
          <a:xfrm>
            <a:off x="-1588" y="1441728"/>
            <a:ext cx="184731" cy="369332"/>
          </a:xfrm>
          <a:prstGeom prst="rect">
            <a:avLst/>
          </a:prstGeom>
          <a:noFill/>
          <a:ln w="9525">
            <a:noFill/>
            <a:miter lim="800000"/>
            <a:headEnd/>
            <a:tailEnd/>
          </a:ln>
        </p:spPr>
        <p:txBody>
          <a:bodyPr wrap="none" anchor="ctr">
            <a:spAutoFit/>
          </a:bodyPr>
          <a:lstStyle/>
          <a:p>
            <a:endParaRPr lang="zh-CN" altLang="en-US"/>
          </a:p>
        </p:txBody>
      </p:sp>
      <p:sp>
        <p:nvSpPr>
          <p:cNvPr id="3081" name="Rectangle 5"/>
          <p:cNvSpPr>
            <a:spLocks noChangeArrowheads="1"/>
          </p:cNvSpPr>
          <p:nvPr/>
        </p:nvSpPr>
        <p:spPr bwMode="auto">
          <a:xfrm>
            <a:off x="3429001" y="1568054"/>
            <a:ext cx="5357813" cy="628650"/>
          </a:xfrm>
          <a:prstGeom prst="rect">
            <a:avLst/>
          </a:prstGeom>
          <a:noFill/>
          <a:ln w="9525">
            <a:noFill/>
            <a:miter lim="800000"/>
            <a:headEnd/>
            <a:tailEnd/>
          </a:ln>
        </p:spPr>
        <p:txBody>
          <a:bodyPr anchor="ctr"/>
          <a:lstStyle/>
          <a:p>
            <a:r>
              <a:rPr kumimoji="1" lang="en-US" altLang="zh-CN" sz="2400">
                <a:solidFill>
                  <a:srgbClr val="000066"/>
                </a:solidFill>
                <a:latin typeface="Times New Roman" pitchFamily="18" charset="0"/>
                <a:ea typeface="楷体_GB2312" pitchFamily="49" charset="-122"/>
              </a:rPr>
              <a:t>E1</a:t>
            </a:r>
            <a:r>
              <a:rPr kumimoji="1" lang="zh-CN" altLang="en-US" sz="2400">
                <a:solidFill>
                  <a:srgbClr val="000066"/>
                </a:solidFill>
                <a:latin typeface="Times New Roman" pitchFamily="18" charset="0"/>
                <a:ea typeface="楷体_GB2312" pitchFamily="49" charset="-122"/>
              </a:rPr>
              <a:t>，</a:t>
            </a:r>
            <a:r>
              <a:rPr kumimoji="1" lang="en-US" altLang="zh-CN" sz="2400">
                <a:solidFill>
                  <a:srgbClr val="000066"/>
                </a:solidFill>
                <a:latin typeface="Times New Roman" pitchFamily="18" charset="0"/>
                <a:ea typeface="楷体_GB2312" pitchFamily="49" charset="-122"/>
              </a:rPr>
              <a:t>E2</a:t>
            </a:r>
            <a:r>
              <a:rPr kumimoji="1" lang="zh-CN" altLang="en-US" sz="2400">
                <a:solidFill>
                  <a:srgbClr val="000066"/>
                </a:solidFill>
                <a:latin typeface="Times New Roman" pitchFamily="18" charset="0"/>
                <a:ea typeface="楷体_GB2312" pitchFamily="49" charset="-122"/>
              </a:rPr>
              <a:t>，</a:t>
            </a:r>
            <a:r>
              <a:rPr kumimoji="1" lang="en-US" altLang="zh-CN" sz="2400">
                <a:solidFill>
                  <a:srgbClr val="000066"/>
                </a:solidFill>
                <a:latin typeface="Times New Roman" pitchFamily="18" charset="0"/>
                <a:ea typeface="楷体_GB2312" pitchFamily="49" charset="-122"/>
              </a:rPr>
              <a:t>E3</a:t>
            </a:r>
            <a:r>
              <a:rPr kumimoji="1" lang="zh-CN" altLang="en-US" sz="2400">
                <a:solidFill>
                  <a:srgbClr val="000066"/>
                </a:solidFill>
                <a:latin typeface="Times New Roman" pitchFamily="18" charset="0"/>
                <a:ea typeface="楷体_GB2312" pitchFamily="49" charset="-122"/>
              </a:rPr>
              <a:t>都为器件的使能端</a:t>
            </a:r>
            <a:endParaRPr lang="zh-CN" altLang="en-US" sz="2400">
              <a:solidFill>
                <a:srgbClr val="000099"/>
              </a:solidFill>
              <a:latin typeface="Times New Roman" pitchFamily="18" charset="0"/>
              <a:ea typeface="楷体_GB2312" pitchFamily="49" charset="-122"/>
            </a:endParaRPr>
          </a:p>
          <a:p>
            <a:endParaRPr kumimoji="1" lang="zh-CN" altLang="en-US" sz="2400">
              <a:solidFill>
                <a:srgbClr val="000066"/>
              </a:solidFill>
              <a:latin typeface="Times New Roman" pitchFamily="18" charset="0"/>
              <a:ea typeface="楷体_GB2312" pitchFamily="49" charset="-122"/>
            </a:endParaRPr>
          </a:p>
        </p:txBody>
      </p:sp>
      <p:sp>
        <p:nvSpPr>
          <p:cNvPr id="3082" name="Rectangle 5"/>
          <p:cNvSpPr>
            <a:spLocks noChangeArrowheads="1"/>
          </p:cNvSpPr>
          <p:nvPr/>
        </p:nvSpPr>
        <p:spPr bwMode="auto">
          <a:xfrm>
            <a:off x="3429001" y="2103835"/>
            <a:ext cx="5357813" cy="628650"/>
          </a:xfrm>
          <a:prstGeom prst="rect">
            <a:avLst/>
          </a:prstGeom>
          <a:noFill/>
          <a:ln w="9525">
            <a:noFill/>
            <a:miter lim="800000"/>
            <a:headEnd/>
            <a:tailEnd/>
          </a:ln>
        </p:spPr>
        <p:txBody>
          <a:bodyPr anchor="ctr"/>
          <a:lstStyle/>
          <a:p>
            <a:r>
              <a:rPr kumimoji="1" lang="en-US" altLang="zh-CN" sz="2400">
                <a:solidFill>
                  <a:srgbClr val="000066"/>
                </a:solidFill>
                <a:latin typeface="Times New Roman" pitchFamily="18" charset="0"/>
                <a:ea typeface="楷体_GB2312" pitchFamily="49" charset="-122"/>
              </a:rPr>
              <a:t>A0</a:t>
            </a:r>
            <a:r>
              <a:rPr kumimoji="1" lang="zh-CN" altLang="en-US" sz="2400">
                <a:solidFill>
                  <a:srgbClr val="000066"/>
                </a:solidFill>
                <a:latin typeface="Times New Roman" pitchFamily="18" charset="0"/>
                <a:ea typeface="楷体_GB2312" pitchFamily="49" charset="-122"/>
              </a:rPr>
              <a:t>，</a:t>
            </a:r>
            <a:r>
              <a:rPr kumimoji="1" lang="en-US" altLang="zh-CN" sz="2400">
                <a:solidFill>
                  <a:srgbClr val="000066"/>
                </a:solidFill>
                <a:latin typeface="Times New Roman" pitchFamily="18" charset="0"/>
                <a:ea typeface="楷体_GB2312" pitchFamily="49" charset="-122"/>
              </a:rPr>
              <a:t>A1</a:t>
            </a:r>
            <a:r>
              <a:rPr kumimoji="1" lang="zh-CN" altLang="en-US" sz="2400">
                <a:solidFill>
                  <a:srgbClr val="000066"/>
                </a:solidFill>
                <a:latin typeface="Times New Roman" pitchFamily="18" charset="0"/>
                <a:ea typeface="楷体_GB2312" pitchFamily="49" charset="-122"/>
              </a:rPr>
              <a:t>，</a:t>
            </a:r>
            <a:r>
              <a:rPr kumimoji="1" lang="en-US" altLang="zh-CN" sz="2400">
                <a:solidFill>
                  <a:srgbClr val="000066"/>
                </a:solidFill>
                <a:latin typeface="Times New Roman" pitchFamily="18" charset="0"/>
                <a:ea typeface="楷体_GB2312" pitchFamily="49" charset="-122"/>
              </a:rPr>
              <a:t>A2</a:t>
            </a:r>
            <a:r>
              <a:rPr kumimoji="1" lang="zh-CN" altLang="en-US" sz="2400">
                <a:solidFill>
                  <a:srgbClr val="000066"/>
                </a:solidFill>
                <a:latin typeface="Times New Roman" pitchFamily="18" charset="0"/>
                <a:ea typeface="楷体_GB2312" pitchFamily="49" charset="-122"/>
              </a:rPr>
              <a:t>为器件的二进制输入端</a:t>
            </a:r>
            <a:endParaRPr lang="zh-CN" altLang="en-US" sz="2400">
              <a:solidFill>
                <a:srgbClr val="000099"/>
              </a:solidFill>
              <a:latin typeface="Times New Roman" pitchFamily="18" charset="0"/>
              <a:ea typeface="楷体_GB2312" pitchFamily="49" charset="-122"/>
            </a:endParaRPr>
          </a:p>
          <a:p>
            <a:endParaRPr kumimoji="1" lang="zh-CN" altLang="en-US" sz="2400">
              <a:solidFill>
                <a:srgbClr val="000066"/>
              </a:solidFill>
              <a:latin typeface="Times New Roman" pitchFamily="18" charset="0"/>
              <a:ea typeface="楷体_GB2312" pitchFamily="49" charset="-122"/>
            </a:endParaRPr>
          </a:p>
        </p:txBody>
      </p:sp>
      <p:sp>
        <p:nvSpPr>
          <p:cNvPr id="3083" name="Rectangle 5"/>
          <p:cNvSpPr>
            <a:spLocks noChangeArrowheads="1"/>
          </p:cNvSpPr>
          <p:nvPr/>
        </p:nvSpPr>
        <p:spPr bwMode="auto">
          <a:xfrm>
            <a:off x="3429001" y="2693194"/>
            <a:ext cx="5357813" cy="628650"/>
          </a:xfrm>
          <a:prstGeom prst="rect">
            <a:avLst/>
          </a:prstGeom>
          <a:noFill/>
          <a:ln w="9525">
            <a:noFill/>
            <a:miter lim="800000"/>
            <a:headEnd/>
            <a:tailEnd/>
          </a:ln>
        </p:spPr>
        <p:txBody>
          <a:bodyPr anchor="ctr"/>
          <a:lstStyle/>
          <a:p>
            <a:r>
              <a:rPr kumimoji="1" lang="en-US" altLang="zh-CN" sz="2400">
                <a:solidFill>
                  <a:srgbClr val="000066"/>
                </a:solidFill>
                <a:latin typeface="Times New Roman" pitchFamily="18" charset="0"/>
                <a:ea typeface="楷体_GB2312" pitchFamily="49" charset="-122"/>
              </a:rPr>
              <a:t>Y0-Y7</a:t>
            </a:r>
            <a:r>
              <a:rPr kumimoji="1" lang="zh-CN" altLang="en-US" sz="2400">
                <a:solidFill>
                  <a:srgbClr val="000066"/>
                </a:solidFill>
                <a:latin typeface="Times New Roman" pitchFamily="18" charset="0"/>
                <a:ea typeface="楷体_GB2312" pitchFamily="49" charset="-122"/>
              </a:rPr>
              <a:t>为器件的</a:t>
            </a:r>
            <a:r>
              <a:rPr kumimoji="1" lang="en-US" altLang="zh-CN" sz="2400">
                <a:solidFill>
                  <a:srgbClr val="000066"/>
                </a:solidFill>
                <a:latin typeface="Times New Roman" pitchFamily="18" charset="0"/>
                <a:ea typeface="楷体_GB2312" pitchFamily="49" charset="-122"/>
              </a:rPr>
              <a:t>8</a:t>
            </a:r>
            <a:r>
              <a:rPr kumimoji="1" lang="zh-CN" altLang="en-US" sz="2400">
                <a:solidFill>
                  <a:srgbClr val="000066"/>
                </a:solidFill>
                <a:latin typeface="Times New Roman" pitchFamily="18" charset="0"/>
                <a:ea typeface="楷体_GB2312" pitchFamily="49" charset="-122"/>
              </a:rPr>
              <a:t>个输出端</a:t>
            </a:r>
            <a:endParaRPr lang="zh-CN" altLang="en-US" sz="2400">
              <a:solidFill>
                <a:srgbClr val="000099"/>
              </a:solidFill>
              <a:latin typeface="Times New Roman" pitchFamily="18" charset="0"/>
              <a:ea typeface="楷体_GB2312" pitchFamily="49" charset="-122"/>
            </a:endParaRPr>
          </a:p>
          <a:p>
            <a:endParaRPr kumimoji="1" lang="zh-CN" altLang="en-US" sz="2400">
              <a:solidFill>
                <a:srgbClr val="000066"/>
              </a:solidFill>
              <a:latin typeface="Times New Roman" pitchFamily="18" charset="0"/>
              <a:ea typeface="楷体_GB2312" pitchFamily="49" charset="-122"/>
            </a:endParaRPr>
          </a:p>
        </p:txBody>
      </p:sp>
      <p:sp>
        <p:nvSpPr>
          <p:cNvPr id="13" name="矩形 2"/>
          <p:cNvSpPr>
            <a:spLocks noChangeArrowheads="1"/>
          </p:cNvSpPr>
          <p:nvPr/>
        </p:nvSpPr>
        <p:spPr bwMode="auto">
          <a:xfrm>
            <a:off x="642939" y="321469"/>
            <a:ext cx="4860626"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4.2.1  </a:t>
            </a:r>
            <a:r>
              <a:rPr lang="zh-CN" altLang="en-US" sz="2800" dirty="0">
                <a:solidFill>
                  <a:srgbClr val="FF0000"/>
                </a:solidFill>
                <a:latin typeface="+mj-ea"/>
                <a:ea typeface="+mj-ea"/>
              </a:rPr>
              <a:t>二进制译码器</a:t>
            </a:r>
            <a:r>
              <a:rPr lang="en-US" altLang="zh-CN" sz="2800" dirty="0">
                <a:solidFill>
                  <a:srgbClr val="FF0000"/>
                </a:solidFill>
                <a:latin typeface="+mj-ea"/>
                <a:ea typeface="+mj-ea"/>
              </a:rPr>
              <a:t>74HC138</a:t>
            </a:r>
            <a:endParaRPr lang="zh-CN" altLang="en-US" sz="2800" dirty="0">
              <a:solidFill>
                <a:srgbClr val="FF00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81"/>
                                        </p:tgtEl>
                                        <p:attrNameLst>
                                          <p:attrName>style.visibility</p:attrName>
                                        </p:attrNameLst>
                                      </p:cBhvr>
                                      <p:to>
                                        <p:strVal val="visible"/>
                                      </p:to>
                                    </p:set>
                                    <p:animEffect transition="in" filter="wipe(left)">
                                      <p:cBhvr>
                                        <p:cTn id="12" dur="500"/>
                                        <p:tgtEl>
                                          <p:spTgt spid="30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82"/>
                                        </p:tgtEl>
                                        <p:attrNameLst>
                                          <p:attrName>style.visibility</p:attrName>
                                        </p:attrNameLst>
                                      </p:cBhvr>
                                      <p:to>
                                        <p:strVal val="visible"/>
                                      </p:to>
                                    </p:set>
                                    <p:animEffect transition="in" filter="wipe(left)">
                                      <p:cBhvr>
                                        <p:cTn id="17" dur="500"/>
                                        <p:tgtEl>
                                          <p:spTgt spid="30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83"/>
                                        </p:tgtEl>
                                        <p:attrNameLst>
                                          <p:attrName>style.visibility</p:attrName>
                                        </p:attrNameLst>
                                      </p:cBhvr>
                                      <p:to>
                                        <p:strVal val="visible"/>
                                      </p:to>
                                    </p:set>
                                    <p:animEffect transition="in" filter="wipe(left)">
                                      <p:cBhvr>
                                        <p:cTn id="22"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p:bldP spid="30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928689" y="1190635"/>
            <a:ext cx="7286625" cy="2046666"/>
          </a:xfrm>
          <a:prstGeom prst="rect">
            <a:avLst/>
          </a:prstGeom>
          <a:noFill/>
          <a:ln w="9525">
            <a:noFill/>
            <a:miter lim="800000"/>
            <a:headEnd/>
            <a:tailEnd/>
          </a:ln>
        </p:spPr>
        <p:txBody>
          <a:bodyPr tIns="76176" bIns="76176" anchor="ctr">
            <a:spAutoFit/>
          </a:bodyPr>
          <a:lstStyle/>
          <a:p>
            <a:pPr indent="255588" eaLnBrk="0" hangingPunct="0">
              <a:defRPr/>
            </a:pPr>
            <a:r>
              <a:rPr lang="zh-CN" sz="2800" dirty="0">
                <a:latin typeface="Arial" charset="0"/>
                <a:cs typeface="Times New Roman" pitchFamily="18" charset="0"/>
              </a:rPr>
              <a:t>学习要点：</a:t>
            </a:r>
          </a:p>
          <a:p>
            <a:pPr>
              <a:defRPr/>
            </a:pPr>
            <a:endParaRPr lang="en-US" altLang="zh-CN" sz="2400" dirty="0"/>
          </a:p>
          <a:p>
            <a:pPr>
              <a:spcAft>
                <a:spcPts val="1800"/>
              </a:spcAft>
              <a:defRPr/>
            </a:pPr>
            <a:r>
              <a:rPr lang="zh-CN" altLang="en-US" sz="2800" dirty="0">
                <a:latin typeface="+mn-ea"/>
                <a:ea typeface="+mn-ea"/>
              </a:rPr>
              <a:t>（</a:t>
            </a:r>
            <a:r>
              <a:rPr lang="en-US" sz="2800" dirty="0">
                <a:latin typeface="+mn-ea"/>
                <a:ea typeface="+mn-ea"/>
              </a:rPr>
              <a:t>1</a:t>
            </a:r>
            <a:r>
              <a:rPr lang="zh-CN" altLang="en-US" sz="2800" dirty="0">
                <a:latin typeface="+mn-ea"/>
                <a:ea typeface="+mn-ea"/>
              </a:rPr>
              <a:t>）熟悉常用数字电路单元的结构。</a:t>
            </a:r>
          </a:p>
          <a:p>
            <a:pPr>
              <a:spcAft>
                <a:spcPts val="1800"/>
              </a:spcAft>
              <a:defRPr/>
            </a:pPr>
            <a:r>
              <a:rPr lang="zh-CN" altLang="en-US" sz="2800" dirty="0">
                <a:latin typeface="+mn-ea"/>
                <a:ea typeface="+mn-ea"/>
              </a:rPr>
              <a:t>（</a:t>
            </a:r>
            <a:r>
              <a:rPr lang="en-US" sz="2800" dirty="0">
                <a:latin typeface="+mn-ea"/>
                <a:ea typeface="+mn-ea"/>
              </a:rPr>
              <a:t>2</a:t>
            </a:r>
            <a:r>
              <a:rPr lang="zh-CN" altLang="en-US" sz="2800" dirty="0">
                <a:latin typeface="+mn-ea"/>
                <a:ea typeface="+mn-ea"/>
              </a:rPr>
              <a:t>）掌握简单数字电路的基本设计方法。</a:t>
            </a:r>
          </a:p>
        </p:txBody>
      </p:sp>
      <p:sp>
        <p:nvSpPr>
          <p:cNvPr id="31747" name="Rectangle 18"/>
          <p:cNvSpPr>
            <a:spLocks noChangeArrowheads="1"/>
          </p:cNvSpPr>
          <p:nvPr/>
        </p:nvSpPr>
        <p:spPr bwMode="auto">
          <a:xfrm>
            <a:off x="539750" y="0"/>
            <a:ext cx="8064500" cy="857250"/>
          </a:xfrm>
          <a:prstGeom prst="rect">
            <a:avLst/>
          </a:prstGeom>
          <a:noFill/>
          <a:ln w="9525">
            <a:noFill/>
            <a:miter lim="800000"/>
            <a:headEnd/>
            <a:tailEnd/>
          </a:ln>
        </p:spPr>
        <p:txBody>
          <a:bodyPr anchor="ctr"/>
          <a:lstStyle/>
          <a:p>
            <a:pPr algn="ctr"/>
            <a:r>
              <a:rPr lang="zh-CN" altLang="en-US" sz="3600">
                <a:solidFill>
                  <a:srgbClr val="CC0000"/>
                </a:solidFill>
                <a:latin typeface="Times New Roman" pitchFamily="18" charset="0"/>
                <a:ea typeface="楷体_GB2312" pitchFamily="49" charset="-122"/>
              </a:rPr>
              <a:t>第</a:t>
            </a:r>
            <a:r>
              <a:rPr lang="en-US" altLang="en-US" sz="3600">
                <a:solidFill>
                  <a:srgbClr val="CC0000"/>
                </a:solidFill>
                <a:latin typeface="Times New Roman" pitchFamily="18" charset="0"/>
                <a:ea typeface="楷体_GB2312" pitchFamily="49" charset="-122"/>
              </a:rPr>
              <a:t>4</a:t>
            </a:r>
            <a:r>
              <a:rPr lang="zh-CN" altLang="en-US" sz="3600">
                <a:solidFill>
                  <a:srgbClr val="CC0000"/>
                </a:solidFill>
                <a:latin typeface="Times New Roman" pitchFamily="18" charset="0"/>
                <a:ea typeface="楷体_GB2312" pitchFamily="49" charset="-122"/>
              </a:rPr>
              <a:t>章  数字电路单元设计</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827088" y="357188"/>
            <a:ext cx="3902030" cy="461665"/>
          </a:xfrm>
          <a:prstGeom prst="rect">
            <a:avLst/>
          </a:prstGeom>
          <a:noFill/>
          <a:ln w="9525">
            <a:noFill/>
            <a:miter lim="800000"/>
            <a:headEnd/>
            <a:tailEnd/>
          </a:ln>
        </p:spPr>
        <p:txBody>
          <a:bodyPr wrap="none">
            <a:spAutoFit/>
          </a:bodyPr>
          <a:lstStyle/>
          <a:p>
            <a:pPr>
              <a:defRPr/>
            </a:pPr>
            <a:r>
              <a:rPr lang="en-US" altLang="zh-CN" sz="2400" dirty="0" smtClean="0">
                <a:solidFill>
                  <a:srgbClr val="C00000"/>
                </a:solidFill>
                <a:latin typeface="+mn-ea"/>
                <a:ea typeface="+mn-ea"/>
              </a:rPr>
              <a:t>4</a:t>
            </a:r>
            <a:r>
              <a:rPr lang="zh-CN" altLang="en-US" sz="2400" dirty="0" smtClean="0">
                <a:solidFill>
                  <a:srgbClr val="C00000"/>
                </a:solidFill>
                <a:latin typeface="+mn-ea"/>
                <a:ea typeface="+mn-ea"/>
              </a:rPr>
              <a:t>、</a:t>
            </a:r>
            <a:r>
              <a:rPr lang="en-US" altLang="zh-CN" sz="2400" dirty="0" smtClean="0">
                <a:solidFill>
                  <a:srgbClr val="C00000"/>
                </a:solidFill>
                <a:latin typeface="+mn-ea"/>
                <a:ea typeface="+mn-ea"/>
              </a:rPr>
              <a:t>74138</a:t>
            </a:r>
            <a:r>
              <a:rPr lang="zh-CN" altLang="en-US" sz="2400" dirty="0">
                <a:solidFill>
                  <a:srgbClr val="C00000"/>
                </a:solidFill>
                <a:latin typeface="+mn-ea"/>
                <a:ea typeface="+mn-ea"/>
              </a:rPr>
              <a:t>译码器的级联扩展</a:t>
            </a:r>
          </a:p>
        </p:txBody>
      </p:sp>
      <p:sp>
        <p:nvSpPr>
          <p:cNvPr id="45059" name="Rectangle 6"/>
          <p:cNvSpPr>
            <a:spLocks noChangeArrowheads="1"/>
          </p:cNvSpPr>
          <p:nvPr/>
        </p:nvSpPr>
        <p:spPr bwMode="auto">
          <a:xfrm>
            <a:off x="571500" y="857238"/>
            <a:ext cx="7632700" cy="461665"/>
          </a:xfrm>
          <a:prstGeom prst="rect">
            <a:avLst/>
          </a:prstGeom>
          <a:noFill/>
          <a:ln w="9525">
            <a:noFill/>
            <a:miter lim="800000"/>
            <a:headEnd/>
            <a:tailEnd/>
          </a:ln>
        </p:spPr>
        <p:txBody>
          <a:bodyPr>
            <a:spAutoFit/>
          </a:bodyPr>
          <a:lstStyle/>
          <a:p>
            <a:r>
              <a:rPr lang="zh-CN" altLang="en-US" sz="2400" dirty="0" smtClean="0">
                <a:solidFill>
                  <a:srgbClr val="000066"/>
                </a:solidFill>
                <a:latin typeface="Verdana" pitchFamily="34" charset="0"/>
                <a:ea typeface="楷体_GB2312" pitchFamily="49" charset="-122"/>
              </a:rPr>
              <a:t>    用</a:t>
            </a:r>
            <a:r>
              <a:rPr lang="zh-CN" altLang="en-US" sz="2400" dirty="0">
                <a:solidFill>
                  <a:srgbClr val="000066"/>
                </a:solidFill>
                <a:latin typeface="Verdana" pitchFamily="34" charset="0"/>
                <a:ea typeface="楷体_GB2312" pitchFamily="49" charset="-122"/>
              </a:rPr>
              <a:t>两片</a:t>
            </a:r>
            <a:r>
              <a:rPr lang="en-US" altLang="en-US" sz="2400" dirty="0">
                <a:solidFill>
                  <a:srgbClr val="000066"/>
                </a:solidFill>
                <a:latin typeface="Verdana" pitchFamily="34" charset="0"/>
                <a:ea typeface="楷体_GB2312" pitchFamily="49" charset="-122"/>
              </a:rPr>
              <a:t>74HC138</a:t>
            </a:r>
            <a:r>
              <a:rPr lang="zh-CN" altLang="en-US" sz="2400" dirty="0">
                <a:solidFill>
                  <a:srgbClr val="000066"/>
                </a:solidFill>
                <a:latin typeface="Verdana" pitchFamily="34" charset="0"/>
                <a:ea typeface="楷体_GB2312" pitchFamily="49" charset="-122"/>
              </a:rPr>
              <a:t>级联扩展为</a:t>
            </a:r>
            <a:r>
              <a:rPr lang="en-US" altLang="en-US" sz="2400" dirty="0">
                <a:solidFill>
                  <a:srgbClr val="000066"/>
                </a:solidFill>
                <a:latin typeface="Verdana" pitchFamily="34" charset="0"/>
                <a:ea typeface="楷体_GB2312" pitchFamily="49" charset="-122"/>
              </a:rPr>
              <a:t>74HC154</a:t>
            </a:r>
            <a:endParaRPr lang="zh-CN" altLang="en-US" sz="2400" dirty="0">
              <a:solidFill>
                <a:srgbClr val="000066"/>
              </a:solidFill>
              <a:latin typeface="Verdana" pitchFamily="34" charset="0"/>
              <a:ea typeface="楷体_GB2312" pitchFamily="49" charset="-122"/>
            </a:endParaRPr>
          </a:p>
        </p:txBody>
      </p:sp>
      <p:grpSp>
        <p:nvGrpSpPr>
          <p:cNvPr id="45060" name="组合 6"/>
          <p:cNvGrpSpPr>
            <a:grpSpLocks/>
          </p:cNvGrpSpPr>
          <p:nvPr/>
        </p:nvGrpSpPr>
        <p:grpSpPr bwMode="auto">
          <a:xfrm>
            <a:off x="1643065" y="1285866"/>
            <a:ext cx="5000637" cy="3429023"/>
            <a:chOff x="1643063" y="1619236"/>
            <a:chExt cx="5000625" cy="4714875"/>
          </a:xfrm>
        </p:grpSpPr>
        <p:sp>
          <p:nvSpPr>
            <p:cNvPr id="45061" name="矩形 8"/>
            <p:cNvSpPr>
              <a:spLocks noChangeArrowheads="1"/>
            </p:cNvSpPr>
            <p:nvPr/>
          </p:nvSpPr>
          <p:spPr bwMode="auto">
            <a:xfrm>
              <a:off x="1643063" y="1619236"/>
              <a:ext cx="5000625" cy="4714875"/>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5062" name="Picture 5"/>
            <p:cNvPicPr>
              <a:picLocks noChangeAspect="1" noChangeArrowheads="1"/>
            </p:cNvPicPr>
            <p:nvPr/>
          </p:nvPicPr>
          <p:blipFill>
            <a:blip r:embed="rId2" cstate="print"/>
            <a:srcRect b="5905"/>
            <a:stretch>
              <a:fillRect/>
            </a:stretch>
          </p:blipFill>
          <p:spPr bwMode="auto">
            <a:xfrm>
              <a:off x="1785938" y="1815433"/>
              <a:ext cx="4714875" cy="4274317"/>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571500" y="910829"/>
            <a:ext cx="3371850" cy="400050"/>
          </a:xfrm>
          <a:prstGeom prst="rect">
            <a:avLst/>
          </a:prstGeom>
          <a:noFill/>
          <a:ln w="9525">
            <a:noFill/>
            <a:miter lim="800000"/>
            <a:headEnd/>
            <a:tailEnd/>
          </a:ln>
        </p:spPr>
        <p:txBody>
          <a:bodyPr anchor="ctr"/>
          <a:lstStyle/>
          <a:p>
            <a:r>
              <a:rPr lang="zh-CN" altLang="en-US" sz="2400" dirty="0" smtClean="0">
                <a:solidFill>
                  <a:srgbClr val="000099"/>
                </a:solidFill>
                <a:latin typeface="楷体_GB2312" pitchFamily="49" charset="-122"/>
                <a:ea typeface="楷体_GB2312" pitchFamily="49" charset="-122"/>
              </a:rPr>
              <a:t>七段数码管内部结构</a:t>
            </a:r>
            <a:endParaRPr lang="zh-CN" altLang="en-US" sz="2400" dirty="0">
              <a:solidFill>
                <a:srgbClr val="000099"/>
              </a:solidFill>
              <a:latin typeface="楷体_GB2312" pitchFamily="49" charset="-122"/>
              <a:ea typeface="楷体_GB2312" pitchFamily="49" charset="-122"/>
            </a:endParaRPr>
          </a:p>
        </p:txBody>
      </p:sp>
      <p:sp>
        <p:nvSpPr>
          <p:cNvPr id="46083" name="Rectangle 9"/>
          <p:cNvSpPr>
            <a:spLocks noChangeArrowheads="1"/>
          </p:cNvSpPr>
          <p:nvPr/>
        </p:nvSpPr>
        <p:spPr bwMode="auto">
          <a:xfrm>
            <a:off x="500063" y="321469"/>
            <a:ext cx="3529012" cy="523220"/>
          </a:xfrm>
          <a:prstGeom prst="rect">
            <a:avLst/>
          </a:prstGeom>
          <a:noFill/>
          <a:ln w="9525">
            <a:noFill/>
            <a:miter lim="800000"/>
            <a:headEnd/>
            <a:tailEnd/>
          </a:ln>
        </p:spPr>
        <p:txBody>
          <a:bodyPr>
            <a:spAutoFit/>
          </a:bodyPr>
          <a:lstStyle/>
          <a:p>
            <a:r>
              <a:rPr lang="en-US" altLang="zh-CN" sz="2800" dirty="0">
                <a:solidFill>
                  <a:srgbClr val="FF0000"/>
                </a:solidFill>
                <a:latin typeface="+mj-ea"/>
                <a:ea typeface="+mj-ea"/>
              </a:rPr>
              <a:t>4.2.2  </a:t>
            </a:r>
            <a:r>
              <a:rPr lang="zh-CN" altLang="en-US" sz="2800" dirty="0">
                <a:solidFill>
                  <a:srgbClr val="FF0000"/>
                </a:solidFill>
                <a:latin typeface="+mj-ea"/>
                <a:ea typeface="+mj-ea"/>
              </a:rPr>
              <a:t>显示译码器</a:t>
            </a:r>
          </a:p>
        </p:txBody>
      </p:sp>
      <p:grpSp>
        <p:nvGrpSpPr>
          <p:cNvPr id="2" name="组合 7"/>
          <p:cNvGrpSpPr>
            <a:grpSpLocks/>
          </p:cNvGrpSpPr>
          <p:nvPr/>
        </p:nvGrpSpPr>
        <p:grpSpPr bwMode="auto">
          <a:xfrm>
            <a:off x="179389" y="1329929"/>
            <a:ext cx="8785225" cy="1457325"/>
            <a:chOff x="179390" y="1772770"/>
            <a:chExt cx="8785220" cy="1944270"/>
          </a:xfrm>
        </p:grpSpPr>
        <p:sp>
          <p:nvSpPr>
            <p:cNvPr id="46087" name="矩形 6"/>
            <p:cNvSpPr>
              <a:spLocks noChangeArrowheads="1"/>
            </p:cNvSpPr>
            <p:nvPr/>
          </p:nvSpPr>
          <p:spPr bwMode="auto">
            <a:xfrm>
              <a:off x="179390" y="1772770"/>
              <a:ext cx="8785220" cy="194427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6088" name="Picture 4" descr="4T2T5"/>
            <p:cNvPicPr>
              <a:picLocks noChangeAspect="1" noChangeArrowheads="1"/>
            </p:cNvPicPr>
            <p:nvPr/>
          </p:nvPicPr>
          <p:blipFill>
            <a:blip r:embed="rId2" cstate="print"/>
            <a:srcRect/>
            <a:stretch>
              <a:fillRect/>
            </a:stretch>
          </p:blipFill>
          <p:spPr bwMode="auto">
            <a:xfrm>
              <a:off x="285750" y="1857375"/>
              <a:ext cx="8582025" cy="1857375"/>
            </a:xfrm>
            <a:prstGeom prst="rect">
              <a:avLst/>
            </a:prstGeom>
            <a:noFill/>
            <a:ln w="9525">
              <a:noFill/>
              <a:miter lim="800000"/>
              <a:headEnd/>
              <a:tailEnd/>
            </a:ln>
          </p:spPr>
        </p:pic>
      </p:grpSp>
      <p:pic>
        <p:nvPicPr>
          <p:cNvPr id="49157" name="Picture 16"/>
          <p:cNvPicPr>
            <a:picLocks noChangeAspect="1" noChangeArrowheads="1"/>
          </p:cNvPicPr>
          <p:nvPr/>
        </p:nvPicPr>
        <p:blipFill>
          <a:blip r:embed="rId3" cstate="print"/>
          <a:srcRect/>
          <a:stretch>
            <a:fillRect/>
          </a:stretch>
        </p:blipFill>
        <p:spPr bwMode="auto">
          <a:xfrm>
            <a:off x="61914" y="3268266"/>
            <a:ext cx="8867775" cy="1285875"/>
          </a:xfrm>
          <a:prstGeom prst="rect">
            <a:avLst/>
          </a:prstGeom>
          <a:noFill/>
          <a:ln w="9525">
            <a:noFill/>
            <a:miter lim="800000"/>
            <a:headEnd/>
            <a:tailEnd/>
          </a:ln>
        </p:spPr>
      </p:pic>
      <p:sp>
        <p:nvSpPr>
          <p:cNvPr id="49158" name="Rectangle 2"/>
          <p:cNvSpPr>
            <a:spLocks noChangeArrowheads="1"/>
          </p:cNvSpPr>
          <p:nvPr/>
        </p:nvSpPr>
        <p:spPr bwMode="auto">
          <a:xfrm>
            <a:off x="557214" y="2839641"/>
            <a:ext cx="5157787" cy="400050"/>
          </a:xfrm>
          <a:prstGeom prst="rect">
            <a:avLst/>
          </a:prstGeom>
          <a:noFill/>
          <a:ln w="9525">
            <a:noFill/>
            <a:miter lim="800000"/>
            <a:headEnd/>
            <a:tailEnd/>
          </a:ln>
        </p:spPr>
        <p:txBody>
          <a:bodyPr anchor="ctr"/>
          <a:lstStyle/>
          <a:p>
            <a:r>
              <a:rPr lang="zh-CN" altLang="en-US" sz="2400">
                <a:solidFill>
                  <a:srgbClr val="000099"/>
                </a:solidFill>
                <a:latin typeface="楷体_GB2312" pitchFamily="49" charset="-122"/>
                <a:ea typeface="楷体_GB2312" pitchFamily="49" charset="-122"/>
              </a:rPr>
              <a:t>数码管字形与</a:t>
            </a:r>
            <a:r>
              <a:rPr lang="en-US" altLang="en-US" sz="2400">
                <a:solidFill>
                  <a:srgbClr val="000099"/>
                </a:solidFill>
                <a:latin typeface="楷体_GB2312" pitchFamily="49" charset="-122"/>
                <a:ea typeface="楷体_GB2312" pitchFamily="49" charset="-122"/>
              </a:rPr>
              <a:t>8421</a:t>
            </a:r>
            <a:r>
              <a:rPr lang="zh-CN" altLang="en-US" sz="2400">
                <a:solidFill>
                  <a:srgbClr val="000099"/>
                </a:solidFill>
                <a:latin typeface="楷体_GB2312" pitchFamily="49" charset="-122"/>
                <a:ea typeface="楷体_GB2312" pitchFamily="49" charset="-122"/>
              </a:rPr>
              <a:t>码对应关系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wipe(left)">
                                      <p:cBhvr>
                                        <p:cTn id="17" dur="500"/>
                                        <p:tgtEl>
                                          <p:spTgt spid="491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wipe(left)">
                                      <p:cBhvr>
                                        <p:cTn id="22"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68313" y="299592"/>
            <a:ext cx="5675312" cy="461665"/>
          </a:xfrm>
          <a:prstGeom prst="rect">
            <a:avLst/>
          </a:prstGeom>
          <a:noFill/>
          <a:ln w="9525">
            <a:noFill/>
            <a:miter lim="800000"/>
            <a:headEnd/>
            <a:tailEnd/>
          </a:ln>
        </p:spPr>
        <p:txBody>
          <a:bodyPr anchor="ctr">
            <a:spAutoFit/>
          </a:bodyPr>
          <a:lstStyle/>
          <a:p>
            <a:pPr>
              <a:defRPr/>
            </a:pPr>
            <a:r>
              <a:rPr lang="en-US" altLang="zh-CN" sz="2400" dirty="0">
                <a:solidFill>
                  <a:srgbClr val="C00000"/>
                </a:solidFill>
                <a:latin typeface="+mn-ea"/>
                <a:ea typeface="+mn-ea"/>
              </a:rPr>
              <a:t>1</a:t>
            </a:r>
            <a:r>
              <a:rPr lang="zh-CN" altLang="en-US" sz="2400" dirty="0" smtClean="0">
                <a:solidFill>
                  <a:srgbClr val="C00000"/>
                </a:solidFill>
                <a:latin typeface="+mn-ea"/>
                <a:ea typeface="+mn-ea"/>
              </a:rPr>
              <a:t>．</a:t>
            </a:r>
            <a:r>
              <a:rPr lang="en-US" altLang="en-US" sz="2400" dirty="0">
                <a:solidFill>
                  <a:srgbClr val="C00000"/>
                </a:solidFill>
                <a:latin typeface="+mn-ea"/>
                <a:ea typeface="+mn-ea"/>
              </a:rPr>
              <a:t>CD4511</a:t>
            </a:r>
            <a:endParaRPr lang="zh-CN" altLang="en-US" sz="2400" dirty="0">
              <a:solidFill>
                <a:srgbClr val="C00000"/>
              </a:solidFill>
              <a:latin typeface="+mn-ea"/>
              <a:ea typeface="+mn-ea"/>
            </a:endParaRPr>
          </a:p>
        </p:txBody>
      </p:sp>
      <p:sp>
        <p:nvSpPr>
          <p:cNvPr id="50179" name="Rectangle 6"/>
          <p:cNvSpPr>
            <a:spLocks noChangeArrowheads="1"/>
          </p:cNvSpPr>
          <p:nvPr/>
        </p:nvSpPr>
        <p:spPr bwMode="auto">
          <a:xfrm>
            <a:off x="500063" y="928676"/>
            <a:ext cx="5096908" cy="461665"/>
          </a:xfrm>
          <a:prstGeom prst="rect">
            <a:avLst/>
          </a:prstGeom>
          <a:noFill/>
          <a:ln w="9525">
            <a:noFill/>
            <a:miter lim="800000"/>
            <a:headEnd/>
            <a:tailEnd/>
          </a:ln>
        </p:spPr>
        <p:txBody>
          <a:bodyPr wrap="none" anchor="ctr">
            <a:spAutoFit/>
          </a:bodyPr>
          <a:lstStyle/>
          <a:p>
            <a:r>
              <a:rPr kumimoji="1" lang="en-US" altLang="en-US" sz="2400" dirty="0">
                <a:solidFill>
                  <a:srgbClr val="000066"/>
                </a:solidFill>
                <a:latin typeface="Times New Roman" pitchFamily="18" charset="0"/>
                <a:ea typeface="楷体_GB2312" pitchFamily="49" charset="-122"/>
              </a:rPr>
              <a:t>CD4511</a:t>
            </a:r>
            <a:r>
              <a:rPr kumimoji="1" lang="zh-CN" altLang="en-US" sz="2400" dirty="0">
                <a:solidFill>
                  <a:srgbClr val="000066"/>
                </a:solidFill>
                <a:latin typeface="Times New Roman" pitchFamily="18" charset="0"/>
                <a:ea typeface="楷体_GB2312" pitchFamily="49" charset="-122"/>
              </a:rPr>
              <a:t>驱动共阴数码管的连接方式</a:t>
            </a:r>
            <a:r>
              <a:rPr kumimoji="1" lang="zh-CN" altLang="en-US" sz="2400" dirty="0">
                <a:solidFill>
                  <a:srgbClr val="000066"/>
                </a:solidFill>
                <a:latin typeface="楷体_GB2312" pitchFamily="49" charset="-122"/>
                <a:ea typeface="楷体_GB2312" pitchFamily="49" charset="-122"/>
              </a:rPr>
              <a:t> </a:t>
            </a:r>
          </a:p>
        </p:txBody>
      </p:sp>
      <p:sp>
        <p:nvSpPr>
          <p:cNvPr id="48132"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8133" name="Rectangle 11"/>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8134"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2"/>
          <p:cNvGrpSpPr>
            <a:grpSpLocks/>
          </p:cNvGrpSpPr>
          <p:nvPr/>
        </p:nvGrpSpPr>
        <p:grpSpPr bwMode="auto">
          <a:xfrm>
            <a:off x="1143000" y="1571618"/>
            <a:ext cx="6643688" cy="1768079"/>
            <a:chOff x="1143000" y="2286000"/>
            <a:chExt cx="6643688" cy="2357438"/>
          </a:xfrm>
        </p:grpSpPr>
        <p:sp>
          <p:nvSpPr>
            <p:cNvPr id="48139" name="矩形 24"/>
            <p:cNvSpPr>
              <a:spLocks noChangeArrowheads="1"/>
            </p:cNvSpPr>
            <p:nvPr/>
          </p:nvSpPr>
          <p:spPr bwMode="auto">
            <a:xfrm>
              <a:off x="1143000" y="2286000"/>
              <a:ext cx="6643688" cy="2357438"/>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8140" name="Picture 5" descr="4T2T7"/>
            <p:cNvPicPr>
              <a:picLocks noChangeAspect="1" noChangeArrowheads="1"/>
            </p:cNvPicPr>
            <p:nvPr/>
          </p:nvPicPr>
          <p:blipFill>
            <a:blip r:embed="rId2" cstate="print"/>
            <a:srcRect/>
            <a:stretch>
              <a:fillRect/>
            </a:stretch>
          </p:blipFill>
          <p:spPr bwMode="auto">
            <a:xfrm>
              <a:off x="1214438" y="2357438"/>
              <a:ext cx="6495557" cy="2214563"/>
            </a:xfrm>
            <a:prstGeom prst="rect">
              <a:avLst/>
            </a:prstGeom>
            <a:noFill/>
            <a:ln w="9525">
              <a:noFill/>
              <a:miter lim="800000"/>
              <a:headEnd/>
              <a:tailEnd/>
            </a:ln>
          </p:spPr>
        </p:pic>
      </p:grpSp>
      <p:sp>
        <p:nvSpPr>
          <p:cNvPr id="50185" name="Rectangle 6"/>
          <p:cNvSpPr>
            <a:spLocks noChangeArrowheads="1"/>
          </p:cNvSpPr>
          <p:nvPr/>
        </p:nvSpPr>
        <p:spPr bwMode="auto">
          <a:xfrm>
            <a:off x="500063" y="3526703"/>
            <a:ext cx="8215312" cy="830997"/>
          </a:xfrm>
          <a:prstGeom prst="rect">
            <a:avLst/>
          </a:prstGeom>
          <a:noFill/>
          <a:ln w="9525">
            <a:noFill/>
            <a:miter lim="800000"/>
            <a:headEnd/>
            <a:tailEnd/>
          </a:ln>
        </p:spPr>
        <p:txBody>
          <a:bodyPr anchor="ctr">
            <a:spAutoFit/>
          </a:bodyPr>
          <a:lstStyle/>
          <a:p>
            <a:r>
              <a:rPr kumimoji="1" lang="en-US" altLang="en-US" sz="2400" dirty="0">
                <a:solidFill>
                  <a:srgbClr val="000066"/>
                </a:solidFill>
                <a:latin typeface="Times New Roman" pitchFamily="18" charset="0"/>
                <a:ea typeface="楷体_GB2312" pitchFamily="49" charset="-122"/>
              </a:rPr>
              <a:t>CD4511</a:t>
            </a:r>
            <a:r>
              <a:rPr kumimoji="1" lang="zh-CN" altLang="en-US" sz="2400" dirty="0">
                <a:solidFill>
                  <a:srgbClr val="000066"/>
                </a:solidFill>
                <a:latin typeface="Times New Roman" pitchFamily="18" charset="0"/>
                <a:ea typeface="楷体_GB2312" pitchFamily="49" charset="-122"/>
              </a:rPr>
              <a:t>的三只功能引脚分别为</a:t>
            </a:r>
            <a:r>
              <a:rPr kumimoji="1" lang="en-US" altLang="en-US" sz="2400" dirty="0">
                <a:solidFill>
                  <a:srgbClr val="000066"/>
                </a:solidFill>
                <a:latin typeface="Times New Roman" pitchFamily="18" charset="0"/>
                <a:ea typeface="楷体_GB2312" pitchFamily="49" charset="-122"/>
              </a:rPr>
              <a:t> LT</a:t>
            </a:r>
            <a:r>
              <a:rPr kumimoji="1" lang="zh-CN" altLang="en-US" sz="2400" dirty="0">
                <a:solidFill>
                  <a:srgbClr val="000066"/>
                </a:solidFill>
                <a:latin typeface="Times New Roman" pitchFamily="18" charset="0"/>
                <a:ea typeface="楷体_GB2312" pitchFamily="49" charset="-122"/>
              </a:rPr>
              <a:t>（测灯输入）、</a:t>
            </a:r>
            <a:r>
              <a:rPr kumimoji="1" lang="en-US" altLang="zh-CN" sz="2400" dirty="0">
                <a:solidFill>
                  <a:srgbClr val="000066"/>
                </a:solidFill>
                <a:latin typeface="Times New Roman" pitchFamily="18" charset="0"/>
                <a:ea typeface="楷体_GB2312" pitchFamily="49" charset="-122"/>
              </a:rPr>
              <a:t>BI(</a:t>
            </a:r>
            <a:r>
              <a:rPr kumimoji="1" lang="zh-CN" altLang="en-US" sz="2400" dirty="0">
                <a:solidFill>
                  <a:srgbClr val="000066"/>
                </a:solidFill>
                <a:latin typeface="Times New Roman" pitchFamily="18" charset="0"/>
                <a:ea typeface="楷体_GB2312" pitchFamily="49" charset="-122"/>
              </a:rPr>
              <a:t>前导</a:t>
            </a:r>
            <a:r>
              <a:rPr kumimoji="1" lang="en-US" altLang="en-US" sz="2400" dirty="0">
                <a:solidFill>
                  <a:srgbClr val="000066"/>
                </a:solidFill>
                <a:latin typeface="Times New Roman" pitchFamily="18" charset="0"/>
                <a:ea typeface="楷体_GB2312" pitchFamily="49" charset="-122"/>
              </a:rPr>
              <a:t>0</a:t>
            </a:r>
            <a:r>
              <a:rPr kumimoji="1" lang="zh-CN" altLang="en-US" sz="2400" dirty="0">
                <a:solidFill>
                  <a:srgbClr val="000066"/>
                </a:solidFill>
                <a:latin typeface="Times New Roman" pitchFamily="18" charset="0"/>
                <a:ea typeface="楷体_GB2312" pitchFamily="49" charset="-122"/>
              </a:rPr>
              <a:t>消隐输入）、</a:t>
            </a:r>
            <a:r>
              <a:rPr kumimoji="1" lang="en-US" altLang="en-US" sz="2400" dirty="0">
                <a:solidFill>
                  <a:srgbClr val="000066"/>
                </a:solidFill>
                <a:latin typeface="Times New Roman" pitchFamily="18" charset="0"/>
                <a:ea typeface="楷体_GB2312" pitchFamily="49" charset="-122"/>
              </a:rPr>
              <a:t>LE</a:t>
            </a:r>
            <a:r>
              <a:rPr kumimoji="1" lang="zh-CN" altLang="en-US" sz="2400" dirty="0">
                <a:solidFill>
                  <a:srgbClr val="000066"/>
                </a:solidFill>
                <a:latin typeface="Times New Roman" pitchFamily="18" charset="0"/>
                <a:ea typeface="楷体_GB2312" pitchFamily="49" charset="-122"/>
              </a:rPr>
              <a:t>（锁存允许）。 </a:t>
            </a:r>
            <a:r>
              <a:rPr kumimoji="1" lang="en-US" altLang="en-US" sz="2400" dirty="0">
                <a:solidFill>
                  <a:srgbClr val="000066"/>
                </a:solidFill>
                <a:latin typeface="Times New Roman" pitchFamily="18" charset="0"/>
                <a:ea typeface="楷体_GB2312" pitchFamily="49" charset="-122"/>
              </a:rPr>
              <a:t> </a:t>
            </a:r>
            <a:endParaRPr kumimoji="1" lang="zh-CN" altLang="en-US" sz="2400" dirty="0">
              <a:solidFill>
                <a:srgbClr val="000066"/>
              </a:solidFill>
              <a:latin typeface="Times New Roman"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left)">
                                      <p:cBhvr>
                                        <p:cTn id="7" dur="500"/>
                                        <p:tgtEl>
                                          <p:spTgt spid="501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5"/>
                                        </p:tgtEl>
                                        <p:attrNameLst>
                                          <p:attrName>style.visibility</p:attrName>
                                        </p:attrNameLst>
                                      </p:cBhvr>
                                      <p:to>
                                        <p:strVal val="visible"/>
                                      </p:to>
                                    </p:set>
                                    <p:animEffect transition="in" filter="wipe(left)">
                                      <p:cBhvr>
                                        <p:cTn id="17"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68313" y="299592"/>
            <a:ext cx="5675312" cy="461665"/>
          </a:xfrm>
          <a:prstGeom prst="rect">
            <a:avLst/>
          </a:prstGeom>
          <a:noFill/>
          <a:ln w="9525">
            <a:noFill/>
            <a:miter lim="800000"/>
            <a:headEnd/>
            <a:tailEnd/>
          </a:ln>
        </p:spPr>
        <p:txBody>
          <a:bodyPr anchor="ctr">
            <a:spAutoFit/>
          </a:bodyPr>
          <a:lstStyle/>
          <a:p>
            <a:pPr>
              <a:defRPr/>
            </a:pPr>
            <a:r>
              <a:rPr lang="en-US" altLang="zh-CN" sz="2400" dirty="0" smtClean="0">
                <a:solidFill>
                  <a:srgbClr val="C00000"/>
                </a:solidFill>
                <a:latin typeface="+mn-ea"/>
                <a:ea typeface="+mn-ea"/>
              </a:rPr>
              <a:t>2</a:t>
            </a:r>
            <a:r>
              <a:rPr lang="zh-CN" altLang="en-US" sz="2400" dirty="0" smtClean="0">
                <a:solidFill>
                  <a:srgbClr val="C00000"/>
                </a:solidFill>
                <a:latin typeface="+mn-ea"/>
                <a:ea typeface="+mn-ea"/>
              </a:rPr>
              <a:t>．</a:t>
            </a:r>
            <a:r>
              <a:rPr lang="en-US" altLang="zh-CN" sz="2400" dirty="0">
                <a:solidFill>
                  <a:srgbClr val="C00000"/>
                </a:solidFill>
                <a:latin typeface="+mn-ea"/>
                <a:ea typeface="+mn-ea"/>
              </a:rPr>
              <a:t>CD4543</a:t>
            </a:r>
            <a:endParaRPr lang="zh-CN" altLang="en-US" sz="2400" dirty="0">
              <a:solidFill>
                <a:srgbClr val="C00000"/>
              </a:solidFill>
              <a:latin typeface="+mn-ea"/>
              <a:ea typeface="+mn-ea"/>
            </a:endParaRPr>
          </a:p>
        </p:txBody>
      </p:sp>
      <p:sp>
        <p:nvSpPr>
          <p:cNvPr id="49156"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9157" name="Rectangle 11"/>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9158"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9159" name="Rectangle 6"/>
          <p:cNvSpPr>
            <a:spLocks noChangeArrowheads="1"/>
          </p:cNvSpPr>
          <p:nvPr/>
        </p:nvSpPr>
        <p:spPr bwMode="auto">
          <a:xfrm>
            <a:off x="500063" y="828230"/>
            <a:ext cx="8286750" cy="461665"/>
          </a:xfrm>
          <a:prstGeom prst="rect">
            <a:avLst/>
          </a:prstGeom>
          <a:noFill/>
          <a:ln w="9525">
            <a:noFill/>
            <a:miter lim="800000"/>
            <a:headEnd/>
            <a:tailEnd/>
          </a:ln>
        </p:spPr>
        <p:txBody>
          <a:bodyPr anchor="ctr">
            <a:spAutoFit/>
          </a:bodyPr>
          <a:lstStyle/>
          <a:p>
            <a:pPr>
              <a:defRPr/>
            </a:pPr>
            <a:r>
              <a:rPr lang="en-US" altLang="zh-CN" sz="2400" dirty="0">
                <a:solidFill>
                  <a:srgbClr val="FF0000"/>
                </a:solidFill>
                <a:latin typeface="+mj-ea"/>
                <a:ea typeface="+mj-ea"/>
              </a:rPr>
              <a:t>CD4543</a:t>
            </a:r>
            <a:r>
              <a:rPr lang="zh-CN" altLang="en-US" sz="2400" dirty="0">
                <a:solidFill>
                  <a:srgbClr val="FF0000"/>
                </a:solidFill>
                <a:latin typeface="+mj-ea"/>
                <a:ea typeface="+mj-ea"/>
              </a:rPr>
              <a:t>译码器既可驱动共阴数码管，也可驱动共阳数码管</a:t>
            </a:r>
            <a:r>
              <a:rPr lang="en-US" altLang="zh-CN" sz="2400" dirty="0">
                <a:solidFill>
                  <a:srgbClr val="FF0000"/>
                </a:solidFill>
                <a:latin typeface="+mj-ea"/>
                <a:ea typeface="+mj-ea"/>
              </a:rPr>
              <a:t>.</a:t>
            </a:r>
            <a:endParaRPr lang="zh-CN" altLang="en-US" sz="2400" dirty="0">
              <a:solidFill>
                <a:srgbClr val="FF0000"/>
              </a:solidFill>
              <a:latin typeface="+mj-ea"/>
              <a:ea typeface="+mj-ea"/>
            </a:endParaRPr>
          </a:p>
        </p:txBody>
      </p:sp>
      <p:sp>
        <p:nvSpPr>
          <p:cNvPr id="29" name="Rectangle 6"/>
          <p:cNvSpPr>
            <a:spLocks noChangeArrowheads="1"/>
          </p:cNvSpPr>
          <p:nvPr/>
        </p:nvSpPr>
        <p:spPr bwMode="auto">
          <a:xfrm>
            <a:off x="428625" y="2970446"/>
            <a:ext cx="8358188" cy="1815882"/>
          </a:xfrm>
          <a:prstGeom prst="rect">
            <a:avLst/>
          </a:prstGeom>
          <a:noFill/>
          <a:ln w="9525">
            <a:noFill/>
            <a:miter lim="800000"/>
            <a:headEnd/>
            <a:tailEnd/>
          </a:ln>
          <a:effectLst/>
        </p:spPr>
        <p:txBody>
          <a:bodyPr anchor="ctr">
            <a:spAutoFit/>
          </a:bodyPr>
          <a:lstStyle/>
          <a:p>
            <a:pPr>
              <a:defRPr/>
            </a:pPr>
            <a:r>
              <a:rPr kumimoji="1" lang="en-US" altLang="en-US" sz="2400" dirty="0">
                <a:solidFill>
                  <a:srgbClr val="000066"/>
                </a:solidFill>
                <a:latin typeface="Times New Roman" pitchFamily="18" charset="0"/>
                <a:ea typeface="楷体_GB2312" pitchFamily="49" charset="-122"/>
              </a:rPr>
              <a:t>CD4543</a:t>
            </a:r>
            <a:r>
              <a:rPr kumimoji="1" lang="zh-CN" altLang="en-US" sz="2400" dirty="0">
                <a:solidFill>
                  <a:srgbClr val="000066"/>
                </a:solidFill>
                <a:latin typeface="Times New Roman" pitchFamily="18" charset="0"/>
                <a:ea typeface="楷体_GB2312" pitchFamily="49" charset="-122"/>
              </a:rPr>
              <a:t>具有三只功能引脚：</a:t>
            </a:r>
          </a:p>
          <a:p>
            <a:pPr>
              <a:defRPr/>
            </a:pPr>
            <a:r>
              <a:rPr lang="en-US" sz="2200" u="sng" dirty="0">
                <a:latin typeface="+mn-ea"/>
                <a:ea typeface="+mn-ea"/>
              </a:rPr>
              <a:t>1</a:t>
            </a:r>
            <a:r>
              <a:rPr lang="zh-CN" altLang="en-US" sz="2200" u="sng" dirty="0">
                <a:latin typeface="+mn-ea"/>
                <a:ea typeface="+mn-ea"/>
              </a:rPr>
              <a:t>）</a:t>
            </a:r>
            <a:r>
              <a:rPr lang="en-US" sz="2200" u="sng" dirty="0">
                <a:latin typeface="+mn-ea"/>
                <a:ea typeface="+mn-ea"/>
              </a:rPr>
              <a:t>LD</a:t>
            </a:r>
            <a:r>
              <a:rPr lang="en-US" altLang="zh-CN" sz="2200" u="sng" dirty="0">
                <a:latin typeface="+mn-ea"/>
                <a:ea typeface="+mn-ea"/>
              </a:rPr>
              <a:t>-</a:t>
            </a:r>
            <a:r>
              <a:rPr lang="zh-CN" altLang="en-US" sz="2200" u="sng" dirty="0">
                <a:latin typeface="+mn-ea"/>
                <a:ea typeface="+mn-ea"/>
              </a:rPr>
              <a:t>数据控制端。</a:t>
            </a:r>
            <a:r>
              <a:rPr lang="en-US" sz="2200" u="sng" dirty="0">
                <a:latin typeface="+mn-ea"/>
                <a:ea typeface="+mn-ea"/>
              </a:rPr>
              <a:t>LD=l</a:t>
            </a:r>
            <a:r>
              <a:rPr lang="zh-CN" altLang="en-US" sz="2200" u="sng" dirty="0">
                <a:latin typeface="+mn-ea"/>
                <a:ea typeface="+mn-ea"/>
              </a:rPr>
              <a:t>，数据传输至输出端；</a:t>
            </a:r>
            <a:r>
              <a:rPr lang="en-US" sz="2200" u="sng" dirty="0">
                <a:latin typeface="+mn-ea"/>
                <a:ea typeface="+mn-ea"/>
              </a:rPr>
              <a:t>LD=0</a:t>
            </a:r>
            <a:r>
              <a:rPr lang="zh-CN" altLang="en-US" sz="2200" u="sng" dirty="0">
                <a:latin typeface="+mn-ea"/>
                <a:ea typeface="+mn-ea"/>
              </a:rPr>
              <a:t>，数据被锁存。</a:t>
            </a:r>
          </a:p>
          <a:p>
            <a:pPr>
              <a:defRPr/>
            </a:pPr>
            <a:r>
              <a:rPr lang="en-US" sz="2200" u="sng" dirty="0">
                <a:latin typeface="+mn-ea"/>
                <a:ea typeface="+mn-ea"/>
              </a:rPr>
              <a:t>2</a:t>
            </a:r>
            <a:r>
              <a:rPr lang="zh-CN" altLang="en-US" sz="2200" u="sng" dirty="0">
                <a:latin typeface="+mn-ea"/>
                <a:ea typeface="+mn-ea"/>
              </a:rPr>
              <a:t>）</a:t>
            </a:r>
            <a:r>
              <a:rPr lang="en-US" altLang="zh-CN" sz="2200" u="sng" dirty="0">
                <a:latin typeface="+mn-ea"/>
                <a:ea typeface="+mn-ea"/>
              </a:rPr>
              <a:t>BI-</a:t>
            </a:r>
            <a:r>
              <a:rPr lang="zh-CN" altLang="en-US" sz="2200" u="sng" dirty="0">
                <a:latin typeface="+mn-ea"/>
                <a:ea typeface="+mn-ea"/>
              </a:rPr>
              <a:t>灭零输入端，又称为“消隐输入端”。当</a:t>
            </a:r>
            <a:r>
              <a:rPr lang="en-US" altLang="zh-CN" sz="2200" u="sng" dirty="0">
                <a:latin typeface="+mn-ea"/>
                <a:ea typeface="+mn-ea"/>
              </a:rPr>
              <a:t>BI</a:t>
            </a:r>
            <a:r>
              <a:rPr lang="en-US" sz="2200" u="sng" dirty="0">
                <a:latin typeface="+mn-ea"/>
                <a:ea typeface="+mn-ea"/>
              </a:rPr>
              <a:t>=1</a:t>
            </a:r>
            <a:r>
              <a:rPr lang="zh-CN" altLang="en-US" sz="2200" u="sng" dirty="0">
                <a:latin typeface="+mn-ea"/>
                <a:ea typeface="+mn-ea"/>
              </a:rPr>
              <a:t>时显示消隐；</a:t>
            </a:r>
          </a:p>
          <a:p>
            <a:pPr>
              <a:defRPr/>
            </a:pPr>
            <a:r>
              <a:rPr lang="en-US" sz="2200" u="sng" dirty="0">
                <a:latin typeface="+mn-ea"/>
                <a:ea typeface="+mn-ea"/>
              </a:rPr>
              <a:t>3</a:t>
            </a:r>
            <a:r>
              <a:rPr lang="zh-CN" altLang="en-US" sz="2200" u="sng" dirty="0">
                <a:latin typeface="+mn-ea"/>
                <a:ea typeface="+mn-ea"/>
              </a:rPr>
              <a:t>）</a:t>
            </a:r>
            <a:r>
              <a:rPr lang="en-US" sz="2200" u="sng" dirty="0">
                <a:latin typeface="+mn-ea"/>
                <a:ea typeface="+mn-ea"/>
              </a:rPr>
              <a:t>PH</a:t>
            </a:r>
            <a:r>
              <a:rPr lang="en-US" altLang="zh-CN" sz="2200" u="sng" dirty="0">
                <a:latin typeface="+mn-ea"/>
                <a:ea typeface="+mn-ea"/>
              </a:rPr>
              <a:t>-</a:t>
            </a:r>
            <a:r>
              <a:rPr lang="zh-CN" altLang="en-US" sz="2200" u="sng" dirty="0">
                <a:latin typeface="+mn-ea"/>
                <a:ea typeface="+mn-ea"/>
              </a:rPr>
              <a:t>数码管极性选择端。</a:t>
            </a:r>
            <a:r>
              <a:rPr lang="en-US" sz="2200" u="sng" dirty="0">
                <a:latin typeface="+mn-ea"/>
                <a:ea typeface="+mn-ea"/>
              </a:rPr>
              <a:t>PH=1</a:t>
            </a:r>
            <a:r>
              <a:rPr lang="zh-CN" altLang="en-US" sz="2200" u="sng" dirty="0">
                <a:latin typeface="+mn-ea"/>
                <a:ea typeface="+mn-ea"/>
              </a:rPr>
              <a:t>，驱动共阳数码管；</a:t>
            </a:r>
            <a:r>
              <a:rPr lang="en-US" sz="2200" u="sng" dirty="0">
                <a:latin typeface="+mn-ea"/>
                <a:ea typeface="+mn-ea"/>
              </a:rPr>
              <a:t>PH=0</a:t>
            </a:r>
            <a:r>
              <a:rPr lang="zh-CN" altLang="en-US" sz="2200" u="sng" dirty="0">
                <a:latin typeface="+mn-ea"/>
                <a:ea typeface="+mn-ea"/>
              </a:rPr>
              <a:t>，驱动共阴数码管。</a:t>
            </a:r>
            <a:r>
              <a:rPr lang="en-US" sz="2200" u="sng" dirty="0">
                <a:latin typeface="+mn-ea"/>
                <a:ea typeface="+mn-ea"/>
              </a:rPr>
              <a:t> </a:t>
            </a:r>
            <a:endParaRPr lang="zh-CN" altLang="en-US" sz="2200" u="sng" dirty="0">
              <a:latin typeface="+mn-ea"/>
              <a:ea typeface="+mn-ea"/>
            </a:endParaRPr>
          </a:p>
        </p:txBody>
      </p:sp>
      <p:grpSp>
        <p:nvGrpSpPr>
          <p:cNvPr id="2" name="组合 11"/>
          <p:cNvGrpSpPr>
            <a:grpSpLocks/>
          </p:cNvGrpSpPr>
          <p:nvPr/>
        </p:nvGrpSpPr>
        <p:grpSpPr bwMode="auto">
          <a:xfrm>
            <a:off x="214314" y="1232299"/>
            <a:ext cx="8715375" cy="1768079"/>
            <a:chOff x="214313" y="2119297"/>
            <a:chExt cx="8715375" cy="2357437"/>
          </a:xfrm>
        </p:grpSpPr>
        <p:sp>
          <p:nvSpPr>
            <p:cNvPr id="49162" name="矩形 24"/>
            <p:cNvSpPr>
              <a:spLocks noChangeArrowheads="1"/>
            </p:cNvSpPr>
            <p:nvPr/>
          </p:nvSpPr>
          <p:spPr bwMode="auto">
            <a:xfrm>
              <a:off x="214313" y="2119297"/>
              <a:ext cx="8715375" cy="2357437"/>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9163" name="Picture 2" descr="4T2T8"/>
            <p:cNvPicPr>
              <a:picLocks noChangeAspect="1" noChangeArrowheads="1"/>
            </p:cNvPicPr>
            <p:nvPr/>
          </p:nvPicPr>
          <p:blipFill>
            <a:blip r:embed="rId3" cstate="print"/>
            <a:srcRect/>
            <a:stretch>
              <a:fillRect/>
            </a:stretch>
          </p:blipFill>
          <p:spPr bwMode="auto">
            <a:xfrm>
              <a:off x="285751" y="2214563"/>
              <a:ext cx="8577921" cy="2214563"/>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wipe(left)">
                                      <p:cBhvr>
                                        <p:cTn id="7" dur="500"/>
                                        <p:tgtEl>
                                          <p:spTgt spid="491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xEl>
                                              <p:pRg st="0" end="0"/>
                                            </p:txEl>
                                          </p:spTgt>
                                        </p:tgtEl>
                                        <p:attrNameLst>
                                          <p:attrName>style.visibility</p:attrName>
                                        </p:attrNameLst>
                                      </p:cBhvr>
                                      <p:to>
                                        <p:strVal val="visible"/>
                                      </p:to>
                                    </p:set>
                                    <p:animEffect transition="in" filter="wipe(left)">
                                      <p:cBhvr>
                                        <p:cTn id="17" dur="500"/>
                                        <p:tgtEl>
                                          <p:spTgt spid="2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xEl>
                                              <p:pRg st="1" end="1"/>
                                            </p:txEl>
                                          </p:spTgt>
                                        </p:tgtEl>
                                        <p:attrNameLst>
                                          <p:attrName>style.visibility</p:attrName>
                                        </p:attrNameLst>
                                      </p:cBhvr>
                                      <p:to>
                                        <p:strVal val="visible"/>
                                      </p:to>
                                    </p:set>
                                    <p:animEffect transition="in" filter="wipe(left)">
                                      <p:cBhvr>
                                        <p:cTn id="22" dur="500"/>
                                        <p:tgtEl>
                                          <p:spTgt spid="2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xEl>
                                              <p:pRg st="2" end="2"/>
                                            </p:txEl>
                                          </p:spTgt>
                                        </p:tgtEl>
                                        <p:attrNameLst>
                                          <p:attrName>style.visibility</p:attrName>
                                        </p:attrNameLst>
                                      </p:cBhvr>
                                      <p:to>
                                        <p:strVal val="visible"/>
                                      </p:to>
                                    </p:set>
                                    <p:animEffect transition="in" filter="wipe(left)">
                                      <p:cBhvr>
                                        <p:cTn id="27" dur="500"/>
                                        <p:tgtEl>
                                          <p:spTgt spid="2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xEl>
                                              <p:pRg st="3" end="3"/>
                                            </p:txEl>
                                          </p:spTgt>
                                        </p:tgtEl>
                                        <p:attrNameLst>
                                          <p:attrName>style.visibility</p:attrName>
                                        </p:attrNameLst>
                                      </p:cBhvr>
                                      <p:to>
                                        <p:strVal val="visible"/>
                                      </p:to>
                                    </p:set>
                                    <p:animEffect transition="in" filter="wipe(left)">
                                      <p:cBhvr>
                                        <p:cTn id="32"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468313" y="268815"/>
            <a:ext cx="5675312" cy="523220"/>
          </a:xfrm>
          <a:prstGeom prst="rect">
            <a:avLst/>
          </a:prstGeom>
          <a:noFill/>
          <a:ln w="9525">
            <a:noFill/>
            <a:miter lim="800000"/>
            <a:headEnd/>
            <a:tailEnd/>
          </a:ln>
        </p:spPr>
        <p:txBody>
          <a:bodyPr anchor="ctr">
            <a:spAutoFit/>
          </a:bodyPr>
          <a:lstStyle/>
          <a:p>
            <a:r>
              <a:rPr lang="en-US" altLang="zh-CN" sz="2800" dirty="0">
                <a:solidFill>
                  <a:srgbClr val="FF0000"/>
                </a:solidFill>
                <a:latin typeface="+mj-ea"/>
                <a:ea typeface="+mj-ea"/>
              </a:rPr>
              <a:t>4.2.3  </a:t>
            </a:r>
            <a:r>
              <a:rPr lang="zh-CN" altLang="en-US" sz="2800" dirty="0">
                <a:solidFill>
                  <a:srgbClr val="FF0000"/>
                </a:solidFill>
                <a:latin typeface="+mj-ea"/>
                <a:ea typeface="+mj-ea"/>
              </a:rPr>
              <a:t>数值比较器</a:t>
            </a:r>
            <a:r>
              <a:rPr lang="en-US" altLang="zh-CN" sz="2800" dirty="0">
                <a:solidFill>
                  <a:srgbClr val="FF0000"/>
                </a:solidFill>
                <a:latin typeface="+mj-ea"/>
                <a:ea typeface="+mj-ea"/>
              </a:rPr>
              <a:t>74HC85</a:t>
            </a:r>
            <a:endParaRPr lang="zh-CN" altLang="en-US" sz="2800" dirty="0">
              <a:solidFill>
                <a:srgbClr val="FF0000"/>
              </a:solidFill>
              <a:latin typeface="+mj-ea"/>
              <a:ea typeface="+mj-ea"/>
            </a:endParaRPr>
          </a:p>
        </p:txBody>
      </p:sp>
      <p:sp>
        <p:nvSpPr>
          <p:cNvPr id="10244" name="Rectangle 6"/>
          <p:cNvSpPr>
            <a:spLocks noChangeArrowheads="1"/>
          </p:cNvSpPr>
          <p:nvPr/>
        </p:nvSpPr>
        <p:spPr bwMode="auto">
          <a:xfrm>
            <a:off x="571500" y="1335436"/>
            <a:ext cx="5450531" cy="461665"/>
          </a:xfrm>
          <a:prstGeom prst="rect">
            <a:avLst/>
          </a:prstGeom>
          <a:noFill/>
          <a:ln w="9525">
            <a:noFill/>
            <a:miter lim="800000"/>
            <a:headEnd/>
            <a:tailEnd/>
          </a:ln>
        </p:spPr>
        <p:txBody>
          <a:bodyPr wrap="none" anchor="ctr">
            <a:spAutoFit/>
          </a:bodyPr>
          <a:lstStyle/>
          <a:p>
            <a:pPr>
              <a:defRPr/>
            </a:pPr>
            <a:r>
              <a:rPr lang="en-US" altLang="zh-CN" sz="2400" dirty="0">
                <a:solidFill>
                  <a:srgbClr val="C00000"/>
                </a:solidFill>
                <a:latin typeface="+mn-ea"/>
                <a:ea typeface="+mn-ea"/>
              </a:rPr>
              <a:t>1</a:t>
            </a:r>
            <a:r>
              <a:rPr lang="zh-CN" altLang="en-US" sz="2400" dirty="0">
                <a:solidFill>
                  <a:srgbClr val="C00000"/>
                </a:solidFill>
                <a:latin typeface="+mn-ea"/>
                <a:ea typeface="+mn-ea"/>
              </a:rPr>
              <a:t>、</a:t>
            </a:r>
            <a:r>
              <a:rPr lang="en-US" altLang="zh-CN" sz="2400" dirty="0">
                <a:solidFill>
                  <a:srgbClr val="C00000"/>
                </a:solidFill>
                <a:latin typeface="+mn-ea"/>
                <a:ea typeface="+mn-ea"/>
              </a:rPr>
              <a:t> </a:t>
            </a:r>
            <a:r>
              <a:rPr lang="zh-CN" altLang="en-US" sz="2400" dirty="0">
                <a:solidFill>
                  <a:srgbClr val="C00000"/>
                </a:solidFill>
                <a:latin typeface="+mn-ea"/>
                <a:ea typeface="+mn-ea"/>
              </a:rPr>
              <a:t>集成数值比较器</a:t>
            </a:r>
            <a:r>
              <a:rPr lang="en-US" altLang="zh-CN" sz="2400" dirty="0">
                <a:solidFill>
                  <a:srgbClr val="C00000"/>
                </a:solidFill>
                <a:latin typeface="+mn-ea"/>
                <a:ea typeface="+mn-ea"/>
              </a:rPr>
              <a:t>74HC85</a:t>
            </a:r>
            <a:r>
              <a:rPr lang="zh-CN" altLang="en-US" sz="2400" dirty="0">
                <a:solidFill>
                  <a:srgbClr val="C00000"/>
                </a:solidFill>
                <a:latin typeface="+mn-ea"/>
                <a:ea typeface="+mn-ea"/>
              </a:rPr>
              <a:t>的逻辑符号</a:t>
            </a:r>
          </a:p>
        </p:txBody>
      </p:sp>
      <p:sp>
        <p:nvSpPr>
          <p:cNvPr id="8197"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8" name="Rectangle 11"/>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9"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200" name="Rectangle 6"/>
          <p:cNvSpPr>
            <a:spLocks noChangeArrowheads="1"/>
          </p:cNvSpPr>
          <p:nvPr/>
        </p:nvSpPr>
        <p:spPr bwMode="auto">
          <a:xfrm>
            <a:off x="285750" y="925861"/>
            <a:ext cx="8572500" cy="461665"/>
          </a:xfrm>
          <a:prstGeom prst="rect">
            <a:avLst/>
          </a:prstGeom>
          <a:noFill/>
          <a:ln w="9525">
            <a:noFill/>
            <a:miter lim="800000"/>
            <a:headEnd/>
            <a:tailEnd/>
          </a:ln>
        </p:spPr>
        <p:txBody>
          <a:bodyPr anchor="ctr">
            <a:spAutoFit/>
          </a:bodyPr>
          <a:lstStyle/>
          <a:p>
            <a:pPr>
              <a:defRPr/>
            </a:pPr>
            <a:r>
              <a:rPr lang="zh-CN" altLang="en-US" sz="2400" dirty="0">
                <a:solidFill>
                  <a:srgbClr val="0000CC"/>
                </a:solidFill>
                <a:latin typeface="+mn-ea"/>
                <a:ea typeface="+mn-ea"/>
              </a:rPr>
              <a:t>数值比较器可以对两个位数相同的二进制数进行数值上的比较。</a:t>
            </a:r>
          </a:p>
        </p:txBody>
      </p:sp>
      <p:grpSp>
        <p:nvGrpSpPr>
          <p:cNvPr id="2" name="Group 3"/>
          <p:cNvGrpSpPr>
            <a:grpSpLocks/>
          </p:cNvGrpSpPr>
          <p:nvPr/>
        </p:nvGrpSpPr>
        <p:grpSpPr bwMode="auto">
          <a:xfrm>
            <a:off x="285750" y="1928813"/>
            <a:ext cx="4357688" cy="2303860"/>
            <a:chOff x="385" y="1344"/>
            <a:chExt cx="2447" cy="2160"/>
          </a:xfrm>
        </p:grpSpPr>
        <p:sp>
          <p:nvSpPr>
            <p:cNvPr id="8208" name="AutoShape 4"/>
            <p:cNvSpPr>
              <a:spLocks noChangeArrowheads="1"/>
            </p:cNvSpPr>
            <p:nvPr/>
          </p:nvSpPr>
          <p:spPr bwMode="auto">
            <a:xfrm>
              <a:off x="385" y="1480"/>
              <a:ext cx="2447" cy="2024"/>
            </a:xfrm>
            <a:prstGeom prst="roundRect">
              <a:avLst>
                <a:gd name="adj" fmla="val 16667"/>
              </a:avLst>
            </a:prstGeom>
            <a:solidFill>
              <a:schemeClr val="bg1">
                <a:alpha val="0"/>
              </a:schemeClr>
            </a:solidFill>
            <a:ln w="28575">
              <a:noFill/>
              <a:round/>
              <a:headEnd/>
              <a:tailEnd type="none" w="lg" len="lg"/>
            </a:ln>
          </p:spPr>
          <p:txBody>
            <a:bodyPr wrap="none" anchor="ctr"/>
            <a:lstStyle/>
            <a:p>
              <a:endParaRPr lang="zh-CN" altLang="en-US"/>
            </a:p>
          </p:txBody>
        </p:sp>
        <p:grpSp>
          <p:nvGrpSpPr>
            <p:cNvPr id="8209" name="Group 5"/>
            <p:cNvGrpSpPr>
              <a:grpSpLocks/>
            </p:cNvGrpSpPr>
            <p:nvPr/>
          </p:nvGrpSpPr>
          <p:grpSpPr bwMode="auto">
            <a:xfrm>
              <a:off x="470" y="1344"/>
              <a:ext cx="2170" cy="2160"/>
              <a:chOff x="470" y="1423"/>
              <a:chExt cx="2146" cy="1799"/>
            </a:xfrm>
          </p:grpSpPr>
          <p:graphicFrame>
            <p:nvGraphicFramePr>
              <p:cNvPr id="8194" name="Object 2"/>
              <p:cNvGraphicFramePr>
                <a:graphicFrameLocks noChangeAspect="1"/>
              </p:cNvGraphicFramePr>
              <p:nvPr/>
            </p:nvGraphicFramePr>
            <p:xfrm>
              <a:off x="470" y="1423"/>
              <a:ext cx="2146" cy="1799"/>
            </p:xfrm>
            <a:graphic>
              <a:graphicData uri="http://schemas.openxmlformats.org/presentationml/2006/ole">
                <p:oleObj spid="_x0000_s8194" name="图片" r:id="rId3" imgW="2371680" imgH="1990800" progId="Word.Picture.8">
                  <p:embed/>
                </p:oleObj>
              </a:graphicData>
            </a:graphic>
          </p:graphicFrame>
          <p:sp>
            <p:nvSpPr>
              <p:cNvPr id="8210" name="Text Box 7"/>
              <p:cNvSpPr txBox="1">
                <a:spLocks noChangeArrowheads="1"/>
              </p:cNvSpPr>
              <p:nvPr/>
            </p:nvSpPr>
            <p:spPr bwMode="auto">
              <a:xfrm>
                <a:off x="1094" y="2273"/>
                <a:ext cx="765" cy="264"/>
              </a:xfrm>
              <a:prstGeom prst="rect">
                <a:avLst/>
              </a:prstGeom>
              <a:noFill/>
              <a:ln w="28575">
                <a:noFill/>
                <a:miter lim="800000"/>
                <a:headEnd/>
                <a:tailEnd type="none" w="lg" len="lg"/>
              </a:ln>
            </p:spPr>
            <p:txBody>
              <a:bodyPr>
                <a:spAutoFit/>
              </a:bodyPr>
              <a:lstStyle/>
              <a:p>
                <a:pPr>
                  <a:spcBef>
                    <a:spcPct val="50000"/>
                  </a:spcBef>
                </a:pPr>
                <a:r>
                  <a:rPr lang="en-US" altLang="zh-CN" sz="1600">
                    <a:latin typeface="Times New Roman" pitchFamily="18" charset="0"/>
                  </a:rPr>
                  <a:t>74HC85</a:t>
                </a:r>
              </a:p>
            </p:txBody>
          </p:sp>
        </p:grpSp>
      </p:grpSp>
      <p:sp>
        <p:nvSpPr>
          <p:cNvPr id="17" name="Rectangle 6"/>
          <p:cNvSpPr>
            <a:spLocks noChangeArrowheads="1"/>
          </p:cNvSpPr>
          <p:nvPr/>
        </p:nvSpPr>
        <p:spPr bwMode="auto">
          <a:xfrm>
            <a:off x="4491038" y="2089012"/>
            <a:ext cx="4589718" cy="430887"/>
          </a:xfrm>
          <a:prstGeom prst="rect">
            <a:avLst/>
          </a:prstGeom>
          <a:noFill/>
          <a:ln w="9525">
            <a:noFill/>
            <a:miter lim="800000"/>
            <a:headEnd/>
            <a:tailEnd/>
          </a:ln>
          <a:effectLst/>
        </p:spPr>
        <p:txBody>
          <a:bodyPr wrap="none" anchor="ctr">
            <a:spAutoFit/>
          </a:bodyPr>
          <a:lstStyle/>
          <a:p>
            <a:pPr>
              <a:defRPr/>
            </a:pPr>
            <a:r>
              <a:rPr lang="zh-CN" altLang="en-US" sz="2200" dirty="0">
                <a:latin typeface="+mn-ea"/>
                <a:ea typeface="+mn-ea"/>
              </a:rPr>
              <a:t>数值</a:t>
            </a:r>
            <a:r>
              <a:rPr lang="en-US" sz="2200" dirty="0">
                <a:latin typeface="+mn-ea"/>
                <a:ea typeface="+mn-ea"/>
              </a:rPr>
              <a:t>A</a:t>
            </a:r>
            <a:r>
              <a:rPr lang="zh-CN" altLang="en-US" sz="2200" dirty="0">
                <a:latin typeface="+mn-ea"/>
                <a:ea typeface="+mn-ea"/>
              </a:rPr>
              <a:t>的输入端：</a:t>
            </a:r>
            <a:r>
              <a:rPr lang="en-US" sz="2200" dirty="0">
                <a:latin typeface="+mn-ea"/>
                <a:ea typeface="+mn-ea"/>
              </a:rPr>
              <a:t>A3</a:t>
            </a:r>
            <a:r>
              <a:rPr lang="zh-CN" altLang="en-US" sz="2200" dirty="0">
                <a:latin typeface="+mn-ea"/>
                <a:ea typeface="+mn-ea"/>
              </a:rPr>
              <a:t>、</a:t>
            </a:r>
            <a:r>
              <a:rPr lang="en-US" sz="2200" dirty="0">
                <a:latin typeface="+mn-ea"/>
                <a:ea typeface="+mn-ea"/>
              </a:rPr>
              <a:t>A2</a:t>
            </a:r>
            <a:r>
              <a:rPr lang="zh-CN" altLang="en-US" sz="2200" dirty="0">
                <a:latin typeface="+mn-ea"/>
                <a:ea typeface="+mn-ea"/>
              </a:rPr>
              <a:t>、</a:t>
            </a:r>
            <a:r>
              <a:rPr lang="en-US" sz="2200" dirty="0">
                <a:latin typeface="+mn-ea"/>
                <a:ea typeface="+mn-ea"/>
              </a:rPr>
              <a:t>A1</a:t>
            </a:r>
            <a:r>
              <a:rPr lang="zh-CN" altLang="en-US" sz="2200" dirty="0">
                <a:latin typeface="+mn-ea"/>
                <a:ea typeface="+mn-ea"/>
              </a:rPr>
              <a:t>、</a:t>
            </a:r>
            <a:r>
              <a:rPr lang="en-US" sz="2200" dirty="0">
                <a:latin typeface="+mn-ea"/>
                <a:ea typeface="+mn-ea"/>
              </a:rPr>
              <a:t>A0</a:t>
            </a:r>
            <a:r>
              <a:rPr lang="zh-CN" altLang="en-US" sz="2200" dirty="0">
                <a:latin typeface="+mn-ea"/>
                <a:ea typeface="+mn-ea"/>
              </a:rPr>
              <a:t>；</a:t>
            </a:r>
            <a:endParaRPr kumimoji="1" lang="zh-CN" altLang="en-US" sz="2200" dirty="0">
              <a:solidFill>
                <a:srgbClr val="000099"/>
              </a:solidFill>
              <a:latin typeface="+mn-ea"/>
              <a:ea typeface="+mn-ea"/>
            </a:endParaRPr>
          </a:p>
        </p:txBody>
      </p:sp>
      <p:sp>
        <p:nvSpPr>
          <p:cNvPr id="18" name="Rectangle 6"/>
          <p:cNvSpPr>
            <a:spLocks noChangeArrowheads="1"/>
          </p:cNvSpPr>
          <p:nvPr/>
        </p:nvSpPr>
        <p:spPr bwMode="auto">
          <a:xfrm>
            <a:off x="4491039" y="2517637"/>
            <a:ext cx="4732386" cy="430887"/>
          </a:xfrm>
          <a:prstGeom prst="rect">
            <a:avLst/>
          </a:prstGeom>
          <a:noFill/>
          <a:ln w="9525">
            <a:noFill/>
            <a:miter lim="800000"/>
            <a:headEnd/>
            <a:tailEnd/>
          </a:ln>
          <a:effectLst/>
        </p:spPr>
        <p:txBody>
          <a:bodyPr wrap="none" anchor="ctr">
            <a:spAutoFit/>
          </a:bodyPr>
          <a:lstStyle/>
          <a:p>
            <a:pPr>
              <a:defRPr/>
            </a:pPr>
            <a:r>
              <a:rPr lang="zh-CN" altLang="en-US" sz="2200" dirty="0">
                <a:latin typeface="+mn-ea"/>
                <a:ea typeface="+mn-ea"/>
              </a:rPr>
              <a:t>数值</a:t>
            </a:r>
            <a:r>
              <a:rPr lang="en-US" altLang="en-US" sz="2200" dirty="0">
                <a:latin typeface="+mn-ea"/>
                <a:ea typeface="+mn-ea"/>
              </a:rPr>
              <a:t>B</a:t>
            </a:r>
            <a:r>
              <a:rPr lang="zh-CN" altLang="en-US" sz="2200" dirty="0">
                <a:latin typeface="+mn-ea"/>
                <a:ea typeface="+mn-ea"/>
              </a:rPr>
              <a:t>的输入端：</a:t>
            </a:r>
            <a:r>
              <a:rPr lang="en-US" altLang="en-US" sz="2200" dirty="0">
                <a:latin typeface="+mn-ea"/>
                <a:ea typeface="+mn-ea"/>
              </a:rPr>
              <a:t>B3</a:t>
            </a:r>
            <a:r>
              <a:rPr lang="zh-CN" altLang="en-US" sz="2200" dirty="0">
                <a:latin typeface="+mn-ea"/>
                <a:ea typeface="+mn-ea"/>
              </a:rPr>
              <a:t>、</a:t>
            </a:r>
            <a:r>
              <a:rPr lang="en-US" altLang="en-US" sz="2200" dirty="0">
                <a:latin typeface="+mn-ea"/>
                <a:ea typeface="+mn-ea"/>
              </a:rPr>
              <a:t>B2</a:t>
            </a:r>
            <a:r>
              <a:rPr lang="zh-CN" altLang="en-US" sz="2200" dirty="0">
                <a:latin typeface="+mn-ea"/>
                <a:ea typeface="+mn-ea"/>
              </a:rPr>
              <a:t>、</a:t>
            </a:r>
            <a:r>
              <a:rPr lang="en-US" altLang="en-US" sz="2200" dirty="0">
                <a:latin typeface="+mn-ea"/>
                <a:ea typeface="+mn-ea"/>
              </a:rPr>
              <a:t>B1</a:t>
            </a:r>
            <a:r>
              <a:rPr lang="zh-CN" altLang="en-US" sz="2200" dirty="0">
                <a:latin typeface="+mn-ea"/>
                <a:ea typeface="+mn-ea"/>
              </a:rPr>
              <a:t>、</a:t>
            </a:r>
            <a:r>
              <a:rPr lang="en-US" altLang="en-US" sz="2200" dirty="0">
                <a:latin typeface="+mn-ea"/>
                <a:ea typeface="+mn-ea"/>
              </a:rPr>
              <a:t>B0</a:t>
            </a:r>
            <a:r>
              <a:rPr lang="zh-CN" altLang="en-US" sz="2200" dirty="0">
                <a:latin typeface="+mn-ea"/>
                <a:ea typeface="+mn-ea"/>
              </a:rPr>
              <a:t>； </a:t>
            </a:r>
          </a:p>
        </p:txBody>
      </p:sp>
      <p:sp>
        <p:nvSpPr>
          <p:cNvPr id="19" name="Rectangle 6"/>
          <p:cNvSpPr>
            <a:spLocks noChangeArrowheads="1"/>
          </p:cNvSpPr>
          <p:nvPr/>
        </p:nvSpPr>
        <p:spPr bwMode="auto">
          <a:xfrm>
            <a:off x="4500564" y="2999840"/>
            <a:ext cx="3589444" cy="430887"/>
          </a:xfrm>
          <a:prstGeom prst="rect">
            <a:avLst/>
          </a:prstGeom>
          <a:noFill/>
          <a:ln w="9525">
            <a:noFill/>
            <a:miter lim="800000"/>
            <a:headEnd/>
            <a:tailEnd/>
          </a:ln>
          <a:effectLst/>
        </p:spPr>
        <p:txBody>
          <a:bodyPr wrap="none" anchor="ctr">
            <a:spAutoFit/>
          </a:bodyPr>
          <a:lstStyle/>
          <a:p>
            <a:pPr>
              <a:defRPr/>
            </a:pPr>
            <a:r>
              <a:rPr lang="zh-CN" altLang="en-US" sz="2200" dirty="0">
                <a:latin typeface="+mn-ea"/>
                <a:ea typeface="+mn-ea"/>
              </a:rPr>
              <a:t>低位数值比较结果输入端：</a:t>
            </a:r>
          </a:p>
        </p:txBody>
      </p:sp>
      <p:sp>
        <p:nvSpPr>
          <p:cNvPr id="20" name="Rectangle 6"/>
          <p:cNvSpPr>
            <a:spLocks noChangeArrowheads="1"/>
          </p:cNvSpPr>
          <p:nvPr/>
        </p:nvSpPr>
        <p:spPr bwMode="auto">
          <a:xfrm>
            <a:off x="4572001" y="3749933"/>
            <a:ext cx="3305713" cy="430887"/>
          </a:xfrm>
          <a:prstGeom prst="rect">
            <a:avLst/>
          </a:prstGeom>
          <a:noFill/>
          <a:ln w="9525">
            <a:noFill/>
            <a:miter lim="800000"/>
            <a:headEnd/>
            <a:tailEnd/>
          </a:ln>
          <a:effectLst/>
        </p:spPr>
        <p:txBody>
          <a:bodyPr wrap="none" anchor="ctr">
            <a:spAutoFit/>
          </a:bodyPr>
          <a:lstStyle/>
          <a:p>
            <a:pPr>
              <a:defRPr/>
            </a:pPr>
            <a:r>
              <a:rPr lang="zh-CN" altLang="en-US" sz="2200" dirty="0">
                <a:latin typeface="+mn-ea"/>
                <a:ea typeface="+mn-ea"/>
              </a:rPr>
              <a:t>数值比较结果的输出端：</a:t>
            </a:r>
          </a:p>
        </p:txBody>
      </p:sp>
      <p:sp>
        <p:nvSpPr>
          <p:cNvPr id="21" name="Rectangle 6"/>
          <p:cNvSpPr>
            <a:spLocks noChangeArrowheads="1"/>
          </p:cNvSpPr>
          <p:nvPr/>
        </p:nvSpPr>
        <p:spPr bwMode="auto">
          <a:xfrm>
            <a:off x="5143501" y="3374887"/>
            <a:ext cx="2182008" cy="430887"/>
          </a:xfrm>
          <a:prstGeom prst="rect">
            <a:avLst/>
          </a:prstGeom>
          <a:noFill/>
          <a:ln w="9525">
            <a:noFill/>
            <a:miter lim="800000"/>
            <a:headEnd/>
            <a:tailEnd/>
          </a:ln>
          <a:effectLst/>
        </p:spPr>
        <p:txBody>
          <a:bodyPr wrap="none" anchor="ctr">
            <a:spAutoFit/>
          </a:bodyPr>
          <a:lstStyle/>
          <a:p>
            <a:pPr>
              <a:defRPr/>
            </a:pPr>
            <a:r>
              <a:rPr lang="en-US" altLang="zh-CN" sz="2200" dirty="0">
                <a:latin typeface="+mn-ea"/>
                <a:ea typeface="+mn-ea"/>
              </a:rPr>
              <a:t>IA=B,IA&gt;B,IA&lt;B</a:t>
            </a:r>
            <a:endParaRPr lang="zh-CN" altLang="en-US" sz="2200" dirty="0">
              <a:latin typeface="+mn-ea"/>
              <a:ea typeface="+mn-ea"/>
            </a:endParaRPr>
          </a:p>
        </p:txBody>
      </p:sp>
      <p:sp>
        <p:nvSpPr>
          <p:cNvPr id="22" name="Rectangle 6"/>
          <p:cNvSpPr>
            <a:spLocks noChangeArrowheads="1"/>
          </p:cNvSpPr>
          <p:nvPr/>
        </p:nvSpPr>
        <p:spPr bwMode="auto">
          <a:xfrm>
            <a:off x="5176839" y="4071402"/>
            <a:ext cx="2182008" cy="430887"/>
          </a:xfrm>
          <a:prstGeom prst="rect">
            <a:avLst/>
          </a:prstGeom>
          <a:noFill/>
          <a:ln w="9525">
            <a:noFill/>
            <a:miter lim="800000"/>
            <a:headEnd/>
            <a:tailEnd/>
          </a:ln>
          <a:effectLst/>
        </p:spPr>
        <p:txBody>
          <a:bodyPr wrap="none" anchor="ctr">
            <a:spAutoFit/>
          </a:bodyPr>
          <a:lstStyle/>
          <a:p>
            <a:pPr>
              <a:defRPr/>
            </a:pPr>
            <a:r>
              <a:rPr lang="en-US" altLang="zh-CN" sz="2200" dirty="0">
                <a:latin typeface="+mn-ea"/>
                <a:ea typeface="+mn-ea"/>
              </a:rPr>
              <a:t>FA=B,FA&gt;B,FA&lt;B</a:t>
            </a:r>
            <a:endParaRPr lang="zh-CN" altLang="en-US" sz="2200" dirty="0">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wipe(left)">
                                      <p:cBhvr>
                                        <p:cTn id="7" dur="500"/>
                                        <p:tgtEl>
                                          <p:spTgt spid="8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ipe(left)">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8200" grpId="0"/>
      <p:bldP spid="17" grpId="0"/>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ChangeArrowheads="1"/>
          </p:cNvSpPr>
          <p:nvPr/>
        </p:nvSpPr>
        <p:spPr bwMode="auto">
          <a:xfrm>
            <a:off x="1085850" y="857238"/>
            <a:ext cx="7603363" cy="461665"/>
          </a:xfrm>
          <a:prstGeom prst="rect">
            <a:avLst/>
          </a:prstGeom>
          <a:noFill/>
          <a:ln w="28575">
            <a:noFill/>
            <a:miter lim="800000"/>
            <a:headEnd/>
            <a:tailEnd type="none" w="lg" len="lg"/>
          </a:ln>
        </p:spPr>
        <p:txBody>
          <a:bodyPr wrap="none" anchor="ctr">
            <a:spAutoFit/>
          </a:bodyPr>
          <a:lstStyle/>
          <a:p>
            <a:r>
              <a:rPr lang="zh-CN" altLang="en-US" sz="2400" dirty="0">
                <a:solidFill>
                  <a:srgbClr val="000099"/>
                </a:solidFill>
                <a:latin typeface="楷体_GB2312" pitchFamily="49" charset="-122"/>
                <a:ea typeface="楷体_GB2312" pitchFamily="49" charset="-122"/>
              </a:rPr>
              <a:t>用两</a:t>
            </a:r>
            <a:r>
              <a:rPr lang="zh-CN" altLang="en-US" sz="2400" dirty="0">
                <a:solidFill>
                  <a:srgbClr val="000099"/>
                </a:solidFill>
                <a:latin typeface="Times New Roman" pitchFamily="18" charset="0"/>
                <a:ea typeface="楷体_GB2312" pitchFamily="49" charset="-122"/>
              </a:rPr>
              <a:t>片</a:t>
            </a:r>
            <a:r>
              <a:rPr lang="en-US" altLang="zh-CN" sz="2400" dirty="0">
                <a:solidFill>
                  <a:srgbClr val="000099"/>
                </a:solidFill>
                <a:latin typeface="Times New Roman" pitchFamily="18" charset="0"/>
                <a:ea typeface="楷体_GB2312" pitchFamily="49" charset="-122"/>
              </a:rPr>
              <a:t>74HC85</a:t>
            </a:r>
            <a:r>
              <a:rPr lang="zh-CN" altLang="en-US" sz="2400" dirty="0">
                <a:solidFill>
                  <a:srgbClr val="000099"/>
                </a:solidFill>
                <a:latin typeface="Times New Roman" pitchFamily="18" charset="0"/>
                <a:ea typeface="楷体_GB2312" pitchFamily="49" charset="-122"/>
              </a:rPr>
              <a:t>组成</a:t>
            </a:r>
            <a:r>
              <a:rPr lang="en-US" altLang="zh-CN" sz="2400" dirty="0">
                <a:solidFill>
                  <a:srgbClr val="000099"/>
                </a:solidFill>
                <a:latin typeface="Times New Roman" pitchFamily="18" charset="0"/>
                <a:ea typeface="楷体_GB2312" pitchFamily="49" charset="-122"/>
              </a:rPr>
              <a:t>8</a:t>
            </a:r>
            <a:r>
              <a:rPr lang="zh-CN" altLang="en-US" sz="2400" dirty="0">
                <a:solidFill>
                  <a:srgbClr val="000099"/>
                </a:solidFill>
                <a:latin typeface="Times New Roman" pitchFamily="18" charset="0"/>
                <a:ea typeface="楷体_GB2312" pitchFamily="49" charset="-122"/>
              </a:rPr>
              <a:t>位数值比较器（串联</a:t>
            </a:r>
            <a:r>
              <a:rPr lang="zh-CN" altLang="en-US" sz="2400" dirty="0">
                <a:solidFill>
                  <a:srgbClr val="000099"/>
                </a:solidFill>
                <a:latin typeface="楷体_GB2312" pitchFamily="49" charset="-122"/>
                <a:ea typeface="楷体_GB2312" pitchFamily="49" charset="-122"/>
              </a:rPr>
              <a:t>扩展方式）。</a:t>
            </a:r>
          </a:p>
        </p:txBody>
      </p:sp>
      <p:sp>
        <p:nvSpPr>
          <p:cNvPr id="11270" name="Rectangle 3"/>
          <p:cNvSpPr>
            <a:spLocks noChangeArrowheads="1"/>
          </p:cNvSpPr>
          <p:nvPr/>
        </p:nvSpPr>
        <p:spPr bwMode="auto">
          <a:xfrm>
            <a:off x="714376" y="375047"/>
            <a:ext cx="5295039" cy="461665"/>
          </a:xfrm>
          <a:prstGeom prst="rect">
            <a:avLst/>
          </a:prstGeom>
          <a:noFill/>
          <a:ln w="28575">
            <a:noFill/>
            <a:miter lim="800000"/>
            <a:headEnd/>
            <a:tailEnd type="none" w="lg" len="lg"/>
          </a:ln>
        </p:spPr>
        <p:txBody>
          <a:bodyPr wrap="none">
            <a:spAutoFit/>
          </a:bodyPr>
          <a:lstStyle/>
          <a:p>
            <a:pPr>
              <a:defRPr/>
            </a:pPr>
            <a:r>
              <a:rPr lang="en-US" altLang="zh-CN" sz="2400" dirty="0">
                <a:solidFill>
                  <a:srgbClr val="C00000"/>
                </a:solidFill>
                <a:latin typeface="+mn-ea"/>
                <a:ea typeface="+mn-ea"/>
              </a:rPr>
              <a:t>3</a:t>
            </a:r>
            <a:r>
              <a:rPr lang="zh-CN" altLang="en-US" sz="2400" dirty="0">
                <a:solidFill>
                  <a:srgbClr val="C00000"/>
                </a:solidFill>
                <a:latin typeface="+mn-ea"/>
                <a:ea typeface="+mn-ea"/>
              </a:rPr>
              <a:t>、集成数值比较器</a:t>
            </a:r>
            <a:r>
              <a:rPr lang="en-US" altLang="zh-CN" sz="2400" dirty="0">
                <a:solidFill>
                  <a:srgbClr val="C00000"/>
                </a:solidFill>
                <a:latin typeface="+mn-ea"/>
                <a:ea typeface="+mn-ea"/>
              </a:rPr>
              <a:t>74HC85</a:t>
            </a:r>
            <a:r>
              <a:rPr lang="zh-CN" altLang="en-US" sz="2400" dirty="0">
                <a:solidFill>
                  <a:srgbClr val="C00000"/>
                </a:solidFill>
                <a:latin typeface="+mn-ea"/>
                <a:ea typeface="+mn-ea"/>
              </a:rPr>
              <a:t>的位数扩展</a:t>
            </a:r>
          </a:p>
        </p:txBody>
      </p:sp>
      <p:sp>
        <p:nvSpPr>
          <p:cNvPr id="485380" name="Rectangle 4"/>
          <p:cNvSpPr>
            <a:spLocks noChangeArrowheads="1"/>
          </p:cNvSpPr>
          <p:nvPr/>
        </p:nvSpPr>
        <p:spPr bwMode="auto">
          <a:xfrm>
            <a:off x="1031876" y="1214428"/>
            <a:ext cx="7572375" cy="461665"/>
          </a:xfrm>
          <a:prstGeom prst="rect">
            <a:avLst/>
          </a:prstGeom>
          <a:solidFill>
            <a:srgbClr val="FFFFFF">
              <a:alpha val="0"/>
            </a:srgbClr>
          </a:solidFill>
          <a:ln w="28575">
            <a:noFill/>
            <a:miter lim="800000"/>
            <a:headEnd/>
            <a:tailEnd type="none" w="lg" len="lg"/>
          </a:ln>
        </p:spPr>
        <p:txBody>
          <a:bodyPr>
            <a:spAutoFit/>
          </a:bodyPr>
          <a:lstStyle/>
          <a:p>
            <a:r>
              <a:rPr kumimoji="1" lang="zh-CN" altLang="en-US" sz="2400" dirty="0">
                <a:solidFill>
                  <a:srgbClr val="000099"/>
                </a:solidFill>
                <a:latin typeface="Times New Roman" pitchFamily="18" charset="0"/>
                <a:ea typeface="楷体_GB2312" pitchFamily="49" charset="-122"/>
              </a:rPr>
              <a:t>输入</a:t>
            </a:r>
            <a:r>
              <a:rPr kumimoji="1" lang="en-US" altLang="zh-CN" sz="2400" dirty="0">
                <a:solidFill>
                  <a:srgbClr val="000099"/>
                </a:solidFill>
                <a:latin typeface="Times New Roman" pitchFamily="18" charset="0"/>
                <a:ea typeface="黑体" pitchFamily="2" charset="-122"/>
              </a:rPr>
              <a:t>:   A=</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7 </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6</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5</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4</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3 </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2</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1</a:t>
            </a:r>
            <a:r>
              <a:rPr kumimoji="1" lang="en-US" altLang="zh-CN" sz="2400" i="1" dirty="0">
                <a:solidFill>
                  <a:srgbClr val="000099"/>
                </a:solidFill>
                <a:latin typeface="Times New Roman" pitchFamily="18" charset="0"/>
                <a:ea typeface="黑体" pitchFamily="2" charset="-122"/>
              </a:rPr>
              <a:t>A</a:t>
            </a:r>
            <a:r>
              <a:rPr kumimoji="1" lang="en-US" altLang="zh-CN" sz="2400" baseline="-25000" dirty="0">
                <a:solidFill>
                  <a:srgbClr val="000099"/>
                </a:solidFill>
                <a:latin typeface="Times New Roman" pitchFamily="18" charset="0"/>
                <a:ea typeface="黑体" pitchFamily="2" charset="-122"/>
              </a:rPr>
              <a:t>0          </a:t>
            </a:r>
            <a:r>
              <a:rPr kumimoji="1" lang="en-US" altLang="zh-CN" sz="2400" dirty="0">
                <a:solidFill>
                  <a:srgbClr val="000099"/>
                </a:solidFill>
                <a:latin typeface="Times New Roman" pitchFamily="18" charset="0"/>
                <a:ea typeface="黑体" pitchFamily="2" charset="-122"/>
              </a:rPr>
              <a:t>B=</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7</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6</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5</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4</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3 </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2</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1</a:t>
            </a:r>
            <a:r>
              <a:rPr kumimoji="1" lang="en-US" altLang="zh-CN" sz="2400" i="1" dirty="0">
                <a:solidFill>
                  <a:srgbClr val="000099"/>
                </a:solidFill>
                <a:latin typeface="Times New Roman" pitchFamily="18" charset="0"/>
                <a:ea typeface="黑体" pitchFamily="2" charset="-122"/>
              </a:rPr>
              <a:t>B</a:t>
            </a:r>
            <a:r>
              <a:rPr kumimoji="1" lang="en-US" altLang="zh-CN" sz="2400" baseline="-25000" dirty="0">
                <a:solidFill>
                  <a:srgbClr val="000099"/>
                </a:solidFill>
                <a:latin typeface="Times New Roman" pitchFamily="18" charset="0"/>
                <a:ea typeface="黑体" pitchFamily="2" charset="-122"/>
              </a:rPr>
              <a:t>0</a:t>
            </a:r>
          </a:p>
        </p:txBody>
      </p:sp>
      <p:grpSp>
        <p:nvGrpSpPr>
          <p:cNvPr id="2" name="Group 5"/>
          <p:cNvGrpSpPr>
            <a:grpSpLocks/>
          </p:cNvGrpSpPr>
          <p:nvPr/>
        </p:nvGrpSpPr>
        <p:grpSpPr bwMode="auto">
          <a:xfrm>
            <a:off x="1076325" y="1714495"/>
            <a:ext cx="4108450" cy="428628"/>
            <a:chOff x="680" y="1131"/>
            <a:chExt cx="2856" cy="1242"/>
          </a:xfrm>
        </p:grpSpPr>
        <p:sp>
          <p:nvSpPr>
            <p:cNvPr id="9251" name="Text Box 6"/>
            <p:cNvSpPr txBox="1">
              <a:spLocks noChangeArrowheads="1"/>
            </p:cNvSpPr>
            <p:nvPr/>
          </p:nvSpPr>
          <p:spPr bwMode="auto">
            <a:xfrm>
              <a:off x="680" y="1169"/>
              <a:ext cx="578" cy="1135"/>
            </a:xfrm>
            <a:prstGeom prst="rect">
              <a:avLst/>
            </a:prstGeom>
            <a:noFill/>
            <a:ln w="28575">
              <a:noFill/>
              <a:miter lim="800000"/>
              <a:headEnd/>
              <a:tailEnd type="none" w="lg" len="lg"/>
            </a:ln>
          </p:spPr>
          <p:txBody>
            <a:bodyPr>
              <a:spAutoFit/>
            </a:bodyPr>
            <a:lstStyle/>
            <a:p>
              <a:pPr>
                <a:spcBef>
                  <a:spcPct val="50000"/>
                </a:spcBef>
              </a:pPr>
              <a:r>
                <a:rPr lang="zh-CN" altLang="en-US" sz="2400">
                  <a:solidFill>
                    <a:srgbClr val="000066"/>
                  </a:solidFill>
                  <a:latin typeface="Arial" pitchFamily="34" charset="0"/>
                  <a:ea typeface="楷体_GB2312" pitchFamily="49" charset="-122"/>
                </a:rPr>
                <a:t>输出</a:t>
              </a:r>
              <a:r>
                <a:rPr lang="en-US" altLang="zh-CN" sz="2400">
                  <a:solidFill>
                    <a:srgbClr val="000066"/>
                  </a:solidFill>
                  <a:latin typeface="Arial" pitchFamily="34" charset="0"/>
                  <a:ea typeface="黑体" pitchFamily="2" charset="-122"/>
                </a:rPr>
                <a:t>:</a:t>
              </a:r>
            </a:p>
          </p:txBody>
        </p:sp>
        <p:grpSp>
          <p:nvGrpSpPr>
            <p:cNvPr id="9252" name="Group 7"/>
            <p:cNvGrpSpPr>
              <a:grpSpLocks/>
            </p:cNvGrpSpPr>
            <p:nvPr/>
          </p:nvGrpSpPr>
          <p:grpSpPr bwMode="auto">
            <a:xfrm>
              <a:off x="1592" y="1131"/>
              <a:ext cx="1944" cy="1242"/>
              <a:chOff x="1592" y="1131"/>
              <a:chExt cx="1944" cy="1242"/>
            </a:xfrm>
          </p:grpSpPr>
          <p:grpSp>
            <p:nvGrpSpPr>
              <p:cNvPr id="9253" name="Group 8"/>
              <p:cNvGrpSpPr>
                <a:grpSpLocks/>
              </p:cNvGrpSpPr>
              <p:nvPr/>
            </p:nvGrpSpPr>
            <p:grpSpPr bwMode="auto">
              <a:xfrm>
                <a:off x="1592" y="1131"/>
                <a:ext cx="561" cy="1158"/>
                <a:chOff x="655" y="1739"/>
                <a:chExt cx="513" cy="1158"/>
              </a:xfrm>
            </p:grpSpPr>
            <p:grpSp>
              <p:nvGrpSpPr>
                <p:cNvPr id="9268" name="Group 9"/>
                <p:cNvGrpSpPr>
                  <a:grpSpLocks/>
                </p:cNvGrpSpPr>
                <p:nvPr/>
              </p:nvGrpSpPr>
              <p:grpSpPr bwMode="auto">
                <a:xfrm>
                  <a:off x="655" y="1739"/>
                  <a:ext cx="447" cy="908"/>
                  <a:chOff x="655" y="1739"/>
                  <a:chExt cx="447" cy="908"/>
                </a:xfrm>
              </p:grpSpPr>
              <p:sp>
                <p:nvSpPr>
                  <p:cNvPr id="9270" name="Rectangle 10"/>
                  <p:cNvSpPr>
                    <a:spLocks noChangeArrowheads="1"/>
                  </p:cNvSpPr>
                  <p:nvPr/>
                </p:nvSpPr>
                <p:spPr bwMode="auto">
                  <a:xfrm>
                    <a:off x="655" y="1739"/>
                    <a:ext cx="130" cy="908"/>
                  </a:xfrm>
                  <a:prstGeom prst="rect">
                    <a:avLst/>
                  </a:prstGeom>
                  <a:noFill/>
                  <a:ln w="9525">
                    <a:noFill/>
                    <a:miter lim="800000"/>
                    <a:headEnd/>
                    <a:tailEnd/>
                  </a:ln>
                </p:spPr>
                <p:txBody>
                  <a:bodyPr wrap="none" lIns="0" tIns="0" rIns="0" bIns="0">
                    <a:spAutoFit/>
                  </a:bodyPr>
                  <a:lstStyle/>
                  <a:p>
                    <a:r>
                      <a:rPr lang="en-US" altLang="zh-CN" sz="2400" i="1">
                        <a:solidFill>
                          <a:srgbClr val="000066"/>
                        </a:solidFill>
                        <a:latin typeface="Times New Roman" pitchFamily="18" charset="0"/>
                      </a:rPr>
                      <a:t>F</a:t>
                    </a:r>
                    <a:endParaRPr lang="en-US" altLang="zh-CN" sz="2400" b="0">
                      <a:solidFill>
                        <a:srgbClr val="000066"/>
                      </a:solidFill>
                      <a:latin typeface="Arial" pitchFamily="34" charset="0"/>
                    </a:endParaRPr>
                  </a:p>
                </p:txBody>
              </p:sp>
              <p:sp>
                <p:nvSpPr>
                  <p:cNvPr id="9271" name="Rectangle 11"/>
                  <p:cNvSpPr>
                    <a:spLocks noChangeArrowheads="1"/>
                  </p:cNvSpPr>
                  <p:nvPr/>
                </p:nvSpPr>
                <p:spPr bwMode="auto">
                  <a:xfrm>
                    <a:off x="1004" y="1888"/>
                    <a:ext cx="98" cy="681"/>
                  </a:xfrm>
                  <a:prstGeom prst="rect">
                    <a:avLst/>
                  </a:prstGeom>
                  <a:noFill/>
                  <a:ln w="9525">
                    <a:noFill/>
                    <a:miter lim="800000"/>
                    <a:headEnd/>
                    <a:tailEnd/>
                  </a:ln>
                </p:spPr>
                <p:txBody>
                  <a:bodyPr wrap="none" lIns="0" tIns="0" rIns="0" bIns="0">
                    <a:spAutoFit/>
                  </a:bodyPr>
                  <a:lstStyle/>
                  <a:p>
                    <a:r>
                      <a:rPr lang="en-US" altLang="zh-CN" i="1">
                        <a:solidFill>
                          <a:srgbClr val="000066"/>
                        </a:solidFill>
                        <a:latin typeface="Times New Roman" pitchFamily="18" charset="0"/>
                      </a:rPr>
                      <a:t>B</a:t>
                    </a:r>
                    <a:endParaRPr lang="en-US" altLang="zh-CN" b="0">
                      <a:solidFill>
                        <a:srgbClr val="000066"/>
                      </a:solidFill>
                      <a:latin typeface="Arial" pitchFamily="34" charset="0"/>
                    </a:endParaRPr>
                  </a:p>
                </p:txBody>
              </p:sp>
              <p:sp>
                <p:nvSpPr>
                  <p:cNvPr id="9272" name="Rectangle 12"/>
                  <p:cNvSpPr>
                    <a:spLocks noChangeArrowheads="1"/>
                  </p:cNvSpPr>
                  <p:nvPr/>
                </p:nvSpPr>
                <p:spPr bwMode="auto">
                  <a:xfrm>
                    <a:off x="816" y="1886"/>
                    <a:ext cx="98" cy="681"/>
                  </a:xfrm>
                  <a:prstGeom prst="rect">
                    <a:avLst/>
                  </a:prstGeom>
                  <a:noFill/>
                  <a:ln w="9525">
                    <a:noFill/>
                    <a:miter lim="800000"/>
                    <a:headEnd/>
                    <a:tailEnd/>
                  </a:ln>
                </p:spPr>
                <p:txBody>
                  <a:bodyPr wrap="none" lIns="0" tIns="0" rIns="0" bIns="0">
                    <a:spAutoFit/>
                  </a:bodyPr>
                  <a:lstStyle/>
                  <a:p>
                    <a:r>
                      <a:rPr lang="en-US" altLang="zh-CN" i="1">
                        <a:solidFill>
                          <a:srgbClr val="000066"/>
                        </a:solidFill>
                        <a:latin typeface="Times New Roman" pitchFamily="18" charset="0"/>
                      </a:rPr>
                      <a:t>A</a:t>
                    </a:r>
                    <a:endParaRPr lang="en-US" altLang="zh-CN" b="0">
                      <a:solidFill>
                        <a:srgbClr val="000066"/>
                      </a:solidFill>
                      <a:latin typeface="Arial" pitchFamily="34" charset="0"/>
                    </a:endParaRPr>
                  </a:p>
                </p:txBody>
              </p:sp>
              <p:sp>
                <p:nvSpPr>
                  <p:cNvPr id="9273" name="Rectangle 13"/>
                  <p:cNvSpPr>
                    <a:spLocks noChangeArrowheads="1"/>
                  </p:cNvSpPr>
                  <p:nvPr/>
                </p:nvSpPr>
                <p:spPr bwMode="auto">
                  <a:xfrm>
                    <a:off x="912" y="1871"/>
                    <a:ext cx="81" cy="681"/>
                  </a:xfrm>
                  <a:prstGeom prst="rect">
                    <a:avLst/>
                  </a:prstGeom>
                  <a:noFill/>
                  <a:ln w="9525">
                    <a:noFill/>
                    <a:miter lim="800000"/>
                    <a:headEnd/>
                    <a:tailEnd/>
                  </a:ln>
                </p:spPr>
                <p:txBody>
                  <a:bodyPr wrap="none" lIns="0" tIns="0" rIns="0" bIns="0">
                    <a:spAutoFit/>
                  </a:bodyPr>
                  <a:lstStyle/>
                  <a:p>
                    <a:r>
                      <a:rPr lang="en-US" altLang="zh-CN">
                        <a:solidFill>
                          <a:srgbClr val="000066"/>
                        </a:solidFill>
                        <a:latin typeface="Symbol" pitchFamily="18" charset="2"/>
                      </a:rPr>
                      <a:t>&gt;</a:t>
                    </a:r>
                    <a:endParaRPr lang="en-US" altLang="zh-CN" b="0">
                      <a:solidFill>
                        <a:srgbClr val="000066"/>
                      </a:solidFill>
                      <a:latin typeface="Arial" pitchFamily="34" charset="0"/>
                    </a:endParaRPr>
                  </a:p>
                </p:txBody>
              </p:sp>
            </p:grpSp>
            <p:sp>
              <p:nvSpPr>
                <p:cNvPr id="9269" name="Rectangle 14"/>
                <p:cNvSpPr>
                  <a:spLocks noChangeArrowheads="1"/>
                </p:cNvSpPr>
                <p:nvPr/>
              </p:nvSpPr>
              <p:spPr bwMode="auto">
                <a:xfrm>
                  <a:off x="1051" y="1762"/>
                  <a:ext cx="117" cy="1135"/>
                </a:xfrm>
                <a:prstGeom prst="rect">
                  <a:avLst/>
                </a:prstGeom>
                <a:noFill/>
                <a:ln w="28575">
                  <a:noFill/>
                  <a:miter lim="800000"/>
                  <a:headEnd/>
                  <a:tailEnd type="none" w="lg" len="lg"/>
                </a:ln>
              </p:spPr>
              <p:txBody>
                <a:bodyPr wrap="none">
                  <a:spAutoFit/>
                </a:bodyPr>
                <a:lstStyle/>
                <a:p>
                  <a:endParaRPr lang="en-GB" altLang="zh-CN" sz="2400">
                    <a:solidFill>
                      <a:srgbClr val="000066"/>
                    </a:solidFill>
                    <a:latin typeface="Arial" pitchFamily="34" charset="0"/>
                    <a:ea typeface="黑体" pitchFamily="2" charset="-122"/>
                  </a:endParaRPr>
                </a:p>
              </p:txBody>
            </p:sp>
          </p:grpSp>
          <p:grpSp>
            <p:nvGrpSpPr>
              <p:cNvPr id="9254" name="Group 15"/>
              <p:cNvGrpSpPr>
                <a:grpSpLocks/>
              </p:cNvGrpSpPr>
              <p:nvPr/>
            </p:nvGrpSpPr>
            <p:grpSpPr bwMode="auto">
              <a:xfrm>
                <a:off x="2290" y="1168"/>
                <a:ext cx="595" cy="1173"/>
                <a:chOff x="624" y="2160"/>
                <a:chExt cx="543" cy="1173"/>
              </a:xfrm>
            </p:grpSpPr>
            <p:grpSp>
              <p:nvGrpSpPr>
                <p:cNvPr id="9262" name="Group 16"/>
                <p:cNvGrpSpPr>
                  <a:grpSpLocks/>
                </p:cNvGrpSpPr>
                <p:nvPr/>
              </p:nvGrpSpPr>
              <p:grpSpPr bwMode="auto">
                <a:xfrm>
                  <a:off x="624" y="2160"/>
                  <a:ext cx="447" cy="908"/>
                  <a:chOff x="1296" y="1728"/>
                  <a:chExt cx="447" cy="908"/>
                </a:xfrm>
              </p:grpSpPr>
              <p:sp>
                <p:nvSpPr>
                  <p:cNvPr id="9264" name="Rectangle 17"/>
                  <p:cNvSpPr>
                    <a:spLocks noChangeArrowheads="1"/>
                  </p:cNvSpPr>
                  <p:nvPr/>
                </p:nvSpPr>
                <p:spPr bwMode="auto">
                  <a:xfrm>
                    <a:off x="1296" y="1728"/>
                    <a:ext cx="130" cy="908"/>
                  </a:xfrm>
                  <a:prstGeom prst="rect">
                    <a:avLst/>
                  </a:prstGeom>
                  <a:noFill/>
                  <a:ln w="9525">
                    <a:noFill/>
                    <a:miter lim="800000"/>
                    <a:headEnd/>
                    <a:tailEnd/>
                  </a:ln>
                </p:spPr>
                <p:txBody>
                  <a:bodyPr wrap="none" lIns="0" tIns="0" rIns="0" bIns="0">
                    <a:spAutoFit/>
                  </a:bodyPr>
                  <a:lstStyle/>
                  <a:p>
                    <a:r>
                      <a:rPr lang="en-US" altLang="zh-CN" sz="2400" i="1">
                        <a:solidFill>
                          <a:srgbClr val="000066"/>
                        </a:solidFill>
                        <a:latin typeface="Times New Roman" pitchFamily="18" charset="0"/>
                      </a:rPr>
                      <a:t>F</a:t>
                    </a:r>
                    <a:endParaRPr lang="en-US" altLang="zh-CN" sz="2400" b="0">
                      <a:solidFill>
                        <a:srgbClr val="000066"/>
                      </a:solidFill>
                      <a:latin typeface="Arial" pitchFamily="34" charset="0"/>
                    </a:endParaRPr>
                  </a:p>
                </p:txBody>
              </p:sp>
              <p:sp>
                <p:nvSpPr>
                  <p:cNvPr id="9265" name="Rectangle 18"/>
                  <p:cNvSpPr>
                    <a:spLocks noChangeArrowheads="1"/>
                  </p:cNvSpPr>
                  <p:nvPr/>
                </p:nvSpPr>
                <p:spPr bwMode="auto">
                  <a:xfrm>
                    <a:off x="1645" y="1875"/>
                    <a:ext cx="98" cy="681"/>
                  </a:xfrm>
                  <a:prstGeom prst="rect">
                    <a:avLst/>
                  </a:prstGeom>
                  <a:noFill/>
                  <a:ln w="9525">
                    <a:noFill/>
                    <a:miter lim="800000"/>
                    <a:headEnd/>
                    <a:tailEnd/>
                  </a:ln>
                </p:spPr>
                <p:txBody>
                  <a:bodyPr wrap="none" lIns="0" tIns="0" rIns="0" bIns="0">
                    <a:spAutoFit/>
                  </a:bodyPr>
                  <a:lstStyle/>
                  <a:p>
                    <a:r>
                      <a:rPr lang="en-US" altLang="zh-CN" i="1">
                        <a:solidFill>
                          <a:srgbClr val="000066"/>
                        </a:solidFill>
                        <a:latin typeface="Times New Roman" pitchFamily="18" charset="0"/>
                      </a:rPr>
                      <a:t>B</a:t>
                    </a:r>
                    <a:endParaRPr lang="en-US" altLang="zh-CN" b="0">
                      <a:solidFill>
                        <a:srgbClr val="000066"/>
                      </a:solidFill>
                      <a:latin typeface="Arial" pitchFamily="34" charset="0"/>
                    </a:endParaRPr>
                  </a:p>
                </p:txBody>
              </p:sp>
              <p:sp>
                <p:nvSpPr>
                  <p:cNvPr id="9266" name="Rectangle 19"/>
                  <p:cNvSpPr>
                    <a:spLocks noChangeArrowheads="1"/>
                  </p:cNvSpPr>
                  <p:nvPr/>
                </p:nvSpPr>
                <p:spPr bwMode="auto">
                  <a:xfrm>
                    <a:off x="1457" y="1875"/>
                    <a:ext cx="98" cy="681"/>
                  </a:xfrm>
                  <a:prstGeom prst="rect">
                    <a:avLst/>
                  </a:prstGeom>
                  <a:noFill/>
                  <a:ln w="9525">
                    <a:noFill/>
                    <a:miter lim="800000"/>
                    <a:headEnd/>
                    <a:tailEnd/>
                  </a:ln>
                </p:spPr>
                <p:txBody>
                  <a:bodyPr wrap="none" lIns="0" tIns="0" rIns="0" bIns="0">
                    <a:spAutoFit/>
                  </a:bodyPr>
                  <a:lstStyle/>
                  <a:p>
                    <a:r>
                      <a:rPr lang="en-US" altLang="zh-CN" i="1">
                        <a:solidFill>
                          <a:srgbClr val="000066"/>
                        </a:solidFill>
                        <a:latin typeface="Times New Roman" pitchFamily="18" charset="0"/>
                      </a:rPr>
                      <a:t>A</a:t>
                    </a:r>
                    <a:endParaRPr lang="en-US" altLang="zh-CN" b="0">
                      <a:solidFill>
                        <a:srgbClr val="000066"/>
                      </a:solidFill>
                      <a:latin typeface="Arial" pitchFamily="34" charset="0"/>
                    </a:endParaRPr>
                  </a:p>
                </p:txBody>
              </p:sp>
              <p:sp>
                <p:nvSpPr>
                  <p:cNvPr id="9267" name="Rectangle 20"/>
                  <p:cNvSpPr>
                    <a:spLocks noChangeArrowheads="1"/>
                  </p:cNvSpPr>
                  <p:nvPr/>
                </p:nvSpPr>
                <p:spPr bwMode="auto">
                  <a:xfrm>
                    <a:off x="1553" y="1860"/>
                    <a:ext cx="80" cy="681"/>
                  </a:xfrm>
                  <a:prstGeom prst="rect">
                    <a:avLst/>
                  </a:prstGeom>
                  <a:noFill/>
                  <a:ln w="9525">
                    <a:noFill/>
                    <a:miter lim="800000"/>
                    <a:headEnd/>
                    <a:tailEnd/>
                  </a:ln>
                </p:spPr>
                <p:txBody>
                  <a:bodyPr wrap="none" lIns="0" tIns="0" rIns="0" bIns="0">
                    <a:spAutoFit/>
                  </a:bodyPr>
                  <a:lstStyle/>
                  <a:p>
                    <a:r>
                      <a:rPr lang="en-US" altLang="zh-CN">
                        <a:solidFill>
                          <a:srgbClr val="000066"/>
                        </a:solidFill>
                        <a:latin typeface="Symbol" pitchFamily="18" charset="2"/>
                      </a:rPr>
                      <a:t>&lt;</a:t>
                    </a:r>
                    <a:endParaRPr lang="en-US" altLang="zh-CN" b="0">
                      <a:solidFill>
                        <a:srgbClr val="000066"/>
                      </a:solidFill>
                      <a:latin typeface="Arial" pitchFamily="34" charset="0"/>
                    </a:endParaRPr>
                  </a:p>
                </p:txBody>
              </p:sp>
            </p:grpSp>
            <p:sp>
              <p:nvSpPr>
                <p:cNvPr id="9263" name="Rectangle 21"/>
                <p:cNvSpPr>
                  <a:spLocks noChangeArrowheads="1"/>
                </p:cNvSpPr>
                <p:nvPr/>
              </p:nvSpPr>
              <p:spPr bwMode="auto">
                <a:xfrm>
                  <a:off x="1050" y="2198"/>
                  <a:ext cx="117" cy="1135"/>
                </a:xfrm>
                <a:prstGeom prst="rect">
                  <a:avLst/>
                </a:prstGeom>
                <a:noFill/>
                <a:ln w="28575">
                  <a:noFill/>
                  <a:miter lim="800000"/>
                  <a:headEnd/>
                  <a:tailEnd type="none" w="lg" len="lg"/>
                </a:ln>
              </p:spPr>
              <p:txBody>
                <a:bodyPr wrap="none">
                  <a:spAutoFit/>
                </a:bodyPr>
                <a:lstStyle/>
                <a:p>
                  <a:endParaRPr lang="en-GB" altLang="zh-CN" sz="2400">
                    <a:solidFill>
                      <a:srgbClr val="000066"/>
                    </a:solidFill>
                    <a:latin typeface="Arial" pitchFamily="34" charset="0"/>
                    <a:ea typeface="黑体" pitchFamily="2" charset="-122"/>
                  </a:endParaRPr>
                </a:p>
              </p:txBody>
            </p:sp>
          </p:grpSp>
          <p:grpSp>
            <p:nvGrpSpPr>
              <p:cNvPr id="9255" name="Group 22"/>
              <p:cNvGrpSpPr>
                <a:grpSpLocks/>
              </p:cNvGrpSpPr>
              <p:nvPr/>
            </p:nvGrpSpPr>
            <p:grpSpPr bwMode="auto">
              <a:xfrm>
                <a:off x="2942" y="1168"/>
                <a:ext cx="594" cy="1205"/>
                <a:chOff x="624" y="2511"/>
                <a:chExt cx="543" cy="1205"/>
              </a:xfrm>
            </p:grpSpPr>
            <p:grpSp>
              <p:nvGrpSpPr>
                <p:cNvPr id="9256" name="Group 23"/>
                <p:cNvGrpSpPr>
                  <a:grpSpLocks/>
                </p:cNvGrpSpPr>
                <p:nvPr/>
              </p:nvGrpSpPr>
              <p:grpSpPr bwMode="auto">
                <a:xfrm>
                  <a:off x="624" y="2511"/>
                  <a:ext cx="449" cy="908"/>
                  <a:chOff x="1920" y="1680"/>
                  <a:chExt cx="449" cy="908"/>
                </a:xfrm>
              </p:grpSpPr>
              <p:sp>
                <p:nvSpPr>
                  <p:cNvPr id="9258" name="Rectangle 24"/>
                  <p:cNvSpPr>
                    <a:spLocks noChangeArrowheads="1"/>
                  </p:cNvSpPr>
                  <p:nvPr/>
                </p:nvSpPr>
                <p:spPr bwMode="auto">
                  <a:xfrm>
                    <a:off x="1920" y="1680"/>
                    <a:ext cx="161" cy="908"/>
                  </a:xfrm>
                  <a:prstGeom prst="rect">
                    <a:avLst/>
                  </a:prstGeom>
                  <a:noFill/>
                  <a:ln w="9525">
                    <a:noFill/>
                    <a:miter lim="800000"/>
                    <a:headEnd/>
                    <a:tailEnd/>
                  </a:ln>
                </p:spPr>
                <p:txBody>
                  <a:bodyPr lIns="0" tIns="0" rIns="0" bIns="0">
                    <a:spAutoFit/>
                  </a:bodyPr>
                  <a:lstStyle/>
                  <a:p>
                    <a:r>
                      <a:rPr lang="en-US" altLang="zh-CN" sz="2400" i="1">
                        <a:solidFill>
                          <a:srgbClr val="000066"/>
                        </a:solidFill>
                        <a:latin typeface="Times New Roman" pitchFamily="18" charset="0"/>
                      </a:rPr>
                      <a:t>F</a:t>
                    </a:r>
                    <a:endParaRPr lang="en-US" altLang="zh-CN" sz="2400" b="0">
                      <a:solidFill>
                        <a:srgbClr val="000066"/>
                      </a:solidFill>
                      <a:latin typeface="Arial" pitchFamily="34" charset="0"/>
                    </a:endParaRPr>
                  </a:p>
                </p:txBody>
              </p:sp>
              <p:sp>
                <p:nvSpPr>
                  <p:cNvPr id="9259" name="Rectangle 25"/>
                  <p:cNvSpPr>
                    <a:spLocks noChangeArrowheads="1"/>
                  </p:cNvSpPr>
                  <p:nvPr/>
                </p:nvSpPr>
                <p:spPr bwMode="auto">
                  <a:xfrm>
                    <a:off x="2271" y="1829"/>
                    <a:ext cx="98" cy="681"/>
                  </a:xfrm>
                  <a:prstGeom prst="rect">
                    <a:avLst/>
                  </a:prstGeom>
                  <a:noFill/>
                  <a:ln w="9525">
                    <a:noFill/>
                    <a:miter lim="800000"/>
                    <a:headEnd/>
                    <a:tailEnd/>
                  </a:ln>
                </p:spPr>
                <p:txBody>
                  <a:bodyPr wrap="none" lIns="0" tIns="0" rIns="0" bIns="0">
                    <a:spAutoFit/>
                  </a:bodyPr>
                  <a:lstStyle/>
                  <a:p>
                    <a:r>
                      <a:rPr lang="en-US" altLang="zh-CN" i="1">
                        <a:solidFill>
                          <a:srgbClr val="000066"/>
                        </a:solidFill>
                        <a:latin typeface="Times New Roman" pitchFamily="18" charset="0"/>
                      </a:rPr>
                      <a:t>B</a:t>
                    </a:r>
                    <a:endParaRPr lang="en-US" altLang="zh-CN" b="0">
                      <a:solidFill>
                        <a:srgbClr val="000066"/>
                      </a:solidFill>
                      <a:latin typeface="Arial" pitchFamily="34" charset="0"/>
                    </a:endParaRPr>
                  </a:p>
                </p:txBody>
              </p:sp>
              <p:sp>
                <p:nvSpPr>
                  <p:cNvPr id="9260" name="Rectangle 26"/>
                  <p:cNvSpPr>
                    <a:spLocks noChangeArrowheads="1"/>
                  </p:cNvSpPr>
                  <p:nvPr/>
                </p:nvSpPr>
                <p:spPr bwMode="auto">
                  <a:xfrm>
                    <a:off x="2081" y="1827"/>
                    <a:ext cx="98" cy="681"/>
                  </a:xfrm>
                  <a:prstGeom prst="rect">
                    <a:avLst/>
                  </a:prstGeom>
                  <a:noFill/>
                  <a:ln w="9525">
                    <a:noFill/>
                    <a:miter lim="800000"/>
                    <a:headEnd/>
                    <a:tailEnd/>
                  </a:ln>
                </p:spPr>
                <p:txBody>
                  <a:bodyPr wrap="none" lIns="0" tIns="0" rIns="0" bIns="0">
                    <a:spAutoFit/>
                  </a:bodyPr>
                  <a:lstStyle/>
                  <a:p>
                    <a:r>
                      <a:rPr lang="en-US" altLang="zh-CN" i="1">
                        <a:solidFill>
                          <a:srgbClr val="000066"/>
                        </a:solidFill>
                        <a:latin typeface="Times New Roman" pitchFamily="18" charset="0"/>
                      </a:rPr>
                      <a:t>A</a:t>
                    </a:r>
                    <a:endParaRPr lang="en-US" altLang="zh-CN" b="0">
                      <a:solidFill>
                        <a:srgbClr val="000066"/>
                      </a:solidFill>
                      <a:latin typeface="Arial" pitchFamily="34" charset="0"/>
                    </a:endParaRPr>
                  </a:p>
                </p:txBody>
              </p:sp>
              <p:sp>
                <p:nvSpPr>
                  <p:cNvPr id="9261" name="Rectangle 27"/>
                  <p:cNvSpPr>
                    <a:spLocks noChangeArrowheads="1"/>
                  </p:cNvSpPr>
                  <p:nvPr/>
                </p:nvSpPr>
                <p:spPr bwMode="auto">
                  <a:xfrm>
                    <a:off x="2179" y="1812"/>
                    <a:ext cx="80" cy="681"/>
                  </a:xfrm>
                  <a:prstGeom prst="rect">
                    <a:avLst/>
                  </a:prstGeom>
                  <a:noFill/>
                  <a:ln w="9525">
                    <a:noFill/>
                    <a:miter lim="800000"/>
                    <a:headEnd/>
                    <a:tailEnd/>
                  </a:ln>
                </p:spPr>
                <p:txBody>
                  <a:bodyPr wrap="none" lIns="0" tIns="0" rIns="0" bIns="0">
                    <a:spAutoFit/>
                  </a:bodyPr>
                  <a:lstStyle/>
                  <a:p>
                    <a:r>
                      <a:rPr lang="en-US" altLang="zh-CN" dirty="0">
                        <a:solidFill>
                          <a:srgbClr val="000066"/>
                        </a:solidFill>
                        <a:latin typeface="Symbol" pitchFamily="18" charset="2"/>
                      </a:rPr>
                      <a:t>=</a:t>
                    </a:r>
                    <a:endParaRPr lang="en-US" altLang="zh-CN" b="0" dirty="0">
                      <a:solidFill>
                        <a:srgbClr val="000066"/>
                      </a:solidFill>
                      <a:latin typeface="Arial" pitchFamily="34" charset="0"/>
                    </a:endParaRPr>
                  </a:p>
                </p:txBody>
              </p:sp>
            </p:grpSp>
            <p:sp>
              <p:nvSpPr>
                <p:cNvPr id="9257" name="Rectangle 28"/>
                <p:cNvSpPr>
                  <a:spLocks noChangeArrowheads="1"/>
                </p:cNvSpPr>
                <p:nvPr/>
              </p:nvSpPr>
              <p:spPr bwMode="auto">
                <a:xfrm>
                  <a:off x="1050" y="2581"/>
                  <a:ext cx="117" cy="1135"/>
                </a:xfrm>
                <a:prstGeom prst="rect">
                  <a:avLst/>
                </a:prstGeom>
                <a:noFill/>
                <a:ln w="28575">
                  <a:noFill/>
                  <a:miter lim="800000"/>
                  <a:headEnd/>
                  <a:tailEnd type="none" w="lg" len="lg"/>
                </a:ln>
              </p:spPr>
              <p:txBody>
                <a:bodyPr wrap="none">
                  <a:spAutoFit/>
                </a:bodyPr>
                <a:lstStyle/>
                <a:p>
                  <a:endParaRPr lang="en-GB" altLang="zh-CN" sz="2400">
                    <a:solidFill>
                      <a:srgbClr val="000066"/>
                    </a:solidFill>
                    <a:latin typeface="Arial" pitchFamily="34" charset="0"/>
                    <a:ea typeface="黑体" pitchFamily="2" charset="-122"/>
                  </a:endParaRPr>
                </a:p>
              </p:txBody>
            </p:sp>
          </p:grpSp>
        </p:grpSp>
      </p:grpSp>
      <p:grpSp>
        <p:nvGrpSpPr>
          <p:cNvPr id="10" name="Group 29"/>
          <p:cNvGrpSpPr>
            <a:grpSpLocks/>
          </p:cNvGrpSpPr>
          <p:nvPr/>
        </p:nvGrpSpPr>
        <p:grpSpPr bwMode="auto">
          <a:xfrm>
            <a:off x="1030288" y="2143122"/>
            <a:ext cx="6386512" cy="2664618"/>
            <a:chOff x="649" y="1979"/>
            <a:chExt cx="4023" cy="2238"/>
          </a:xfrm>
        </p:grpSpPr>
        <p:sp>
          <p:nvSpPr>
            <p:cNvPr id="9226" name="AutoShape 30"/>
            <p:cNvSpPr>
              <a:spLocks noChangeArrowheads="1"/>
            </p:cNvSpPr>
            <p:nvPr/>
          </p:nvSpPr>
          <p:spPr bwMode="auto">
            <a:xfrm>
              <a:off x="674" y="2766"/>
              <a:ext cx="199" cy="567"/>
            </a:xfrm>
            <a:prstGeom prst="roundRect">
              <a:avLst>
                <a:gd name="adj" fmla="val 16667"/>
              </a:avLst>
            </a:prstGeom>
            <a:solidFill>
              <a:srgbClr val="00FFCC"/>
            </a:solidFill>
            <a:ln w="28575">
              <a:noFill/>
              <a:round/>
              <a:headEnd/>
              <a:tailEnd type="none" w="lg" len="lg"/>
            </a:ln>
          </p:spPr>
          <p:txBody>
            <a:bodyPr wrap="none" anchor="ctr"/>
            <a:lstStyle/>
            <a:p>
              <a:endParaRPr lang="zh-CN" altLang="en-US"/>
            </a:p>
          </p:txBody>
        </p:sp>
        <p:sp>
          <p:nvSpPr>
            <p:cNvPr id="9227" name="Text Box 31"/>
            <p:cNvSpPr txBox="1">
              <a:spLocks noChangeArrowheads="1"/>
            </p:cNvSpPr>
            <p:nvPr/>
          </p:nvSpPr>
          <p:spPr bwMode="auto">
            <a:xfrm>
              <a:off x="3560" y="2956"/>
              <a:ext cx="595" cy="310"/>
            </a:xfrm>
            <a:prstGeom prst="rect">
              <a:avLst/>
            </a:prstGeom>
            <a:solidFill>
              <a:srgbClr val="0099CC"/>
            </a:solidFill>
            <a:ln w="28575">
              <a:noFill/>
              <a:miter lim="800000"/>
              <a:headEnd/>
              <a:tailEnd type="none" w="lg" len="lg"/>
            </a:ln>
          </p:spPr>
          <p:txBody>
            <a:bodyPr>
              <a:spAutoFit/>
            </a:bodyPr>
            <a:lstStyle/>
            <a:p>
              <a:pPr>
                <a:spcBef>
                  <a:spcPct val="50000"/>
                </a:spcBef>
              </a:pPr>
              <a:r>
                <a:rPr lang="zh-CN" altLang="en-US">
                  <a:solidFill>
                    <a:schemeClr val="bg1"/>
                  </a:solidFill>
                  <a:latin typeface="Arial" pitchFamily="34" charset="0"/>
                </a:rPr>
                <a:t>高位片</a:t>
              </a:r>
            </a:p>
          </p:txBody>
        </p:sp>
        <p:grpSp>
          <p:nvGrpSpPr>
            <p:cNvPr id="9228" name="Group 32"/>
            <p:cNvGrpSpPr>
              <a:grpSpLocks/>
            </p:cNvGrpSpPr>
            <p:nvPr/>
          </p:nvGrpSpPr>
          <p:grpSpPr bwMode="auto">
            <a:xfrm>
              <a:off x="2319" y="2822"/>
              <a:ext cx="764" cy="775"/>
              <a:chOff x="9541" y="12714"/>
              <a:chExt cx="1558" cy="1511"/>
            </a:xfrm>
          </p:grpSpPr>
          <p:grpSp>
            <p:nvGrpSpPr>
              <p:cNvPr id="9245" name="Group 33"/>
              <p:cNvGrpSpPr>
                <a:grpSpLocks/>
              </p:cNvGrpSpPr>
              <p:nvPr/>
            </p:nvGrpSpPr>
            <p:grpSpPr bwMode="auto">
              <a:xfrm rot="10800000" flipH="1">
                <a:off x="10451" y="12714"/>
                <a:ext cx="648" cy="69"/>
                <a:chOff x="8475" y="10188"/>
                <a:chExt cx="540" cy="57"/>
              </a:xfrm>
            </p:grpSpPr>
            <p:sp>
              <p:nvSpPr>
                <p:cNvPr id="9249" name="AutoShape 34"/>
                <p:cNvSpPr>
                  <a:spLocks noChangeArrowheads="1"/>
                </p:cNvSpPr>
                <p:nvPr/>
              </p:nvSpPr>
              <p:spPr bwMode="auto">
                <a:xfrm rot="-5400000">
                  <a:off x="8873" y="10103"/>
                  <a:ext cx="57" cy="227"/>
                </a:xfrm>
                <a:prstGeom prst="flowChartMerge">
                  <a:avLst/>
                </a:prstGeom>
                <a:solidFill>
                  <a:srgbClr val="000000"/>
                </a:solidFill>
                <a:ln w="38100">
                  <a:solidFill>
                    <a:srgbClr val="99CC00"/>
                  </a:solidFill>
                  <a:miter lim="800000"/>
                  <a:headEnd/>
                  <a:tailEnd/>
                </a:ln>
              </p:spPr>
              <p:txBody>
                <a:bodyPr/>
                <a:lstStyle/>
                <a:p>
                  <a:endParaRPr lang="zh-CN" altLang="en-US"/>
                </a:p>
              </p:txBody>
            </p:sp>
            <p:sp>
              <p:nvSpPr>
                <p:cNvPr id="9250" name="Line 35"/>
                <p:cNvSpPr>
                  <a:spLocks noChangeShapeType="1"/>
                </p:cNvSpPr>
                <p:nvPr/>
              </p:nvSpPr>
              <p:spPr bwMode="auto">
                <a:xfrm flipH="1">
                  <a:off x="8475" y="10215"/>
                  <a:ext cx="330" cy="0"/>
                </a:xfrm>
                <a:prstGeom prst="line">
                  <a:avLst/>
                </a:prstGeom>
                <a:noFill/>
                <a:ln w="38100">
                  <a:solidFill>
                    <a:srgbClr val="99CC00"/>
                  </a:solidFill>
                  <a:round/>
                  <a:headEnd/>
                  <a:tailEnd/>
                </a:ln>
              </p:spPr>
              <p:txBody>
                <a:bodyPr/>
                <a:lstStyle/>
                <a:p>
                  <a:endParaRPr lang="zh-CN" altLang="en-US"/>
                </a:p>
              </p:txBody>
            </p:sp>
          </p:grpSp>
          <p:sp>
            <p:nvSpPr>
              <p:cNvPr id="9246" name="Line 36"/>
              <p:cNvSpPr>
                <a:spLocks noChangeShapeType="1"/>
              </p:cNvSpPr>
              <p:nvPr/>
            </p:nvSpPr>
            <p:spPr bwMode="auto">
              <a:xfrm rot="-5400000">
                <a:off x="9710" y="13485"/>
                <a:ext cx="1476" cy="0"/>
              </a:xfrm>
              <a:prstGeom prst="line">
                <a:avLst/>
              </a:prstGeom>
              <a:noFill/>
              <a:ln w="38100">
                <a:solidFill>
                  <a:srgbClr val="99CC00"/>
                </a:solidFill>
                <a:round/>
                <a:headEnd/>
                <a:tailEnd/>
              </a:ln>
            </p:spPr>
            <p:txBody>
              <a:bodyPr/>
              <a:lstStyle/>
              <a:p>
                <a:endParaRPr lang="zh-CN" altLang="en-US"/>
              </a:p>
            </p:txBody>
          </p:sp>
          <p:sp>
            <p:nvSpPr>
              <p:cNvPr id="9247" name="Line 37"/>
              <p:cNvSpPr>
                <a:spLocks noChangeShapeType="1"/>
              </p:cNvSpPr>
              <p:nvPr/>
            </p:nvSpPr>
            <p:spPr bwMode="auto">
              <a:xfrm>
                <a:off x="9545" y="14223"/>
                <a:ext cx="903" cy="0"/>
              </a:xfrm>
              <a:prstGeom prst="line">
                <a:avLst/>
              </a:prstGeom>
              <a:noFill/>
              <a:ln w="38100">
                <a:solidFill>
                  <a:srgbClr val="99CC00"/>
                </a:solidFill>
                <a:round/>
                <a:headEnd/>
                <a:tailEnd/>
              </a:ln>
            </p:spPr>
            <p:txBody>
              <a:bodyPr/>
              <a:lstStyle/>
              <a:p>
                <a:endParaRPr lang="zh-CN" altLang="en-US"/>
              </a:p>
            </p:txBody>
          </p:sp>
          <p:sp>
            <p:nvSpPr>
              <p:cNvPr id="9248" name="Line 38"/>
              <p:cNvSpPr>
                <a:spLocks noChangeShapeType="1"/>
              </p:cNvSpPr>
              <p:nvPr/>
            </p:nvSpPr>
            <p:spPr bwMode="auto">
              <a:xfrm rot="-5400000">
                <a:off x="9386" y="14070"/>
                <a:ext cx="310" cy="0"/>
              </a:xfrm>
              <a:prstGeom prst="line">
                <a:avLst/>
              </a:prstGeom>
              <a:noFill/>
              <a:ln w="38100">
                <a:solidFill>
                  <a:srgbClr val="99CC00"/>
                </a:solidFill>
                <a:round/>
                <a:headEnd/>
                <a:tailEnd/>
              </a:ln>
            </p:spPr>
            <p:txBody>
              <a:bodyPr/>
              <a:lstStyle/>
              <a:p>
                <a:endParaRPr lang="zh-CN" altLang="en-US"/>
              </a:p>
            </p:txBody>
          </p:sp>
        </p:grpSp>
        <p:grpSp>
          <p:nvGrpSpPr>
            <p:cNvPr id="9229" name="Group 39"/>
            <p:cNvGrpSpPr>
              <a:grpSpLocks/>
            </p:cNvGrpSpPr>
            <p:nvPr/>
          </p:nvGrpSpPr>
          <p:grpSpPr bwMode="auto">
            <a:xfrm>
              <a:off x="1905" y="3049"/>
              <a:ext cx="1165" cy="685"/>
              <a:chOff x="6826" y="12941"/>
              <a:chExt cx="2417" cy="1356"/>
            </a:xfrm>
          </p:grpSpPr>
          <p:sp>
            <p:nvSpPr>
              <p:cNvPr id="9240" name="AutoShape 40"/>
              <p:cNvSpPr>
                <a:spLocks noChangeArrowheads="1"/>
              </p:cNvSpPr>
              <p:nvPr/>
            </p:nvSpPr>
            <p:spPr bwMode="auto">
              <a:xfrm rot="16200000" flipH="1">
                <a:off x="9073" y="12838"/>
                <a:ext cx="68" cy="273"/>
              </a:xfrm>
              <a:prstGeom prst="flowChartMerge">
                <a:avLst/>
              </a:prstGeom>
              <a:solidFill>
                <a:srgbClr val="000000"/>
              </a:solidFill>
              <a:ln w="38100">
                <a:solidFill>
                  <a:srgbClr val="00CCFF"/>
                </a:solidFill>
                <a:miter lim="800000"/>
                <a:headEnd/>
                <a:tailEnd/>
              </a:ln>
            </p:spPr>
            <p:txBody>
              <a:bodyPr/>
              <a:lstStyle/>
              <a:p>
                <a:endParaRPr lang="zh-CN" altLang="en-US"/>
              </a:p>
            </p:txBody>
          </p:sp>
          <p:sp>
            <p:nvSpPr>
              <p:cNvPr id="9241" name="Line 41"/>
              <p:cNvSpPr>
                <a:spLocks noChangeShapeType="1"/>
              </p:cNvSpPr>
              <p:nvPr/>
            </p:nvSpPr>
            <p:spPr bwMode="auto">
              <a:xfrm rot="-5400000">
                <a:off x="8072" y="13638"/>
                <a:ext cx="1318" cy="0"/>
              </a:xfrm>
              <a:prstGeom prst="line">
                <a:avLst/>
              </a:prstGeom>
              <a:noFill/>
              <a:ln w="38100">
                <a:solidFill>
                  <a:srgbClr val="00CCFF"/>
                </a:solidFill>
                <a:round/>
                <a:headEnd/>
                <a:tailEnd/>
              </a:ln>
            </p:spPr>
            <p:txBody>
              <a:bodyPr/>
              <a:lstStyle/>
              <a:p>
                <a:endParaRPr lang="zh-CN" altLang="en-US"/>
              </a:p>
            </p:txBody>
          </p:sp>
          <p:sp>
            <p:nvSpPr>
              <p:cNvPr id="9242" name="Line 42"/>
              <p:cNvSpPr>
                <a:spLocks noChangeShapeType="1"/>
              </p:cNvSpPr>
              <p:nvPr/>
            </p:nvSpPr>
            <p:spPr bwMode="auto">
              <a:xfrm>
                <a:off x="6830" y="14295"/>
                <a:ext cx="1899" cy="0"/>
              </a:xfrm>
              <a:prstGeom prst="line">
                <a:avLst/>
              </a:prstGeom>
              <a:noFill/>
              <a:ln w="38100">
                <a:solidFill>
                  <a:srgbClr val="00CCFF"/>
                </a:solidFill>
                <a:round/>
                <a:headEnd/>
                <a:tailEnd/>
              </a:ln>
            </p:spPr>
            <p:txBody>
              <a:bodyPr/>
              <a:lstStyle/>
              <a:p>
                <a:endParaRPr lang="zh-CN" altLang="en-US"/>
              </a:p>
            </p:txBody>
          </p:sp>
          <p:sp>
            <p:nvSpPr>
              <p:cNvPr id="9243" name="Line 43"/>
              <p:cNvSpPr>
                <a:spLocks noChangeShapeType="1"/>
              </p:cNvSpPr>
              <p:nvPr/>
            </p:nvSpPr>
            <p:spPr bwMode="auto">
              <a:xfrm rot="-5400000">
                <a:off x="6529" y="13998"/>
                <a:ext cx="593" cy="0"/>
              </a:xfrm>
              <a:prstGeom prst="line">
                <a:avLst/>
              </a:prstGeom>
              <a:noFill/>
              <a:ln w="38100">
                <a:solidFill>
                  <a:srgbClr val="00CCFF"/>
                </a:solidFill>
                <a:round/>
                <a:headEnd/>
                <a:tailEnd/>
              </a:ln>
            </p:spPr>
            <p:txBody>
              <a:bodyPr/>
              <a:lstStyle/>
              <a:p>
                <a:endParaRPr lang="zh-CN" altLang="en-US"/>
              </a:p>
            </p:txBody>
          </p:sp>
          <p:sp>
            <p:nvSpPr>
              <p:cNvPr id="9244" name="Line 44"/>
              <p:cNvSpPr>
                <a:spLocks noChangeShapeType="1"/>
              </p:cNvSpPr>
              <p:nvPr/>
            </p:nvSpPr>
            <p:spPr bwMode="auto">
              <a:xfrm rot="10800000">
                <a:off x="8731" y="12979"/>
                <a:ext cx="250" cy="0"/>
              </a:xfrm>
              <a:prstGeom prst="line">
                <a:avLst/>
              </a:prstGeom>
              <a:noFill/>
              <a:ln w="38100">
                <a:solidFill>
                  <a:srgbClr val="00CCFF"/>
                </a:solidFill>
                <a:round/>
                <a:headEnd/>
                <a:tailEnd/>
              </a:ln>
            </p:spPr>
            <p:txBody>
              <a:bodyPr/>
              <a:lstStyle/>
              <a:p>
                <a:endParaRPr lang="zh-CN" altLang="en-US"/>
              </a:p>
            </p:txBody>
          </p:sp>
        </p:grpSp>
        <p:grpSp>
          <p:nvGrpSpPr>
            <p:cNvPr id="9230" name="Group 45"/>
            <p:cNvGrpSpPr>
              <a:grpSpLocks/>
            </p:cNvGrpSpPr>
            <p:nvPr/>
          </p:nvGrpSpPr>
          <p:grpSpPr bwMode="auto">
            <a:xfrm>
              <a:off x="1525" y="3276"/>
              <a:ext cx="1559" cy="580"/>
              <a:chOff x="11503" y="13009"/>
              <a:chExt cx="3227" cy="1169"/>
            </a:xfrm>
          </p:grpSpPr>
          <p:sp>
            <p:nvSpPr>
              <p:cNvPr id="9235" name="AutoShape 46"/>
              <p:cNvSpPr>
                <a:spLocks noChangeArrowheads="1"/>
              </p:cNvSpPr>
              <p:nvPr/>
            </p:nvSpPr>
            <p:spPr bwMode="auto">
              <a:xfrm rot="16200000" flipH="1">
                <a:off x="14560" y="12906"/>
                <a:ext cx="68" cy="273"/>
              </a:xfrm>
              <a:prstGeom prst="flowChartMerge">
                <a:avLst/>
              </a:prstGeom>
              <a:solidFill>
                <a:srgbClr val="000000"/>
              </a:solidFill>
              <a:ln w="38100">
                <a:solidFill>
                  <a:srgbClr val="FF00FF"/>
                </a:solidFill>
                <a:miter lim="800000"/>
                <a:headEnd/>
                <a:tailEnd/>
              </a:ln>
            </p:spPr>
            <p:txBody>
              <a:bodyPr/>
              <a:lstStyle/>
              <a:p>
                <a:endParaRPr lang="zh-CN" altLang="en-US"/>
              </a:p>
            </p:txBody>
          </p:sp>
          <p:sp>
            <p:nvSpPr>
              <p:cNvPr id="9236" name="Line 47"/>
              <p:cNvSpPr>
                <a:spLocks noChangeShapeType="1"/>
              </p:cNvSpPr>
              <p:nvPr/>
            </p:nvSpPr>
            <p:spPr bwMode="auto">
              <a:xfrm rot="10800000">
                <a:off x="14365" y="13046"/>
                <a:ext cx="111" cy="0"/>
              </a:xfrm>
              <a:prstGeom prst="line">
                <a:avLst/>
              </a:prstGeom>
              <a:noFill/>
              <a:ln w="38100">
                <a:solidFill>
                  <a:srgbClr val="FF00FF"/>
                </a:solidFill>
                <a:round/>
                <a:headEnd/>
                <a:tailEnd/>
              </a:ln>
            </p:spPr>
            <p:txBody>
              <a:bodyPr/>
              <a:lstStyle/>
              <a:p>
                <a:endParaRPr lang="zh-CN" altLang="en-US"/>
              </a:p>
            </p:txBody>
          </p:sp>
          <p:sp>
            <p:nvSpPr>
              <p:cNvPr id="9237" name="Line 48"/>
              <p:cNvSpPr>
                <a:spLocks noChangeShapeType="1"/>
              </p:cNvSpPr>
              <p:nvPr/>
            </p:nvSpPr>
            <p:spPr bwMode="auto">
              <a:xfrm rot="-5400000">
                <a:off x="13800" y="13610"/>
                <a:ext cx="1128" cy="0"/>
              </a:xfrm>
              <a:prstGeom prst="line">
                <a:avLst/>
              </a:prstGeom>
              <a:noFill/>
              <a:ln w="38100">
                <a:solidFill>
                  <a:srgbClr val="FF00FF"/>
                </a:solidFill>
                <a:round/>
                <a:headEnd/>
                <a:tailEnd/>
              </a:ln>
            </p:spPr>
            <p:txBody>
              <a:bodyPr/>
              <a:lstStyle/>
              <a:p>
                <a:endParaRPr lang="zh-CN" altLang="en-US"/>
              </a:p>
            </p:txBody>
          </p:sp>
          <p:sp>
            <p:nvSpPr>
              <p:cNvPr id="9238" name="Line 49"/>
              <p:cNvSpPr>
                <a:spLocks noChangeShapeType="1"/>
              </p:cNvSpPr>
              <p:nvPr/>
            </p:nvSpPr>
            <p:spPr bwMode="auto">
              <a:xfrm>
                <a:off x="11520" y="14178"/>
                <a:ext cx="2842" cy="0"/>
              </a:xfrm>
              <a:prstGeom prst="line">
                <a:avLst/>
              </a:prstGeom>
              <a:noFill/>
              <a:ln w="38100">
                <a:solidFill>
                  <a:srgbClr val="FF00FF"/>
                </a:solidFill>
                <a:round/>
                <a:headEnd/>
                <a:tailEnd/>
              </a:ln>
            </p:spPr>
            <p:txBody>
              <a:bodyPr/>
              <a:lstStyle/>
              <a:p>
                <a:endParaRPr lang="zh-CN" altLang="en-US"/>
              </a:p>
            </p:txBody>
          </p:sp>
          <p:sp>
            <p:nvSpPr>
              <p:cNvPr id="9239" name="Line 50"/>
              <p:cNvSpPr>
                <a:spLocks noChangeShapeType="1"/>
              </p:cNvSpPr>
              <p:nvPr/>
            </p:nvSpPr>
            <p:spPr bwMode="auto">
              <a:xfrm rot="-5400000">
                <a:off x="11075" y="13750"/>
                <a:ext cx="855" cy="0"/>
              </a:xfrm>
              <a:prstGeom prst="line">
                <a:avLst/>
              </a:prstGeom>
              <a:noFill/>
              <a:ln w="38100">
                <a:solidFill>
                  <a:srgbClr val="FF00FF"/>
                </a:solidFill>
                <a:round/>
                <a:headEnd/>
                <a:tailEnd/>
              </a:ln>
            </p:spPr>
            <p:txBody>
              <a:bodyPr/>
              <a:lstStyle/>
              <a:p>
                <a:endParaRPr lang="zh-CN" altLang="en-US"/>
              </a:p>
            </p:txBody>
          </p:sp>
        </p:grpSp>
        <p:sp>
          <p:nvSpPr>
            <p:cNvPr id="9231" name="Text Box 51"/>
            <p:cNvSpPr txBox="1">
              <a:spLocks noChangeArrowheads="1"/>
            </p:cNvSpPr>
            <p:nvPr/>
          </p:nvSpPr>
          <p:spPr bwMode="auto">
            <a:xfrm>
              <a:off x="3651" y="3907"/>
              <a:ext cx="454" cy="310"/>
            </a:xfrm>
            <a:prstGeom prst="rect">
              <a:avLst/>
            </a:prstGeom>
            <a:solidFill>
              <a:schemeClr val="bg1"/>
            </a:solidFill>
            <a:ln w="28575">
              <a:solidFill>
                <a:srgbClr val="6699FF"/>
              </a:solidFill>
              <a:miter lim="800000"/>
              <a:headEnd/>
              <a:tailEnd type="none" w="lg" len="lg"/>
            </a:ln>
          </p:spPr>
          <p:txBody>
            <a:bodyPr>
              <a:spAutoFit/>
            </a:bodyPr>
            <a:lstStyle/>
            <a:p>
              <a:pPr>
                <a:spcBef>
                  <a:spcPct val="50000"/>
                </a:spcBef>
              </a:pPr>
              <a:r>
                <a:rPr lang="zh-CN" altLang="en-US">
                  <a:latin typeface="Arial" pitchFamily="34" charset="0"/>
                </a:rPr>
                <a:t>输出</a:t>
              </a:r>
            </a:p>
          </p:txBody>
        </p:sp>
        <p:sp>
          <p:nvSpPr>
            <p:cNvPr id="9232" name="Text Box 52"/>
            <p:cNvSpPr txBox="1">
              <a:spLocks noChangeArrowheads="1"/>
            </p:cNvSpPr>
            <p:nvPr/>
          </p:nvSpPr>
          <p:spPr bwMode="auto">
            <a:xfrm>
              <a:off x="1587" y="2931"/>
              <a:ext cx="595" cy="310"/>
            </a:xfrm>
            <a:prstGeom prst="rect">
              <a:avLst/>
            </a:prstGeom>
            <a:solidFill>
              <a:srgbClr val="0099CC"/>
            </a:solidFill>
            <a:ln w="28575">
              <a:noFill/>
              <a:miter lim="800000"/>
              <a:headEnd/>
              <a:tailEnd type="none" w="lg" len="lg"/>
            </a:ln>
          </p:spPr>
          <p:txBody>
            <a:bodyPr>
              <a:spAutoFit/>
            </a:bodyPr>
            <a:lstStyle/>
            <a:p>
              <a:pPr>
                <a:spcBef>
                  <a:spcPct val="50000"/>
                </a:spcBef>
              </a:pPr>
              <a:r>
                <a:rPr lang="zh-CN" altLang="en-US">
                  <a:solidFill>
                    <a:schemeClr val="bg1"/>
                  </a:solidFill>
                  <a:latin typeface="Arial" pitchFamily="34" charset="0"/>
                </a:rPr>
                <a:t>低位片</a:t>
              </a:r>
            </a:p>
          </p:txBody>
        </p:sp>
        <p:graphicFrame>
          <p:nvGraphicFramePr>
            <p:cNvPr id="9218" name="Object 2"/>
            <p:cNvGraphicFramePr>
              <a:graphicFrameLocks noChangeAspect="1"/>
            </p:cNvGraphicFramePr>
            <p:nvPr/>
          </p:nvGraphicFramePr>
          <p:xfrm>
            <a:off x="657" y="2205"/>
            <a:ext cx="4015" cy="1760"/>
          </p:xfrm>
          <a:graphic>
            <a:graphicData uri="http://schemas.openxmlformats.org/presentationml/2006/ole">
              <p:oleObj spid="_x0000_s9218" name="图片" r:id="rId3" imgW="5257800" imgH="2209680" progId="Word.Picture.8">
                <p:embed/>
              </p:oleObj>
            </a:graphicData>
          </a:graphic>
        </p:graphicFrame>
        <p:graphicFrame>
          <p:nvGraphicFramePr>
            <p:cNvPr id="9219" name="Object 3"/>
            <p:cNvGraphicFramePr>
              <a:graphicFrameLocks noChangeAspect="1"/>
            </p:cNvGraphicFramePr>
            <p:nvPr/>
          </p:nvGraphicFramePr>
          <p:xfrm>
            <a:off x="649" y="2749"/>
            <a:ext cx="575" cy="706"/>
          </p:xfrm>
          <a:graphic>
            <a:graphicData uri="http://schemas.openxmlformats.org/presentationml/2006/ole">
              <p:oleObj spid="_x0000_s9219" name="图片" r:id="rId4" imgW="752400" imgH="885960" progId="Word.Picture.8">
                <p:embed/>
              </p:oleObj>
            </a:graphicData>
          </a:graphic>
        </p:graphicFrame>
        <p:graphicFrame>
          <p:nvGraphicFramePr>
            <p:cNvPr id="9220" name="Object 4"/>
            <p:cNvGraphicFramePr>
              <a:graphicFrameLocks noChangeAspect="1"/>
            </p:cNvGraphicFramePr>
            <p:nvPr/>
          </p:nvGraphicFramePr>
          <p:xfrm>
            <a:off x="3288" y="3407"/>
            <a:ext cx="1113" cy="539"/>
          </p:xfrm>
          <a:graphic>
            <a:graphicData uri="http://schemas.openxmlformats.org/presentationml/2006/ole">
              <p:oleObj spid="_x0000_s9220" name="图片" r:id="rId5" imgW="1457280" imgH="676440" progId="Word.Picture.8">
                <p:embed/>
              </p:oleObj>
            </a:graphicData>
          </a:graphic>
        </p:graphicFrame>
        <p:sp>
          <p:nvSpPr>
            <p:cNvPr id="9233" name="Rectangle 56"/>
            <p:cNvSpPr>
              <a:spLocks noChangeArrowheads="1"/>
            </p:cNvSpPr>
            <p:nvPr/>
          </p:nvSpPr>
          <p:spPr bwMode="auto">
            <a:xfrm>
              <a:off x="1508" y="1979"/>
              <a:ext cx="964" cy="232"/>
            </a:xfrm>
            <a:prstGeom prst="rect">
              <a:avLst/>
            </a:prstGeom>
            <a:solidFill>
              <a:schemeClr val="bg1">
                <a:alpha val="50195"/>
              </a:schemeClr>
            </a:solidFill>
            <a:ln w="28575">
              <a:solidFill>
                <a:srgbClr val="FF0000"/>
              </a:solidFill>
              <a:miter lim="800000"/>
              <a:headEnd/>
              <a:tailEnd type="none" w="lg" len="lg"/>
            </a:ln>
          </p:spPr>
          <p:txBody>
            <a:bodyPr wrap="none" anchor="ctr"/>
            <a:lstStyle/>
            <a:p>
              <a:r>
                <a:rPr lang="en-US" altLang="zh-CN" sz="2400">
                  <a:solidFill>
                    <a:srgbClr val="000099"/>
                  </a:solidFill>
                  <a:latin typeface="Times New Roman" pitchFamily="18" charset="0"/>
                </a:rPr>
                <a:t>B</a:t>
              </a:r>
              <a:r>
                <a:rPr lang="en-US" altLang="zh-CN" sz="2400" baseline="-25000">
                  <a:solidFill>
                    <a:srgbClr val="000099"/>
                  </a:solidFill>
                  <a:latin typeface="Times New Roman" pitchFamily="18" charset="0"/>
                </a:rPr>
                <a:t>3</a:t>
              </a:r>
              <a:r>
                <a:rPr lang="en-US" altLang="zh-CN" sz="2400">
                  <a:solidFill>
                    <a:srgbClr val="000099"/>
                  </a:solidFill>
                  <a:latin typeface="Times New Roman" pitchFamily="18" charset="0"/>
                </a:rPr>
                <a:t>A</a:t>
              </a:r>
              <a:r>
                <a:rPr lang="en-US" altLang="zh-CN" sz="2400" baseline="-25000">
                  <a:solidFill>
                    <a:srgbClr val="000099"/>
                  </a:solidFill>
                  <a:latin typeface="Times New Roman" pitchFamily="18" charset="0"/>
                </a:rPr>
                <a:t>3</a:t>
              </a:r>
              <a:r>
                <a:rPr lang="en-US" altLang="zh-CN" sz="2400">
                  <a:solidFill>
                    <a:srgbClr val="000099"/>
                  </a:solidFill>
                  <a:latin typeface="Times New Roman" pitchFamily="18" charset="0"/>
                </a:rPr>
                <a:t>~B</a:t>
              </a:r>
              <a:r>
                <a:rPr lang="en-US" altLang="zh-CN" sz="2400" baseline="-25000">
                  <a:solidFill>
                    <a:srgbClr val="000099"/>
                  </a:solidFill>
                  <a:latin typeface="Times New Roman" pitchFamily="18" charset="0"/>
                </a:rPr>
                <a:t>0</a:t>
              </a:r>
              <a:r>
                <a:rPr lang="en-US" altLang="zh-CN" sz="2400">
                  <a:solidFill>
                    <a:srgbClr val="000099"/>
                  </a:solidFill>
                  <a:latin typeface="Times New Roman" pitchFamily="18" charset="0"/>
                </a:rPr>
                <a:t>A</a:t>
              </a:r>
              <a:r>
                <a:rPr lang="en-US" altLang="zh-CN" sz="2400" baseline="-25000">
                  <a:solidFill>
                    <a:srgbClr val="000099"/>
                  </a:solidFill>
                  <a:latin typeface="Times New Roman" pitchFamily="18" charset="0"/>
                </a:rPr>
                <a:t>0</a:t>
              </a:r>
            </a:p>
          </p:txBody>
        </p:sp>
        <p:sp>
          <p:nvSpPr>
            <p:cNvPr id="9234" name="Rectangle 57"/>
            <p:cNvSpPr>
              <a:spLocks noChangeArrowheads="1"/>
            </p:cNvSpPr>
            <p:nvPr/>
          </p:nvSpPr>
          <p:spPr bwMode="auto">
            <a:xfrm>
              <a:off x="3413" y="1979"/>
              <a:ext cx="964" cy="232"/>
            </a:xfrm>
            <a:prstGeom prst="rect">
              <a:avLst/>
            </a:prstGeom>
            <a:solidFill>
              <a:schemeClr val="bg1">
                <a:alpha val="50980"/>
              </a:schemeClr>
            </a:solidFill>
            <a:ln w="28575">
              <a:solidFill>
                <a:srgbClr val="FF0000"/>
              </a:solidFill>
              <a:miter lim="800000"/>
              <a:headEnd/>
              <a:tailEnd type="none" w="lg" len="lg"/>
            </a:ln>
          </p:spPr>
          <p:txBody>
            <a:bodyPr wrap="none" anchor="ctr"/>
            <a:lstStyle/>
            <a:p>
              <a:r>
                <a:rPr lang="en-US" altLang="zh-CN" sz="2400">
                  <a:solidFill>
                    <a:srgbClr val="000099"/>
                  </a:solidFill>
                  <a:latin typeface="Times New Roman" pitchFamily="18" charset="0"/>
                </a:rPr>
                <a:t>B</a:t>
              </a:r>
              <a:r>
                <a:rPr lang="en-US" altLang="zh-CN" sz="2400" baseline="-25000">
                  <a:solidFill>
                    <a:srgbClr val="000099"/>
                  </a:solidFill>
                  <a:latin typeface="Times New Roman" pitchFamily="18" charset="0"/>
                </a:rPr>
                <a:t>7</a:t>
              </a:r>
              <a:r>
                <a:rPr lang="en-US" altLang="zh-CN" sz="2400">
                  <a:solidFill>
                    <a:srgbClr val="000099"/>
                  </a:solidFill>
                  <a:latin typeface="Times New Roman" pitchFamily="18" charset="0"/>
                </a:rPr>
                <a:t>A</a:t>
              </a:r>
              <a:r>
                <a:rPr lang="en-US" altLang="zh-CN" sz="2400" baseline="-25000">
                  <a:solidFill>
                    <a:srgbClr val="000099"/>
                  </a:solidFill>
                  <a:latin typeface="Times New Roman" pitchFamily="18" charset="0"/>
                </a:rPr>
                <a:t>7</a:t>
              </a:r>
              <a:r>
                <a:rPr lang="en-US" altLang="zh-CN" sz="2400">
                  <a:solidFill>
                    <a:srgbClr val="000099"/>
                  </a:solidFill>
                  <a:latin typeface="Times New Roman" pitchFamily="18" charset="0"/>
                </a:rPr>
                <a:t>~B</a:t>
              </a:r>
              <a:r>
                <a:rPr lang="en-US" altLang="zh-CN" sz="2400" baseline="-25000">
                  <a:solidFill>
                    <a:srgbClr val="000099"/>
                  </a:solidFill>
                  <a:latin typeface="Times New Roman" pitchFamily="18" charset="0"/>
                </a:rPr>
                <a:t>4</a:t>
              </a:r>
              <a:r>
                <a:rPr lang="en-US" altLang="zh-CN" sz="2400">
                  <a:solidFill>
                    <a:srgbClr val="000099"/>
                  </a:solidFill>
                  <a:latin typeface="Times New Roman" pitchFamily="18" charset="0"/>
                </a:rPr>
                <a:t>A</a:t>
              </a:r>
              <a:r>
                <a:rPr lang="en-US" altLang="zh-CN" sz="2400" baseline="-25000">
                  <a:solidFill>
                    <a:srgbClr val="000099"/>
                  </a:solidFill>
                  <a:latin typeface="Times New Roman" pitchFamily="18" charset="0"/>
                </a:rPr>
                <a:t>4</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animEffect transition="in" filter="strips(downRight)">
                                      <p:cBhvr>
                                        <p:cTn id="7" dur="500"/>
                                        <p:tgtEl>
                                          <p:spTgt spid="4853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85380"/>
                                        </p:tgtEl>
                                        <p:attrNameLst>
                                          <p:attrName>style.visibility</p:attrName>
                                        </p:attrNameLst>
                                      </p:cBhvr>
                                      <p:to>
                                        <p:strVal val="visible"/>
                                      </p:to>
                                    </p:set>
                                    <p:animEffect transition="in" filter="strips(downRight)">
                                      <p:cBhvr>
                                        <p:cTn id="12" dur="500"/>
                                        <p:tgtEl>
                                          <p:spTgt spid="48538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autoUpdateAnimBg="0"/>
      <p:bldP spid="48538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684214" y="268815"/>
            <a:ext cx="4523995" cy="523220"/>
          </a:xfrm>
          <a:prstGeom prst="rect">
            <a:avLst/>
          </a:prstGeom>
          <a:noFill/>
          <a:ln w="28575">
            <a:noFill/>
            <a:miter lim="800000"/>
            <a:headEnd/>
            <a:tailEnd type="none" w="lg" len="lg"/>
          </a:ln>
        </p:spPr>
        <p:txBody>
          <a:bodyPr wrap="none" anchor="ctr">
            <a:spAutoFit/>
          </a:bodyPr>
          <a:lstStyle/>
          <a:p>
            <a:r>
              <a:rPr lang="en-US" altLang="zh-CN" sz="2800" dirty="0">
                <a:solidFill>
                  <a:srgbClr val="FF0000"/>
                </a:solidFill>
                <a:latin typeface="+mj-ea"/>
                <a:ea typeface="+mj-ea"/>
              </a:rPr>
              <a:t>4.2.4  </a:t>
            </a:r>
            <a:r>
              <a:rPr lang="zh-CN" altLang="en-US" sz="2800" dirty="0">
                <a:solidFill>
                  <a:srgbClr val="FF0000"/>
                </a:solidFill>
                <a:latin typeface="+mj-ea"/>
                <a:ea typeface="+mj-ea"/>
              </a:rPr>
              <a:t>数据选择器</a:t>
            </a:r>
            <a:r>
              <a:rPr lang="en-US" altLang="zh-CN" sz="2800" dirty="0">
                <a:solidFill>
                  <a:srgbClr val="FF0000"/>
                </a:solidFill>
                <a:latin typeface="+mj-ea"/>
                <a:ea typeface="+mj-ea"/>
              </a:rPr>
              <a:t>74HC151</a:t>
            </a:r>
            <a:endParaRPr lang="zh-CN" altLang="en-US" sz="2800" dirty="0">
              <a:solidFill>
                <a:srgbClr val="FF0000"/>
              </a:solidFill>
              <a:latin typeface="+mj-ea"/>
              <a:ea typeface="+mj-ea"/>
            </a:endParaRPr>
          </a:p>
        </p:txBody>
      </p:sp>
      <p:sp>
        <p:nvSpPr>
          <p:cNvPr id="42" name="Rectangle 3"/>
          <p:cNvSpPr>
            <a:spLocks noChangeArrowheads="1"/>
          </p:cNvSpPr>
          <p:nvPr/>
        </p:nvSpPr>
        <p:spPr bwMode="auto">
          <a:xfrm>
            <a:off x="571501" y="905024"/>
            <a:ext cx="4208203" cy="461665"/>
          </a:xfrm>
          <a:prstGeom prst="rect">
            <a:avLst/>
          </a:prstGeom>
          <a:noFill/>
          <a:ln w="28575">
            <a:noFill/>
            <a:miter lim="800000"/>
            <a:headEnd/>
            <a:tailEnd type="none" w="lg" len="lg"/>
          </a:ln>
        </p:spPr>
        <p:txBody>
          <a:bodyPr wrap="none" anchor="ctr">
            <a:spAutoFit/>
          </a:bodyPr>
          <a:lstStyle/>
          <a:p>
            <a:pPr>
              <a:defRPr/>
            </a:pPr>
            <a:r>
              <a:rPr lang="en-US" altLang="zh-CN" sz="2400" dirty="0">
                <a:solidFill>
                  <a:srgbClr val="C00000"/>
                </a:solidFill>
                <a:latin typeface="+mn-ea"/>
                <a:ea typeface="+mn-ea"/>
              </a:rPr>
              <a:t>1</a:t>
            </a:r>
            <a:r>
              <a:rPr lang="zh-CN" altLang="en-US" sz="2400" dirty="0">
                <a:solidFill>
                  <a:srgbClr val="C00000"/>
                </a:solidFill>
                <a:latin typeface="+mn-ea"/>
                <a:ea typeface="+mn-ea"/>
              </a:rPr>
              <a:t>、数据选择器的定义与功能 </a:t>
            </a:r>
          </a:p>
        </p:txBody>
      </p:sp>
      <p:sp>
        <p:nvSpPr>
          <p:cNvPr id="43" name="Rectangle 4"/>
          <p:cNvSpPr>
            <a:spLocks noChangeArrowheads="1"/>
          </p:cNvSpPr>
          <p:nvPr/>
        </p:nvSpPr>
        <p:spPr bwMode="auto">
          <a:xfrm>
            <a:off x="539750" y="2214560"/>
            <a:ext cx="4038600" cy="1569660"/>
          </a:xfrm>
          <a:prstGeom prst="rect">
            <a:avLst/>
          </a:prstGeom>
          <a:noFill/>
          <a:ln w="28575">
            <a:noFill/>
            <a:miter lim="800000"/>
            <a:headEnd/>
            <a:tailEnd type="none" w="lg" len="lg"/>
          </a:ln>
        </p:spPr>
        <p:txBody>
          <a:bodyPr>
            <a:spAutoFit/>
          </a:bodyPr>
          <a:lstStyle/>
          <a:p>
            <a:r>
              <a:rPr lang="zh-CN" altLang="en-US" sz="2400" dirty="0">
                <a:solidFill>
                  <a:srgbClr val="000066"/>
                </a:solidFill>
                <a:latin typeface="楷体_GB2312" pitchFamily="49" charset="-122"/>
                <a:ea typeface="楷体_GB2312" pitchFamily="49" charset="-122"/>
              </a:rPr>
              <a:t>数据选择的功能：在通道选择信号的作用下，将多个通道的数据分时传送到公共的数据通道上去的。</a:t>
            </a:r>
          </a:p>
        </p:txBody>
      </p:sp>
      <p:sp>
        <p:nvSpPr>
          <p:cNvPr id="44" name="Rectangle 5"/>
          <p:cNvSpPr>
            <a:spLocks noChangeArrowheads="1"/>
          </p:cNvSpPr>
          <p:nvPr/>
        </p:nvSpPr>
        <p:spPr bwMode="auto">
          <a:xfrm>
            <a:off x="500063" y="1339453"/>
            <a:ext cx="7924800" cy="830997"/>
          </a:xfrm>
          <a:prstGeom prst="rect">
            <a:avLst/>
          </a:prstGeom>
          <a:noFill/>
          <a:ln w="28575">
            <a:noFill/>
            <a:miter lim="800000"/>
            <a:headEnd/>
            <a:tailEnd type="none" w="lg" len="lg"/>
          </a:ln>
        </p:spPr>
        <p:txBody>
          <a:bodyPr>
            <a:spAutoFit/>
          </a:bodyPr>
          <a:lstStyle/>
          <a:p>
            <a:r>
              <a:rPr lang="zh-CN" altLang="en-US" sz="2400" dirty="0">
                <a:solidFill>
                  <a:srgbClr val="000066"/>
                </a:solidFill>
                <a:latin typeface="楷体_GB2312" pitchFamily="49" charset="-122"/>
                <a:ea typeface="楷体_GB2312" pitchFamily="49" charset="-122"/>
              </a:rPr>
              <a:t>数据选择器：能实现数据选择功能的逻辑电路。它的作用相当于多个输入的单刀多掷开关，又称</a:t>
            </a:r>
            <a:r>
              <a:rPr lang="zh-CN" altLang="en-US" sz="2400" dirty="0">
                <a:solidFill>
                  <a:srgbClr val="000066"/>
                </a:solidFill>
                <a:latin typeface="Arial" pitchFamily="34" charset="0"/>
                <a:ea typeface="楷体_GB2312" pitchFamily="49" charset="-122"/>
              </a:rPr>
              <a:t>“</a:t>
            </a:r>
            <a:r>
              <a:rPr lang="zh-CN" altLang="en-US" sz="2400" dirty="0">
                <a:solidFill>
                  <a:srgbClr val="000066"/>
                </a:solidFill>
                <a:latin typeface="楷体_GB2312" pitchFamily="49" charset="-122"/>
                <a:ea typeface="楷体_GB2312" pitchFamily="49" charset="-122"/>
              </a:rPr>
              <a:t>多路开关</a:t>
            </a:r>
            <a:r>
              <a:rPr lang="zh-CN" altLang="en-US" sz="2400" dirty="0">
                <a:solidFill>
                  <a:srgbClr val="000066"/>
                </a:solidFill>
                <a:latin typeface="Arial" pitchFamily="34" charset="0"/>
                <a:ea typeface="楷体_GB2312" pitchFamily="49" charset="-122"/>
              </a:rPr>
              <a:t>”</a:t>
            </a:r>
            <a:r>
              <a:rPr lang="zh-CN" altLang="en-US" sz="2400" dirty="0">
                <a:solidFill>
                  <a:srgbClr val="000066"/>
                </a:solidFill>
                <a:latin typeface="楷体_GB2312" pitchFamily="49" charset="-122"/>
                <a:ea typeface="楷体_GB2312" pitchFamily="49" charset="-122"/>
              </a:rPr>
              <a:t> 。</a:t>
            </a:r>
          </a:p>
        </p:txBody>
      </p:sp>
      <p:grpSp>
        <p:nvGrpSpPr>
          <p:cNvPr id="2" name="Group 6"/>
          <p:cNvGrpSpPr>
            <a:grpSpLocks/>
          </p:cNvGrpSpPr>
          <p:nvPr/>
        </p:nvGrpSpPr>
        <p:grpSpPr bwMode="auto">
          <a:xfrm>
            <a:off x="4429125" y="2000246"/>
            <a:ext cx="4495800" cy="2474119"/>
            <a:chOff x="1056" y="1252"/>
            <a:chExt cx="2496" cy="2133"/>
          </a:xfrm>
        </p:grpSpPr>
        <p:sp>
          <p:nvSpPr>
            <p:cNvPr id="12297" name="AutoShape 7"/>
            <p:cNvSpPr>
              <a:spLocks noChangeArrowheads="1"/>
            </p:cNvSpPr>
            <p:nvPr/>
          </p:nvSpPr>
          <p:spPr bwMode="auto">
            <a:xfrm>
              <a:off x="1056" y="1536"/>
              <a:ext cx="2496" cy="1728"/>
            </a:xfrm>
            <a:prstGeom prst="roundRect">
              <a:avLst>
                <a:gd name="adj" fmla="val 16667"/>
              </a:avLst>
            </a:prstGeom>
            <a:solidFill>
              <a:srgbClr val="FFFFCC">
                <a:alpha val="1176"/>
              </a:srgbClr>
            </a:solidFill>
            <a:ln w="9525">
              <a:noFill/>
              <a:round/>
              <a:headEnd/>
              <a:tailEnd/>
            </a:ln>
          </p:spPr>
          <p:txBody>
            <a:bodyPr wrap="none" anchor="ctr"/>
            <a:lstStyle/>
            <a:p>
              <a:endParaRPr lang="zh-CN" altLang="en-US"/>
            </a:p>
          </p:txBody>
        </p:sp>
        <p:graphicFrame>
          <p:nvGraphicFramePr>
            <p:cNvPr id="12290" name="Object 3"/>
            <p:cNvGraphicFramePr>
              <a:graphicFrameLocks noChangeAspect="1"/>
            </p:cNvGraphicFramePr>
            <p:nvPr/>
          </p:nvGraphicFramePr>
          <p:xfrm>
            <a:off x="1104" y="1252"/>
            <a:ext cx="2400" cy="2133"/>
          </p:xfrm>
          <a:graphic>
            <a:graphicData uri="http://schemas.openxmlformats.org/presentationml/2006/ole">
              <p:oleObj spid="_x0000_s12290" name="图片" r:id="rId3" imgW="2448000" imgH="2171880" progId="Word.Picture.8">
                <p:embed/>
              </p:oleObj>
            </a:graphicData>
          </a:graphic>
        </p:graphicFrame>
      </p:grpSp>
      <p:sp>
        <p:nvSpPr>
          <p:cNvPr id="48" name="Rectangle 4"/>
          <p:cNvSpPr>
            <a:spLocks noChangeArrowheads="1"/>
          </p:cNvSpPr>
          <p:nvPr/>
        </p:nvSpPr>
        <p:spPr bwMode="auto">
          <a:xfrm>
            <a:off x="571500" y="4143386"/>
            <a:ext cx="8001000" cy="646331"/>
          </a:xfrm>
          <a:prstGeom prst="rect">
            <a:avLst/>
          </a:prstGeom>
          <a:noFill/>
          <a:ln w="28575">
            <a:noFill/>
            <a:miter lim="800000"/>
            <a:headEnd/>
            <a:tailEnd type="none" w="lg" len="lg"/>
          </a:ln>
        </p:spPr>
        <p:txBody>
          <a:bodyPr>
            <a:spAutoFit/>
          </a:bodyPr>
          <a:lstStyle/>
          <a:p>
            <a:pPr>
              <a:lnSpc>
                <a:spcPct val="150000"/>
              </a:lnSpc>
              <a:defRPr/>
            </a:pPr>
            <a:r>
              <a:rPr lang="zh-CN" altLang="en-US" sz="2400" dirty="0">
                <a:solidFill>
                  <a:srgbClr val="FF0000"/>
                </a:solidFill>
                <a:latin typeface="+mn-ea"/>
                <a:ea typeface="+mn-ea"/>
              </a:rPr>
              <a:t>常见的数据选择器包括</a:t>
            </a:r>
            <a:r>
              <a:rPr lang="en-US" altLang="zh-CN" sz="2400" dirty="0">
                <a:solidFill>
                  <a:srgbClr val="FF0000"/>
                </a:solidFill>
                <a:latin typeface="+mn-ea"/>
                <a:ea typeface="+mn-ea"/>
              </a:rPr>
              <a:t>2</a:t>
            </a:r>
            <a:r>
              <a:rPr lang="zh-CN" altLang="en-US" sz="2400" dirty="0">
                <a:solidFill>
                  <a:srgbClr val="FF0000"/>
                </a:solidFill>
                <a:latin typeface="+mn-ea"/>
                <a:ea typeface="+mn-ea"/>
              </a:rPr>
              <a:t>选</a:t>
            </a:r>
            <a:r>
              <a:rPr lang="en-US" altLang="zh-CN" sz="2400" dirty="0">
                <a:solidFill>
                  <a:srgbClr val="FF0000"/>
                </a:solidFill>
                <a:latin typeface="+mn-ea"/>
                <a:ea typeface="+mn-ea"/>
              </a:rPr>
              <a:t>1</a:t>
            </a:r>
            <a:r>
              <a:rPr lang="zh-CN" altLang="en-US" sz="2400" dirty="0">
                <a:solidFill>
                  <a:srgbClr val="FF0000"/>
                </a:solidFill>
                <a:latin typeface="+mn-ea"/>
                <a:ea typeface="+mn-ea"/>
              </a:rPr>
              <a:t>、</a:t>
            </a:r>
            <a:r>
              <a:rPr lang="en-US" altLang="zh-CN" sz="2400" dirty="0">
                <a:solidFill>
                  <a:srgbClr val="FF0000"/>
                </a:solidFill>
                <a:latin typeface="+mn-ea"/>
                <a:ea typeface="+mn-ea"/>
              </a:rPr>
              <a:t>4</a:t>
            </a:r>
            <a:r>
              <a:rPr lang="zh-CN" altLang="en-US" sz="2400" dirty="0">
                <a:solidFill>
                  <a:srgbClr val="FF0000"/>
                </a:solidFill>
                <a:latin typeface="+mn-ea"/>
                <a:ea typeface="+mn-ea"/>
              </a:rPr>
              <a:t>选</a:t>
            </a:r>
            <a:r>
              <a:rPr lang="en-US" altLang="zh-CN" sz="2400" dirty="0">
                <a:solidFill>
                  <a:srgbClr val="FF0000"/>
                </a:solidFill>
                <a:latin typeface="+mn-ea"/>
                <a:ea typeface="+mn-ea"/>
              </a:rPr>
              <a:t>1</a:t>
            </a:r>
            <a:r>
              <a:rPr lang="zh-CN" altLang="en-US" sz="2400" dirty="0">
                <a:solidFill>
                  <a:srgbClr val="FF0000"/>
                </a:solidFill>
                <a:latin typeface="+mn-ea"/>
                <a:ea typeface="+mn-ea"/>
              </a:rPr>
              <a:t>、</a:t>
            </a:r>
            <a:r>
              <a:rPr lang="en-US" altLang="zh-CN" sz="2400" dirty="0">
                <a:solidFill>
                  <a:srgbClr val="FF0000"/>
                </a:solidFill>
                <a:latin typeface="+mn-ea"/>
                <a:ea typeface="+mn-ea"/>
              </a:rPr>
              <a:t>8</a:t>
            </a:r>
            <a:r>
              <a:rPr lang="zh-CN" altLang="en-US" sz="2400" dirty="0">
                <a:solidFill>
                  <a:srgbClr val="FF0000"/>
                </a:solidFill>
                <a:latin typeface="+mn-ea"/>
                <a:ea typeface="+mn-ea"/>
              </a:rPr>
              <a:t>选</a:t>
            </a:r>
            <a:r>
              <a:rPr lang="en-US" altLang="zh-CN" sz="2400" dirty="0">
                <a:solidFill>
                  <a:srgbClr val="FF0000"/>
                </a:solidFill>
                <a:latin typeface="+mn-ea"/>
                <a:ea typeface="+mn-ea"/>
              </a:rPr>
              <a:t>1</a:t>
            </a:r>
            <a:r>
              <a:rPr lang="zh-CN" altLang="en-US" sz="2400" dirty="0">
                <a:solidFill>
                  <a:srgbClr val="FF0000"/>
                </a:solidFill>
                <a:latin typeface="+mn-ea"/>
                <a:ea typeface="+mn-ea"/>
              </a:rPr>
              <a:t>、</a:t>
            </a:r>
            <a:r>
              <a:rPr lang="en-US" altLang="zh-CN" sz="2400" dirty="0">
                <a:solidFill>
                  <a:srgbClr val="FF0000"/>
                </a:solidFill>
                <a:latin typeface="+mn-ea"/>
                <a:ea typeface="+mn-ea"/>
              </a:rPr>
              <a:t>16</a:t>
            </a:r>
            <a:r>
              <a:rPr lang="zh-CN" altLang="en-US" sz="2400" dirty="0">
                <a:solidFill>
                  <a:srgbClr val="FF0000"/>
                </a:solidFill>
                <a:latin typeface="+mn-ea"/>
                <a:ea typeface="+mn-ea"/>
              </a:rPr>
              <a:t>选</a:t>
            </a:r>
            <a:r>
              <a:rPr lang="en-US" altLang="zh-CN" sz="2400" dirty="0">
                <a:solidFill>
                  <a:srgbClr val="FF0000"/>
                </a:solidFill>
                <a:latin typeface="+mn-ea"/>
                <a:ea typeface="+mn-ea"/>
              </a:rPr>
              <a:t>1</a:t>
            </a:r>
            <a:r>
              <a:rPr lang="zh-CN" altLang="en-US" sz="2400" dirty="0">
                <a:solidFill>
                  <a:srgbClr val="FF0000"/>
                </a:solidFill>
                <a:latin typeface="+mn-ea"/>
                <a:ea typeface="+mn-ea"/>
              </a:rPr>
              <a:t>等类型</a:t>
            </a:r>
            <a:r>
              <a:rPr lang="en-US" altLang="zh-CN" sz="2400" dirty="0">
                <a:solidFill>
                  <a:srgbClr val="FF0000"/>
                </a:solidFill>
                <a:latin typeface="+mn-ea"/>
                <a:ea typeface="+mn-ea"/>
              </a:rPr>
              <a:t>.</a:t>
            </a:r>
            <a:endParaRPr lang="zh-CN" altLang="en-US" sz="2400" dirty="0">
              <a:solidFill>
                <a:srgbClr val="FF0000"/>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downRigh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strips(downRigh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trips(downRigh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strips(downRight)">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P spid="43" grpId="0" autoUpdateAnimBg="0"/>
      <p:bldP spid="44" grpId="0" autoUpdateAnimBg="0"/>
      <p:bldP spid="4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5429250" y="4232672"/>
            <a:ext cx="2653290" cy="461665"/>
          </a:xfrm>
          <a:prstGeom prst="rect">
            <a:avLst/>
          </a:prstGeom>
          <a:noFill/>
          <a:ln w="9525">
            <a:noFill/>
            <a:miter lim="800000"/>
            <a:headEnd/>
            <a:tailEnd/>
          </a:ln>
        </p:spPr>
        <p:txBody>
          <a:bodyPr wrap="none">
            <a:spAutoFit/>
          </a:bodyPr>
          <a:lstStyle/>
          <a:p>
            <a:r>
              <a:rPr lang="en-US" altLang="zh-CN" sz="2400">
                <a:solidFill>
                  <a:srgbClr val="000066"/>
                </a:solidFill>
                <a:latin typeface="Times New Roman" pitchFamily="18" charset="0"/>
                <a:ea typeface="楷体_GB2312" pitchFamily="49" charset="-122"/>
              </a:rPr>
              <a:t>74HC151</a:t>
            </a:r>
            <a:r>
              <a:rPr lang="zh-CN" altLang="en-US" sz="2400">
                <a:solidFill>
                  <a:srgbClr val="000066"/>
                </a:solidFill>
                <a:latin typeface="Times New Roman" pitchFamily="18" charset="0"/>
                <a:ea typeface="楷体_GB2312" pitchFamily="49" charset="-122"/>
              </a:rPr>
              <a:t>逻辑符号</a:t>
            </a:r>
            <a:endParaRPr lang="zh-CN" altLang="en-US" sz="2400">
              <a:solidFill>
                <a:srgbClr val="000066"/>
              </a:solidFill>
              <a:latin typeface="楷体_GB2312" pitchFamily="49" charset="-122"/>
              <a:ea typeface="楷体_GB2312" pitchFamily="49" charset="-122"/>
            </a:endParaRPr>
          </a:p>
        </p:txBody>
      </p:sp>
      <p:grpSp>
        <p:nvGrpSpPr>
          <p:cNvPr id="2" name="Group 3"/>
          <p:cNvGrpSpPr>
            <a:grpSpLocks/>
          </p:cNvGrpSpPr>
          <p:nvPr/>
        </p:nvGrpSpPr>
        <p:grpSpPr bwMode="auto">
          <a:xfrm>
            <a:off x="4643438" y="1446610"/>
            <a:ext cx="3721099" cy="2865834"/>
            <a:chOff x="1610" y="1667"/>
            <a:chExt cx="2344" cy="2407"/>
          </a:xfrm>
        </p:grpSpPr>
        <p:sp>
          <p:nvSpPr>
            <p:cNvPr id="51208" name="Line 4"/>
            <p:cNvSpPr>
              <a:spLocks noChangeShapeType="1"/>
            </p:cNvSpPr>
            <p:nvPr/>
          </p:nvSpPr>
          <p:spPr bwMode="auto">
            <a:xfrm>
              <a:off x="1814" y="3316"/>
              <a:ext cx="453" cy="0"/>
            </a:xfrm>
            <a:prstGeom prst="line">
              <a:avLst/>
            </a:prstGeom>
            <a:noFill/>
            <a:ln w="28575">
              <a:solidFill>
                <a:schemeClr val="tx1"/>
              </a:solidFill>
              <a:round/>
              <a:headEnd/>
              <a:tailEnd/>
            </a:ln>
          </p:spPr>
          <p:txBody>
            <a:bodyPr/>
            <a:lstStyle/>
            <a:p>
              <a:endParaRPr lang="zh-CN" altLang="en-US"/>
            </a:p>
          </p:txBody>
        </p:sp>
        <p:sp>
          <p:nvSpPr>
            <p:cNvPr id="51209" name="Rectangle 5"/>
            <p:cNvSpPr>
              <a:spLocks noChangeArrowheads="1"/>
            </p:cNvSpPr>
            <p:nvPr/>
          </p:nvSpPr>
          <p:spPr bwMode="auto">
            <a:xfrm>
              <a:off x="3530" y="1716"/>
              <a:ext cx="0" cy="0"/>
            </a:xfrm>
            <a:prstGeom prst="rect">
              <a:avLst/>
            </a:prstGeom>
            <a:noFill/>
            <a:ln w="28575">
              <a:noFill/>
              <a:miter lim="800000"/>
              <a:headEnd/>
              <a:tailEnd type="none" w="lg" len="lg"/>
            </a:ln>
          </p:spPr>
          <p:txBody>
            <a:bodyPr>
              <a:spAutoFit/>
            </a:bodyPr>
            <a:lstStyle/>
            <a:p>
              <a:endParaRPr lang="zh-CN" altLang="en-US"/>
            </a:p>
          </p:txBody>
        </p:sp>
        <p:sp>
          <p:nvSpPr>
            <p:cNvPr id="51210" name="Rectangle 6"/>
            <p:cNvSpPr>
              <a:spLocks noChangeArrowheads="1"/>
            </p:cNvSpPr>
            <p:nvPr/>
          </p:nvSpPr>
          <p:spPr bwMode="auto">
            <a:xfrm>
              <a:off x="2369" y="1773"/>
              <a:ext cx="890" cy="1691"/>
            </a:xfrm>
            <a:prstGeom prst="rect">
              <a:avLst/>
            </a:prstGeom>
            <a:noFill/>
            <a:ln w="38100">
              <a:solidFill>
                <a:srgbClr val="000066"/>
              </a:solidFill>
              <a:miter lim="800000"/>
              <a:headEnd/>
              <a:tailEnd/>
            </a:ln>
          </p:spPr>
          <p:txBody>
            <a:bodyPr wrap="none" anchor="ctr"/>
            <a:lstStyle/>
            <a:p>
              <a:endParaRPr lang="zh-CN" altLang="en-US"/>
            </a:p>
          </p:txBody>
        </p:sp>
        <p:sp>
          <p:nvSpPr>
            <p:cNvPr id="51211" name="Text Box 7"/>
            <p:cNvSpPr txBox="1">
              <a:spLocks noChangeArrowheads="1"/>
            </p:cNvSpPr>
            <p:nvPr/>
          </p:nvSpPr>
          <p:spPr bwMode="auto">
            <a:xfrm>
              <a:off x="1610" y="1667"/>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i="1" baseline="-25000">
                  <a:solidFill>
                    <a:srgbClr val="000066"/>
                  </a:solidFill>
                  <a:latin typeface="Times New Roman" pitchFamily="18" charset="0"/>
                  <a:ea typeface="楷体_GB2312" pitchFamily="49" charset="-122"/>
                </a:rPr>
                <a:t>7</a:t>
              </a:r>
            </a:p>
          </p:txBody>
        </p:sp>
        <p:sp>
          <p:nvSpPr>
            <p:cNvPr id="51212" name="Text Box 8"/>
            <p:cNvSpPr txBox="1">
              <a:spLocks noChangeArrowheads="1"/>
            </p:cNvSpPr>
            <p:nvPr/>
          </p:nvSpPr>
          <p:spPr bwMode="auto">
            <a:xfrm>
              <a:off x="3720" y="2174"/>
              <a:ext cx="234"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Y</a:t>
              </a:r>
            </a:p>
          </p:txBody>
        </p:sp>
        <p:sp>
          <p:nvSpPr>
            <p:cNvPr id="51213" name="Text Box 9"/>
            <p:cNvSpPr txBox="1">
              <a:spLocks noChangeArrowheads="1"/>
            </p:cNvSpPr>
            <p:nvPr/>
          </p:nvSpPr>
          <p:spPr bwMode="auto">
            <a:xfrm>
              <a:off x="3697" y="2591"/>
              <a:ext cx="232" cy="388"/>
            </a:xfrm>
            <a:prstGeom prst="rect">
              <a:avLst/>
            </a:prstGeom>
            <a:noFill/>
            <a:ln w="9525">
              <a:noFill/>
              <a:miter lim="800000"/>
              <a:headEnd/>
              <a:tailEnd/>
            </a:ln>
          </p:spPr>
          <p:txBody>
            <a:bodyPr>
              <a:spAutoFit/>
            </a:bodyPr>
            <a:lstStyle/>
            <a:p>
              <a:r>
                <a:rPr lang="en-US" altLang="zh-CN" sz="2400" i="1">
                  <a:solidFill>
                    <a:srgbClr val="000066"/>
                  </a:solidFill>
                  <a:latin typeface="Times New Roman" pitchFamily="18" charset="0"/>
                  <a:ea typeface="楷体_GB2312" pitchFamily="49" charset="-122"/>
                </a:rPr>
                <a:t>Y</a:t>
              </a:r>
            </a:p>
          </p:txBody>
        </p:sp>
        <p:sp>
          <p:nvSpPr>
            <p:cNvPr id="51214" name="Text Box 10"/>
            <p:cNvSpPr txBox="1">
              <a:spLocks noChangeArrowheads="1"/>
            </p:cNvSpPr>
            <p:nvPr/>
          </p:nvSpPr>
          <p:spPr bwMode="auto">
            <a:xfrm>
              <a:off x="1610" y="3210"/>
              <a:ext cx="246"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E</a:t>
              </a:r>
            </a:p>
          </p:txBody>
        </p:sp>
        <p:sp>
          <p:nvSpPr>
            <p:cNvPr id="51215" name="Text Box 11"/>
            <p:cNvSpPr txBox="1">
              <a:spLocks noChangeArrowheads="1"/>
            </p:cNvSpPr>
            <p:nvPr/>
          </p:nvSpPr>
          <p:spPr bwMode="auto">
            <a:xfrm>
              <a:off x="2339" y="2500"/>
              <a:ext cx="897" cy="388"/>
            </a:xfrm>
            <a:prstGeom prst="rect">
              <a:avLst/>
            </a:prstGeom>
            <a:noFill/>
            <a:ln w="9525">
              <a:noFill/>
              <a:miter lim="800000"/>
              <a:headEnd/>
              <a:tailEnd/>
            </a:ln>
          </p:spPr>
          <p:txBody>
            <a:bodyPr wrap="none">
              <a:spAutoFit/>
            </a:bodyPr>
            <a:lstStyle/>
            <a:p>
              <a:r>
                <a:rPr lang="en-US" altLang="zh-CN" sz="2400">
                  <a:solidFill>
                    <a:srgbClr val="000066"/>
                  </a:solidFill>
                  <a:latin typeface="楷体_GB2312" pitchFamily="49" charset="-122"/>
                  <a:ea typeface="楷体_GB2312" pitchFamily="49" charset="-122"/>
                </a:rPr>
                <a:t>74</a:t>
              </a:r>
              <a:r>
                <a:rPr lang="en-US" altLang="zh-CN" sz="2400">
                  <a:solidFill>
                    <a:srgbClr val="000066"/>
                  </a:solidFill>
                  <a:latin typeface="Times New Roman" pitchFamily="18" charset="0"/>
                  <a:ea typeface="楷体_GB2312" pitchFamily="49" charset="-122"/>
                </a:rPr>
                <a:t>HC</a:t>
              </a:r>
              <a:r>
                <a:rPr lang="en-US" altLang="zh-CN" sz="2400">
                  <a:solidFill>
                    <a:srgbClr val="000066"/>
                  </a:solidFill>
                  <a:latin typeface="楷体_GB2312" pitchFamily="49" charset="-122"/>
                  <a:ea typeface="楷体_GB2312" pitchFamily="49" charset="-122"/>
                </a:rPr>
                <a:t>151</a:t>
              </a:r>
            </a:p>
          </p:txBody>
        </p:sp>
        <p:sp>
          <p:nvSpPr>
            <p:cNvPr id="51216" name="Oval 12"/>
            <p:cNvSpPr>
              <a:spLocks noChangeArrowheads="1"/>
            </p:cNvSpPr>
            <p:nvPr/>
          </p:nvSpPr>
          <p:spPr bwMode="auto">
            <a:xfrm>
              <a:off x="2269" y="3261"/>
              <a:ext cx="101" cy="104"/>
            </a:xfrm>
            <a:prstGeom prst="ellipse">
              <a:avLst/>
            </a:prstGeom>
            <a:noFill/>
            <a:ln w="28575">
              <a:solidFill>
                <a:schemeClr val="tx1"/>
              </a:solidFill>
              <a:round/>
              <a:headEnd/>
              <a:tailEnd type="none" w="lg" len="lg"/>
            </a:ln>
          </p:spPr>
          <p:txBody>
            <a:bodyPr wrap="none" anchor="ctr"/>
            <a:lstStyle/>
            <a:p>
              <a:endParaRPr lang="zh-CN" altLang="en-US"/>
            </a:p>
          </p:txBody>
        </p:sp>
        <p:sp>
          <p:nvSpPr>
            <p:cNvPr id="51217" name="Text Box 13"/>
            <p:cNvSpPr txBox="1">
              <a:spLocks noChangeArrowheads="1"/>
            </p:cNvSpPr>
            <p:nvPr/>
          </p:nvSpPr>
          <p:spPr bwMode="auto">
            <a:xfrm>
              <a:off x="1610" y="1854"/>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i="1" baseline="-25000">
                  <a:solidFill>
                    <a:srgbClr val="000066"/>
                  </a:solidFill>
                  <a:latin typeface="Times New Roman" pitchFamily="18" charset="0"/>
                  <a:ea typeface="楷体_GB2312" pitchFamily="49" charset="-122"/>
                </a:rPr>
                <a:t>6</a:t>
              </a:r>
            </a:p>
          </p:txBody>
        </p:sp>
        <p:sp>
          <p:nvSpPr>
            <p:cNvPr id="51218" name="Text Box 14"/>
            <p:cNvSpPr txBox="1">
              <a:spLocks noChangeArrowheads="1"/>
            </p:cNvSpPr>
            <p:nvPr/>
          </p:nvSpPr>
          <p:spPr bwMode="auto">
            <a:xfrm>
              <a:off x="1610" y="2040"/>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i="1" baseline="-25000">
                  <a:solidFill>
                    <a:srgbClr val="000066"/>
                  </a:solidFill>
                  <a:latin typeface="Times New Roman" pitchFamily="18" charset="0"/>
                  <a:ea typeface="楷体_GB2312" pitchFamily="49" charset="-122"/>
                </a:rPr>
                <a:t>5</a:t>
              </a:r>
            </a:p>
          </p:txBody>
        </p:sp>
        <p:sp>
          <p:nvSpPr>
            <p:cNvPr id="51219" name="Text Box 15"/>
            <p:cNvSpPr txBox="1">
              <a:spLocks noChangeArrowheads="1"/>
            </p:cNvSpPr>
            <p:nvPr/>
          </p:nvSpPr>
          <p:spPr bwMode="auto">
            <a:xfrm>
              <a:off x="1610" y="2227"/>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i="1" baseline="-25000">
                  <a:solidFill>
                    <a:srgbClr val="000066"/>
                  </a:solidFill>
                  <a:latin typeface="Times New Roman" pitchFamily="18" charset="0"/>
                  <a:ea typeface="楷体_GB2312" pitchFamily="49" charset="-122"/>
                </a:rPr>
                <a:t>4</a:t>
              </a:r>
            </a:p>
          </p:txBody>
        </p:sp>
        <p:sp>
          <p:nvSpPr>
            <p:cNvPr id="51220" name="Text Box 16"/>
            <p:cNvSpPr txBox="1">
              <a:spLocks noChangeArrowheads="1"/>
            </p:cNvSpPr>
            <p:nvPr/>
          </p:nvSpPr>
          <p:spPr bwMode="auto">
            <a:xfrm>
              <a:off x="1610" y="2413"/>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i="1" baseline="-25000">
                  <a:solidFill>
                    <a:srgbClr val="000066"/>
                  </a:solidFill>
                  <a:latin typeface="Times New Roman" pitchFamily="18" charset="0"/>
                  <a:ea typeface="楷体_GB2312" pitchFamily="49" charset="-122"/>
                </a:rPr>
                <a:t>3</a:t>
              </a:r>
            </a:p>
          </p:txBody>
        </p:sp>
        <p:sp>
          <p:nvSpPr>
            <p:cNvPr id="51221" name="Text Box 17"/>
            <p:cNvSpPr txBox="1">
              <a:spLocks noChangeArrowheads="1"/>
            </p:cNvSpPr>
            <p:nvPr/>
          </p:nvSpPr>
          <p:spPr bwMode="auto">
            <a:xfrm>
              <a:off x="1610" y="2600"/>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i="1" baseline="-25000">
                  <a:solidFill>
                    <a:srgbClr val="000066"/>
                  </a:solidFill>
                  <a:latin typeface="Times New Roman" pitchFamily="18" charset="0"/>
                  <a:ea typeface="楷体_GB2312" pitchFamily="49" charset="-122"/>
                </a:rPr>
                <a:t>2</a:t>
              </a:r>
            </a:p>
          </p:txBody>
        </p:sp>
        <p:sp>
          <p:nvSpPr>
            <p:cNvPr id="51222" name="Text Box 18"/>
            <p:cNvSpPr txBox="1">
              <a:spLocks noChangeArrowheads="1"/>
            </p:cNvSpPr>
            <p:nvPr/>
          </p:nvSpPr>
          <p:spPr bwMode="auto">
            <a:xfrm>
              <a:off x="1610" y="2786"/>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baseline="-25000">
                  <a:solidFill>
                    <a:srgbClr val="000066"/>
                  </a:solidFill>
                  <a:latin typeface="Times New Roman" pitchFamily="18" charset="0"/>
                  <a:ea typeface="楷体_GB2312" pitchFamily="49" charset="-122"/>
                </a:rPr>
                <a:t>1</a:t>
              </a:r>
            </a:p>
          </p:txBody>
        </p:sp>
        <p:sp>
          <p:nvSpPr>
            <p:cNvPr id="51223" name="Text Box 19"/>
            <p:cNvSpPr txBox="1">
              <a:spLocks noChangeArrowheads="1"/>
            </p:cNvSpPr>
            <p:nvPr/>
          </p:nvSpPr>
          <p:spPr bwMode="auto">
            <a:xfrm>
              <a:off x="1610" y="2972"/>
              <a:ext cx="321"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D</a:t>
              </a:r>
              <a:r>
                <a:rPr lang="en-US" altLang="zh-CN" sz="2400" baseline="-25000">
                  <a:solidFill>
                    <a:srgbClr val="000066"/>
                  </a:solidFill>
                  <a:latin typeface="Times New Roman" pitchFamily="18" charset="0"/>
                  <a:ea typeface="楷体_GB2312" pitchFamily="49" charset="-122"/>
                </a:rPr>
                <a:t>0</a:t>
              </a:r>
            </a:p>
          </p:txBody>
        </p:sp>
        <p:sp>
          <p:nvSpPr>
            <p:cNvPr id="51224" name="Line 20"/>
            <p:cNvSpPr>
              <a:spLocks noChangeShapeType="1"/>
            </p:cNvSpPr>
            <p:nvPr/>
          </p:nvSpPr>
          <p:spPr bwMode="auto">
            <a:xfrm>
              <a:off x="1906" y="1887"/>
              <a:ext cx="453" cy="0"/>
            </a:xfrm>
            <a:prstGeom prst="line">
              <a:avLst/>
            </a:prstGeom>
            <a:noFill/>
            <a:ln w="28575">
              <a:solidFill>
                <a:schemeClr val="tx1"/>
              </a:solidFill>
              <a:round/>
              <a:headEnd/>
              <a:tailEnd/>
            </a:ln>
          </p:spPr>
          <p:txBody>
            <a:bodyPr/>
            <a:lstStyle/>
            <a:p>
              <a:endParaRPr lang="zh-CN" altLang="en-US"/>
            </a:p>
          </p:txBody>
        </p:sp>
        <p:sp>
          <p:nvSpPr>
            <p:cNvPr id="51225" name="Line 21"/>
            <p:cNvSpPr>
              <a:spLocks noChangeShapeType="1"/>
            </p:cNvSpPr>
            <p:nvPr/>
          </p:nvSpPr>
          <p:spPr bwMode="auto">
            <a:xfrm>
              <a:off x="1928" y="2069"/>
              <a:ext cx="453" cy="0"/>
            </a:xfrm>
            <a:prstGeom prst="line">
              <a:avLst/>
            </a:prstGeom>
            <a:noFill/>
            <a:ln w="28575">
              <a:solidFill>
                <a:schemeClr val="tx1"/>
              </a:solidFill>
              <a:round/>
              <a:headEnd/>
              <a:tailEnd/>
            </a:ln>
          </p:spPr>
          <p:txBody>
            <a:bodyPr/>
            <a:lstStyle/>
            <a:p>
              <a:endParaRPr lang="zh-CN" altLang="en-US"/>
            </a:p>
          </p:txBody>
        </p:sp>
        <p:sp>
          <p:nvSpPr>
            <p:cNvPr id="51226" name="Line 22"/>
            <p:cNvSpPr>
              <a:spLocks noChangeShapeType="1"/>
            </p:cNvSpPr>
            <p:nvPr/>
          </p:nvSpPr>
          <p:spPr bwMode="auto">
            <a:xfrm>
              <a:off x="1905" y="2250"/>
              <a:ext cx="453" cy="0"/>
            </a:xfrm>
            <a:prstGeom prst="line">
              <a:avLst/>
            </a:prstGeom>
            <a:noFill/>
            <a:ln w="28575">
              <a:solidFill>
                <a:schemeClr val="tx1"/>
              </a:solidFill>
              <a:round/>
              <a:headEnd/>
              <a:tailEnd/>
            </a:ln>
          </p:spPr>
          <p:txBody>
            <a:bodyPr/>
            <a:lstStyle/>
            <a:p>
              <a:endParaRPr lang="zh-CN" altLang="en-US"/>
            </a:p>
          </p:txBody>
        </p:sp>
        <p:sp>
          <p:nvSpPr>
            <p:cNvPr id="51227" name="Line 23"/>
            <p:cNvSpPr>
              <a:spLocks noChangeShapeType="1"/>
            </p:cNvSpPr>
            <p:nvPr/>
          </p:nvSpPr>
          <p:spPr bwMode="auto">
            <a:xfrm>
              <a:off x="1928" y="2454"/>
              <a:ext cx="453" cy="0"/>
            </a:xfrm>
            <a:prstGeom prst="line">
              <a:avLst/>
            </a:prstGeom>
            <a:noFill/>
            <a:ln w="28575">
              <a:solidFill>
                <a:schemeClr val="tx1"/>
              </a:solidFill>
              <a:round/>
              <a:headEnd/>
              <a:tailEnd/>
            </a:ln>
          </p:spPr>
          <p:txBody>
            <a:bodyPr/>
            <a:lstStyle/>
            <a:p>
              <a:endParaRPr lang="zh-CN" altLang="en-US"/>
            </a:p>
          </p:txBody>
        </p:sp>
        <p:sp>
          <p:nvSpPr>
            <p:cNvPr id="51228" name="Line 24"/>
            <p:cNvSpPr>
              <a:spLocks noChangeShapeType="1"/>
            </p:cNvSpPr>
            <p:nvPr/>
          </p:nvSpPr>
          <p:spPr bwMode="auto">
            <a:xfrm>
              <a:off x="1928" y="2636"/>
              <a:ext cx="453" cy="0"/>
            </a:xfrm>
            <a:prstGeom prst="line">
              <a:avLst/>
            </a:prstGeom>
            <a:noFill/>
            <a:ln w="28575">
              <a:solidFill>
                <a:schemeClr val="tx1"/>
              </a:solidFill>
              <a:round/>
              <a:headEnd/>
              <a:tailEnd/>
            </a:ln>
          </p:spPr>
          <p:txBody>
            <a:bodyPr/>
            <a:lstStyle/>
            <a:p>
              <a:endParaRPr lang="zh-CN" altLang="en-US"/>
            </a:p>
          </p:txBody>
        </p:sp>
        <p:sp>
          <p:nvSpPr>
            <p:cNvPr id="51229" name="Line 25"/>
            <p:cNvSpPr>
              <a:spLocks noChangeShapeType="1"/>
            </p:cNvSpPr>
            <p:nvPr/>
          </p:nvSpPr>
          <p:spPr bwMode="auto">
            <a:xfrm>
              <a:off x="1905" y="2795"/>
              <a:ext cx="453" cy="0"/>
            </a:xfrm>
            <a:prstGeom prst="line">
              <a:avLst/>
            </a:prstGeom>
            <a:noFill/>
            <a:ln w="28575">
              <a:solidFill>
                <a:schemeClr val="tx1"/>
              </a:solidFill>
              <a:round/>
              <a:headEnd/>
              <a:tailEnd/>
            </a:ln>
          </p:spPr>
          <p:txBody>
            <a:bodyPr/>
            <a:lstStyle/>
            <a:p>
              <a:endParaRPr lang="zh-CN" altLang="en-US"/>
            </a:p>
          </p:txBody>
        </p:sp>
        <p:sp>
          <p:nvSpPr>
            <p:cNvPr id="51230" name="Line 26"/>
            <p:cNvSpPr>
              <a:spLocks noChangeShapeType="1"/>
            </p:cNvSpPr>
            <p:nvPr/>
          </p:nvSpPr>
          <p:spPr bwMode="auto">
            <a:xfrm>
              <a:off x="1906" y="3158"/>
              <a:ext cx="453" cy="0"/>
            </a:xfrm>
            <a:prstGeom prst="line">
              <a:avLst/>
            </a:prstGeom>
            <a:noFill/>
            <a:ln w="28575">
              <a:solidFill>
                <a:schemeClr val="tx1"/>
              </a:solidFill>
              <a:round/>
              <a:headEnd/>
              <a:tailEnd/>
            </a:ln>
          </p:spPr>
          <p:txBody>
            <a:bodyPr/>
            <a:lstStyle/>
            <a:p>
              <a:endParaRPr lang="zh-CN" altLang="en-US"/>
            </a:p>
          </p:txBody>
        </p:sp>
        <p:sp>
          <p:nvSpPr>
            <p:cNvPr id="51231" name="Line 27"/>
            <p:cNvSpPr>
              <a:spLocks noChangeShapeType="1"/>
            </p:cNvSpPr>
            <p:nvPr/>
          </p:nvSpPr>
          <p:spPr bwMode="auto">
            <a:xfrm>
              <a:off x="1905" y="2999"/>
              <a:ext cx="453" cy="0"/>
            </a:xfrm>
            <a:prstGeom prst="line">
              <a:avLst/>
            </a:prstGeom>
            <a:noFill/>
            <a:ln w="28575">
              <a:solidFill>
                <a:schemeClr val="tx1"/>
              </a:solidFill>
              <a:round/>
              <a:headEnd/>
              <a:tailEnd/>
            </a:ln>
          </p:spPr>
          <p:txBody>
            <a:bodyPr/>
            <a:lstStyle/>
            <a:p>
              <a:endParaRPr lang="zh-CN" altLang="en-US"/>
            </a:p>
          </p:txBody>
        </p:sp>
        <p:sp>
          <p:nvSpPr>
            <p:cNvPr id="51232" name="Line 28"/>
            <p:cNvSpPr>
              <a:spLocks noChangeShapeType="1"/>
            </p:cNvSpPr>
            <p:nvPr/>
          </p:nvSpPr>
          <p:spPr bwMode="auto">
            <a:xfrm>
              <a:off x="3243" y="2341"/>
              <a:ext cx="453" cy="0"/>
            </a:xfrm>
            <a:prstGeom prst="line">
              <a:avLst/>
            </a:prstGeom>
            <a:noFill/>
            <a:ln w="28575">
              <a:solidFill>
                <a:schemeClr val="tx1"/>
              </a:solidFill>
              <a:round/>
              <a:headEnd/>
              <a:tailEnd/>
            </a:ln>
          </p:spPr>
          <p:txBody>
            <a:bodyPr/>
            <a:lstStyle/>
            <a:p>
              <a:endParaRPr lang="zh-CN" altLang="en-US"/>
            </a:p>
          </p:txBody>
        </p:sp>
        <p:sp>
          <p:nvSpPr>
            <p:cNvPr id="51233" name="Line 29"/>
            <p:cNvSpPr>
              <a:spLocks noChangeShapeType="1"/>
            </p:cNvSpPr>
            <p:nvPr/>
          </p:nvSpPr>
          <p:spPr bwMode="auto">
            <a:xfrm>
              <a:off x="3266" y="2704"/>
              <a:ext cx="453" cy="0"/>
            </a:xfrm>
            <a:prstGeom prst="line">
              <a:avLst/>
            </a:prstGeom>
            <a:noFill/>
            <a:ln w="28575">
              <a:solidFill>
                <a:schemeClr val="tx1"/>
              </a:solidFill>
              <a:round/>
              <a:headEnd/>
              <a:tailEnd/>
            </a:ln>
          </p:spPr>
          <p:txBody>
            <a:bodyPr/>
            <a:lstStyle/>
            <a:p>
              <a:endParaRPr lang="zh-CN" altLang="en-US"/>
            </a:p>
          </p:txBody>
        </p:sp>
        <p:sp>
          <p:nvSpPr>
            <p:cNvPr id="51234" name="Line 30"/>
            <p:cNvSpPr>
              <a:spLocks noChangeShapeType="1"/>
            </p:cNvSpPr>
            <p:nvPr/>
          </p:nvSpPr>
          <p:spPr bwMode="auto">
            <a:xfrm>
              <a:off x="1656" y="3248"/>
              <a:ext cx="159" cy="0"/>
            </a:xfrm>
            <a:prstGeom prst="line">
              <a:avLst/>
            </a:prstGeom>
            <a:noFill/>
            <a:ln w="28575">
              <a:solidFill>
                <a:schemeClr val="tx1"/>
              </a:solidFill>
              <a:round/>
              <a:headEnd/>
              <a:tailEnd/>
            </a:ln>
          </p:spPr>
          <p:txBody>
            <a:bodyPr/>
            <a:lstStyle/>
            <a:p>
              <a:endParaRPr lang="zh-CN" altLang="en-US"/>
            </a:p>
          </p:txBody>
        </p:sp>
        <p:sp>
          <p:nvSpPr>
            <p:cNvPr id="51235" name="Line 31"/>
            <p:cNvSpPr>
              <a:spLocks noChangeShapeType="1"/>
            </p:cNvSpPr>
            <p:nvPr/>
          </p:nvSpPr>
          <p:spPr bwMode="auto">
            <a:xfrm>
              <a:off x="3742" y="2613"/>
              <a:ext cx="159" cy="0"/>
            </a:xfrm>
            <a:prstGeom prst="line">
              <a:avLst/>
            </a:prstGeom>
            <a:noFill/>
            <a:ln w="28575">
              <a:solidFill>
                <a:schemeClr val="tx1"/>
              </a:solidFill>
              <a:round/>
              <a:headEnd/>
              <a:tailEnd/>
            </a:ln>
          </p:spPr>
          <p:txBody>
            <a:bodyPr/>
            <a:lstStyle/>
            <a:p>
              <a:endParaRPr lang="zh-CN" altLang="en-US"/>
            </a:p>
          </p:txBody>
        </p:sp>
        <p:sp>
          <p:nvSpPr>
            <p:cNvPr id="51236" name="Text Box 32"/>
            <p:cNvSpPr txBox="1">
              <a:spLocks noChangeArrowheads="1"/>
            </p:cNvSpPr>
            <p:nvPr/>
          </p:nvSpPr>
          <p:spPr bwMode="auto">
            <a:xfrm>
              <a:off x="2381" y="3656"/>
              <a:ext cx="289"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S</a:t>
              </a:r>
              <a:r>
                <a:rPr lang="en-US" altLang="zh-CN" sz="2400" baseline="-25000">
                  <a:solidFill>
                    <a:srgbClr val="000066"/>
                  </a:solidFill>
                  <a:latin typeface="Times New Roman" pitchFamily="18" charset="0"/>
                  <a:ea typeface="楷体_GB2312" pitchFamily="49" charset="-122"/>
                </a:rPr>
                <a:t>2</a:t>
              </a:r>
            </a:p>
          </p:txBody>
        </p:sp>
        <p:sp>
          <p:nvSpPr>
            <p:cNvPr id="51237" name="Line 33"/>
            <p:cNvSpPr>
              <a:spLocks noChangeShapeType="1"/>
            </p:cNvSpPr>
            <p:nvPr/>
          </p:nvSpPr>
          <p:spPr bwMode="auto">
            <a:xfrm>
              <a:off x="2540" y="3452"/>
              <a:ext cx="0" cy="250"/>
            </a:xfrm>
            <a:prstGeom prst="line">
              <a:avLst/>
            </a:prstGeom>
            <a:noFill/>
            <a:ln w="28575">
              <a:solidFill>
                <a:schemeClr val="tx1"/>
              </a:solidFill>
              <a:round/>
              <a:headEnd/>
              <a:tailEnd/>
            </a:ln>
          </p:spPr>
          <p:txBody>
            <a:bodyPr/>
            <a:lstStyle/>
            <a:p>
              <a:endParaRPr lang="zh-CN" altLang="en-US"/>
            </a:p>
          </p:txBody>
        </p:sp>
        <p:sp>
          <p:nvSpPr>
            <p:cNvPr id="51238" name="Line 34"/>
            <p:cNvSpPr>
              <a:spLocks noChangeShapeType="1"/>
            </p:cNvSpPr>
            <p:nvPr/>
          </p:nvSpPr>
          <p:spPr bwMode="auto">
            <a:xfrm>
              <a:off x="2790" y="3452"/>
              <a:ext cx="0" cy="250"/>
            </a:xfrm>
            <a:prstGeom prst="line">
              <a:avLst/>
            </a:prstGeom>
            <a:noFill/>
            <a:ln w="28575">
              <a:solidFill>
                <a:schemeClr val="tx1"/>
              </a:solidFill>
              <a:round/>
              <a:headEnd/>
              <a:tailEnd/>
            </a:ln>
          </p:spPr>
          <p:txBody>
            <a:bodyPr/>
            <a:lstStyle/>
            <a:p>
              <a:endParaRPr lang="zh-CN" altLang="en-US"/>
            </a:p>
          </p:txBody>
        </p:sp>
        <p:sp>
          <p:nvSpPr>
            <p:cNvPr id="51239" name="Line 35"/>
            <p:cNvSpPr>
              <a:spLocks noChangeShapeType="1"/>
            </p:cNvSpPr>
            <p:nvPr/>
          </p:nvSpPr>
          <p:spPr bwMode="auto">
            <a:xfrm>
              <a:off x="3039" y="3452"/>
              <a:ext cx="0" cy="250"/>
            </a:xfrm>
            <a:prstGeom prst="line">
              <a:avLst/>
            </a:prstGeom>
            <a:noFill/>
            <a:ln w="28575">
              <a:solidFill>
                <a:schemeClr val="tx1"/>
              </a:solidFill>
              <a:round/>
              <a:headEnd/>
              <a:tailEnd/>
            </a:ln>
          </p:spPr>
          <p:txBody>
            <a:bodyPr/>
            <a:lstStyle/>
            <a:p>
              <a:endParaRPr lang="zh-CN" altLang="en-US"/>
            </a:p>
          </p:txBody>
        </p:sp>
        <p:sp>
          <p:nvSpPr>
            <p:cNvPr id="51240" name="Text Box 36"/>
            <p:cNvSpPr txBox="1">
              <a:spLocks noChangeArrowheads="1"/>
            </p:cNvSpPr>
            <p:nvPr/>
          </p:nvSpPr>
          <p:spPr bwMode="auto">
            <a:xfrm>
              <a:off x="2661" y="3663"/>
              <a:ext cx="289"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S</a:t>
              </a:r>
              <a:r>
                <a:rPr lang="en-US" altLang="zh-CN" sz="2400" baseline="-25000">
                  <a:solidFill>
                    <a:srgbClr val="000066"/>
                  </a:solidFill>
                  <a:latin typeface="Times New Roman" pitchFamily="18" charset="0"/>
                  <a:ea typeface="楷体_GB2312" pitchFamily="49" charset="-122"/>
                </a:rPr>
                <a:t>1</a:t>
              </a:r>
            </a:p>
          </p:txBody>
        </p:sp>
        <p:sp>
          <p:nvSpPr>
            <p:cNvPr id="51241" name="Text Box 37"/>
            <p:cNvSpPr txBox="1">
              <a:spLocks noChangeArrowheads="1"/>
            </p:cNvSpPr>
            <p:nvPr/>
          </p:nvSpPr>
          <p:spPr bwMode="auto">
            <a:xfrm>
              <a:off x="2903" y="3686"/>
              <a:ext cx="289" cy="388"/>
            </a:xfrm>
            <a:prstGeom prst="rect">
              <a:avLst/>
            </a:prstGeom>
            <a:noFill/>
            <a:ln w="9525">
              <a:noFill/>
              <a:miter lim="800000"/>
              <a:headEnd/>
              <a:tailEnd/>
            </a:ln>
          </p:spPr>
          <p:txBody>
            <a:bodyPr wrap="none">
              <a:spAutoFit/>
            </a:bodyPr>
            <a:lstStyle/>
            <a:p>
              <a:r>
                <a:rPr lang="en-US" altLang="zh-CN" sz="2400" i="1">
                  <a:solidFill>
                    <a:srgbClr val="000066"/>
                  </a:solidFill>
                  <a:latin typeface="Times New Roman" pitchFamily="18" charset="0"/>
                  <a:ea typeface="楷体_GB2312" pitchFamily="49" charset="-122"/>
                </a:rPr>
                <a:t>S</a:t>
              </a:r>
              <a:r>
                <a:rPr lang="en-US" altLang="zh-CN" sz="2400" baseline="-25000">
                  <a:solidFill>
                    <a:srgbClr val="000066"/>
                  </a:solidFill>
                  <a:latin typeface="Times New Roman" pitchFamily="18" charset="0"/>
                  <a:ea typeface="楷体_GB2312" pitchFamily="49" charset="-122"/>
                </a:rPr>
                <a:t>0</a:t>
              </a:r>
            </a:p>
          </p:txBody>
        </p:sp>
      </p:grpSp>
      <p:sp>
        <p:nvSpPr>
          <p:cNvPr id="53252" name="Rectangle 38"/>
          <p:cNvSpPr>
            <a:spLocks noChangeArrowheads="1"/>
          </p:cNvSpPr>
          <p:nvPr/>
        </p:nvSpPr>
        <p:spPr bwMode="auto">
          <a:xfrm>
            <a:off x="714375" y="267891"/>
            <a:ext cx="6072188" cy="514350"/>
          </a:xfrm>
          <a:prstGeom prst="rect">
            <a:avLst/>
          </a:prstGeom>
          <a:noFill/>
          <a:ln w="9525">
            <a:noFill/>
            <a:miter lim="800000"/>
            <a:headEnd/>
            <a:tailEnd/>
          </a:ln>
        </p:spPr>
        <p:txBody>
          <a:bodyPr anchor="ctr"/>
          <a:lstStyle/>
          <a:p>
            <a:pPr>
              <a:defRPr/>
            </a:pPr>
            <a:r>
              <a:rPr lang="en-US" altLang="zh-CN" sz="2400" dirty="0">
                <a:solidFill>
                  <a:srgbClr val="C00000"/>
                </a:solidFill>
                <a:latin typeface="+mn-ea"/>
                <a:ea typeface="+mn-ea"/>
              </a:rPr>
              <a:t>2</a:t>
            </a:r>
            <a:r>
              <a:rPr lang="zh-CN" altLang="en-US" sz="2400" dirty="0">
                <a:solidFill>
                  <a:srgbClr val="C00000"/>
                </a:solidFill>
                <a:latin typeface="+mn-ea"/>
                <a:ea typeface="+mn-ea"/>
              </a:rPr>
              <a:t>、</a:t>
            </a:r>
            <a:r>
              <a:rPr lang="en-US" altLang="zh-CN" sz="2400" dirty="0">
                <a:solidFill>
                  <a:srgbClr val="C00000"/>
                </a:solidFill>
                <a:latin typeface="+mn-ea"/>
                <a:ea typeface="+mn-ea"/>
              </a:rPr>
              <a:t>8</a:t>
            </a:r>
            <a:r>
              <a:rPr lang="zh-CN" altLang="en-US" sz="2400" dirty="0">
                <a:solidFill>
                  <a:srgbClr val="C00000"/>
                </a:solidFill>
                <a:latin typeface="+mn-ea"/>
                <a:ea typeface="+mn-ea"/>
              </a:rPr>
              <a:t>选</a:t>
            </a:r>
            <a:r>
              <a:rPr lang="en-US" altLang="zh-CN" sz="2400" dirty="0">
                <a:solidFill>
                  <a:srgbClr val="C00000"/>
                </a:solidFill>
                <a:latin typeface="+mn-ea"/>
                <a:ea typeface="+mn-ea"/>
              </a:rPr>
              <a:t>1</a:t>
            </a:r>
            <a:r>
              <a:rPr lang="zh-CN" altLang="en-US" sz="2400" dirty="0">
                <a:solidFill>
                  <a:srgbClr val="C00000"/>
                </a:solidFill>
                <a:latin typeface="+mn-ea"/>
                <a:ea typeface="+mn-ea"/>
              </a:rPr>
              <a:t>数据选择器</a:t>
            </a:r>
            <a:r>
              <a:rPr lang="en-US" altLang="zh-CN" sz="2400" dirty="0" smtClean="0">
                <a:solidFill>
                  <a:srgbClr val="C00000"/>
                </a:solidFill>
                <a:latin typeface="+mn-ea"/>
                <a:ea typeface="+mn-ea"/>
              </a:rPr>
              <a:t>74HC151</a:t>
            </a:r>
            <a:endParaRPr lang="en-US" altLang="zh-CN" sz="2400" dirty="0">
              <a:solidFill>
                <a:srgbClr val="C00000"/>
              </a:solidFill>
              <a:latin typeface="+mn-ea"/>
              <a:ea typeface="+mn-ea"/>
            </a:endParaRPr>
          </a:p>
        </p:txBody>
      </p:sp>
      <p:sp>
        <p:nvSpPr>
          <p:cNvPr id="51205" name="Rectangle 39"/>
          <p:cNvSpPr>
            <a:spLocks noChangeArrowheads="1"/>
          </p:cNvSpPr>
          <p:nvPr/>
        </p:nvSpPr>
        <p:spPr bwMode="auto">
          <a:xfrm>
            <a:off x="1116014" y="951310"/>
            <a:ext cx="3579826" cy="461665"/>
          </a:xfrm>
          <a:prstGeom prst="rect">
            <a:avLst/>
          </a:prstGeom>
          <a:noFill/>
          <a:ln w="9525">
            <a:noFill/>
            <a:miter lim="800000"/>
            <a:headEnd/>
            <a:tailEnd/>
          </a:ln>
        </p:spPr>
        <p:txBody>
          <a:bodyPr wrap="none">
            <a:spAutoFit/>
          </a:bodyPr>
          <a:lstStyle/>
          <a:p>
            <a:r>
              <a:rPr kumimoji="1" lang="en-US" altLang="zh-CN" sz="2400">
                <a:solidFill>
                  <a:srgbClr val="000066"/>
                </a:solidFill>
                <a:latin typeface="Times New Roman" pitchFamily="18" charset="0"/>
                <a:ea typeface="楷体_GB2312" pitchFamily="49" charset="-122"/>
              </a:rPr>
              <a:t>8</a:t>
            </a:r>
            <a:r>
              <a:rPr kumimoji="1" lang="zh-CN" altLang="en-US" sz="2400">
                <a:solidFill>
                  <a:srgbClr val="000066"/>
                </a:solidFill>
                <a:latin typeface="Times New Roman" pitchFamily="18" charset="0"/>
                <a:ea typeface="楷体_GB2312" pitchFamily="49" charset="-122"/>
              </a:rPr>
              <a:t>选</a:t>
            </a:r>
            <a:r>
              <a:rPr kumimoji="1" lang="en-US" altLang="zh-CN" sz="2400">
                <a:solidFill>
                  <a:srgbClr val="000066"/>
                </a:solidFill>
                <a:latin typeface="Times New Roman" pitchFamily="18" charset="0"/>
                <a:ea typeface="楷体_GB2312" pitchFamily="49" charset="-122"/>
              </a:rPr>
              <a:t>1</a:t>
            </a:r>
            <a:r>
              <a:rPr kumimoji="1" lang="zh-CN" altLang="en-US" sz="2400">
                <a:solidFill>
                  <a:srgbClr val="000066"/>
                </a:solidFill>
                <a:latin typeface="Times New Roman" pitchFamily="18" charset="0"/>
                <a:ea typeface="楷体_GB2312" pitchFamily="49" charset="-122"/>
              </a:rPr>
              <a:t>数据选择器</a:t>
            </a:r>
            <a:r>
              <a:rPr kumimoji="1" lang="en-US" altLang="zh-CN" sz="2400">
                <a:solidFill>
                  <a:srgbClr val="000066"/>
                </a:solidFill>
                <a:latin typeface="Times New Roman" pitchFamily="18" charset="0"/>
                <a:ea typeface="楷体_GB2312" pitchFamily="49" charset="-122"/>
              </a:rPr>
              <a:t>74HC151</a:t>
            </a:r>
            <a:endParaRPr kumimoji="1" lang="en-US" altLang="zh-CN" sz="3200">
              <a:solidFill>
                <a:srgbClr val="000066"/>
              </a:solidFill>
              <a:latin typeface="Times New Roman" pitchFamily="18" charset="0"/>
              <a:ea typeface="楷体_GB2312" pitchFamily="49" charset="-122"/>
            </a:endParaRPr>
          </a:p>
        </p:txBody>
      </p:sp>
      <p:pic>
        <p:nvPicPr>
          <p:cNvPr id="51206" name="Picture 2" descr="4T2T12"/>
          <p:cNvPicPr>
            <a:picLocks noChangeAspect="1" noChangeArrowheads="1"/>
          </p:cNvPicPr>
          <p:nvPr/>
        </p:nvPicPr>
        <p:blipFill>
          <a:blip r:embed="rId2" cstate="print"/>
          <a:srcRect/>
          <a:stretch>
            <a:fillRect/>
          </a:stretch>
        </p:blipFill>
        <p:spPr bwMode="auto">
          <a:xfrm>
            <a:off x="857250" y="2035969"/>
            <a:ext cx="3481388" cy="1393031"/>
          </a:xfrm>
          <a:prstGeom prst="rect">
            <a:avLst/>
          </a:prstGeom>
          <a:noFill/>
          <a:ln w="9525">
            <a:noFill/>
            <a:miter lim="800000"/>
            <a:headEnd/>
            <a:tailEnd/>
          </a:ln>
        </p:spPr>
      </p:pic>
      <p:sp>
        <p:nvSpPr>
          <p:cNvPr id="51207" name="Rectangle 39"/>
          <p:cNvSpPr>
            <a:spLocks noChangeArrowheads="1"/>
          </p:cNvSpPr>
          <p:nvPr/>
        </p:nvSpPr>
        <p:spPr bwMode="auto">
          <a:xfrm>
            <a:off x="1500188" y="3589734"/>
            <a:ext cx="1422184" cy="461665"/>
          </a:xfrm>
          <a:prstGeom prst="rect">
            <a:avLst/>
          </a:prstGeom>
          <a:noFill/>
          <a:ln w="9525">
            <a:noFill/>
            <a:miter lim="800000"/>
            <a:headEnd/>
            <a:tailEnd/>
          </a:ln>
        </p:spPr>
        <p:txBody>
          <a:bodyPr wrap="none">
            <a:spAutoFit/>
          </a:bodyPr>
          <a:lstStyle/>
          <a:p>
            <a:r>
              <a:rPr lang="zh-CN" altLang="en-US" sz="2400">
                <a:solidFill>
                  <a:srgbClr val="000066"/>
                </a:solidFill>
                <a:latin typeface="Times New Roman" pitchFamily="18" charset="0"/>
                <a:ea typeface="楷体_GB2312" pitchFamily="49" charset="-122"/>
              </a:rPr>
              <a:t>结构示意</a:t>
            </a:r>
            <a:endParaRPr lang="en-US" altLang="zh-CN" sz="2400">
              <a:solidFill>
                <a:srgbClr val="000066"/>
              </a:solidFill>
              <a:latin typeface="Times New Roman"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box(in)">
                                      <p:cBhvr>
                                        <p:cTn id="7" dur="500"/>
                                        <p:tgtEl>
                                          <p:spTgt spid="512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1207"/>
                                        </p:tgtEl>
                                        <p:attrNameLst>
                                          <p:attrName>style.visibility</p:attrName>
                                        </p:attrNameLst>
                                      </p:cBhvr>
                                      <p:to>
                                        <p:strVal val="visible"/>
                                      </p:to>
                                    </p:set>
                                    <p:animEffect transition="in" filter="box(in)">
                                      <p:cBhvr>
                                        <p:cTn id="10" dur="500"/>
                                        <p:tgtEl>
                                          <p:spTgt spid="5120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1202"/>
                                        </p:tgtEl>
                                        <p:attrNameLst>
                                          <p:attrName>style.visibility</p:attrName>
                                        </p:attrNameLst>
                                      </p:cBhvr>
                                      <p:to>
                                        <p:strVal val="visible"/>
                                      </p:to>
                                    </p:set>
                                    <p:animEffect transition="in" filter="box(in)">
                                      <p:cBhvr>
                                        <p:cTn id="15" dur="500"/>
                                        <p:tgtEl>
                                          <p:spTgt spid="51202"/>
                                        </p:tgtEl>
                                      </p:cBhvr>
                                    </p:animEffect>
                                  </p:childTnLst>
                                </p:cTn>
                              </p:par>
                              <p:par>
                                <p:cTn id="16" presetID="4" presetClass="entr" presetSubtype="16"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611189" y="352574"/>
            <a:ext cx="958917" cy="461665"/>
          </a:xfrm>
          <a:prstGeom prst="rect">
            <a:avLst/>
          </a:prstGeom>
          <a:noFill/>
          <a:ln w="9525">
            <a:noFill/>
            <a:miter lim="800000"/>
            <a:headEnd/>
            <a:tailEnd/>
          </a:ln>
        </p:spPr>
        <p:txBody>
          <a:bodyPr wrap="none" anchor="ctr">
            <a:spAutoFit/>
          </a:bodyPr>
          <a:lstStyle/>
          <a:p>
            <a:r>
              <a:rPr kumimoji="1" lang="zh-CN" altLang="en-US" sz="2400" dirty="0" smtClean="0">
                <a:solidFill>
                  <a:srgbClr val="000066"/>
                </a:solidFill>
                <a:latin typeface="楷体_GB2312" pitchFamily="49" charset="-122"/>
                <a:ea typeface="楷体_GB2312" pitchFamily="49" charset="-122"/>
              </a:rPr>
              <a:t>扩展 </a:t>
            </a:r>
            <a:endParaRPr kumimoji="1" lang="zh-CN" altLang="en-US" sz="2400" dirty="0">
              <a:solidFill>
                <a:srgbClr val="000066"/>
              </a:solidFill>
              <a:latin typeface="楷体_GB2312" pitchFamily="49" charset="-122"/>
              <a:ea typeface="楷体_GB2312" pitchFamily="49" charset="-122"/>
            </a:endParaRPr>
          </a:p>
        </p:txBody>
      </p:sp>
      <p:sp>
        <p:nvSpPr>
          <p:cNvPr id="15364" name="Rectangle 3"/>
          <p:cNvSpPr>
            <a:spLocks noChangeArrowheads="1"/>
          </p:cNvSpPr>
          <p:nvPr/>
        </p:nvSpPr>
        <p:spPr bwMode="auto">
          <a:xfrm>
            <a:off x="2124075" y="352574"/>
            <a:ext cx="7213834" cy="461665"/>
          </a:xfrm>
          <a:prstGeom prst="rect">
            <a:avLst/>
          </a:prstGeom>
          <a:noFill/>
          <a:ln w="9525">
            <a:noFill/>
            <a:miter lim="800000"/>
            <a:headEnd/>
            <a:tailEnd/>
          </a:ln>
        </p:spPr>
        <p:txBody>
          <a:bodyPr wrap="none" anchor="ctr">
            <a:spAutoFit/>
          </a:bodyPr>
          <a:lstStyle/>
          <a:p>
            <a:r>
              <a:rPr kumimoji="1" lang="zh-CN" altLang="en-US" sz="2400" dirty="0">
                <a:solidFill>
                  <a:srgbClr val="000066"/>
                </a:solidFill>
                <a:latin typeface="楷体_GB2312" pitchFamily="49" charset="-122"/>
                <a:ea typeface="楷体_GB2312" pitchFamily="49" charset="-122"/>
              </a:rPr>
              <a:t>（将</a:t>
            </a:r>
            <a:r>
              <a:rPr kumimoji="1" lang="zh-CN" altLang="en-US" sz="2400" dirty="0">
                <a:solidFill>
                  <a:srgbClr val="000066"/>
                </a:solidFill>
                <a:latin typeface="Times New Roman" pitchFamily="18" charset="0"/>
                <a:ea typeface="楷体_GB2312" pitchFamily="49" charset="-122"/>
              </a:rPr>
              <a:t>两片</a:t>
            </a:r>
            <a:r>
              <a:rPr kumimoji="1" lang="en-US" altLang="zh-CN" sz="2400" dirty="0" smtClean="0">
                <a:solidFill>
                  <a:srgbClr val="000066"/>
                </a:solidFill>
                <a:latin typeface="Times New Roman" pitchFamily="18" charset="0"/>
                <a:ea typeface="楷体_GB2312" pitchFamily="49" charset="-122"/>
              </a:rPr>
              <a:t>74HC151</a:t>
            </a:r>
            <a:r>
              <a:rPr kumimoji="1" lang="zh-CN" altLang="en-US" sz="2400" dirty="0">
                <a:solidFill>
                  <a:srgbClr val="000066"/>
                </a:solidFill>
                <a:latin typeface="Times New Roman" pitchFamily="18" charset="0"/>
                <a:ea typeface="楷体_GB2312" pitchFamily="49" charset="-122"/>
              </a:rPr>
              <a:t>连接成一个</a:t>
            </a:r>
            <a:r>
              <a:rPr kumimoji="1" lang="en-US" altLang="zh-CN" sz="2400" dirty="0">
                <a:solidFill>
                  <a:srgbClr val="000066"/>
                </a:solidFill>
                <a:latin typeface="Times New Roman" pitchFamily="18" charset="0"/>
                <a:ea typeface="楷体_GB2312" pitchFamily="49" charset="-122"/>
              </a:rPr>
              <a:t>16</a:t>
            </a:r>
            <a:r>
              <a:rPr kumimoji="1" lang="zh-CN" altLang="en-US" sz="2400" dirty="0">
                <a:solidFill>
                  <a:srgbClr val="000066"/>
                </a:solidFill>
                <a:latin typeface="Times New Roman" pitchFamily="18" charset="0"/>
                <a:ea typeface="楷体_GB2312" pitchFamily="49" charset="-122"/>
              </a:rPr>
              <a:t>选</a:t>
            </a:r>
            <a:r>
              <a:rPr kumimoji="1" lang="en-US" altLang="zh-CN" sz="2400" dirty="0">
                <a:solidFill>
                  <a:srgbClr val="000066"/>
                </a:solidFill>
                <a:latin typeface="Times New Roman" pitchFamily="18" charset="0"/>
                <a:ea typeface="楷体_GB2312" pitchFamily="49" charset="-122"/>
              </a:rPr>
              <a:t>1</a:t>
            </a:r>
            <a:r>
              <a:rPr kumimoji="1" lang="zh-CN" altLang="en-US" sz="2400" dirty="0">
                <a:solidFill>
                  <a:srgbClr val="000066"/>
                </a:solidFill>
                <a:latin typeface="Times New Roman" pitchFamily="18" charset="0"/>
                <a:ea typeface="楷体_GB2312" pitchFamily="49" charset="-122"/>
              </a:rPr>
              <a:t>的数据选择器） </a:t>
            </a:r>
          </a:p>
        </p:txBody>
      </p:sp>
      <p:graphicFrame>
        <p:nvGraphicFramePr>
          <p:cNvPr id="15362" name="Object 2"/>
          <p:cNvGraphicFramePr>
            <a:graphicFrameLocks noChangeAspect="1"/>
          </p:cNvGraphicFramePr>
          <p:nvPr/>
        </p:nvGraphicFramePr>
        <p:xfrm>
          <a:off x="1476375" y="1006078"/>
          <a:ext cx="4897438" cy="3661172"/>
        </p:xfrm>
        <a:graphic>
          <a:graphicData uri="http://schemas.openxmlformats.org/presentationml/2006/ole">
            <p:oleObj spid="_x0000_s15362" name="图片" r:id="rId3" imgW="3320781" imgH="3333435" progId="Word.Picture.8">
              <p:embed/>
            </p:oleObj>
          </a:graphicData>
        </a:graphic>
      </p:graphicFrame>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5588" cy="5143500"/>
        </p:xfrm>
        <a:graphic>
          <a:graphicData uri="http://schemas.openxmlformats.org/presentationml/2006/ole">
            <p:oleObj spid="_x0000_s158722" name="幻灯片" r:id="rId3" imgW="2964600" imgH="1666800" progId="PowerPoint.Slide.12">
              <p:embed/>
            </p:oleObj>
          </a:graphicData>
        </a:graphic>
      </p:graphicFrame>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8"/>
          <p:cNvSpPr>
            <a:spLocks noChangeArrowheads="1"/>
          </p:cNvSpPr>
          <p:nvPr/>
        </p:nvSpPr>
        <p:spPr bwMode="auto">
          <a:xfrm>
            <a:off x="539750" y="0"/>
            <a:ext cx="8064500" cy="857250"/>
          </a:xfrm>
          <a:prstGeom prst="rect">
            <a:avLst/>
          </a:prstGeom>
          <a:noFill/>
          <a:ln w="9525">
            <a:noFill/>
            <a:miter lim="800000"/>
            <a:headEnd/>
            <a:tailEnd/>
          </a:ln>
        </p:spPr>
        <p:txBody>
          <a:bodyPr anchor="ctr"/>
          <a:lstStyle/>
          <a:p>
            <a:pPr algn="ctr"/>
            <a:r>
              <a:rPr lang="zh-CN" altLang="en-US" sz="3600">
                <a:solidFill>
                  <a:srgbClr val="CC0000"/>
                </a:solidFill>
                <a:latin typeface="Times New Roman" pitchFamily="18" charset="0"/>
                <a:ea typeface="楷体_GB2312" pitchFamily="49" charset="-122"/>
              </a:rPr>
              <a:t>第</a:t>
            </a:r>
            <a:r>
              <a:rPr lang="en-US" altLang="en-US" sz="3600">
                <a:solidFill>
                  <a:srgbClr val="CC0000"/>
                </a:solidFill>
                <a:latin typeface="Times New Roman" pitchFamily="18" charset="0"/>
                <a:ea typeface="楷体_GB2312" pitchFamily="49" charset="-122"/>
              </a:rPr>
              <a:t>4</a:t>
            </a:r>
            <a:r>
              <a:rPr lang="zh-CN" altLang="en-US" sz="3600">
                <a:solidFill>
                  <a:srgbClr val="CC0000"/>
                </a:solidFill>
                <a:latin typeface="Times New Roman" pitchFamily="18" charset="0"/>
                <a:ea typeface="楷体_GB2312" pitchFamily="49" charset="-122"/>
              </a:rPr>
              <a:t>章  数字电路单元设计</a:t>
            </a:r>
          </a:p>
        </p:txBody>
      </p:sp>
      <p:sp>
        <p:nvSpPr>
          <p:cNvPr id="3" name="Rectangle 3"/>
          <p:cNvSpPr txBox="1">
            <a:spLocks noChangeArrowheads="1"/>
          </p:cNvSpPr>
          <p:nvPr/>
        </p:nvSpPr>
        <p:spPr>
          <a:xfrm>
            <a:off x="1857376" y="910829"/>
            <a:ext cx="5643563" cy="3401615"/>
          </a:xfrm>
          <a:prstGeom prst="rect">
            <a:avLst/>
          </a:prstGeom>
        </p:spPr>
        <p:txBody>
          <a:bodyPr/>
          <a:lstStyle/>
          <a:p>
            <a:pPr>
              <a:spcAft>
                <a:spcPts val="600"/>
              </a:spcAft>
              <a:defRPr/>
            </a:pPr>
            <a:r>
              <a:rPr lang="en-US" altLang="en-US" sz="2800" kern="0" dirty="0">
                <a:latin typeface="+mn-ea"/>
                <a:ea typeface="+mn-ea"/>
                <a:hlinkClick r:id="rId4" action="ppaction://hlinksldjump"/>
              </a:rPr>
              <a:t>4.1  CMOS</a:t>
            </a:r>
            <a:r>
              <a:rPr lang="zh-CN" altLang="en-US" sz="2800" kern="0" dirty="0">
                <a:latin typeface="+mn-ea"/>
                <a:ea typeface="+mn-ea"/>
                <a:hlinkClick r:id="rId4" action="ppaction://hlinksldjump"/>
              </a:rPr>
              <a:t>逻辑门</a:t>
            </a:r>
            <a:endParaRPr lang="zh-CN" altLang="en-US" sz="2800" kern="0" dirty="0">
              <a:latin typeface="+mn-ea"/>
              <a:ea typeface="+mn-ea"/>
            </a:endParaRPr>
          </a:p>
          <a:p>
            <a:pPr>
              <a:spcAft>
                <a:spcPts val="600"/>
              </a:spcAft>
              <a:defRPr/>
            </a:pPr>
            <a:r>
              <a:rPr lang="en-US" altLang="en-US" sz="2800" kern="0" dirty="0">
                <a:latin typeface="+mn-ea"/>
                <a:ea typeface="+mn-ea"/>
                <a:hlinkClick r:id="rId5" action="ppaction://hlinksldjump"/>
              </a:rPr>
              <a:t>4.2  </a:t>
            </a:r>
            <a:r>
              <a:rPr lang="zh-CN" altLang="en-US" sz="2800" kern="0" dirty="0">
                <a:latin typeface="+mn-ea"/>
                <a:ea typeface="+mn-ea"/>
                <a:hlinkClick r:id="rId5" action="ppaction://hlinksldjump"/>
              </a:rPr>
              <a:t>组合逻辑电路设计</a:t>
            </a:r>
            <a:endParaRPr lang="zh-CN" altLang="en-US" sz="2800" kern="0" dirty="0">
              <a:latin typeface="+mn-ea"/>
              <a:ea typeface="+mn-ea"/>
            </a:endParaRPr>
          </a:p>
          <a:p>
            <a:pPr>
              <a:spcAft>
                <a:spcPts val="600"/>
              </a:spcAft>
              <a:defRPr/>
            </a:pPr>
            <a:r>
              <a:rPr lang="en-US" altLang="en-US" sz="2800" kern="0" dirty="0">
                <a:latin typeface="+mn-ea"/>
                <a:ea typeface="+mn-ea"/>
                <a:hlinkClick r:id="rId6" action="ppaction://hlinksldjump"/>
              </a:rPr>
              <a:t>4.3  </a:t>
            </a:r>
            <a:r>
              <a:rPr lang="zh-CN" altLang="en-US" sz="2800" kern="0" dirty="0">
                <a:latin typeface="+mn-ea"/>
                <a:ea typeface="+mn-ea"/>
                <a:hlinkClick r:id="rId6" action="ppaction://hlinksldjump"/>
              </a:rPr>
              <a:t>计数器设计</a:t>
            </a:r>
            <a:endParaRPr lang="zh-CN" altLang="en-US" sz="2800" kern="0" dirty="0">
              <a:latin typeface="+mn-ea"/>
              <a:ea typeface="+mn-ea"/>
            </a:endParaRPr>
          </a:p>
          <a:p>
            <a:pPr>
              <a:spcAft>
                <a:spcPts val="600"/>
              </a:spcAft>
              <a:defRPr/>
            </a:pPr>
            <a:r>
              <a:rPr lang="en-US" altLang="en-US" sz="2800" kern="0" dirty="0">
                <a:latin typeface="+mn-ea"/>
                <a:ea typeface="+mn-ea"/>
                <a:hlinkClick r:id="rId7" action="ppaction://hlinksldjump"/>
              </a:rPr>
              <a:t>4.4  </a:t>
            </a:r>
            <a:r>
              <a:rPr lang="zh-CN" altLang="en-US" sz="2800" kern="0" dirty="0">
                <a:latin typeface="+mn-ea"/>
                <a:ea typeface="+mn-ea"/>
                <a:hlinkClick r:id="rId7" action="ppaction://hlinksldjump"/>
              </a:rPr>
              <a:t>移位寄存器设计</a:t>
            </a:r>
            <a:endParaRPr lang="zh-CN" altLang="en-US" sz="2800" kern="0" dirty="0">
              <a:latin typeface="+mn-ea"/>
              <a:ea typeface="+mn-ea"/>
            </a:endParaRPr>
          </a:p>
          <a:p>
            <a:pPr>
              <a:spcAft>
                <a:spcPts val="600"/>
              </a:spcAft>
              <a:defRPr/>
            </a:pPr>
            <a:r>
              <a:rPr lang="en-US" altLang="en-US" sz="2800" kern="0" dirty="0">
                <a:latin typeface="+mn-ea"/>
                <a:ea typeface="+mn-ea"/>
                <a:hlinkClick r:id="rId8" action="ppaction://hlinksldjump"/>
              </a:rPr>
              <a:t>4.5  </a:t>
            </a:r>
            <a:r>
              <a:rPr lang="zh-CN" altLang="en-US" sz="2800" kern="0" dirty="0">
                <a:latin typeface="+mn-ea"/>
                <a:ea typeface="+mn-ea"/>
                <a:hlinkClick r:id="rId8" action="ppaction://hlinksldjump"/>
              </a:rPr>
              <a:t>锁存器设计</a:t>
            </a:r>
            <a:endParaRPr lang="zh-CN" altLang="en-US" sz="2800" kern="0" dirty="0">
              <a:latin typeface="+mn-ea"/>
              <a:ea typeface="+mn-ea"/>
            </a:endParaRPr>
          </a:p>
          <a:p>
            <a:pPr>
              <a:spcAft>
                <a:spcPts val="600"/>
              </a:spcAft>
              <a:defRPr/>
            </a:pPr>
            <a:r>
              <a:rPr lang="en-US" altLang="en-US" sz="2800" kern="0" dirty="0">
                <a:latin typeface="+mn-ea"/>
                <a:ea typeface="+mn-ea"/>
                <a:hlinkClick r:id="rId9" action="ppaction://hlinksldjump"/>
              </a:rPr>
              <a:t>4.6  </a:t>
            </a:r>
            <a:r>
              <a:rPr lang="zh-CN" altLang="en-US" sz="2800" kern="0" dirty="0">
                <a:latin typeface="+mn-ea"/>
                <a:ea typeface="+mn-ea"/>
                <a:hlinkClick r:id="rId9" action="ppaction://hlinksldjump"/>
              </a:rPr>
              <a:t>触发器设计</a:t>
            </a:r>
            <a:endParaRPr lang="zh-CN" altLang="en-US" sz="2800" kern="0" dirty="0">
              <a:latin typeface="+mn-ea"/>
              <a:ea typeface="+mn-ea"/>
            </a:endParaRPr>
          </a:p>
          <a:p>
            <a:pPr>
              <a:spcAft>
                <a:spcPts val="600"/>
              </a:spcAft>
              <a:defRPr/>
            </a:pPr>
            <a:r>
              <a:rPr lang="en-US" altLang="en-US" sz="2800" kern="0" dirty="0">
                <a:latin typeface="+mn-ea"/>
                <a:ea typeface="+mn-ea"/>
                <a:hlinkClick r:id="rId10" action="ppaction://hlinksldjump"/>
              </a:rPr>
              <a:t>4.7  </a:t>
            </a:r>
            <a:r>
              <a:rPr lang="zh-CN" altLang="en-US" sz="2800" kern="0" dirty="0">
                <a:latin typeface="+mn-ea"/>
                <a:ea typeface="+mn-ea"/>
                <a:hlinkClick r:id="rId10" action="ppaction://hlinksldjump"/>
              </a:rPr>
              <a:t>单稳态触发器设计</a:t>
            </a:r>
            <a:endParaRPr lang="zh-CN" altLang="en-US" sz="2800" kern="0" dirty="0">
              <a:latin typeface="+mn-ea"/>
              <a:ea typeface="+mn-ea"/>
            </a:endParaRPr>
          </a:p>
          <a:p>
            <a:pPr>
              <a:spcAft>
                <a:spcPts val="600"/>
              </a:spcAft>
              <a:defRPr/>
            </a:pPr>
            <a:r>
              <a:rPr lang="en-US" altLang="en-US" sz="2800" kern="0" dirty="0">
                <a:latin typeface="+mn-ea"/>
                <a:ea typeface="+mn-ea"/>
                <a:hlinkClick r:id="rId11" action="ppaction://hlinksldjump"/>
              </a:rPr>
              <a:t>4.8  </a:t>
            </a:r>
            <a:r>
              <a:rPr lang="zh-CN" altLang="en-US" sz="2800" kern="0" dirty="0">
                <a:latin typeface="+mn-ea"/>
                <a:ea typeface="+mn-ea"/>
                <a:hlinkClick r:id="rId11" action="ppaction://hlinksldjump"/>
              </a:rPr>
              <a:t>多谐振荡电路设计</a:t>
            </a:r>
            <a:endParaRPr lang="zh-CN" altLang="en-US" sz="2800" kern="0" dirty="0">
              <a:latin typeface="+mn-ea"/>
              <a:ea typeface="+mn-ea"/>
            </a:endParaRPr>
          </a:p>
          <a:p>
            <a:pPr>
              <a:spcAft>
                <a:spcPts val="600"/>
              </a:spcAft>
              <a:defRPr/>
            </a:pPr>
            <a:r>
              <a:rPr lang="en-US" altLang="en-US" sz="2800" kern="0" dirty="0">
                <a:latin typeface="+mn-ea"/>
                <a:ea typeface="+mn-ea"/>
                <a:hlinkClick r:id="rId12" action="ppaction://hlinksldjump"/>
              </a:rPr>
              <a:t>4.9  </a:t>
            </a:r>
            <a:r>
              <a:rPr lang="zh-CN" altLang="en-US" sz="2800" kern="0" dirty="0">
                <a:latin typeface="+mn-ea"/>
                <a:ea typeface="+mn-ea"/>
                <a:hlinkClick r:id="rId12" action="ppaction://hlinksldjump"/>
              </a:rPr>
              <a:t>模拟开关设计</a:t>
            </a:r>
            <a:endParaRPr lang="en-US" altLang="zh-CN" sz="2800" kern="0" dirty="0">
              <a:latin typeface="+mn-ea"/>
              <a:ea typeface="+mn-ea"/>
            </a:endParaRPr>
          </a:p>
          <a:p>
            <a:pPr>
              <a:spcAft>
                <a:spcPts val="600"/>
              </a:spcAft>
              <a:defRPr/>
            </a:pPr>
            <a:r>
              <a:rPr lang="en-US" altLang="en-US" sz="2800" kern="0" dirty="0">
                <a:latin typeface="+mn-ea"/>
                <a:ea typeface="+mn-ea"/>
                <a:hlinkClick r:id="rId13" action="ppaction://hlinksldjump"/>
              </a:rPr>
              <a:t>4.10  555</a:t>
            </a:r>
            <a:r>
              <a:rPr lang="zh-CN" altLang="en-US" sz="2800" kern="0" dirty="0">
                <a:latin typeface="+mn-ea"/>
                <a:ea typeface="+mn-ea"/>
                <a:hlinkClick r:id="rId13" action="ppaction://hlinksldjump"/>
              </a:rPr>
              <a:t>定时器设计</a:t>
            </a:r>
            <a:endParaRPr lang="zh-CN" altLang="en-US" sz="2800" kern="0" dirty="0">
              <a:latin typeface="+mn-ea"/>
              <a:ea typeface="+mn-ea"/>
            </a:endParaRPr>
          </a:p>
          <a:p>
            <a:pPr>
              <a:spcBef>
                <a:spcPts val="600"/>
              </a:spcBef>
              <a:spcAft>
                <a:spcPts val="600"/>
              </a:spcAft>
              <a:defRPr/>
            </a:pPr>
            <a:endParaRPr lang="zh-CN" altLang="en-US" sz="2800" kern="0" dirty="0">
              <a:latin typeface="+mn-lt"/>
              <a:ea typeface="+mn-ea"/>
            </a:endParaRPr>
          </a:p>
        </p:txBody>
      </p:sp>
    </p:spTree>
  </p:cSld>
  <p:clrMapOvr>
    <a:masterClrMapping/>
  </p:clrMapOvr>
  <p:transition>
    <p:wipe dir="r"/>
    <p:sndAc>
      <p:stSnd>
        <p:snd r:embed="rId3"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8"/>
          <p:cNvSpPr>
            <a:spLocks noChangeArrowheads="1"/>
          </p:cNvSpPr>
          <p:nvPr/>
        </p:nvSpPr>
        <p:spPr bwMode="auto">
          <a:xfrm>
            <a:off x="714375" y="214296"/>
            <a:ext cx="6072188" cy="603663"/>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4.3  </a:t>
            </a:r>
            <a:r>
              <a:rPr lang="zh-CN" altLang="en-US" sz="2400" dirty="0">
                <a:solidFill>
                  <a:srgbClr val="C00000"/>
                </a:solidFill>
                <a:latin typeface="+mn-ea"/>
                <a:ea typeface="+mn-ea"/>
              </a:rPr>
              <a:t>计数器</a:t>
            </a:r>
            <a:r>
              <a:rPr lang="zh-CN" altLang="en-US" sz="2400" dirty="0">
                <a:solidFill>
                  <a:srgbClr val="C00000"/>
                </a:solidFill>
                <a:latin typeface="+mn-ea"/>
                <a:ea typeface="+mn-ea"/>
              </a:rPr>
              <a:t>设计</a:t>
            </a:r>
            <a:endParaRPr lang="en-US" altLang="zh-CN" sz="2400" dirty="0">
              <a:solidFill>
                <a:srgbClr val="C00000"/>
              </a:solidFill>
              <a:latin typeface="+mn-ea"/>
              <a:ea typeface="+mn-ea"/>
            </a:endParaRPr>
          </a:p>
        </p:txBody>
      </p:sp>
      <p:sp>
        <p:nvSpPr>
          <p:cNvPr id="5427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 name="Rectangle 2"/>
          <p:cNvSpPr>
            <a:spLocks noChangeArrowheads="1"/>
          </p:cNvSpPr>
          <p:nvPr/>
        </p:nvSpPr>
        <p:spPr bwMode="auto">
          <a:xfrm>
            <a:off x="500063" y="2214560"/>
            <a:ext cx="2806700" cy="461665"/>
          </a:xfrm>
          <a:prstGeom prst="rect">
            <a:avLst/>
          </a:prstGeom>
          <a:noFill/>
          <a:ln w="12700">
            <a:noFill/>
            <a:miter lim="800000"/>
            <a:headEnd/>
            <a:tailEnd/>
          </a:ln>
        </p:spPr>
        <p:txBody>
          <a:bodyPr>
            <a:spAutoFit/>
          </a:bodyPr>
          <a:lstStyle/>
          <a:p>
            <a:r>
              <a:rPr kumimoji="1" lang="en-US" altLang="zh-CN" sz="2400" dirty="0">
                <a:solidFill>
                  <a:srgbClr val="000066"/>
                </a:solidFill>
                <a:latin typeface="楷体_GB2312" pitchFamily="49" charset="-122"/>
                <a:ea typeface="楷体_GB2312" pitchFamily="49" charset="-122"/>
              </a:rPr>
              <a:t>(2) </a:t>
            </a:r>
            <a:r>
              <a:rPr kumimoji="1" lang="zh-CN" altLang="en-US" sz="2400" dirty="0">
                <a:solidFill>
                  <a:srgbClr val="000066"/>
                </a:solidFill>
                <a:latin typeface="楷体_GB2312" pitchFamily="49" charset="-122"/>
                <a:ea typeface="楷体_GB2312" pitchFamily="49" charset="-122"/>
              </a:rPr>
              <a:t>计数器的分类</a:t>
            </a:r>
          </a:p>
        </p:txBody>
      </p:sp>
      <p:sp>
        <p:nvSpPr>
          <p:cNvPr id="7" name="Text Box 3"/>
          <p:cNvSpPr txBox="1">
            <a:spLocks noChangeArrowheads="1"/>
          </p:cNvSpPr>
          <p:nvPr/>
        </p:nvSpPr>
        <p:spPr bwMode="auto">
          <a:xfrm>
            <a:off x="642939" y="2714626"/>
            <a:ext cx="7369175" cy="430887"/>
          </a:xfrm>
          <a:prstGeom prst="rect">
            <a:avLst/>
          </a:prstGeom>
          <a:noFill/>
          <a:ln w="12700">
            <a:noFill/>
            <a:miter lim="800000"/>
            <a:headEnd/>
            <a:tailEnd/>
          </a:ln>
        </p:spPr>
        <p:txBody>
          <a:bodyPr>
            <a:spAutoFit/>
          </a:bodyPr>
          <a:lstStyle/>
          <a:p>
            <a:pPr>
              <a:spcBef>
                <a:spcPct val="50000"/>
              </a:spcBef>
              <a:buFontTx/>
              <a:buChar char="•"/>
            </a:pPr>
            <a:r>
              <a:rPr kumimoji="1" lang="zh-CN" altLang="en-US" sz="2200" dirty="0">
                <a:solidFill>
                  <a:srgbClr val="000066"/>
                </a:solidFill>
                <a:latin typeface="楷体_GB2312" pitchFamily="49" charset="-122"/>
                <a:ea typeface="楷体_GB2312" pitchFamily="49" charset="-122"/>
              </a:rPr>
              <a:t>按脉冲输入方式，分为同步和异步计数器</a:t>
            </a:r>
          </a:p>
        </p:txBody>
      </p:sp>
      <p:sp>
        <p:nvSpPr>
          <p:cNvPr id="8" name="Text Box 4"/>
          <p:cNvSpPr txBox="1">
            <a:spLocks noChangeArrowheads="1"/>
          </p:cNvSpPr>
          <p:nvPr/>
        </p:nvSpPr>
        <p:spPr bwMode="auto">
          <a:xfrm>
            <a:off x="655639" y="3143254"/>
            <a:ext cx="7369175" cy="430887"/>
          </a:xfrm>
          <a:prstGeom prst="rect">
            <a:avLst/>
          </a:prstGeom>
          <a:noFill/>
          <a:ln w="12700">
            <a:noFill/>
            <a:miter lim="800000"/>
            <a:headEnd/>
            <a:tailEnd/>
          </a:ln>
        </p:spPr>
        <p:txBody>
          <a:bodyPr>
            <a:spAutoFit/>
          </a:bodyPr>
          <a:lstStyle/>
          <a:p>
            <a:pPr>
              <a:spcBef>
                <a:spcPct val="50000"/>
              </a:spcBef>
              <a:buFontTx/>
              <a:buChar char="•"/>
            </a:pPr>
            <a:r>
              <a:rPr kumimoji="1" lang="zh-CN" altLang="en-US" sz="2200" dirty="0">
                <a:solidFill>
                  <a:srgbClr val="000066"/>
                </a:solidFill>
                <a:latin typeface="楷体_GB2312" pitchFamily="49" charset="-122"/>
                <a:ea typeface="楷体_GB2312" pitchFamily="49" charset="-122"/>
              </a:rPr>
              <a:t>按进位体制，分为二进制、十进制和任意进制计数器</a:t>
            </a:r>
          </a:p>
        </p:txBody>
      </p:sp>
      <p:sp>
        <p:nvSpPr>
          <p:cNvPr id="9" name="Text Box 5"/>
          <p:cNvSpPr txBox="1">
            <a:spLocks noChangeArrowheads="1"/>
          </p:cNvSpPr>
          <p:nvPr/>
        </p:nvSpPr>
        <p:spPr bwMode="auto">
          <a:xfrm>
            <a:off x="657198" y="3571882"/>
            <a:ext cx="7369175" cy="430887"/>
          </a:xfrm>
          <a:prstGeom prst="rect">
            <a:avLst/>
          </a:prstGeom>
          <a:noFill/>
          <a:ln w="12700">
            <a:noFill/>
            <a:miter lim="800000"/>
            <a:headEnd/>
            <a:tailEnd/>
          </a:ln>
          <a:effectLst/>
        </p:spPr>
        <p:txBody>
          <a:bodyPr>
            <a:spAutoFit/>
          </a:bodyPr>
          <a:lstStyle/>
          <a:p>
            <a:pPr marL="0" lvl="8">
              <a:spcBef>
                <a:spcPct val="50000"/>
              </a:spcBef>
              <a:buFontTx/>
              <a:buChar char="•"/>
              <a:defRPr/>
            </a:pPr>
            <a:r>
              <a:rPr kumimoji="1" lang="zh-CN" altLang="en-US" sz="2200" dirty="0">
                <a:solidFill>
                  <a:srgbClr val="000066"/>
                </a:solidFill>
                <a:latin typeface="楷体_GB2312" pitchFamily="49" charset="-122"/>
                <a:ea typeface="楷体_GB2312" pitchFamily="49" charset="-122"/>
              </a:rPr>
              <a:t>按逻辑功能，分为加法、减法和可逆计数器</a:t>
            </a:r>
          </a:p>
        </p:txBody>
      </p:sp>
      <p:sp>
        <p:nvSpPr>
          <p:cNvPr id="10" name="Text Box 7"/>
          <p:cNvSpPr txBox="1">
            <a:spLocks noChangeArrowheads="1"/>
          </p:cNvSpPr>
          <p:nvPr/>
        </p:nvSpPr>
        <p:spPr bwMode="auto">
          <a:xfrm>
            <a:off x="500063" y="1017985"/>
            <a:ext cx="3172663" cy="461665"/>
          </a:xfrm>
          <a:prstGeom prst="rect">
            <a:avLst/>
          </a:prstGeom>
          <a:noFill/>
          <a:ln w="28575">
            <a:noFill/>
            <a:miter lim="800000"/>
            <a:headEnd/>
            <a:tailEnd/>
          </a:ln>
        </p:spPr>
        <p:txBody>
          <a:bodyPr wrap="none">
            <a:spAutoFit/>
          </a:bodyPr>
          <a:lstStyle/>
          <a:p>
            <a:r>
              <a:rPr kumimoji="1" lang="en-US" altLang="zh-CN" sz="2400">
                <a:solidFill>
                  <a:srgbClr val="000066"/>
                </a:solidFill>
                <a:latin typeface="Times New Roman" pitchFamily="18" charset="0"/>
                <a:ea typeface="楷体_GB2312" pitchFamily="49" charset="-122"/>
              </a:rPr>
              <a:t>(1)  </a:t>
            </a:r>
            <a:r>
              <a:rPr kumimoji="1" lang="zh-CN" altLang="en-US" sz="2400">
                <a:solidFill>
                  <a:srgbClr val="000066"/>
                </a:solidFill>
                <a:latin typeface="楷体_GB2312" pitchFamily="49" charset="-122"/>
                <a:ea typeface="楷体_GB2312" pitchFamily="49" charset="-122"/>
              </a:rPr>
              <a:t>计数器的逻辑功能</a:t>
            </a:r>
          </a:p>
        </p:txBody>
      </p:sp>
      <p:sp>
        <p:nvSpPr>
          <p:cNvPr id="11" name="Text Box 8"/>
          <p:cNvSpPr txBox="1">
            <a:spLocks noChangeArrowheads="1"/>
          </p:cNvSpPr>
          <p:nvPr/>
        </p:nvSpPr>
        <p:spPr bwMode="auto">
          <a:xfrm>
            <a:off x="547689" y="1416844"/>
            <a:ext cx="8239125" cy="769441"/>
          </a:xfrm>
          <a:prstGeom prst="rect">
            <a:avLst/>
          </a:prstGeom>
          <a:noFill/>
          <a:ln w="9525">
            <a:noFill/>
            <a:miter lim="800000"/>
            <a:headEnd/>
            <a:tailEnd/>
          </a:ln>
        </p:spPr>
        <p:txBody>
          <a:bodyPr>
            <a:spAutoFit/>
          </a:bodyPr>
          <a:lstStyle/>
          <a:p>
            <a:r>
              <a:rPr kumimoji="1" lang="en-US" altLang="zh-CN" sz="2200" dirty="0">
                <a:solidFill>
                  <a:srgbClr val="000066"/>
                </a:solidFill>
                <a:latin typeface="楷体_GB2312" pitchFamily="49" charset="-122"/>
                <a:ea typeface="楷体_GB2312" pitchFamily="49" charset="-122"/>
              </a:rPr>
              <a:t> </a:t>
            </a:r>
            <a:r>
              <a:rPr kumimoji="1" lang="en-US" altLang="zh-CN" sz="2200" dirty="0" smtClean="0">
                <a:solidFill>
                  <a:srgbClr val="000066"/>
                </a:solidFill>
                <a:latin typeface="楷体_GB2312" pitchFamily="49" charset="-122"/>
                <a:ea typeface="楷体_GB2312" pitchFamily="49" charset="-122"/>
              </a:rPr>
              <a:t>   </a:t>
            </a:r>
            <a:r>
              <a:rPr kumimoji="1" lang="zh-CN" altLang="en-US" sz="2200" dirty="0" smtClean="0">
                <a:solidFill>
                  <a:srgbClr val="000066"/>
                </a:solidFill>
                <a:latin typeface="楷体_GB2312" pitchFamily="49" charset="-122"/>
                <a:ea typeface="楷体_GB2312" pitchFamily="49" charset="-122"/>
              </a:rPr>
              <a:t>计数器</a:t>
            </a:r>
            <a:r>
              <a:rPr kumimoji="1" lang="zh-CN" altLang="en-US" sz="2200" dirty="0">
                <a:solidFill>
                  <a:srgbClr val="000066"/>
                </a:solidFill>
                <a:latin typeface="楷体_GB2312" pitchFamily="49" charset="-122"/>
                <a:ea typeface="楷体_GB2312" pitchFamily="49" charset="-122"/>
              </a:rPr>
              <a:t>的基本功能是对输入时钟脉冲进行计数。它也可用于分频、定时、产生节拍脉冲和脉冲序列及进行数字运算等等。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10" grpId="0" autoUpdateAnimBg="0"/>
      <p:bldP spid="1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8"/>
          <p:cNvSpPr>
            <a:spLocks noChangeArrowheads="1"/>
          </p:cNvSpPr>
          <p:nvPr/>
        </p:nvSpPr>
        <p:spPr bwMode="auto">
          <a:xfrm>
            <a:off x="714375" y="267891"/>
            <a:ext cx="6072188"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4.3.1  </a:t>
            </a:r>
            <a:r>
              <a:rPr lang="zh-CN" altLang="en-US" sz="2400" dirty="0">
                <a:solidFill>
                  <a:srgbClr val="C00000"/>
                </a:solidFill>
                <a:latin typeface="+mn-ea"/>
                <a:ea typeface="+mn-ea"/>
              </a:rPr>
              <a:t>同步计数器</a:t>
            </a:r>
            <a:r>
              <a:rPr lang="en-US" altLang="zh-CN" sz="2400" dirty="0">
                <a:solidFill>
                  <a:srgbClr val="C00000"/>
                </a:solidFill>
                <a:latin typeface="+mn-ea"/>
                <a:ea typeface="+mn-ea"/>
              </a:rPr>
              <a:t>74HC160/161</a:t>
            </a:r>
          </a:p>
        </p:txBody>
      </p:sp>
      <p:sp>
        <p:nvSpPr>
          <p:cNvPr id="1741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14" name="Rectangle 2"/>
          <p:cNvSpPr>
            <a:spLocks noChangeArrowheads="1"/>
          </p:cNvSpPr>
          <p:nvPr/>
        </p:nvSpPr>
        <p:spPr bwMode="auto">
          <a:xfrm>
            <a:off x="642938" y="853232"/>
            <a:ext cx="5715000" cy="461665"/>
          </a:xfrm>
          <a:prstGeom prst="rect">
            <a:avLst/>
          </a:prstGeom>
          <a:noFill/>
          <a:ln w="9525">
            <a:noFill/>
            <a:miter lim="800000"/>
            <a:headEnd/>
            <a:tailEnd/>
          </a:ln>
        </p:spPr>
        <p:txBody>
          <a:bodyPr anchor="ctr">
            <a:spAutoFit/>
          </a:bodyPr>
          <a:lstStyle/>
          <a:p>
            <a:pPr>
              <a:tabLst>
                <a:tab pos="504825" algn="l"/>
              </a:tabLst>
            </a:pPr>
            <a:r>
              <a:rPr lang="en-US" altLang="zh-CN" sz="2400">
                <a:solidFill>
                  <a:srgbClr val="000066"/>
                </a:solidFill>
                <a:latin typeface="Times New Roman" pitchFamily="18" charset="0"/>
                <a:ea typeface="楷体_GB2312" pitchFamily="49" charset="-122"/>
              </a:rPr>
              <a:t>74HC160/74HC161</a:t>
            </a:r>
            <a:r>
              <a:rPr lang="zh-CN" altLang="en-US" sz="2400">
                <a:solidFill>
                  <a:srgbClr val="000066"/>
                </a:solidFill>
                <a:latin typeface="Times New Roman" pitchFamily="18" charset="0"/>
                <a:ea typeface="楷体_GB2312" pitchFamily="49" charset="-122"/>
              </a:rPr>
              <a:t>逻辑功能表</a:t>
            </a:r>
          </a:p>
        </p:txBody>
      </p:sp>
      <p:graphicFrame>
        <p:nvGraphicFramePr>
          <p:cNvPr id="13" name="Group 3"/>
          <p:cNvGraphicFramePr>
            <a:graphicFrameLocks noGrp="1"/>
          </p:cNvGraphicFramePr>
          <p:nvPr/>
        </p:nvGraphicFramePr>
        <p:xfrm>
          <a:off x="357188" y="1285875"/>
          <a:ext cx="8640762" cy="2786301"/>
        </p:xfrm>
        <a:graphic>
          <a:graphicData uri="http://schemas.openxmlformats.org/drawingml/2006/table">
            <a:tbl>
              <a:tblPr/>
              <a:tblGrid>
                <a:gridCol w="714375"/>
                <a:gridCol w="690562"/>
                <a:gridCol w="663575"/>
                <a:gridCol w="757238"/>
                <a:gridCol w="725487"/>
                <a:gridCol w="588963"/>
                <a:gridCol w="588962"/>
                <a:gridCol w="592138"/>
                <a:gridCol w="593725"/>
                <a:gridCol w="503237"/>
                <a:gridCol w="520700"/>
                <a:gridCol w="603250"/>
                <a:gridCol w="517525"/>
                <a:gridCol w="581025"/>
              </a:tblGrid>
              <a:tr h="29718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dirty="0" smtClean="0">
                          <a:ln>
                            <a:noFill/>
                          </a:ln>
                          <a:solidFill>
                            <a:srgbClr val="000099"/>
                          </a:solidFill>
                          <a:effectLst/>
                          <a:latin typeface="Times New Roman" pitchFamily="18" charset="0"/>
                          <a:ea typeface="楷体_GB2312" pitchFamily="49" charset="-122"/>
                          <a:cs typeface="Times New Roman" pitchFamily="18" charset="0"/>
                        </a:rPr>
                        <a:t>输     入</a:t>
                      </a:r>
                    </a:p>
                  </a:txBody>
                  <a:tcPr marT="34290" marB="34290"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输   出</a:t>
                      </a:r>
                    </a:p>
                  </a:txBody>
                  <a:tcPr marT="34290" marB="34290" anchor="ctr"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257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清零</a:t>
                      </a:r>
                    </a:p>
                  </a:txBody>
                  <a:tcPr marT="34290" marB="3429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99"/>
                          </a:solidFill>
                          <a:effectLst/>
                          <a:latin typeface="Times New Roman" pitchFamily="18" charset="0"/>
                          <a:ea typeface="楷体_GB2312" pitchFamily="49" charset="-122"/>
                          <a:cs typeface="Times New Roman" pitchFamily="18" charset="0"/>
                        </a:rPr>
                        <a:t>预置</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使能</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时钟</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预置数据输入</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计  数</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进位</a:t>
                      </a:r>
                    </a:p>
                  </a:txBody>
                  <a:tcPr marT="34290" marB="3429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9718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CEP</a:t>
                      </a:r>
                      <a:endParaRPr kumimoji="0" lang="en-US" altLang="zh-CN" sz="14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CET</a:t>
                      </a:r>
                      <a:endParaRPr kumimoji="0" lang="en-US" altLang="zh-CN" sz="14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CP</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3</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2</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Q</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3</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Q</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2</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Q</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Q</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TC</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3</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2</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3</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2</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1"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D</a:t>
                      </a:r>
                      <a:r>
                        <a:rPr kumimoji="0" lang="en-US" altLang="zh-CN" sz="1500" b="1" i="0" u="none" strike="noStrike" cap="none" normalizeH="0" baseline="-30000" smtClean="0">
                          <a:ln>
                            <a:noFill/>
                          </a:ln>
                          <a:solidFill>
                            <a:srgbClr val="000099"/>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保</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持</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L</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保</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持</a:t>
                      </a:r>
                    </a:p>
                  </a:txBody>
                  <a:tcPr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4774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H</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计</a:t>
                      </a:r>
                    </a:p>
                  </a:txBody>
                  <a:tcPr marT="34290" marB="3429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数</a:t>
                      </a:r>
                    </a:p>
                  </a:txBody>
                  <a:tcPr marT="34290" marB="3429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altLang="zh-CN" sz="1500" b="1" i="0" u="none" strike="noStrike" cap="none" normalizeH="0" baseline="0" smtClean="0">
                        <a:ln>
                          <a:noFill/>
                        </a:ln>
                        <a:solidFill>
                          <a:srgbClr val="000099"/>
                        </a:solidFill>
                        <a:effectLst/>
                        <a:latin typeface="Times New Roman" pitchFamily="18" charset="0"/>
                        <a:ea typeface="楷体_GB2312" pitchFamily="49" charset="-122"/>
                      </a:endParaRPr>
                    </a:p>
                  </a:txBody>
                  <a:tcPr marT="34290" marB="34290"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000099"/>
                          </a:solidFill>
                          <a:effectLst/>
                          <a:latin typeface="Times New Roman" pitchFamily="18" charset="0"/>
                          <a:ea typeface="楷体_GB2312" pitchFamily="49" charset="-122"/>
                          <a:cs typeface="Times New Roman" pitchFamily="18" charset="0"/>
                        </a:rPr>
                        <a:t>*</a:t>
                      </a:r>
                    </a:p>
                  </a:txBody>
                  <a:tcPr marT="34290" marB="34290"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520" name="Rectangle 110"/>
          <p:cNvSpPr>
            <a:spLocks noChangeArrowheads="1"/>
          </p:cNvSpPr>
          <p:nvPr/>
        </p:nvSpPr>
        <p:spPr bwMode="auto">
          <a:xfrm>
            <a:off x="0" y="2759750"/>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2"/>
          <p:cNvGraphicFramePr>
            <a:graphicFrameLocks noChangeAspect="1"/>
          </p:cNvGraphicFramePr>
          <p:nvPr/>
        </p:nvGraphicFramePr>
        <p:xfrm>
          <a:off x="1143001" y="2143125"/>
          <a:ext cx="530225" cy="276225"/>
        </p:xfrm>
        <a:graphic>
          <a:graphicData uri="http://schemas.openxmlformats.org/presentationml/2006/ole">
            <p:oleObj spid="_x0000_s17410" name="公式" r:id="rId3" imgW="393480" imgH="279360" progId="Equation.3">
              <p:embed/>
            </p:oleObj>
          </a:graphicData>
        </a:graphic>
      </p:graphicFrame>
      <p:sp>
        <p:nvSpPr>
          <p:cNvPr id="17521" name="Rectangle 112"/>
          <p:cNvSpPr>
            <a:spLocks noChangeArrowheads="1"/>
          </p:cNvSpPr>
          <p:nvPr/>
        </p:nvSpPr>
        <p:spPr bwMode="auto">
          <a:xfrm>
            <a:off x="0" y="2759750"/>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7411" name="Object 3"/>
          <p:cNvGraphicFramePr>
            <a:graphicFrameLocks noChangeAspect="1"/>
          </p:cNvGraphicFramePr>
          <p:nvPr/>
        </p:nvGraphicFramePr>
        <p:xfrm>
          <a:off x="500063" y="2089548"/>
          <a:ext cx="450850" cy="264319"/>
        </p:xfrm>
        <a:graphic>
          <a:graphicData uri="http://schemas.openxmlformats.org/presentationml/2006/ole">
            <p:oleObj spid="_x0000_s17411" name="公式" r:id="rId4" imgW="380880" imgH="291960" progId="Equation.3">
              <p:embed/>
            </p:oleObj>
          </a:graphicData>
        </a:graphic>
      </p:graphicFrame>
      <p:grpSp>
        <p:nvGrpSpPr>
          <p:cNvPr id="2" name="Group 114"/>
          <p:cNvGrpSpPr>
            <a:grpSpLocks/>
          </p:cNvGrpSpPr>
          <p:nvPr/>
        </p:nvGrpSpPr>
        <p:grpSpPr bwMode="auto">
          <a:xfrm>
            <a:off x="1662113" y="4286249"/>
            <a:ext cx="1695450" cy="431007"/>
            <a:chOff x="567" y="3671"/>
            <a:chExt cx="1068" cy="362"/>
          </a:xfrm>
        </p:grpSpPr>
        <p:grpSp>
          <p:nvGrpSpPr>
            <p:cNvPr id="17528" name="Group 115"/>
            <p:cNvGrpSpPr>
              <a:grpSpLocks/>
            </p:cNvGrpSpPr>
            <p:nvPr/>
          </p:nvGrpSpPr>
          <p:grpSpPr bwMode="auto">
            <a:xfrm>
              <a:off x="567" y="3671"/>
              <a:ext cx="1068" cy="362"/>
              <a:chOff x="567" y="3294"/>
              <a:chExt cx="1068" cy="362"/>
            </a:xfrm>
          </p:grpSpPr>
          <p:sp>
            <p:nvSpPr>
              <p:cNvPr id="17530" name="Rectangle 116"/>
              <p:cNvSpPr>
                <a:spLocks noChangeArrowheads="1"/>
              </p:cNvSpPr>
              <p:nvPr/>
            </p:nvSpPr>
            <p:spPr bwMode="auto">
              <a:xfrm>
                <a:off x="567" y="3294"/>
                <a:ext cx="1068" cy="362"/>
              </a:xfrm>
              <a:prstGeom prst="rect">
                <a:avLst/>
              </a:prstGeom>
              <a:noFill/>
              <a:ln w="9525">
                <a:solidFill>
                  <a:srgbClr val="CF2348">
                    <a:alpha val="0"/>
                  </a:srgbClr>
                </a:solidFill>
                <a:miter lim="800000"/>
                <a:headEnd/>
                <a:tailEnd/>
              </a:ln>
            </p:spPr>
            <p:txBody>
              <a:bodyPr wrap="none">
                <a:spAutoFit/>
              </a:bodyPr>
              <a:lstStyle/>
              <a:p>
                <a:r>
                  <a:rPr kumimoji="1" lang="en-US" altLang="zh-CN" sz="2200" i="1">
                    <a:solidFill>
                      <a:srgbClr val="CF2348"/>
                    </a:solidFill>
                    <a:latin typeface="Times New Roman" pitchFamily="18" charset="0"/>
                    <a:ea typeface="楷体_GB2312" pitchFamily="49" charset="-122"/>
                  </a:rPr>
                  <a:t>CR</a:t>
                </a:r>
                <a:r>
                  <a:rPr kumimoji="1" lang="zh-CN" altLang="en-US" sz="2200">
                    <a:solidFill>
                      <a:srgbClr val="CF2348"/>
                    </a:solidFill>
                    <a:latin typeface="楷体_GB2312" pitchFamily="49" charset="-122"/>
                    <a:ea typeface="楷体_GB2312" pitchFamily="49" charset="-122"/>
                  </a:rPr>
                  <a:t>的作用？</a:t>
                </a:r>
              </a:p>
            </p:txBody>
          </p:sp>
          <p:sp>
            <p:nvSpPr>
              <p:cNvPr id="17531" name="Line 117"/>
              <p:cNvSpPr>
                <a:spLocks noChangeShapeType="1"/>
              </p:cNvSpPr>
              <p:nvPr/>
            </p:nvSpPr>
            <p:spPr bwMode="auto">
              <a:xfrm>
                <a:off x="657" y="3336"/>
                <a:ext cx="206" cy="0"/>
              </a:xfrm>
              <a:prstGeom prst="line">
                <a:avLst/>
              </a:prstGeom>
              <a:noFill/>
              <a:ln w="28575">
                <a:solidFill>
                  <a:schemeClr val="tx2">
                    <a:alpha val="0"/>
                  </a:schemeClr>
                </a:solidFill>
                <a:round/>
                <a:headEnd/>
                <a:tailEnd/>
              </a:ln>
            </p:spPr>
            <p:txBody>
              <a:bodyPr/>
              <a:lstStyle/>
              <a:p>
                <a:endParaRPr lang="zh-CN" altLang="en-US"/>
              </a:p>
            </p:txBody>
          </p:sp>
        </p:grpSp>
        <p:sp>
          <p:nvSpPr>
            <p:cNvPr id="17529" name="Line 118"/>
            <p:cNvSpPr>
              <a:spLocks noChangeShapeType="1"/>
            </p:cNvSpPr>
            <p:nvPr/>
          </p:nvSpPr>
          <p:spPr bwMode="auto">
            <a:xfrm>
              <a:off x="680" y="3725"/>
              <a:ext cx="204" cy="0"/>
            </a:xfrm>
            <a:prstGeom prst="line">
              <a:avLst/>
            </a:prstGeom>
            <a:noFill/>
            <a:ln w="19050">
              <a:solidFill>
                <a:srgbClr val="CC0099"/>
              </a:solidFill>
              <a:round/>
              <a:headEnd/>
              <a:tailEnd/>
            </a:ln>
          </p:spPr>
          <p:txBody>
            <a:bodyPr wrap="none"/>
            <a:lstStyle/>
            <a:p>
              <a:endParaRPr lang="zh-CN" altLang="en-US"/>
            </a:p>
          </p:txBody>
        </p:sp>
      </p:grpSp>
      <p:grpSp>
        <p:nvGrpSpPr>
          <p:cNvPr id="4" name="Group 119"/>
          <p:cNvGrpSpPr>
            <a:grpSpLocks/>
          </p:cNvGrpSpPr>
          <p:nvPr/>
        </p:nvGrpSpPr>
        <p:grpSpPr bwMode="auto">
          <a:xfrm>
            <a:off x="4071939" y="4286249"/>
            <a:ext cx="2052637" cy="431007"/>
            <a:chOff x="3288" y="3657"/>
            <a:chExt cx="1293" cy="362"/>
          </a:xfrm>
        </p:grpSpPr>
        <p:grpSp>
          <p:nvGrpSpPr>
            <p:cNvPr id="17524" name="Group 120"/>
            <p:cNvGrpSpPr>
              <a:grpSpLocks/>
            </p:cNvGrpSpPr>
            <p:nvPr/>
          </p:nvGrpSpPr>
          <p:grpSpPr bwMode="auto">
            <a:xfrm>
              <a:off x="3288" y="3657"/>
              <a:ext cx="1293" cy="362"/>
              <a:chOff x="3515" y="3295"/>
              <a:chExt cx="1293" cy="362"/>
            </a:xfrm>
          </p:grpSpPr>
          <p:sp>
            <p:nvSpPr>
              <p:cNvPr id="17526" name="Rectangle 121"/>
              <p:cNvSpPr>
                <a:spLocks noChangeArrowheads="1"/>
              </p:cNvSpPr>
              <p:nvPr/>
            </p:nvSpPr>
            <p:spPr bwMode="auto">
              <a:xfrm>
                <a:off x="3515" y="3295"/>
                <a:ext cx="1293" cy="362"/>
              </a:xfrm>
              <a:prstGeom prst="rect">
                <a:avLst/>
              </a:prstGeom>
              <a:noFill/>
              <a:ln w="9525">
                <a:solidFill>
                  <a:schemeClr val="hlink">
                    <a:alpha val="0"/>
                  </a:schemeClr>
                </a:solidFill>
                <a:miter lim="800000"/>
                <a:headEnd/>
                <a:tailEnd/>
              </a:ln>
            </p:spPr>
            <p:txBody>
              <a:bodyPr>
                <a:spAutoFit/>
              </a:bodyPr>
              <a:lstStyle/>
              <a:p>
                <a:r>
                  <a:rPr kumimoji="1" lang="en-US" altLang="zh-CN" sz="2200" i="1">
                    <a:solidFill>
                      <a:srgbClr val="CF2348"/>
                    </a:solidFill>
                    <a:latin typeface="Times New Roman" pitchFamily="18" charset="0"/>
                    <a:ea typeface="楷体_GB2312" pitchFamily="49" charset="-122"/>
                  </a:rPr>
                  <a:t>PE</a:t>
                </a:r>
                <a:r>
                  <a:rPr kumimoji="1" lang="zh-CN" altLang="en-US" sz="2200">
                    <a:solidFill>
                      <a:srgbClr val="CF2348"/>
                    </a:solidFill>
                    <a:latin typeface="楷体_GB2312" pitchFamily="49" charset="-122"/>
                    <a:ea typeface="楷体_GB2312" pitchFamily="49" charset="-122"/>
                  </a:rPr>
                  <a:t>的作用？</a:t>
                </a:r>
              </a:p>
            </p:txBody>
          </p:sp>
          <p:sp>
            <p:nvSpPr>
              <p:cNvPr id="17527" name="Line 122"/>
              <p:cNvSpPr>
                <a:spLocks noChangeShapeType="1"/>
              </p:cNvSpPr>
              <p:nvPr/>
            </p:nvSpPr>
            <p:spPr bwMode="auto">
              <a:xfrm>
                <a:off x="3583" y="3337"/>
                <a:ext cx="240" cy="0"/>
              </a:xfrm>
              <a:prstGeom prst="line">
                <a:avLst/>
              </a:prstGeom>
              <a:noFill/>
              <a:ln w="28575">
                <a:solidFill>
                  <a:schemeClr val="tx2">
                    <a:alpha val="0"/>
                  </a:schemeClr>
                </a:solidFill>
                <a:round/>
                <a:headEnd/>
                <a:tailEnd/>
              </a:ln>
            </p:spPr>
            <p:txBody>
              <a:bodyPr/>
              <a:lstStyle/>
              <a:p>
                <a:endParaRPr lang="zh-CN" altLang="en-US"/>
              </a:p>
            </p:txBody>
          </p:sp>
        </p:grpSp>
        <p:sp>
          <p:nvSpPr>
            <p:cNvPr id="17525" name="Line 123"/>
            <p:cNvSpPr>
              <a:spLocks noChangeShapeType="1"/>
            </p:cNvSpPr>
            <p:nvPr/>
          </p:nvSpPr>
          <p:spPr bwMode="auto">
            <a:xfrm>
              <a:off x="3379" y="3702"/>
              <a:ext cx="204" cy="0"/>
            </a:xfrm>
            <a:prstGeom prst="line">
              <a:avLst/>
            </a:prstGeom>
            <a:noFill/>
            <a:ln w="19050">
              <a:solidFill>
                <a:srgbClr val="CC0099"/>
              </a:solidFill>
              <a:round/>
              <a:headEnd/>
              <a:tailEnd/>
            </a:ln>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8"/>
          <p:cNvSpPr>
            <a:spLocks noChangeArrowheads="1"/>
          </p:cNvSpPr>
          <p:nvPr/>
        </p:nvSpPr>
        <p:spPr bwMode="auto">
          <a:xfrm>
            <a:off x="714375" y="267891"/>
            <a:ext cx="6072188"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4.3.1  </a:t>
            </a:r>
            <a:r>
              <a:rPr lang="zh-CN" altLang="en-US" sz="2400" dirty="0">
                <a:solidFill>
                  <a:srgbClr val="C00000"/>
                </a:solidFill>
                <a:latin typeface="+mn-ea"/>
                <a:ea typeface="+mn-ea"/>
              </a:rPr>
              <a:t>同步计数器</a:t>
            </a:r>
            <a:r>
              <a:rPr lang="en-US" altLang="zh-CN" sz="2400" dirty="0">
                <a:solidFill>
                  <a:srgbClr val="C00000"/>
                </a:solidFill>
                <a:latin typeface="+mn-ea"/>
                <a:ea typeface="+mn-ea"/>
              </a:rPr>
              <a:t>74HC160/161</a:t>
            </a:r>
          </a:p>
        </p:txBody>
      </p:sp>
      <p:sp>
        <p:nvSpPr>
          <p:cNvPr id="5529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Rectangle 38"/>
          <p:cNvSpPr>
            <a:spLocks noChangeArrowheads="1"/>
          </p:cNvSpPr>
          <p:nvPr/>
        </p:nvSpPr>
        <p:spPr bwMode="auto">
          <a:xfrm>
            <a:off x="285751" y="914392"/>
            <a:ext cx="8429625" cy="514350"/>
          </a:xfrm>
          <a:prstGeom prst="rect">
            <a:avLst/>
          </a:prstGeom>
          <a:noFill/>
          <a:ln w="9525">
            <a:noFill/>
            <a:miter lim="800000"/>
            <a:headEnd/>
            <a:tailEnd/>
          </a:ln>
          <a:effectLst/>
        </p:spPr>
        <p:txBody>
          <a:bodyPr anchor="ctr"/>
          <a:lstStyle/>
          <a:p>
            <a:pPr>
              <a:defRPr/>
            </a:pPr>
            <a:r>
              <a:rPr lang="en-US" altLang="zh-CN" sz="2400" dirty="0">
                <a:latin typeface="+mn-ea"/>
                <a:ea typeface="+mn-ea"/>
              </a:rPr>
              <a:t>【</a:t>
            </a:r>
            <a:r>
              <a:rPr lang="zh-CN" altLang="en-US" sz="2400" dirty="0">
                <a:latin typeface="+mn-ea"/>
                <a:ea typeface="+mn-ea"/>
              </a:rPr>
              <a:t>例</a:t>
            </a:r>
            <a:r>
              <a:rPr lang="en-US" sz="2400" dirty="0">
                <a:latin typeface="+mn-ea"/>
                <a:ea typeface="+mn-ea"/>
              </a:rPr>
              <a:t>4-3-1</a:t>
            </a:r>
            <a:r>
              <a:rPr lang="en-US" altLang="zh-CN" sz="2400" dirty="0">
                <a:latin typeface="+mn-ea"/>
                <a:ea typeface="+mn-ea"/>
              </a:rPr>
              <a:t>】</a:t>
            </a:r>
            <a:r>
              <a:rPr lang="en-US" sz="2400" dirty="0">
                <a:latin typeface="+mn-ea"/>
                <a:ea typeface="+mn-ea"/>
              </a:rPr>
              <a:t> </a:t>
            </a:r>
            <a:r>
              <a:rPr lang="zh-CN" altLang="en-US" sz="2400" dirty="0">
                <a:latin typeface="+mn-ea"/>
                <a:ea typeface="+mn-ea"/>
              </a:rPr>
              <a:t>用</a:t>
            </a:r>
            <a:r>
              <a:rPr lang="en-US" sz="2400" dirty="0">
                <a:latin typeface="+mn-ea"/>
                <a:ea typeface="+mn-ea"/>
              </a:rPr>
              <a:t>74HC160</a:t>
            </a:r>
            <a:r>
              <a:rPr lang="zh-CN" altLang="en-US" sz="2400" dirty="0">
                <a:latin typeface="+mn-ea"/>
                <a:ea typeface="+mn-ea"/>
              </a:rPr>
              <a:t>设计</a:t>
            </a:r>
            <a:r>
              <a:rPr lang="en-US" sz="2400" dirty="0">
                <a:latin typeface="+mn-ea"/>
                <a:ea typeface="+mn-ea"/>
              </a:rPr>
              <a:t>1</a:t>
            </a:r>
            <a:r>
              <a:rPr lang="zh-CN" altLang="en-US" sz="2400" dirty="0">
                <a:latin typeface="+mn-ea"/>
                <a:ea typeface="+mn-ea"/>
              </a:rPr>
              <a:t>到</a:t>
            </a:r>
            <a:r>
              <a:rPr lang="en-US" sz="2400" dirty="0">
                <a:latin typeface="+mn-ea"/>
                <a:ea typeface="+mn-ea"/>
              </a:rPr>
              <a:t>7 </a:t>
            </a:r>
            <a:r>
              <a:rPr lang="zh-CN" altLang="en-US" sz="2400" dirty="0">
                <a:latin typeface="+mn-ea"/>
                <a:ea typeface="+mn-ea"/>
              </a:rPr>
              <a:t>（七进制）的计数电路及仿真波形。</a:t>
            </a:r>
          </a:p>
        </p:txBody>
      </p:sp>
      <p:grpSp>
        <p:nvGrpSpPr>
          <p:cNvPr id="2" name="组合 8"/>
          <p:cNvGrpSpPr>
            <a:grpSpLocks/>
          </p:cNvGrpSpPr>
          <p:nvPr/>
        </p:nvGrpSpPr>
        <p:grpSpPr bwMode="auto">
          <a:xfrm>
            <a:off x="681039" y="1500180"/>
            <a:ext cx="8034365" cy="1928826"/>
            <a:chOff x="611450" y="2060810"/>
            <a:chExt cx="8209140" cy="2664370"/>
          </a:xfrm>
        </p:grpSpPr>
        <p:sp>
          <p:nvSpPr>
            <p:cNvPr id="55304" name="矩形 7"/>
            <p:cNvSpPr>
              <a:spLocks noChangeArrowheads="1"/>
            </p:cNvSpPr>
            <p:nvPr/>
          </p:nvSpPr>
          <p:spPr bwMode="auto">
            <a:xfrm>
              <a:off x="611450" y="2060810"/>
              <a:ext cx="8209140" cy="266437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5305" name="Picture 4" descr="4T3T1"/>
            <p:cNvPicPr>
              <a:picLocks noChangeAspect="1" noChangeArrowheads="1"/>
            </p:cNvPicPr>
            <p:nvPr/>
          </p:nvPicPr>
          <p:blipFill>
            <a:blip r:embed="rId2" cstate="print"/>
            <a:srcRect/>
            <a:stretch>
              <a:fillRect/>
            </a:stretch>
          </p:blipFill>
          <p:spPr bwMode="auto">
            <a:xfrm>
              <a:off x="714375" y="2143125"/>
              <a:ext cx="8008938" cy="2500313"/>
            </a:xfrm>
            <a:prstGeom prst="rect">
              <a:avLst/>
            </a:prstGeom>
            <a:noFill/>
            <a:ln w="9525">
              <a:noFill/>
              <a:miter lim="800000"/>
              <a:headEnd/>
              <a:tailEnd/>
            </a:ln>
          </p:spPr>
        </p:pic>
      </p:grpSp>
      <p:sp>
        <p:nvSpPr>
          <p:cNvPr id="24" name="Rectangle 38"/>
          <p:cNvSpPr>
            <a:spLocks noChangeArrowheads="1"/>
          </p:cNvSpPr>
          <p:nvPr/>
        </p:nvSpPr>
        <p:spPr bwMode="auto">
          <a:xfrm>
            <a:off x="500093" y="3500444"/>
            <a:ext cx="8429625" cy="514350"/>
          </a:xfrm>
          <a:prstGeom prst="rect">
            <a:avLst/>
          </a:prstGeom>
          <a:noFill/>
          <a:ln w="9525">
            <a:noFill/>
            <a:miter lim="800000"/>
            <a:headEnd/>
            <a:tailEnd/>
          </a:ln>
          <a:effectLst/>
        </p:spPr>
        <p:txBody>
          <a:bodyPr anchor="ctr"/>
          <a:lstStyle/>
          <a:p>
            <a:pPr>
              <a:defRPr/>
            </a:pPr>
            <a:r>
              <a:rPr lang="zh-CN" altLang="en-US" sz="2200" dirty="0" smtClean="0">
                <a:solidFill>
                  <a:srgbClr val="0000CC"/>
                </a:solidFill>
                <a:latin typeface="+mn-ea"/>
                <a:ea typeface="+mn-ea"/>
              </a:rPr>
              <a:t>    多</a:t>
            </a:r>
            <a:r>
              <a:rPr lang="zh-CN" altLang="en-US" sz="2200" dirty="0">
                <a:solidFill>
                  <a:srgbClr val="0000CC"/>
                </a:solidFill>
                <a:latin typeface="+mn-ea"/>
                <a:ea typeface="+mn-ea"/>
              </a:rPr>
              <a:t>只</a:t>
            </a:r>
            <a:r>
              <a:rPr lang="en-US" sz="2200" dirty="0">
                <a:solidFill>
                  <a:srgbClr val="0000CC"/>
                </a:solidFill>
                <a:latin typeface="+mn-ea"/>
                <a:ea typeface="+mn-ea"/>
              </a:rPr>
              <a:t>74HC160/161</a:t>
            </a:r>
            <a:r>
              <a:rPr lang="zh-CN" altLang="en-US" sz="2200" dirty="0">
                <a:solidFill>
                  <a:srgbClr val="0000CC"/>
                </a:solidFill>
                <a:latin typeface="+mn-ea"/>
                <a:ea typeface="+mn-ea"/>
              </a:rPr>
              <a:t>级联扩展后，可实现模</a:t>
            </a:r>
            <a:r>
              <a:rPr lang="en-US" sz="2200" i="1" dirty="0">
                <a:solidFill>
                  <a:srgbClr val="0000CC"/>
                </a:solidFill>
                <a:latin typeface="+mn-ea"/>
                <a:ea typeface="+mn-ea"/>
              </a:rPr>
              <a:t>M </a:t>
            </a:r>
            <a:r>
              <a:rPr lang="en-US" sz="2200" dirty="0">
                <a:solidFill>
                  <a:srgbClr val="0000CC"/>
                </a:solidFill>
                <a:latin typeface="+mn-ea"/>
                <a:ea typeface="+mn-ea"/>
              </a:rPr>
              <a:t>&gt;10/16</a:t>
            </a:r>
            <a:r>
              <a:rPr lang="zh-CN" altLang="en-US" sz="2200" dirty="0">
                <a:solidFill>
                  <a:srgbClr val="0000CC"/>
                </a:solidFill>
                <a:latin typeface="+mn-ea"/>
                <a:ea typeface="+mn-ea"/>
              </a:rPr>
              <a:t>的</a:t>
            </a:r>
            <a:r>
              <a:rPr lang="en-US" sz="2200" dirty="0">
                <a:solidFill>
                  <a:srgbClr val="0000CC"/>
                </a:solidFill>
                <a:latin typeface="+mn-ea"/>
                <a:ea typeface="+mn-ea"/>
              </a:rPr>
              <a:t>24</a:t>
            </a:r>
            <a:r>
              <a:rPr lang="zh-CN" altLang="en-US" sz="2200" dirty="0">
                <a:solidFill>
                  <a:srgbClr val="0000CC"/>
                </a:solidFill>
                <a:latin typeface="+mn-ea"/>
                <a:ea typeface="+mn-ea"/>
              </a:rPr>
              <a:t>、</a:t>
            </a:r>
            <a:r>
              <a:rPr lang="en-US" sz="2200" dirty="0">
                <a:solidFill>
                  <a:srgbClr val="0000CC"/>
                </a:solidFill>
                <a:latin typeface="+mn-ea"/>
                <a:ea typeface="+mn-ea"/>
              </a:rPr>
              <a:t>60</a:t>
            </a:r>
            <a:r>
              <a:rPr lang="zh-CN" altLang="en-US" sz="2200" dirty="0">
                <a:solidFill>
                  <a:srgbClr val="0000CC"/>
                </a:solidFill>
                <a:latin typeface="+mn-ea"/>
                <a:ea typeface="+mn-ea"/>
              </a:rPr>
              <a:t>、</a:t>
            </a:r>
            <a:r>
              <a:rPr lang="en-US" sz="2200" dirty="0">
                <a:solidFill>
                  <a:srgbClr val="0000CC"/>
                </a:solidFill>
                <a:latin typeface="+mn-ea"/>
                <a:ea typeface="+mn-ea"/>
              </a:rPr>
              <a:t>360</a:t>
            </a:r>
            <a:r>
              <a:rPr lang="zh-CN" altLang="en-US" sz="2200" dirty="0">
                <a:solidFill>
                  <a:srgbClr val="0000CC"/>
                </a:solidFill>
                <a:latin typeface="+mn-ea"/>
                <a:ea typeface="+mn-ea"/>
              </a:rPr>
              <a:t>等进制的多位计数。</a:t>
            </a:r>
          </a:p>
        </p:txBody>
      </p:sp>
      <p:sp>
        <p:nvSpPr>
          <p:cNvPr id="28" name="Rectangle 38"/>
          <p:cNvSpPr>
            <a:spLocks noChangeArrowheads="1"/>
          </p:cNvSpPr>
          <p:nvPr/>
        </p:nvSpPr>
        <p:spPr bwMode="auto">
          <a:xfrm>
            <a:off x="500064" y="4143386"/>
            <a:ext cx="8358187" cy="514350"/>
          </a:xfrm>
          <a:prstGeom prst="rect">
            <a:avLst/>
          </a:prstGeom>
          <a:noFill/>
          <a:ln w="9525">
            <a:noFill/>
            <a:miter lim="800000"/>
            <a:headEnd/>
            <a:tailEnd/>
          </a:ln>
          <a:effectLst/>
        </p:spPr>
        <p:txBody>
          <a:bodyPr anchor="ctr"/>
          <a:lstStyle/>
          <a:p>
            <a:pPr>
              <a:defRPr/>
            </a:pPr>
            <a:r>
              <a:rPr lang="zh-CN" altLang="en-US" sz="2200" u="sng" dirty="0" smtClean="0">
                <a:solidFill>
                  <a:srgbClr val="0000CC"/>
                </a:solidFill>
                <a:latin typeface="+mn-ea"/>
                <a:ea typeface="+mn-ea"/>
              </a:rPr>
              <a:t>    技巧</a:t>
            </a:r>
            <a:r>
              <a:rPr lang="zh-CN" altLang="en-US" sz="2200" u="sng" dirty="0">
                <a:solidFill>
                  <a:srgbClr val="0000CC"/>
                </a:solidFill>
                <a:latin typeface="+mn-ea"/>
                <a:ea typeface="+mn-ea"/>
              </a:rPr>
              <a:t>：如果需要将计数结果用七段数码管进行显示，最好选择</a:t>
            </a:r>
            <a:r>
              <a:rPr lang="en-US" sz="2200" u="sng" dirty="0">
                <a:solidFill>
                  <a:srgbClr val="0000CC"/>
                </a:solidFill>
                <a:latin typeface="+mn-ea"/>
                <a:ea typeface="+mn-ea"/>
              </a:rPr>
              <a:t>74HC160</a:t>
            </a:r>
            <a:r>
              <a:rPr lang="zh-CN" altLang="en-US" sz="2200" u="sng" dirty="0">
                <a:solidFill>
                  <a:srgbClr val="0000CC"/>
                </a:solidFill>
                <a:latin typeface="+mn-ea"/>
                <a:ea typeface="+mn-ea"/>
              </a:rPr>
              <a:t>完成设计。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8"/>
          <p:cNvSpPr>
            <a:spLocks noChangeArrowheads="1"/>
          </p:cNvSpPr>
          <p:nvPr/>
        </p:nvSpPr>
        <p:spPr bwMode="auto">
          <a:xfrm>
            <a:off x="714375" y="267891"/>
            <a:ext cx="6072188"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4.3.2  </a:t>
            </a:r>
            <a:r>
              <a:rPr lang="zh-CN" altLang="en-US" sz="2400" dirty="0">
                <a:solidFill>
                  <a:srgbClr val="C00000"/>
                </a:solidFill>
                <a:latin typeface="+mn-ea"/>
                <a:ea typeface="+mn-ea"/>
              </a:rPr>
              <a:t>可逆计数器</a:t>
            </a:r>
            <a:r>
              <a:rPr lang="en-US" altLang="zh-CN" sz="2400" dirty="0">
                <a:solidFill>
                  <a:srgbClr val="C00000"/>
                </a:solidFill>
                <a:latin typeface="+mn-ea"/>
                <a:ea typeface="+mn-ea"/>
              </a:rPr>
              <a:t>74HC192/193</a:t>
            </a:r>
            <a:endParaRPr lang="zh-CN" altLang="en-US" sz="2400" dirty="0">
              <a:solidFill>
                <a:srgbClr val="C00000"/>
              </a:solidFill>
              <a:latin typeface="+mn-ea"/>
              <a:ea typeface="+mn-ea"/>
            </a:endParaRPr>
          </a:p>
        </p:txBody>
      </p:sp>
      <p:sp>
        <p:nvSpPr>
          <p:cNvPr id="5632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Rectangle 38"/>
          <p:cNvSpPr>
            <a:spLocks noChangeArrowheads="1"/>
          </p:cNvSpPr>
          <p:nvPr/>
        </p:nvSpPr>
        <p:spPr bwMode="auto">
          <a:xfrm>
            <a:off x="285750" y="785800"/>
            <a:ext cx="8643938" cy="514350"/>
          </a:xfrm>
          <a:prstGeom prst="rect">
            <a:avLst/>
          </a:prstGeom>
          <a:noFill/>
          <a:ln w="9525">
            <a:noFill/>
            <a:miter lim="800000"/>
            <a:headEnd/>
            <a:tailEnd/>
          </a:ln>
          <a:effectLst/>
        </p:spPr>
        <p:txBody>
          <a:bodyPr anchor="ctr"/>
          <a:lstStyle/>
          <a:p>
            <a:pPr>
              <a:defRPr/>
            </a:pPr>
            <a:r>
              <a:rPr lang="en-US" sz="2400" dirty="0">
                <a:solidFill>
                  <a:srgbClr val="0000CC"/>
                </a:solidFill>
                <a:latin typeface="+mn-ea"/>
                <a:ea typeface="+mn-ea"/>
              </a:rPr>
              <a:t>74HC192</a:t>
            </a:r>
            <a:r>
              <a:rPr lang="zh-CN" altLang="en-US" sz="2400" dirty="0">
                <a:solidFill>
                  <a:srgbClr val="0000CC"/>
                </a:solidFill>
                <a:latin typeface="+mn-ea"/>
                <a:ea typeface="+mn-ea"/>
              </a:rPr>
              <a:t>是十进制可逆计数器，</a:t>
            </a:r>
            <a:r>
              <a:rPr lang="en-US" sz="2400" dirty="0">
                <a:solidFill>
                  <a:srgbClr val="0000CC"/>
                </a:solidFill>
                <a:latin typeface="+mn-ea"/>
                <a:ea typeface="+mn-ea"/>
              </a:rPr>
              <a:t>74HC193</a:t>
            </a:r>
            <a:r>
              <a:rPr lang="zh-CN" altLang="en-US" sz="2400" dirty="0">
                <a:solidFill>
                  <a:srgbClr val="0000CC"/>
                </a:solidFill>
                <a:latin typeface="+mn-ea"/>
                <a:ea typeface="+mn-ea"/>
              </a:rPr>
              <a:t>是十六进制可逆计数器。</a:t>
            </a:r>
          </a:p>
        </p:txBody>
      </p:sp>
      <p:sp>
        <p:nvSpPr>
          <p:cNvPr id="8" name="Rectangle 38"/>
          <p:cNvSpPr>
            <a:spLocks noChangeArrowheads="1"/>
          </p:cNvSpPr>
          <p:nvPr/>
        </p:nvSpPr>
        <p:spPr bwMode="auto">
          <a:xfrm>
            <a:off x="285751" y="1285875"/>
            <a:ext cx="8429625" cy="514350"/>
          </a:xfrm>
          <a:prstGeom prst="rect">
            <a:avLst/>
          </a:prstGeom>
          <a:noFill/>
          <a:ln w="9525">
            <a:noFill/>
            <a:miter lim="800000"/>
            <a:headEnd/>
            <a:tailEnd/>
          </a:ln>
          <a:effectLst/>
        </p:spPr>
        <p:txBody>
          <a:bodyPr anchor="ctr"/>
          <a:lstStyle/>
          <a:p>
            <a:pPr>
              <a:defRPr/>
            </a:pPr>
            <a:r>
              <a:rPr lang="en-US" sz="2400" dirty="0" smtClean="0">
                <a:solidFill>
                  <a:srgbClr val="C00000"/>
                </a:solidFill>
                <a:latin typeface="+mn-ea"/>
                <a:ea typeface="+mn-ea"/>
              </a:rPr>
              <a:t>    74HC192/193</a:t>
            </a:r>
            <a:r>
              <a:rPr lang="zh-CN" altLang="en-US" sz="2400" dirty="0">
                <a:solidFill>
                  <a:srgbClr val="C00000"/>
                </a:solidFill>
                <a:latin typeface="+mn-ea"/>
                <a:ea typeface="+mn-ea"/>
              </a:rPr>
              <a:t>的</a:t>
            </a:r>
            <a:r>
              <a:rPr lang="en-US" sz="2400" dirty="0">
                <a:solidFill>
                  <a:srgbClr val="C00000"/>
                </a:solidFill>
                <a:latin typeface="+mn-ea"/>
                <a:ea typeface="+mn-ea"/>
              </a:rPr>
              <a:t>D</a:t>
            </a:r>
            <a:r>
              <a:rPr lang="zh-CN" altLang="en-US" sz="2400" dirty="0">
                <a:solidFill>
                  <a:srgbClr val="C00000"/>
                </a:solidFill>
                <a:latin typeface="+mn-ea"/>
                <a:ea typeface="+mn-ea"/>
              </a:rPr>
              <a:t>、</a:t>
            </a:r>
            <a:r>
              <a:rPr lang="en-US" sz="2400" dirty="0">
                <a:solidFill>
                  <a:srgbClr val="C00000"/>
                </a:solidFill>
                <a:latin typeface="+mn-ea"/>
                <a:ea typeface="+mn-ea"/>
              </a:rPr>
              <a:t>C</a:t>
            </a:r>
            <a:r>
              <a:rPr lang="zh-CN" altLang="en-US" sz="2400" dirty="0">
                <a:solidFill>
                  <a:srgbClr val="C00000"/>
                </a:solidFill>
                <a:latin typeface="+mn-ea"/>
                <a:ea typeface="+mn-ea"/>
              </a:rPr>
              <a:t>、</a:t>
            </a:r>
            <a:r>
              <a:rPr lang="en-US" sz="2400" dirty="0">
                <a:solidFill>
                  <a:srgbClr val="C00000"/>
                </a:solidFill>
                <a:latin typeface="+mn-ea"/>
                <a:ea typeface="+mn-ea"/>
              </a:rPr>
              <a:t>B</a:t>
            </a:r>
            <a:r>
              <a:rPr lang="zh-CN" altLang="en-US" sz="2400" dirty="0">
                <a:solidFill>
                  <a:srgbClr val="C00000"/>
                </a:solidFill>
                <a:latin typeface="+mn-ea"/>
                <a:ea typeface="+mn-ea"/>
              </a:rPr>
              <a:t>、</a:t>
            </a:r>
            <a:r>
              <a:rPr lang="en-US" sz="2400" dirty="0">
                <a:solidFill>
                  <a:srgbClr val="C00000"/>
                </a:solidFill>
                <a:latin typeface="+mn-ea"/>
                <a:ea typeface="+mn-ea"/>
              </a:rPr>
              <a:t>A</a:t>
            </a:r>
            <a:r>
              <a:rPr lang="zh-CN" altLang="en-US" sz="2400" dirty="0">
                <a:solidFill>
                  <a:srgbClr val="C00000"/>
                </a:solidFill>
                <a:latin typeface="+mn-ea"/>
                <a:ea typeface="+mn-ea"/>
              </a:rPr>
              <a:t>为并行预置数端，通过与置数引脚</a:t>
            </a:r>
            <a:r>
              <a:rPr lang="en-US" sz="2400" dirty="0">
                <a:solidFill>
                  <a:srgbClr val="C00000"/>
                </a:solidFill>
                <a:latin typeface="+mn-ea"/>
                <a:ea typeface="+mn-ea"/>
              </a:rPr>
              <a:t>LOAD</a:t>
            </a:r>
            <a:r>
              <a:rPr lang="zh-CN" altLang="en-US" sz="2400" dirty="0">
                <a:solidFill>
                  <a:srgbClr val="C00000"/>
                </a:solidFill>
                <a:latin typeface="+mn-ea"/>
                <a:ea typeface="+mn-ea"/>
              </a:rPr>
              <a:t>配合使用，可灵活地设定计数进</a:t>
            </a:r>
            <a:r>
              <a:rPr lang="zh-CN" altLang="en-US" sz="2400" dirty="0" smtClean="0">
                <a:solidFill>
                  <a:srgbClr val="C00000"/>
                </a:solidFill>
                <a:latin typeface="+mn-ea"/>
                <a:ea typeface="+mn-ea"/>
              </a:rPr>
              <a:t>制。</a:t>
            </a:r>
            <a:endParaRPr lang="zh-CN" altLang="en-US" sz="2400" dirty="0">
              <a:solidFill>
                <a:srgbClr val="C00000"/>
              </a:solidFill>
              <a:latin typeface="+mn-ea"/>
              <a:ea typeface="+mn-ea"/>
            </a:endParaRPr>
          </a:p>
        </p:txBody>
      </p:sp>
      <p:sp>
        <p:nvSpPr>
          <p:cNvPr id="9" name="Rectangle 38"/>
          <p:cNvSpPr>
            <a:spLocks noChangeArrowheads="1"/>
          </p:cNvSpPr>
          <p:nvPr/>
        </p:nvSpPr>
        <p:spPr bwMode="auto">
          <a:xfrm>
            <a:off x="285751" y="1768079"/>
            <a:ext cx="8429625" cy="514350"/>
          </a:xfrm>
          <a:prstGeom prst="rect">
            <a:avLst/>
          </a:prstGeom>
          <a:noFill/>
          <a:ln w="9525">
            <a:noFill/>
            <a:miter lim="800000"/>
            <a:headEnd/>
            <a:tailEnd/>
          </a:ln>
          <a:effectLst/>
        </p:spPr>
        <p:txBody>
          <a:bodyPr anchor="ctr"/>
          <a:lstStyle/>
          <a:p>
            <a:pPr>
              <a:defRPr/>
            </a:pPr>
            <a:r>
              <a:rPr lang="en-US" altLang="en-US" sz="2400" dirty="0">
                <a:solidFill>
                  <a:srgbClr val="0000CC"/>
                </a:solidFill>
                <a:latin typeface="+mn-ea"/>
                <a:ea typeface="+mn-ea"/>
              </a:rPr>
              <a:t>74HC192</a:t>
            </a:r>
            <a:r>
              <a:rPr lang="zh-CN" altLang="en-US" sz="2400" dirty="0">
                <a:solidFill>
                  <a:srgbClr val="0000CC"/>
                </a:solidFill>
                <a:latin typeface="+mn-ea"/>
                <a:ea typeface="+mn-ea"/>
              </a:rPr>
              <a:t>通过置数和清零方法构造的计数电路：</a:t>
            </a:r>
          </a:p>
        </p:txBody>
      </p:sp>
      <p:grpSp>
        <p:nvGrpSpPr>
          <p:cNvPr id="2" name="组合 11"/>
          <p:cNvGrpSpPr>
            <a:grpSpLocks/>
          </p:cNvGrpSpPr>
          <p:nvPr/>
        </p:nvGrpSpPr>
        <p:grpSpPr bwMode="auto">
          <a:xfrm>
            <a:off x="250825" y="2193132"/>
            <a:ext cx="8497888" cy="2269331"/>
            <a:chOff x="251400" y="2924930"/>
            <a:chExt cx="8497180" cy="3024420"/>
          </a:xfrm>
        </p:grpSpPr>
        <p:sp>
          <p:nvSpPr>
            <p:cNvPr id="56329" name="矩形 9"/>
            <p:cNvSpPr>
              <a:spLocks noChangeArrowheads="1"/>
            </p:cNvSpPr>
            <p:nvPr/>
          </p:nvSpPr>
          <p:spPr bwMode="auto">
            <a:xfrm>
              <a:off x="251400" y="2924930"/>
              <a:ext cx="8497180" cy="302442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6330" name="Picture 2" descr="4T3T2"/>
            <p:cNvPicPr>
              <a:picLocks noChangeAspect="1" noChangeArrowheads="1"/>
            </p:cNvPicPr>
            <p:nvPr/>
          </p:nvPicPr>
          <p:blipFill>
            <a:blip r:embed="rId2" cstate="print"/>
            <a:srcRect/>
            <a:stretch>
              <a:fillRect/>
            </a:stretch>
          </p:blipFill>
          <p:spPr bwMode="auto">
            <a:xfrm>
              <a:off x="357188" y="3000375"/>
              <a:ext cx="8255000" cy="2857500"/>
            </a:xfrm>
            <a:prstGeom prst="rect">
              <a:avLst/>
            </a:prstGeom>
            <a:noFill/>
            <a:ln w="9525">
              <a:noFill/>
              <a:miter lim="800000"/>
              <a:headEnd/>
              <a:tailEnd/>
            </a:ln>
          </p:spPr>
        </p:pic>
      </p:grpSp>
      <p:sp>
        <p:nvSpPr>
          <p:cNvPr id="11" name="Rectangle 38"/>
          <p:cNvSpPr>
            <a:spLocks noChangeArrowheads="1"/>
          </p:cNvSpPr>
          <p:nvPr/>
        </p:nvSpPr>
        <p:spPr bwMode="auto">
          <a:xfrm>
            <a:off x="285751" y="4339829"/>
            <a:ext cx="8429625" cy="514350"/>
          </a:xfrm>
          <a:prstGeom prst="rect">
            <a:avLst/>
          </a:prstGeom>
          <a:noFill/>
          <a:ln w="9525">
            <a:noFill/>
            <a:miter lim="800000"/>
            <a:headEnd/>
            <a:tailEnd/>
          </a:ln>
          <a:effectLst/>
        </p:spPr>
        <p:txBody>
          <a:bodyPr anchor="ctr"/>
          <a:lstStyle/>
          <a:p>
            <a:pPr>
              <a:defRPr/>
            </a:pPr>
            <a:r>
              <a:rPr lang="zh-CN" altLang="en-US" sz="2400" dirty="0">
                <a:solidFill>
                  <a:srgbClr val="0000CC"/>
                </a:solidFill>
                <a:latin typeface="+mn-ea"/>
                <a:ea typeface="+mn-ea"/>
              </a:rPr>
              <a:t>（</a:t>
            </a:r>
            <a:r>
              <a:rPr lang="en-US" altLang="zh-CN" sz="2400" dirty="0">
                <a:solidFill>
                  <a:srgbClr val="0000CC"/>
                </a:solidFill>
                <a:latin typeface="+mn-ea"/>
                <a:ea typeface="+mn-ea"/>
              </a:rPr>
              <a:t>a</a:t>
            </a:r>
            <a:r>
              <a:rPr lang="zh-CN" altLang="en-US" sz="2400" dirty="0">
                <a:solidFill>
                  <a:srgbClr val="0000CC"/>
                </a:solidFill>
                <a:latin typeface="+mn-ea"/>
                <a:ea typeface="+mn-ea"/>
              </a:rPr>
              <a:t>）从</a:t>
            </a:r>
            <a:r>
              <a:rPr lang="en-US" altLang="zh-CN" sz="2400" dirty="0">
                <a:solidFill>
                  <a:srgbClr val="0000CC"/>
                </a:solidFill>
                <a:latin typeface="+mn-ea"/>
                <a:ea typeface="+mn-ea"/>
              </a:rPr>
              <a:t>0001</a:t>
            </a:r>
            <a:r>
              <a:rPr lang="zh-CN" altLang="en-US" sz="2400" dirty="0">
                <a:solidFill>
                  <a:srgbClr val="0000CC"/>
                </a:solidFill>
                <a:latin typeface="+mn-ea"/>
                <a:ea typeface="+mn-ea"/>
              </a:rPr>
              <a:t>计数到</a:t>
            </a:r>
            <a:r>
              <a:rPr lang="en-US" altLang="zh-CN" sz="2400" dirty="0">
                <a:solidFill>
                  <a:srgbClr val="0000CC"/>
                </a:solidFill>
                <a:latin typeface="+mn-ea"/>
                <a:ea typeface="+mn-ea"/>
              </a:rPr>
              <a:t>0111</a:t>
            </a:r>
            <a:r>
              <a:rPr lang="zh-CN" altLang="en-US" sz="2400" dirty="0" smtClean="0">
                <a:solidFill>
                  <a:srgbClr val="0000CC"/>
                </a:solidFill>
                <a:latin typeface="+mn-ea"/>
                <a:ea typeface="+mn-ea"/>
              </a:rPr>
              <a:t>；        （</a:t>
            </a:r>
            <a:r>
              <a:rPr lang="en-US" altLang="zh-CN" sz="2400" dirty="0">
                <a:solidFill>
                  <a:srgbClr val="0000CC"/>
                </a:solidFill>
                <a:latin typeface="+mn-ea"/>
                <a:ea typeface="+mn-ea"/>
              </a:rPr>
              <a:t>b</a:t>
            </a:r>
            <a:r>
              <a:rPr lang="zh-CN" altLang="en-US" sz="2400" dirty="0">
                <a:solidFill>
                  <a:srgbClr val="0000CC"/>
                </a:solidFill>
                <a:latin typeface="+mn-ea"/>
                <a:ea typeface="+mn-ea"/>
              </a:rPr>
              <a:t>）从</a:t>
            </a:r>
            <a:r>
              <a:rPr lang="en-US" altLang="zh-CN" sz="2400" dirty="0">
                <a:solidFill>
                  <a:srgbClr val="0000CC"/>
                </a:solidFill>
                <a:latin typeface="+mn-ea"/>
                <a:ea typeface="+mn-ea"/>
              </a:rPr>
              <a:t>0000</a:t>
            </a:r>
            <a:r>
              <a:rPr lang="zh-CN" altLang="en-US" sz="2400" dirty="0">
                <a:solidFill>
                  <a:srgbClr val="0000CC"/>
                </a:solidFill>
                <a:latin typeface="+mn-ea"/>
                <a:ea typeface="+mn-ea"/>
              </a:rPr>
              <a:t>计数到</a:t>
            </a:r>
            <a:r>
              <a:rPr lang="en-US" altLang="zh-CN" sz="2400" dirty="0">
                <a:solidFill>
                  <a:srgbClr val="0000CC"/>
                </a:solidFill>
                <a:latin typeface="+mn-ea"/>
                <a:ea typeface="+mn-ea"/>
              </a:rPr>
              <a:t>0111</a:t>
            </a:r>
            <a:endParaRPr lang="zh-CN" altLang="en-US" sz="2400" dirty="0">
              <a:solidFill>
                <a:srgbClr val="0000CC"/>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8"/>
          <p:cNvSpPr>
            <a:spLocks noChangeArrowheads="1"/>
          </p:cNvSpPr>
          <p:nvPr/>
        </p:nvSpPr>
        <p:spPr bwMode="auto">
          <a:xfrm>
            <a:off x="714375" y="267891"/>
            <a:ext cx="6072188"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4.3.3  </a:t>
            </a:r>
            <a:r>
              <a:rPr lang="zh-CN" altLang="en-US" sz="2400" dirty="0">
                <a:solidFill>
                  <a:srgbClr val="C00000"/>
                </a:solidFill>
                <a:latin typeface="+mn-ea"/>
                <a:ea typeface="+mn-ea"/>
              </a:rPr>
              <a:t>计数器级联</a:t>
            </a:r>
          </a:p>
        </p:txBody>
      </p:sp>
      <p:sp>
        <p:nvSpPr>
          <p:cNvPr id="5734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Rectangle 38"/>
          <p:cNvSpPr>
            <a:spLocks noChangeArrowheads="1"/>
          </p:cNvSpPr>
          <p:nvPr/>
        </p:nvSpPr>
        <p:spPr bwMode="auto">
          <a:xfrm>
            <a:off x="214314" y="857250"/>
            <a:ext cx="8643937" cy="514350"/>
          </a:xfrm>
          <a:prstGeom prst="rect">
            <a:avLst/>
          </a:prstGeom>
          <a:noFill/>
          <a:ln w="9525">
            <a:noFill/>
            <a:miter lim="800000"/>
            <a:headEnd/>
            <a:tailEnd/>
          </a:ln>
          <a:effectLst/>
        </p:spPr>
        <p:txBody>
          <a:bodyPr anchor="ctr"/>
          <a:lstStyle/>
          <a:p>
            <a:pPr>
              <a:defRPr/>
            </a:pPr>
            <a:r>
              <a:rPr lang="en-US" altLang="zh-CN" sz="2400" dirty="0">
                <a:solidFill>
                  <a:srgbClr val="C00000"/>
                </a:solidFill>
                <a:latin typeface="+mn-ea"/>
                <a:ea typeface="+mn-ea"/>
              </a:rPr>
              <a:t>1</a:t>
            </a:r>
            <a:r>
              <a:rPr lang="zh-CN" altLang="en-US" sz="2400" dirty="0">
                <a:solidFill>
                  <a:srgbClr val="C00000"/>
                </a:solidFill>
                <a:latin typeface="+mn-ea"/>
                <a:ea typeface="+mn-ea"/>
              </a:rPr>
              <a:t>、异步计数方式级联</a:t>
            </a:r>
          </a:p>
        </p:txBody>
      </p:sp>
      <p:sp>
        <p:nvSpPr>
          <p:cNvPr id="8" name="Rectangle 38"/>
          <p:cNvSpPr>
            <a:spLocks noChangeArrowheads="1"/>
          </p:cNvSpPr>
          <p:nvPr/>
        </p:nvSpPr>
        <p:spPr bwMode="auto">
          <a:xfrm>
            <a:off x="285751" y="1414463"/>
            <a:ext cx="8429625" cy="514350"/>
          </a:xfrm>
          <a:prstGeom prst="rect">
            <a:avLst/>
          </a:prstGeom>
          <a:noFill/>
          <a:ln w="9525">
            <a:noFill/>
            <a:miter lim="800000"/>
            <a:headEnd/>
            <a:tailEnd/>
          </a:ln>
          <a:effectLst/>
        </p:spPr>
        <p:txBody>
          <a:bodyPr anchor="ctr"/>
          <a:lstStyle/>
          <a:p>
            <a:pPr>
              <a:defRPr/>
            </a:pPr>
            <a:r>
              <a:rPr lang="zh-CN" altLang="en-US" sz="2400" dirty="0">
                <a:solidFill>
                  <a:srgbClr val="C00000"/>
                </a:solidFill>
                <a:latin typeface="+mn-ea"/>
                <a:ea typeface="+mn-ea"/>
              </a:rPr>
              <a:t>方法：</a:t>
            </a:r>
            <a:r>
              <a:rPr lang="zh-CN" altLang="en-US" sz="2400" dirty="0">
                <a:solidFill>
                  <a:srgbClr val="0000CC"/>
                </a:solidFill>
                <a:latin typeface="+mn-ea"/>
                <a:ea typeface="+mn-ea"/>
              </a:rPr>
              <a:t>各类计数器芯片大多带有进位（或借位）输出端，将其连接到下一级计数器芯片的时钟端，驱动该级计数。</a:t>
            </a:r>
          </a:p>
        </p:txBody>
      </p:sp>
      <p:grpSp>
        <p:nvGrpSpPr>
          <p:cNvPr id="2" name="组合 10"/>
          <p:cNvGrpSpPr>
            <a:grpSpLocks/>
          </p:cNvGrpSpPr>
          <p:nvPr/>
        </p:nvGrpSpPr>
        <p:grpSpPr bwMode="auto">
          <a:xfrm>
            <a:off x="1187450" y="2085975"/>
            <a:ext cx="6769100" cy="1944291"/>
            <a:chOff x="1187530" y="2780910"/>
            <a:chExt cx="6768940" cy="2592360"/>
          </a:xfrm>
        </p:grpSpPr>
        <p:sp>
          <p:nvSpPr>
            <p:cNvPr id="57352" name="矩形 8"/>
            <p:cNvSpPr>
              <a:spLocks noChangeArrowheads="1"/>
            </p:cNvSpPr>
            <p:nvPr/>
          </p:nvSpPr>
          <p:spPr bwMode="auto">
            <a:xfrm>
              <a:off x="1187530" y="2780910"/>
              <a:ext cx="6768940" cy="259236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7353" name="Picture 2" descr="4T3T3"/>
            <p:cNvPicPr>
              <a:picLocks noChangeAspect="1" noChangeArrowheads="1"/>
            </p:cNvPicPr>
            <p:nvPr/>
          </p:nvPicPr>
          <p:blipFill>
            <a:blip r:embed="rId2" cstate="print"/>
            <a:srcRect/>
            <a:stretch>
              <a:fillRect/>
            </a:stretch>
          </p:blipFill>
          <p:spPr bwMode="auto">
            <a:xfrm>
              <a:off x="1285875" y="2857500"/>
              <a:ext cx="6616700" cy="2428875"/>
            </a:xfrm>
            <a:prstGeom prst="rect">
              <a:avLst/>
            </a:prstGeom>
            <a:noFill/>
            <a:ln w="9525">
              <a:noFill/>
              <a:miter lim="800000"/>
              <a:headEnd/>
              <a:tailEnd/>
            </a:ln>
          </p:spPr>
        </p:pic>
      </p:grpSp>
      <p:sp>
        <p:nvSpPr>
          <p:cNvPr id="10" name="Rectangle 38"/>
          <p:cNvSpPr>
            <a:spLocks noChangeArrowheads="1"/>
          </p:cNvSpPr>
          <p:nvPr/>
        </p:nvSpPr>
        <p:spPr bwMode="auto">
          <a:xfrm>
            <a:off x="357189" y="4146947"/>
            <a:ext cx="8429625" cy="514350"/>
          </a:xfrm>
          <a:prstGeom prst="rect">
            <a:avLst/>
          </a:prstGeom>
          <a:noFill/>
          <a:ln w="9525">
            <a:noFill/>
            <a:miter lim="800000"/>
            <a:headEnd/>
            <a:tailEnd/>
          </a:ln>
          <a:effectLst/>
        </p:spPr>
        <p:txBody>
          <a:bodyPr anchor="ctr"/>
          <a:lstStyle/>
          <a:p>
            <a:pPr>
              <a:defRPr/>
            </a:pPr>
            <a:r>
              <a:rPr lang="zh-CN" altLang="en-US" sz="2400" dirty="0">
                <a:solidFill>
                  <a:srgbClr val="C00000"/>
                </a:solidFill>
                <a:latin typeface="+mn-ea"/>
                <a:ea typeface="+mn-ea"/>
              </a:rPr>
              <a:t>特点：</a:t>
            </a:r>
            <a:r>
              <a:rPr lang="zh-CN" altLang="en-US" sz="2400" dirty="0">
                <a:solidFill>
                  <a:srgbClr val="0000CC"/>
                </a:solidFill>
                <a:latin typeface="+mn-ea"/>
                <a:ea typeface="+mn-ea"/>
              </a:rPr>
              <a:t>异步计数电路级联电路简单，但存在计数速度慢、计数精度不高的缺点，多用于低计数率场合。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8"/>
          <p:cNvSpPr>
            <a:spLocks noChangeArrowheads="1"/>
          </p:cNvSpPr>
          <p:nvPr/>
        </p:nvSpPr>
        <p:spPr bwMode="auto">
          <a:xfrm>
            <a:off x="714375" y="267891"/>
            <a:ext cx="6072188"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4.3.3  </a:t>
            </a:r>
            <a:r>
              <a:rPr lang="zh-CN" altLang="en-US" sz="2400" dirty="0">
                <a:solidFill>
                  <a:srgbClr val="C00000"/>
                </a:solidFill>
                <a:latin typeface="+mn-ea"/>
                <a:ea typeface="+mn-ea"/>
              </a:rPr>
              <a:t>计数器级联</a:t>
            </a:r>
          </a:p>
        </p:txBody>
      </p:sp>
      <p:sp>
        <p:nvSpPr>
          <p:cNvPr id="5837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Rectangle 38"/>
          <p:cNvSpPr>
            <a:spLocks noChangeArrowheads="1"/>
          </p:cNvSpPr>
          <p:nvPr/>
        </p:nvSpPr>
        <p:spPr bwMode="auto">
          <a:xfrm>
            <a:off x="214314" y="857250"/>
            <a:ext cx="8643937" cy="514350"/>
          </a:xfrm>
          <a:prstGeom prst="rect">
            <a:avLst/>
          </a:prstGeom>
          <a:noFill/>
          <a:ln w="9525">
            <a:noFill/>
            <a:miter lim="800000"/>
            <a:headEnd/>
            <a:tailEnd/>
          </a:ln>
          <a:effectLst/>
        </p:spPr>
        <p:txBody>
          <a:bodyPr anchor="ctr"/>
          <a:lstStyle/>
          <a:p>
            <a:pPr>
              <a:defRPr/>
            </a:pPr>
            <a:r>
              <a:rPr lang="en-US" altLang="zh-CN" sz="2400" dirty="0">
                <a:solidFill>
                  <a:srgbClr val="C00000"/>
                </a:solidFill>
                <a:latin typeface="+mn-ea"/>
                <a:ea typeface="+mn-ea"/>
              </a:rPr>
              <a:t>2</a:t>
            </a:r>
            <a:r>
              <a:rPr lang="zh-CN" altLang="en-US" sz="2400" dirty="0">
                <a:solidFill>
                  <a:srgbClr val="C00000"/>
                </a:solidFill>
                <a:latin typeface="+mn-ea"/>
                <a:ea typeface="+mn-ea"/>
              </a:rPr>
              <a:t>、同步计数方式级联</a:t>
            </a:r>
          </a:p>
        </p:txBody>
      </p:sp>
      <p:sp>
        <p:nvSpPr>
          <p:cNvPr id="8" name="Rectangle 38"/>
          <p:cNvSpPr>
            <a:spLocks noChangeArrowheads="1"/>
          </p:cNvSpPr>
          <p:nvPr/>
        </p:nvSpPr>
        <p:spPr bwMode="auto">
          <a:xfrm>
            <a:off x="250826" y="1383506"/>
            <a:ext cx="8429625" cy="514350"/>
          </a:xfrm>
          <a:prstGeom prst="rect">
            <a:avLst/>
          </a:prstGeom>
          <a:noFill/>
          <a:ln w="9525">
            <a:noFill/>
            <a:miter lim="800000"/>
            <a:headEnd/>
            <a:tailEnd/>
          </a:ln>
          <a:effectLst/>
        </p:spPr>
        <p:txBody>
          <a:bodyPr anchor="ctr"/>
          <a:lstStyle/>
          <a:p>
            <a:pPr>
              <a:defRPr/>
            </a:pPr>
            <a:r>
              <a:rPr lang="zh-CN" altLang="en-US" sz="2400" dirty="0">
                <a:solidFill>
                  <a:srgbClr val="C00000"/>
                </a:solidFill>
                <a:latin typeface="+mn-ea"/>
                <a:ea typeface="+mn-ea"/>
              </a:rPr>
              <a:t>方法：</a:t>
            </a:r>
            <a:r>
              <a:rPr lang="zh-CN" altLang="en-US" sz="2400" dirty="0">
                <a:solidFill>
                  <a:srgbClr val="0000CC"/>
                </a:solidFill>
                <a:latin typeface="+mn-ea"/>
                <a:ea typeface="+mn-ea"/>
              </a:rPr>
              <a:t>同步计数器的所有时钟端接在一起，使得各计数器芯片能够实现计数状态的同步切换。</a:t>
            </a:r>
          </a:p>
        </p:txBody>
      </p:sp>
      <p:sp>
        <p:nvSpPr>
          <p:cNvPr id="10" name="Rectangle 38"/>
          <p:cNvSpPr>
            <a:spLocks noChangeArrowheads="1"/>
          </p:cNvSpPr>
          <p:nvPr/>
        </p:nvSpPr>
        <p:spPr bwMode="auto">
          <a:xfrm>
            <a:off x="357189" y="4083844"/>
            <a:ext cx="8429625" cy="514350"/>
          </a:xfrm>
          <a:prstGeom prst="rect">
            <a:avLst/>
          </a:prstGeom>
          <a:noFill/>
          <a:ln w="9525">
            <a:noFill/>
            <a:miter lim="800000"/>
            <a:headEnd/>
            <a:tailEnd/>
          </a:ln>
          <a:effectLst/>
        </p:spPr>
        <p:txBody>
          <a:bodyPr anchor="ctr"/>
          <a:lstStyle/>
          <a:p>
            <a:pPr>
              <a:defRPr/>
            </a:pPr>
            <a:r>
              <a:rPr lang="zh-CN" altLang="en-US" sz="2400" dirty="0">
                <a:solidFill>
                  <a:srgbClr val="C00000"/>
                </a:solidFill>
                <a:latin typeface="+mn-ea"/>
                <a:ea typeface="+mn-ea"/>
              </a:rPr>
              <a:t>特点：</a:t>
            </a:r>
            <a:r>
              <a:rPr lang="zh-CN" altLang="en-US" sz="2400" dirty="0">
                <a:solidFill>
                  <a:srgbClr val="0000CC"/>
                </a:solidFill>
                <a:latin typeface="+mn-ea"/>
                <a:ea typeface="+mn-ea"/>
              </a:rPr>
              <a:t>有很好的计数精度，并能够达到很高的计数率，但电路结构复杂，多用于要求较高的逻辑电路。</a:t>
            </a:r>
          </a:p>
        </p:txBody>
      </p:sp>
      <p:grpSp>
        <p:nvGrpSpPr>
          <p:cNvPr id="2" name="组合 10"/>
          <p:cNvGrpSpPr>
            <a:grpSpLocks/>
          </p:cNvGrpSpPr>
          <p:nvPr/>
        </p:nvGrpSpPr>
        <p:grpSpPr bwMode="auto">
          <a:xfrm>
            <a:off x="1258888" y="2085976"/>
            <a:ext cx="6769100" cy="1889522"/>
            <a:chOff x="1259540" y="2780910"/>
            <a:chExt cx="6768940" cy="2520350"/>
          </a:xfrm>
        </p:grpSpPr>
        <p:sp>
          <p:nvSpPr>
            <p:cNvPr id="58376" name="矩形 8"/>
            <p:cNvSpPr>
              <a:spLocks noChangeArrowheads="1"/>
            </p:cNvSpPr>
            <p:nvPr/>
          </p:nvSpPr>
          <p:spPr bwMode="auto">
            <a:xfrm>
              <a:off x="1259540" y="2780910"/>
              <a:ext cx="6768940" cy="252035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8377" name="Picture 2" descr="4T3T4"/>
            <p:cNvPicPr>
              <a:picLocks noChangeAspect="1" noChangeArrowheads="1"/>
            </p:cNvPicPr>
            <p:nvPr/>
          </p:nvPicPr>
          <p:blipFill>
            <a:blip r:embed="rId2" cstate="print"/>
            <a:srcRect/>
            <a:stretch>
              <a:fillRect/>
            </a:stretch>
          </p:blipFill>
          <p:spPr bwMode="auto">
            <a:xfrm>
              <a:off x="1428750" y="2857500"/>
              <a:ext cx="6535738" cy="2357438"/>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5588" cy="5143500"/>
        </p:xfrm>
        <a:graphic>
          <a:graphicData uri="http://schemas.openxmlformats.org/presentationml/2006/ole">
            <p:oleObj spid="_x0000_s159746" name="幻灯片" r:id="rId3" imgW="2691000" imgH="1512000" progId="PowerPoint.Slide.12">
              <p:embed/>
            </p:oleObj>
          </a:graphicData>
        </a:graphic>
      </p:graphicFrame>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8"/>
          <p:cNvSpPr>
            <a:spLocks noChangeArrowheads="1"/>
          </p:cNvSpPr>
          <p:nvPr/>
        </p:nvSpPr>
        <p:spPr bwMode="auto">
          <a:xfrm>
            <a:off x="714375" y="267891"/>
            <a:ext cx="6072188"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  </a:t>
            </a:r>
            <a:r>
              <a:rPr lang="zh-CN" altLang="en-US" sz="2400" dirty="0">
                <a:solidFill>
                  <a:srgbClr val="C00000"/>
                </a:solidFill>
                <a:latin typeface="+mn-ea"/>
                <a:ea typeface="+mn-ea"/>
              </a:rPr>
              <a:t>移位寄存器设计</a:t>
            </a:r>
          </a:p>
        </p:txBody>
      </p:sp>
      <p:sp>
        <p:nvSpPr>
          <p:cNvPr id="5939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 name="Rectangle 3"/>
          <p:cNvSpPr>
            <a:spLocks noChangeArrowheads="1"/>
          </p:cNvSpPr>
          <p:nvPr/>
        </p:nvSpPr>
        <p:spPr bwMode="auto">
          <a:xfrm>
            <a:off x="428626" y="1393033"/>
            <a:ext cx="8277225" cy="821528"/>
          </a:xfrm>
          <a:prstGeom prst="rect">
            <a:avLst/>
          </a:prstGeom>
          <a:noFill/>
          <a:ln w="9525">
            <a:noFill/>
            <a:miter lim="800000"/>
            <a:headEnd/>
            <a:tailEnd/>
          </a:ln>
        </p:spPr>
        <p:txBody>
          <a:bodyPr/>
          <a:lstStyle/>
          <a:p>
            <a:pPr>
              <a:spcBef>
                <a:spcPct val="20000"/>
              </a:spcBef>
              <a:buClr>
                <a:schemeClr val="accent2"/>
              </a:buClr>
              <a:buFont typeface="Wingdings" pitchFamily="2" charset="2"/>
              <a:buNone/>
            </a:pPr>
            <a:r>
              <a:rPr lang="zh-CN" altLang="en-US" sz="2400" dirty="0">
                <a:solidFill>
                  <a:srgbClr val="000066"/>
                </a:solidFill>
                <a:latin typeface="楷体_GB2312" pitchFamily="49" charset="-122"/>
                <a:ea typeface="楷体_GB2312" pitchFamily="49" charset="-122"/>
              </a:rPr>
              <a:t>  </a:t>
            </a:r>
            <a:r>
              <a:rPr lang="zh-CN" altLang="en-US" sz="2400" dirty="0" smtClean="0">
                <a:solidFill>
                  <a:srgbClr val="000066"/>
                </a:solidFill>
                <a:latin typeface="楷体_GB2312" pitchFamily="49" charset="-122"/>
                <a:ea typeface="楷体_GB2312" pitchFamily="49" charset="-122"/>
              </a:rPr>
              <a:t>  移位寄存器</a:t>
            </a:r>
            <a:r>
              <a:rPr lang="zh-CN" altLang="en-US" sz="2400" dirty="0">
                <a:solidFill>
                  <a:srgbClr val="000066"/>
                </a:solidFill>
                <a:latin typeface="楷体_GB2312" pitchFamily="49" charset="-122"/>
                <a:ea typeface="楷体_GB2312" pitchFamily="49" charset="-122"/>
              </a:rPr>
              <a:t>是既能寄存数码，又能在时钟脉冲的作用下使数码向高位或向低位移动的逻辑功能部件。</a:t>
            </a:r>
            <a:endParaRPr lang="en-GB" sz="2400" dirty="0">
              <a:solidFill>
                <a:srgbClr val="000066"/>
              </a:solidFill>
              <a:latin typeface="楷体_GB2312" pitchFamily="49" charset="-122"/>
              <a:ea typeface="楷体_GB2312" pitchFamily="49" charset="-122"/>
            </a:endParaRPr>
          </a:p>
        </p:txBody>
      </p:sp>
      <p:sp>
        <p:nvSpPr>
          <p:cNvPr id="11" name="Text Box 4"/>
          <p:cNvSpPr txBox="1">
            <a:spLocks noChangeArrowheads="1"/>
          </p:cNvSpPr>
          <p:nvPr/>
        </p:nvSpPr>
        <p:spPr bwMode="auto">
          <a:xfrm>
            <a:off x="571500" y="3324225"/>
            <a:ext cx="2165350" cy="461665"/>
          </a:xfrm>
          <a:prstGeom prst="rect">
            <a:avLst/>
          </a:prstGeom>
          <a:noFill/>
          <a:ln w="9525">
            <a:noFill/>
            <a:miter lim="800000"/>
            <a:headEnd/>
            <a:tailEnd/>
          </a:ln>
        </p:spPr>
        <p:txBody>
          <a:bodyPr>
            <a:spAutoFit/>
          </a:bodyPr>
          <a:lstStyle/>
          <a:p>
            <a:pPr>
              <a:spcBef>
                <a:spcPct val="50000"/>
              </a:spcBef>
            </a:pPr>
            <a:r>
              <a:rPr lang="zh-CN" altLang="en-US" sz="2400">
                <a:solidFill>
                  <a:srgbClr val="000066"/>
                </a:solidFill>
                <a:latin typeface="楷体_GB2312" pitchFamily="49" charset="-122"/>
                <a:ea typeface="楷体_GB2312" pitchFamily="49" charset="-122"/>
              </a:rPr>
              <a:t>按移动方式分</a:t>
            </a:r>
          </a:p>
        </p:txBody>
      </p:sp>
      <p:sp>
        <p:nvSpPr>
          <p:cNvPr id="12" name="Text Box 5"/>
          <p:cNvSpPr txBox="1">
            <a:spLocks noChangeArrowheads="1"/>
          </p:cNvSpPr>
          <p:nvPr/>
        </p:nvSpPr>
        <p:spPr bwMode="auto">
          <a:xfrm>
            <a:off x="2897188" y="2811066"/>
            <a:ext cx="2895600" cy="461665"/>
          </a:xfrm>
          <a:prstGeom prst="rect">
            <a:avLst/>
          </a:prstGeom>
          <a:noFill/>
          <a:ln w="9525">
            <a:noFill/>
            <a:miter lim="800000"/>
            <a:headEnd/>
            <a:tailEnd/>
          </a:ln>
        </p:spPr>
        <p:txBody>
          <a:bodyPr>
            <a:spAutoFit/>
          </a:bodyPr>
          <a:lstStyle/>
          <a:p>
            <a:pPr>
              <a:spcBef>
                <a:spcPct val="50000"/>
              </a:spcBef>
            </a:pPr>
            <a:r>
              <a:rPr lang="zh-CN" altLang="en-US" sz="2400">
                <a:solidFill>
                  <a:srgbClr val="000066"/>
                </a:solidFill>
                <a:latin typeface="楷体_GB2312" pitchFamily="49" charset="-122"/>
                <a:ea typeface="楷体_GB2312" pitchFamily="49" charset="-122"/>
              </a:rPr>
              <a:t>单向移位寄存器</a:t>
            </a:r>
          </a:p>
        </p:txBody>
      </p:sp>
      <p:sp>
        <p:nvSpPr>
          <p:cNvPr id="13" name="AutoShape 6"/>
          <p:cNvSpPr>
            <a:spLocks/>
          </p:cNvSpPr>
          <p:nvPr/>
        </p:nvSpPr>
        <p:spPr bwMode="auto">
          <a:xfrm>
            <a:off x="2655888" y="3300293"/>
            <a:ext cx="222250" cy="430054"/>
          </a:xfrm>
          <a:prstGeom prst="leftBrace">
            <a:avLst>
              <a:gd name="adj1" fmla="val 48393"/>
              <a:gd name="adj2" fmla="val 50000"/>
            </a:avLst>
          </a:prstGeom>
          <a:noFill/>
          <a:ln w="28575">
            <a:solidFill>
              <a:srgbClr val="003399"/>
            </a:solidFill>
            <a:round/>
            <a:headEnd/>
            <a:tailEnd/>
          </a:ln>
        </p:spPr>
        <p:txBody>
          <a:bodyPr anchor="ctr">
            <a:spAutoFit/>
          </a:bodyPr>
          <a:lstStyle/>
          <a:p>
            <a:endParaRPr lang="zh-CN" altLang="en-US"/>
          </a:p>
        </p:txBody>
      </p:sp>
      <p:sp>
        <p:nvSpPr>
          <p:cNvPr id="15" name="Text Box 8"/>
          <p:cNvSpPr txBox="1">
            <a:spLocks noChangeArrowheads="1"/>
          </p:cNvSpPr>
          <p:nvPr/>
        </p:nvSpPr>
        <p:spPr bwMode="auto">
          <a:xfrm>
            <a:off x="2863850" y="3782616"/>
            <a:ext cx="3398838" cy="461665"/>
          </a:xfrm>
          <a:prstGeom prst="rect">
            <a:avLst/>
          </a:prstGeom>
          <a:noFill/>
          <a:ln w="9525">
            <a:noFill/>
            <a:miter lim="800000"/>
            <a:headEnd/>
            <a:tailEnd/>
          </a:ln>
        </p:spPr>
        <p:txBody>
          <a:bodyPr>
            <a:spAutoFit/>
          </a:bodyPr>
          <a:lstStyle/>
          <a:p>
            <a:pPr>
              <a:spcBef>
                <a:spcPct val="50000"/>
              </a:spcBef>
            </a:pPr>
            <a:r>
              <a:rPr lang="zh-CN" altLang="en-US" sz="2400">
                <a:solidFill>
                  <a:srgbClr val="000066"/>
                </a:solidFill>
                <a:latin typeface="楷体_GB2312" pitchFamily="49" charset="-122"/>
                <a:ea typeface="楷体_GB2312" pitchFamily="49" charset="-122"/>
              </a:rPr>
              <a:t>双向移位寄存器</a:t>
            </a:r>
          </a:p>
        </p:txBody>
      </p:sp>
      <p:sp>
        <p:nvSpPr>
          <p:cNvPr id="17" name="Rectangle 10"/>
          <p:cNvSpPr>
            <a:spLocks noChangeArrowheads="1"/>
          </p:cNvSpPr>
          <p:nvPr/>
        </p:nvSpPr>
        <p:spPr bwMode="auto">
          <a:xfrm>
            <a:off x="642938" y="2303860"/>
            <a:ext cx="4572000" cy="424732"/>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zh-CN" altLang="en-US" sz="2400" dirty="0">
                <a:solidFill>
                  <a:srgbClr val="C00000"/>
                </a:solidFill>
                <a:latin typeface="楷体_GB2312" pitchFamily="49" charset="-122"/>
                <a:ea typeface="楷体_GB2312" pitchFamily="49" charset="-122"/>
              </a:rPr>
              <a:t>移位寄存器的逻辑功能分类</a:t>
            </a:r>
          </a:p>
        </p:txBody>
      </p:sp>
      <p:sp>
        <p:nvSpPr>
          <p:cNvPr id="18" name="Rectangle 11"/>
          <p:cNvSpPr>
            <a:spLocks noChangeArrowheads="1"/>
          </p:cNvSpPr>
          <p:nvPr/>
        </p:nvSpPr>
        <p:spPr bwMode="auto">
          <a:xfrm>
            <a:off x="571501" y="928676"/>
            <a:ext cx="3889375" cy="424732"/>
          </a:xfrm>
          <a:prstGeom prst="rect">
            <a:avLst/>
          </a:prstGeom>
          <a:noFill/>
          <a:ln w="9525">
            <a:noFill/>
            <a:miter lim="800000"/>
            <a:headEnd/>
            <a:tailEnd/>
          </a:ln>
        </p:spPr>
        <p:txBody>
          <a:bodyPr>
            <a:spAutoFit/>
          </a:bodyPr>
          <a:lstStyle/>
          <a:p>
            <a:pPr>
              <a:lnSpc>
                <a:spcPct val="90000"/>
              </a:lnSpc>
              <a:spcBef>
                <a:spcPct val="20000"/>
              </a:spcBef>
              <a:buFontTx/>
              <a:buChar char="•"/>
            </a:pPr>
            <a:r>
              <a:rPr kumimoji="1" lang="zh-CN" altLang="en-US" sz="2400" dirty="0">
                <a:solidFill>
                  <a:srgbClr val="C00000"/>
                </a:solidFill>
                <a:latin typeface="楷体_GB2312" pitchFamily="49" charset="-122"/>
                <a:ea typeface="楷体_GB2312" pitchFamily="49" charset="-122"/>
              </a:rPr>
              <a:t>移位寄存器的逻辑功能</a:t>
            </a:r>
          </a:p>
        </p:txBody>
      </p:sp>
      <p:sp>
        <p:nvSpPr>
          <p:cNvPr id="20" name="Text Box 5"/>
          <p:cNvSpPr txBox="1">
            <a:spLocks noChangeArrowheads="1"/>
          </p:cNvSpPr>
          <p:nvPr/>
        </p:nvSpPr>
        <p:spPr bwMode="auto">
          <a:xfrm>
            <a:off x="5540375" y="2571750"/>
            <a:ext cx="2895600" cy="1200329"/>
          </a:xfrm>
          <a:prstGeom prst="rect">
            <a:avLst/>
          </a:prstGeom>
          <a:noFill/>
          <a:ln w="9525" cmpd="dbl">
            <a:solidFill>
              <a:srgbClr val="00B0F0"/>
            </a:solidFill>
            <a:miter lim="800000"/>
            <a:headEnd/>
            <a:tailEnd/>
          </a:ln>
        </p:spPr>
        <p:txBody>
          <a:bodyPr>
            <a:spAutoFit/>
          </a:bodyPr>
          <a:lstStyle/>
          <a:p>
            <a:pPr>
              <a:spcBef>
                <a:spcPct val="50000"/>
              </a:spcBef>
            </a:pPr>
            <a:r>
              <a:rPr lang="en-US" altLang="zh-CN" sz="2400">
                <a:solidFill>
                  <a:srgbClr val="C00000"/>
                </a:solidFill>
              </a:rPr>
              <a:t>74HC164</a:t>
            </a:r>
            <a:r>
              <a:rPr lang="zh-CN" altLang="en-US" sz="2400">
                <a:solidFill>
                  <a:srgbClr val="C00000"/>
                </a:solidFill>
              </a:rPr>
              <a:t>、</a:t>
            </a:r>
            <a:r>
              <a:rPr lang="en-US" altLang="zh-CN" sz="2400">
                <a:solidFill>
                  <a:srgbClr val="C00000"/>
                </a:solidFill>
              </a:rPr>
              <a:t>74HC165</a:t>
            </a:r>
            <a:r>
              <a:rPr lang="zh-CN" altLang="en-US" sz="2400">
                <a:solidFill>
                  <a:srgbClr val="C00000"/>
                </a:solidFill>
              </a:rPr>
              <a:t>、</a:t>
            </a:r>
            <a:r>
              <a:rPr lang="en-US" altLang="zh-CN" sz="2400">
                <a:solidFill>
                  <a:srgbClr val="C00000"/>
                </a:solidFill>
              </a:rPr>
              <a:t>74HC166</a:t>
            </a:r>
            <a:r>
              <a:rPr lang="zh-CN" altLang="en-US" sz="2400">
                <a:solidFill>
                  <a:srgbClr val="C00000"/>
                </a:solidFill>
              </a:rPr>
              <a:t>、</a:t>
            </a:r>
            <a:r>
              <a:rPr lang="en-US" altLang="zh-CN" sz="2400">
                <a:solidFill>
                  <a:srgbClr val="C00000"/>
                </a:solidFill>
              </a:rPr>
              <a:t>74HC595</a:t>
            </a:r>
            <a:r>
              <a:rPr lang="zh-CN" altLang="en-US" sz="2400">
                <a:solidFill>
                  <a:srgbClr val="C00000"/>
                </a:solidFill>
              </a:rPr>
              <a:t>、</a:t>
            </a:r>
            <a:r>
              <a:rPr lang="en-US" altLang="zh-CN" sz="2400">
                <a:solidFill>
                  <a:srgbClr val="C00000"/>
                </a:solidFill>
              </a:rPr>
              <a:t>74HC195</a:t>
            </a:r>
            <a:endParaRPr lang="zh-CN" altLang="en-US" sz="2400">
              <a:solidFill>
                <a:srgbClr val="C00000"/>
              </a:solidFill>
              <a:latin typeface="楷体_GB2312" pitchFamily="49" charset="-122"/>
              <a:ea typeface="楷体_GB2312" pitchFamily="49" charset="-122"/>
            </a:endParaRPr>
          </a:p>
        </p:txBody>
      </p:sp>
      <p:sp>
        <p:nvSpPr>
          <p:cNvPr id="21" name="Text Box 5"/>
          <p:cNvSpPr txBox="1">
            <a:spLocks noChangeArrowheads="1"/>
          </p:cNvSpPr>
          <p:nvPr/>
        </p:nvSpPr>
        <p:spPr bwMode="auto">
          <a:xfrm>
            <a:off x="5540375" y="3775472"/>
            <a:ext cx="2895600" cy="461665"/>
          </a:xfrm>
          <a:prstGeom prst="rect">
            <a:avLst/>
          </a:prstGeom>
          <a:noFill/>
          <a:ln w="9525">
            <a:solidFill>
              <a:srgbClr val="00B0F0"/>
            </a:solidFill>
            <a:miter lim="800000"/>
            <a:headEnd/>
            <a:tailEnd/>
          </a:ln>
        </p:spPr>
        <p:txBody>
          <a:bodyPr>
            <a:spAutoFit/>
          </a:bodyPr>
          <a:lstStyle/>
          <a:p>
            <a:pPr>
              <a:spcBef>
                <a:spcPct val="50000"/>
              </a:spcBef>
            </a:pPr>
            <a:r>
              <a:rPr lang="en-US" altLang="zh-CN" sz="2400">
                <a:solidFill>
                  <a:srgbClr val="C00000"/>
                </a:solidFill>
              </a:rPr>
              <a:t>74HC194</a:t>
            </a:r>
            <a:endParaRPr lang="zh-CN" altLang="en-US" sz="2400">
              <a:solidFill>
                <a:srgbClr val="C00000"/>
              </a:solidFill>
              <a:latin typeface="楷体_GB2312" pitchFamily="49" charset="-122"/>
              <a:ea typeface="楷体_GB2312" pitchFamily="49" charset="-122"/>
            </a:endParaRPr>
          </a:p>
        </p:txBody>
      </p:sp>
      <p:sp>
        <p:nvSpPr>
          <p:cNvPr id="59405" name="右箭头 21"/>
          <p:cNvSpPr>
            <a:spLocks noChangeArrowheads="1"/>
          </p:cNvSpPr>
          <p:nvPr/>
        </p:nvSpPr>
        <p:spPr bwMode="auto">
          <a:xfrm>
            <a:off x="5254625" y="2918222"/>
            <a:ext cx="285750" cy="160734"/>
          </a:xfrm>
          <a:prstGeom prst="rightArrow">
            <a:avLst>
              <a:gd name="adj1" fmla="val 50000"/>
              <a:gd name="adj2" fmla="val 50000"/>
            </a:avLst>
          </a:prstGeom>
          <a:solidFill>
            <a:schemeClr val="accent1"/>
          </a:solidFill>
          <a:ln w="9525" algn="ctr">
            <a:solidFill>
              <a:schemeClr val="tx1"/>
            </a:solidFill>
            <a:round/>
            <a:headEnd/>
            <a:tailEnd/>
          </a:ln>
        </p:spPr>
        <p:txBody>
          <a:bodyPr wrap="none"/>
          <a:lstStyle/>
          <a:p>
            <a:pPr algn="ctr"/>
            <a:endParaRPr lang="zh-CN" altLang="en-US"/>
          </a:p>
        </p:txBody>
      </p:sp>
      <p:sp>
        <p:nvSpPr>
          <p:cNvPr id="59406" name="右箭头 23"/>
          <p:cNvSpPr>
            <a:spLocks noChangeArrowheads="1"/>
          </p:cNvSpPr>
          <p:nvPr/>
        </p:nvSpPr>
        <p:spPr bwMode="auto">
          <a:xfrm>
            <a:off x="5254625" y="3882629"/>
            <a:ext cx="285750" cy="160734"/>
          </a:xfrm>
          <a:prstGeom prst="rightArrow">
            <a:avLst>
              <a:gd name="adj1" fmla="val 50000"/>
              <a:gd name="adj2" fmla="val 50000"/>
            </a:avLst>
          </a:prstGeom>
          <a:solidFill>
            <a:schemeClr val="accent1"/>
          </a:solidFill>
          <a:ln w="9525" algn="ctr">
            <a:solidFill>
              <a:schemeClr val="tx1"/>
            </a:solidFill>
            <a:round/>
            <a:headEnd/>
            <a:tailEnd/>
          </a:ln>
        </p:spPr>
        <p:txBody>
          <a:bodyPr wrap="none"/>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strips(downRigh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strips(downRigh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9405"/>
                                        </p:tgtEl>
                                        <p:attrNameLst>
                                          <p:attrName>style.visibility</p:attrName>
                                        </p:attrNameLst>
                                      </p:cBhvr>
                                      <p:to>
                                        <p:strVal val="visible"/>
                                      </p:to>
                                    </p:set>
                                    <p:animEffect transition="in" filter="wipe(left)">
                                      <p:cBhvr>
                                        <p:cTn id="42" dur="500"/>
                                        <p:tgtEl>
                                          <p:spTgt spid="59405"/>
                                        </p:tgtEl>
                                      </p:cBhvr>
                                    </p:animEffect>
                                  </p:childTnLst>
                                </p:cTn>
                              </p:par>
                            </p:childTnLst>
                          </p:cTn>
                        </p:par>
                        <p:par>
                          <p:cTn id="43" fill="hold">
                            <p:stCondLst>
                              <p:cond delay="500"/>
                            </p:stCondLst>
                            <p:childTnLst>
                              <p:par>
                                <p:cTn id="44" presetID="18" presetClass="entr" presetSubtype="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strips(downRigh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9406"/>
                                        </p:tgtEl>
                                        <p:attrNameLst>
                                          <p:attrName>style.visibility</p:attrName>
                                        </p:attrNameLst>
                                      </p:cBhvr>
                                      <p:to>
                                        <p:strVal val="visible"/>
                                      </p:to>
                                    </p:set>
                                    <p:animEffect transition="in" filter="wipe(left)">
                                      <p:cBhvr>
                                        <p:cTn id="51" dur="500"/>
                                        <p:tgtEl>
                                          <p:spTgt spid="59406"/>
                                        </p:tgtEl>
                                      </p:cBhvr>
                                    </p:animEffect>
                                  </p:childTnLst>
                                </p:cTn>
                              </p:par>
                            </p:childTnLst>
                          </p:cTn>
                        </p:par>
                        <p:par>
                          <p:cTn id="52" fill="hold">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strips(downRight)">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1" grpId="0" autoUpdateAnimBg="0"/>
      <p:bldP spid="12" grpId="0" autoUpdateAnimBg="0"/>
      <p:bldP spid="13" grpId="0" animBg="1"/>
      <p:bldP spid="15" grpId="0" autoUpdateAnimBg="0"/>
      <p:bldP spid="17" grpId="0" autoUpdateAnimBg="0"/>
      <p:bldP spid="18" grpId="0" autoUpdateAnimBg="0"/>
      <p:bldP spid="20" grpId="0" animBg="1" autoUpdateAnimBg="0"/>
      <p:bldP spid="21" grpId="0" animBg="1" autoUpdateAnimBg="0"/>
      <p:bldP spid="59405" grpId="0" animBg="1"/>
      <p:bldP spid="5940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8"/>
          <p:cNvSpPr>
            <a:spLocks noChangeArrowheads="1"/>
          </p:cNvSpPr>
          <p:nvPr/>
        </p:nvSpPr>
        <p:spPr bwMode="auto">
          <a:xfrm>
            <a:off x="714376" y="267891"/>
            <a:ext cx="7286625"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4.4.1  </a:t>
            </a:r>
            <a:r>
              <a:rPr lang="zh-CN" altLang="en-US" sz="2400" dirty="0">
                <a:solidFill>
                  <a:srgbClr val="C00000"/>
                </a:solidFill>
                <a:latin typeface="+mn-ea"/>
                <a:ea typeface="+mn-ea"/>
              </a:rPr>
              <a:t>串入</a:t>
            </a:r>
            <a:r>
              <a:rPr lang="en-US" altLang="zh-CN" sz="2400" dirty="0">
                <a:solidFill>
                  <a:srgbClr val="C00000"/>
                </a:solidFill>
                <a:latin typeface="+mn-ea"/>
                <a:ea typeface="+mn-ea"/>
              </a:rPr>
              <a:t>-</a:t>
            </a:r>
            <a:r>
              <a:rPr lang="zh-CN" altLang="en-US" sz="2400" dirty="0">
                <a:solidFill>
                  <a:srgbClr val="C00000"/>
                </a:solidFill>
                <a:latin typeface="+mn-ea"/>
                <a:ea typeface="+mn-ea"/>
              </a:rPr>
              <a:t>串</a:t>
            </a:r>
            <a:r>
              <a:rPr lang="en-US" altLang="zh-CN" sz="2400" dirty="0">
                <a:solidFill>
                  <a:srgbClr val="C00000"/>
                </a:solidFill>
                <a:latin typeface="+mn-ea"/>
                <a:ea typeface="+mn-ea"/>
              </a:rPr>
              <a:t>/</a:t>
            </a:r>
            <a:r>
              <a:rPr lang="zh-CN" altLang="en-US" sz="2400" dirty="0">
                <a:solidFill>
                  <a:srgbClr val="C00000"/>
                </a:solidFill>
                <a:latin typeface="+mn-ea"/>
                <a:ea typeface="+mn-ea"/>
              </a:rPr>
              <a:t>并出</a:t>
            </a:r>
            <a:r>
              <a:rPr lang="en-US" altLang="zh-CN" sz="2400" dirty="0">
                <a:solidFill>
                  <a:srgbClr val="C00000"/>
                </a:solidFill>
                <a:latin typeface="+mn-ea"/>
                <a:ea typeface="+mn-ea"/>
              </a:rPr>
              <a:t>8</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74HC164</a:t>
            </a:r>
            <a:endParaRPr lang="zh-CN" altLang="en-US" sz="2400" dirty="0">
              <a:solidFill>
                <a:srgbClr val="C00000"/>
              </a:solidFill>
              <a:latin typeface="+mn-ea"/>
              <a:ea typeface="+mn-ea"/>
            </a:endParaRPr>
          </a:p>
        </p:txBody>
      </p:sp>
      <p:sp>
        <p:nvSpPr>
          <p:cNvPr id="6041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 name="Rectangle 10"/>
          <p:cNvSpPr>
            <a:spLocks noChangeArrowheads="1"/>
          </p:cNvSpPr>
          <p:nvPr/>
        </p:nvSpPr>
        <p:spPr bwMode="auto">
          <a:xfrm>
            <a:off x="642938" y="1285875"/>
            <a:ext cx="4572000" cy="424732"/>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zh-CN" altLang="en-US" sz="2400">
                <a:solidFill>
                  <a:srgbClr val="C00000"/>
                </a:solidFill>
                <a:latin typeface="楷体_GB2312" pitchFamily="49" charset="-122"/>
                <a:ea typeface="楷体_GB2312" pitchFamily="49" charset="-122"/>
              </a:rPr>
              <a:t>移位电路及仿真波形</a:t>
            </a:r>
          </a:p>
        </p:txBody>
      </p:sp>
      <p:sp>
        <p:nvSpPr>
          <p:cNvPr id="18" name="Rectangle 11"/>
          <p:cNvSpPr>
            <a:spLocks noChangeArrowheads="1"/>
          </p:cNvSpPr>
          <p:nvPr/>
        </p:nvSpPr>
        <p:spPr bwMode="auto">
          <a:xfrm>
            <a:off x="571501" y="964406"/>
            <a:ext cx="7643813" cy="424732"/>
          </a:xfrm>
          <a:prstGeom prst="rect">
            <a:avLst/>
          </a:prstGeom>
          <a:noFill/>
          <a:ln w="9525">
            <a:noFill/>
            <a:miter lim="800000"/>
            <a:headEnd/>
            <a:tailEnd/>
          </a:ln>
        </p:spPr>
        <p:txBody>
          <a:bodyPr>
            <a:spAutoFit/>
          </a:bodyPr>
          <a:lstStyle/>
          <a:p>
            <a:pPr>
              <a:lnSpc>
                <a:spcPct val="90000"/>
              </a:lnSpc>
              <a:spcBef>
                <a:spcPct val="20000"/>
              </a:spcBef>
              <a:defRPr/>
            </a:pPr>
            <a:r>
              <a:rPr lang="en-US" altLang="zh-CN" sz="2400" dirty="0">
                <a:solidFill>
                  <a:srgbClr val="0000CC"/>
                </a:solidFill>
                <a:latin typeface="+mn-ea"/>
                <a:ea typeface="+mn-ea"/>
              </a:rPr>
              <a:t>74HC164</a:t>
            </a:r>
            <a:r>
              <a:rPr lang="zh-CN" altLang="en-US" sz="2400" dirty="0">
                <a:solidFill>
                  <a:srgbClr val="0000CC"/>
                </a:solidFill>
                <a:latin typeface="+mn-ea"/>
                <a:ea typeface="+mn-ea"/>
              </a:rPr>
              <a:t>属于“串入</a:t>
            </a:r>
            <a:r>
              <a:rPr lang="en-US" altLang="zh-CN" sz="2400" dirty="0">
                <a:solidFill>
                  <a:srgbClr val="0000CC"/>
                </a:solidFill>
                <a:latin typeface="+mn-ea"/>
                <a:ea typeface="+mn-ea"/>
              </a:rPr>
              <a:t>-</a:t>
            </a:r>
            <a:r>
              <a:rPr lang="zh-CN" altLang="en-US" sz="2400" dirty="0">
                <a:solidFill>
                  <a:srgbClr val="0000CC"/>
                </a:solidFill>
                <a:latin typeface="+mn-ea"/>
                <a:ea typeface="+mn-ea"/>
              </a:rPr>
              <a:t>串</a:t>
            </a:r>
            <a:r>
              <a:rPr lang="en-US" altLang="zh-CN" sz="2400" dirty="0">
                <a:solidFill>
                  <a:srgbClr val="0000CC"/>
                </a:solidFill>
                <a:latin typeface="+mn-ea"/>
                <a:ea typeface="+mn-ea"/>
              </a:rPr>
              <a:t>/</a:t>
            </a:r>
            <a:r>
              <a:rPr lang="zh-CN" altLang="en-US" sz="2400" dirty="0">
                <a:solidFill>
                  <a:srgbClr val="0000CC"/>
                </a:solidFill>
                <a:latin typeface="+mn-ea"/>
                <a:ea typeface="+mn-ea"/>
              </a:rPr>
              <a:t>并出”式单向移位寄存器。</a:t>
            </a:r>
            <a:endParaRPr kumimoji="1" lang="zh-CN" altLang="en-US" sz="2400" dirty="0">
              <a:solidFill>
                <a:srgbClr val="0000CC"/>
              </a:solidFill>
              <a:latin typeface="+mn-ea"/>
              <a:ea typeface="+mn-ea"/>
            </a:endParaRPr>
          </a:p>
        </p:txBody>
      </p:sp>
      <p:grpSp>
        <p:nvGrpSpPr>
          <p:cNvPr id="2" name="组合 8"/>
          <p:cNvGrpSpPr>
            <a:grpSpLocks/>
          </p:cNvGrpSpPr>
          <p:nvPr/>
        </p:nvGrpSpPr>
        <p:grpSpPr bwMode="auto">
          <a:xfrm>
            <a:off x="539750" y="1600200"/>
            <a:ext cx="7920038" cy="2430066"/>
            <a:chOff x="539440" y="2132820"/>
            <a:chExt cx="7921100" cy="3240450"/>
          </a:xfrm>
        </p:grpSpPr>
        <p:sp>
          <p:nvSpPr>
            <p:cNvPr id="60424" name="矩形 7"/>
            <p:cNvSpPr>
              <a:spLocks noChangeArrowheads="1"/>
            </p:cNvSpPr>
            <p:nvPr/>
          </p:nvSpPr>
          <p:spPr bwMode="auto">
            <a:xfrm>
              <a:off x="539440" y="2132820"/>
              <a:ext cx="7921100" cy="324045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0425" name="Picture 2" descr="4T4T1"/>
            <p:cNvPicPr>
              <a:picLocks noChangeAspect="1" noChangeArrowheads="1"/>
            </p:cNvPicPr>
            <p:nvPr/>
          </p:nvPicPr>
          <p:blipFill>
            <a:blip r:embed="rId3" cstate="print"/>
            <a:srcRect/>
            <a:stretch>
              <a:fillRect/>
            </a:stretch>
          </p:blipFill>
          <p:spPr bwMode="auto">
            <a:xfrm>
              <a:off x="642938" y="2238375"/>
              <a:ext cx="7500937" cy="3119438"/>
            </a:xfrm>
            <a:prstGeom prst="rect">
              <a:avLst/>
            </a:prstGeom>
            <a:noFill/>
            <a:ln w="9525">
              <a:noFill/>
              <a:miter lim="800000"/>
              <a:headEnd/>
              <a:tailEnd/>
            </a:ln>
          </p:spPr>
        </p:pic>
      </p:grpSp>
      <p:sp>
        <p:nvSpPr>
          <p:cNvPr id="16" name="Rectangle 10"/>
          <p:cNvSpPr>
            <a:spLocks noChangeArrowheads="1"/>
          </p:cNvSpPr>
          <p:nvPr/>
        </p:nvSpPr>
        <p:spPr bwMode="auto">
          <a:xfrm>
            <a:off x="500063" y="4125516"/>
            <a:ext cx="8001000" cy="757130"/>
          </a:xfrm>
          <a:prstGeom prst="rect">
            <a:avLst/>
          </a:prstGeom>
          <a:noFill/>
          <a:ln w="9525">
            <a:noFill/>
            <a:miter lim="800000"/>
            <a:headEnd/>
            <a:tailEnd/>
          </a:ln>
          <a:effectLst/>
        </p:spPr>
        <p:txBody>
          <a:bodyPr>
            <a:spAutoFit/>
          </a:bodyPr>
          <a:lstStyle/>
          <a:p>
            <a:pPr>
              <a:lnSpc>
                <a:spcPct val="90000"/>
              </a:lnSpc>
              <a:spcBef>
                <a:spcPct val="50000"/>
              </a:spcBef>
              <a:buFontTx/>
              <a:buChar char="•"/>
              <a:defRPr/>
            </a:pPr>
            <a:r>
              <a:rPr kumimoji="1" lang="zh-CN" altLang="en-US" sz="2400" dirty="0">
                <a:solidFill>
                  <a:srgbClr val="C00000"/>
                </a:solidFill>
                <a:latin typeface="楷体_GB2312" pitchFamily="49" charset="-122"/>
                <a:ea typeface="楷体_GB2312" pitchFamily="49" charset="-122"/>
              </a:rPr>
              <a:t>特点：</a:t>
            </a:r>
            <a:r>
              <a:rPr lang="en-US" sz="2400" dirty="0">
                <a:solidFill>
                  <a:srgbClr val="0000CC"/>
                </a:solidFill>
                <a:latin typeface="+mn-ea"/>
                <a:ea typeface="+mn-ea"/>
              </a:rPr>
              <a:t>74HC164</a:t>
            </a:r>
            <a:r>
              <a:rPr lang="zh-CN" altLang="en-US" sz="2400" dirty="0">
                <a:solidFill>
                  <a:srgbClr val="0000CC"/>
                </a:solidFill>
                <a:latin typeface="+mn-ea"/>
                <a:ea typeface="+mn-ea"/>
              </a:rPr>
              <a:t>的输出没有设置锁存单元，在驱动数码管或</a:t>
            </a:r>
            <a:r>
              <a:rPr lang="en-US" sz="2400" dirty="0">
                <a:solidFill>
                  <a:srgbClr val="0000CC"/>
                </a:solidFill>
                <a:latin typeface="+mn-ea"/>
                <a:ea typeface="+mn-ea"/>
              </a:rPr>
              <a:t>LED</a:t>
            </a:r>
            <a:r>
              <a:rPr lang="zh-CN" altLang="en-US" sz="2400" dirty="0">
                <a:solidFill>
                  <a:srgbClr val="0000CC"/>
                </a:solidFill>
                <a:latin typeface="+mn-ea"/>
                <a:ea typeface="+mn-ea"/>
              </a:rPr>
              <a:t>点阵时，会出现明显的闪烁，影响视觉效果。</a:t>
            </a:r>
            <a:endParaRPr kumimoji="1" lang="zh-CN" altLang="en-US" sz="2400" dirty="0">
              <a:solidFill>
                <a:srgbClr val="0000CC"/>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Righ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8"/>
          <p:cNvSpPr>
            <a:spLocks noChangeArrowheads="1"/>
          </p:cNvSpPr>
          <p:nvPr/>
        </p:nvSpPr>
        <p:spPr bwMode="auto">
          <a:xfrm>
            <a:off x="428626" y="267891"/>
            <a:ext cx="7286625"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4.4.2  </a:t>
            </a:r>
            <a:r>
              <a:rPr lang="zh-CN" altLang="en-US" sz="2400" dirty="0">
                <a:solidFill>
                  <a:srgbClr val="C00000"/>
                </a:solidFill>
                <a:latin typeface="+mn-ea"/>
                <a:ea typeface="+mn-ea"/>
              </a:rPr>
              <a:t>串入</a:t>
            </a:r>
            <a:r>
              <a:rPr lang="en-US" altLang="zh-CN" sz="2400" dirty="0">
                <a:solidFill>
                  <a:srgbClr val="C00000"/>
                </a:solidFill>
                <a:latin typeface="+mn-ea"/>
                <a:ea typeface="+mn-ea"/>
              </a:rPr>
              <a:t>-</a:t>
            </a:r>
            <a:r>
              <a:rPr lang="zh-CN" altLang="en-US" sz="2400" dirty="0">
                <a:solidFill>
                  <a:srgbClr val="C00000"/>
                </a:solidFill>
                <a:latin typeface="+mn-ea"/>
                <a:ea typeface="+mn-ea"/>
              </a:rPr>
              <a:t>并出</a:t>
            </a:r>
            <a:r>
              <a:rPr lang="en-US" altLang="zh-CN" sz="2400" dirty="0">
                <a:solidFill>
                  <a:srgbClr val="C00000"/>
                </a:solidFill>
                <a:latin typeface="+mn-ea"/>
                <a:ea typeface="+mn-ea"/>
              </a:rPr>
              <a:t>8</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74HC595</a:t>
            </a:r>
            <a:endParaRPr lang="zh-CN" altLang="en-US" sz="2400" dirty="0">
              <a:solidFill>
                <a:srgbClr val="C00000"/>
              </a:solidFill>
              <a:latin typeface="+mn-ea"/>
              <a:ea typeface="+mn-ea"/>
            </a:endParaRPr>
          </a:p>
        </p:txBody>
      </p:sp>
      <p:sp>
        <p:nvSpPr>
          <p:cNvPr id="6144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 name="Rectangle 10"/>
          <p:cNvSpPr>
            <a:spLocks noChangeArrowheads="1"/>
          </p:cNvSpPr>
          <p:nvPr/>
        </p:nvSpPr>
        <p:spPr bwMode="auto">
          <a:xfrm>
            <a:off x="357189" y="1553766"/>
            <a:ext cx="8358187" cy="757130"/>
          </a:xfrm>
          <a:prstGeom prst="rect">
            <a:avLst/>
          </a:prstGeom>
          <a:noFill/>
          <a:ln w="9525">
            <a:noFill/>
            <a:miter lim="800000"/>
            <a:headEnd/>
            <a:tailEnd/>
          </a:ln>
        </p:spPr>
        <p:txBody>
          <a:bodyPr>
            <a:spAutoFit/>
          </a:bodyPr>
          <a:lstStyle/>
          <a:p>
            <a:pPr>
              <a:lnSpc>
                <a:spcPct val="90000"/>
              </a:lnSpc>
              <a:spcBef>
                <a:spcPct val="50000"/>
              </a:spcBef>
            </a:pPr>
            <a:r>
              <a:rPr kumimoji="1" lang="en-US" altLang="en-US" sz="2400">
                <a:solidFill>
                  <a:srgbClr val="C00000"/>
                </a:solidFill>
                <a:latin typeface="楷体_GB2312" pitchFamily="49" charset="-122"/>
                <a:ea typeface="楷体_GB2312" pitchFamily="49" charset="-122"/>
              </a:rPr>
              <a:t>1</a:t>
            </a:r>
            <a:r>
              <a:rPr kumimoji="1" lang="zh-CN" altLang="en-US" sz="2400">
                <a:solidFill>
                  <a:srgbClr val="C00000"/>
                </a:solidFill>
                <a:latin typeface="楷体_GB2312" pitchFamily="49" charset="-122"/>
                <a:ea typeface="楷体_GB2312" pitchFamily="49" charset="-122"/>
              </a:rPr>
              <a:t>）</a:t>
            </a:r>
            <a:r>
              <a:rPr kumimoji="1" lang="en-US" altLang="en-US" sz="2400">
                <a:solidFill>
                  <a:srgbClr val="C00000"/>
                </a:solidFill>
                <a:latin typeface="楷体_GB2312" pitchFamily="49" charset="-122"/>
                <a:ea typeface="楷体_GB2312" pitchFamily="49" charset="-122"/>
              </a:rPr>
              <a:t>74HC595</a:t>
            </a:r>
            <a:r>
              <a:rPr kumimoji="1" lang="zh-CN" altLang="en-US" sz="2400">
                <a:solidFill>
                  <a:srgbClr val="C00000"/>
                </a:solidFill>
                <a:latin typeface="楷体_GB2312" pitchFamily="49" charset="-122"/>
                <a:ea typeface="楷体_GB2312" pitchFamily="49" charset="-122"/>
              </a:rPr>
              <a:t>动态扫描方式下驱动多只共阴七段数码管的参考电路</a:t>
            </a:r>
            <a:r>
              <a:rPr kumimoji="1" lang="en-US" altLang="zh-CN" sz="2400">
                <a:solidFill>
                  <a:srgbClr val="0000CC"/>
                </a:solidFill>
                <a:latin typeface="楷体_GB2312" pitchFamily="49" charset="-122"/>
                <a:ea typeface="楷体_GB2312" pitchFamily="49" charset="-122"/>
              </a:rPr>
              <a:t>(</a:t>
            </a:r>
            <a:r>
              <a:rPr kumimoji="1" lang="zh-CN" altLang="en-US" sz="2400">
                <a:solidFill>
                  <a:srgbClr val="0000CC"/>
                </a:solidFill>
                <a:latin typeface="楷体_GB2312" pitchFamily="49" charset="-122"/>
                <a:ea typeface="楷体_GB2312" pitchFamily="49" charset="-122"/>
              </a:rPr>
              <a:t>多只数码管采用并联方式，公共端需接三极管驱动</a:t>
            </a:r>
            <a:r>
              <a:rPr kumimoji="1" lang="en-US" altLang="zh-CN" sz="2400">
                <a:solidFill>
                  <a:srgbClr val="0000CC"/>
                </a:solidFill>
                <a:latin typeface="楷体_GB2312" pitchFamily="49" charset="-122"/>
                <a:ea typeface="楷体_GB2312" pitchFamily="49" charset="-122"/>
              </a:rPr>
              <a:t>)</a:t>
            </a:r>
            <a:endParaRPr kumimoji="1" lang="zh-CN" altLang="en-US" sz="2400">
              <a:solidFill>
                <a:srgbClr val="0000CC"/>
              </a:solidFill>
              <a:latin typeface="楷体_GB2312" pitchFamily="49" charset="-122"/>
              <a:ea typeface="楷体_GB2312" pitchFamily="49" charset="-122"/>
            </a:endParaRPr>
          </a:p>
        </p:txBody>
      </p:sp>
      <p:sp>
        <p:nvSpPr>
          <p:cNvPr id="18" name="Rectangle 11"/>
          <p:cNvSpPr>
            <a:spLocks noChangeArrowheads="1"/>
          </p:cNvSpPr>
          <p:nvPr/>
        </p:nvSpPr>
        <p:spPr bwMode="auto">
          <a:xfrm>
            <a:off x="571501" y="910829"/>
            <a:ext cx="8143875" cy="757130"/>
          </a:xfrm>
          <a:prstGeom prst="rect">
            <a:avLst/>
          </a:prstGeom>
          <a:noFill/>
          <a:ln w="9525">
            <a:noFill/>
            <a:miter lim="800000"/>
            <a:headEnd/>
            <a:tailEnd/>
          </a:ln>
        </p:spPr>
        <p:txBody>
          <a:bodyPr>
            <a:spAutoFit/>
          </a:bodyPr>
          <a:lstStyle/>
          <a:p>
            <a:pPr>
              <a:lnSpc>
                <a:spcPct val="90000"/>
              </a:lnSpc>
              <a:spcBef>
                <a:spcPct val="20000"/>
              </a:spcBef>
            </a:pPr>
            <a:r>
              <a:rPr kumimoji="1" lang="en-US" altLang="zh-CN" sz="2400">
                <a:solidFill>
                  <a:srgbClr val="0000CC"/>
                </a:solidFill>
                <a:latin typeface="楷体_GB2312" pitchFamily="49" charset="-122"/>
                <a:ea typeface="楷体_GB2312" pitchFamily="49" charset="-122"/>
              </a:rPr>
              <a:t> 74HC595</a:t>
            </a:r>
            <a:r>
              <a:rPr kumimoji="1" lang="zh-CN" altLang="en-US" sz="2400">
                <a:solidFill>
                  <a:srgbClr val="0000CC"/>
                </a:solidFill>
                <a:latin typeface="楷体_GB2312" pitchFamily="49" charset="-122"/>
                <a:ea typeface="楷体_GB2312" pitchFamily="49" charset="-122"/>
              </a:rPr>
              <a:t>是一种具有输出端锁存功能的“串入</a:t>
            </a:r>
            <a:r>
              <a:rPr kumimoji="1" lang="en-US" altLang="zh-CN" sz="2400">
                <a:solidFill>
                  <a:srgbClr val="0000CC"/>
                </a:solidFill>
                <a:latin typeface="楷体_GB2312" pitchFamily="49" charset="-122"/>
                <a:ea typeface="楷体_GB2312" pitchFamily="49" charset="-122"/>
              </a:rPr>
              <a:t>-</a:t>
            </a:r>
            <a:r>
              <a:rPr kumimoji="1" lang="zh-CN" altLang="en-US" sz="2400">
                <a:solidFill>
                  <a:srgbClr val="0000CC"/>
                </a:solidFill>
                <a:latin typeface="楷体_GB2312" pitchFamily="49" charset="-122"/>
                <a:ea typeface="楷体_GB2312" pitchFamily="49" charset="-122"/>
              </a:rPr>
              <a:t>并出”式单向移位寄存器。</a:t>
            </a:r>
          </a:p>
        </p:txBody>
      </p:sp>
      <p:sp>
        <p:nvSpPr>
          <p:cNvPr id="16" name="Rectangle 10"/>
          <p:cNvSpPr>
            <a:spLocks noChangeArrowheads="1"/>
          </p:cNvSpPr>
          <p:nvPr/>
        </p:nvSpPr>
        <p:spPr bwMode="auto">
          <a:xfrm>
            <a:off x="428626" y="3857625"/>
            <a:ext cx="8215313" cy="1089529"/>
          </a:xfrm>
          <a:prstGeom prst="rect">
            <a:avLst/>
          </a:prstGeom>
          <a:noFill/>
          <a:ln w="9525">
            <a:noFill/>
            <a:miter lim="800000"/>
            <a:headEnd/>
            <a:tailEnd/>
          </a:ln>
          <a:effectLst/>
        </p:spPr>
        <p:txBody>
          <a:bodyPr>
            <a:spAutoFit/>
          </a:bodyPr>
          <a:lstStyle/>
          <a:p>
            <a:pPr>
              <a:lnSpc>
                <a:spcPct val="90000"/>
              </a:lnSpc>
              <a:spcBef>
                <a:spcPct val="50000"/>
              </a:spcBef>
              <a:buFontTx/>
              <a:buChar char="•"/>
              <a:defRPr/>
            </a:pPr>
            <a:r>
              <a:rPr kumimoji="1" lang="zh-CN" altLang="en-US" sz="2400" dirty="0">
                <a:solidFill>
                  <a:srgbClr val="C00000"/>
                </a:solidFill>
                <a:latin typeface="楷体_GB2312" pitchFamily="49" charset="-122"/>
                <a:ea typeface="楷体_GB2312" pitchFamily="49" charset="-122"/>
              </a:rPr>
              <a:t>特点：</a:t>
            </a:r>
            <a:r>
              <a:rPr lang="en-US" sz="2400" dirty="0">
                <a:solidFill>
                  <a:srgbClr val="0000CC"/>
                </a:solidFill>
                <a:latin typeface="+mn-ea"/>
                <a:ea typeface="+mn-ea"/>
              </a:rPr>
              <a:t>74HC595</a:t>
            </a:r>
            <a:r>
              <a:rPr lang="zh-CN" altLang="en-US" sz="2400" dirty="0">
                <a:solidFill>
                  <a:srgbClr val="0000CC"/>
                </a:solidFill>
                <a:latin typeface="+mn-ea"/>
                <a:ea typeface="+mn-ea"/>
              </a:rPr>
              <a:t>的“</a:t>
            </a:r>
            <a:r>
              <a:rPr lang="en-US" sz="2400" dirty="0">
                <a:solidFill>
                  <a:srgbClr val="0000CC"/>
                </a:solidFill>
                <a:latin typeface="+mn-ea"/>
                <a:ea typeface="+mn-ea"/>
              </a:rPr>
              <a:t>SER</a:t>
            </a:r>
            <a:r>
              <a:rPr lang="zh-CN" altLang="en-US" sz="2400" dirty="0">
                <a:solidFill>
                  <a:srgbClr val="0000CC"/>
                </a:solidFill>
                <a:latin typeface="+mn-ea"/>
                <a:ea typeface="+mn-ea"/>
              </a:rPr>
              <a:t>”、“</a:t>
            </a:r>
            <a:r>
              <a:rPr lang="en-US" altLang="zh-CN" sz="2400" dirty="0">
                <a:solidFill>
                  <a:srgbClr val="0000CC"/>
                </a:solidFill>
                <a:latin typeface="+mn-ea"/>
                <a:ea typeface="+mn-ea"/>
              </a:rPr>
              <a:t>/</a:t>
            </a:r>
            <a:r>
              <a:rPr lang="en-US" sz="2400" dirty="0">
                <a:solidFill>
                  <a:srgbClr val="0000CC"/>
                </a:solidFill>
                <a:latin typeface="+mn-ea"/>
                <a:ea typeface="+mn-ea"/>
              </a:rPr>
              <a:t> SRCLK</a:t>
            </a:r>
            <a:r>
              <a:rPr lang="zh-CN" altLang="en-US" sz="2400" dirty="0">
                <a:solidFill>
                  <a:srgbClr val="0000CC"/>
                </a:solidFill>
                <a:latin typeface="+mn-ea"/>
                <a:ea typeface="+mn-ea"/>
              </a:rPr>
              <a:t>”、“</a:t>
            </a:r>
            <a:r>
              <a:rPr lang="en-US" sz="2400" dirty="0">
                <a:solidFill>
                  <a:srgbClr val="0000CC"/>
                </a:solidFill>
                <a:latin typeface="+mn-ea"/>
                <a:ea typeface="+mn-ea"/>
              </a:rPr>
              <a:t>SRCLK</a:t>
            </a:r>
            <a:r>
              <a:rPr lang="zh-CN" altLang="en-US" sz="2400" dirty="0">
                <a:solidFill>
                  <a:srgbClr val="0000CC"/>
                </a:solidFill>
                <a:latin typeface="+mn-ea"/>
                <a:ea typeface="+mn-ea"/>
              </a:rPr>
              <a:t>”引脚采用了与</a:t>
            </a:r>
            <a:r>
              <a:rPr lang="en-US" sz="2400" dirty="0">
                <a:solidFill>
                  <a:srgbClr val="0000CC"/>
                </a:solidFill>
                <a:latin typeface="+mn-ea"/>
                <a:ea typeface="+mn-ea"/>
              </a:rPr>
              <a:t>SPI</a:t>
            </a:r>
            <a:r>
              <a:rPr lang="zh-CN" altLang="en-US" sz="2400" dirty="0">
                <a:solidFill>
                  <a:srgbClr val="0000CC"/>
                </a:solidFill>
                <a:latin typeface="+mn-ea"/>
                <a:ea typeface="+mn-ea"/>
              </a:rPr>
              <a:t>总线兼容的接口协议，可以与各种单片机的</a:t>
            </a:r>
            <a:r>
              <a:rPr lang="en-US" sz="2400" dirty="0">
                <a:solidFill>
                  <a:srgbClr val="0000CC"/>
                </a:solidFill>
                <a:latin typeface="+mn-ea"/>
                <a:ea typeface="+mn-ea"/>
              </a:rPr>
              <a:t>SPI</a:t>
            </a:r>
            <a:r>
              <a:rPr lang="zh-CN" altLang="en-US" sz="2400" dirty="0">
                <a:solidFill>
                  <a:srgbClr val="0000CC"/>
                </a:solidFill>
                <a:latin typeface="+mn-ea"/>
                <a:ea typeface="+mn-ea"/>
              </a:rPr>
              <a:t>接口</a:t>
            </a:r>
            <a:r>
              <a:rPr lang="en-US" sz="2400" dirty="0">
                <a:solidFill>
                  <a:srgbClr val="0000CC"/>
                </a:solidFill>
                <a:latin typeface="+mn-ea"/>
                <a:ea typeface="+mn-ea"/>
              </a:rPr>
              <a:t>-</a:t>
            </a:r>
            <a:r>
              <a:rPr lang="zh-CN" altLang="en-US" sz="2400" dirty="0">
                <a:solidFill>
                  <a:srgbClr val="0000CC"/>
                </a:solidFill>
                <a:latin typeface="+mn-ea"/>
                <a:ea typeface="+mn-ea"/>
              </a:rPr>
              <a:t>“</a:t>
            </a:r>
            <a:r>
              <a:rPr lang="en-US" sz="2400" dirty="0">
                <a:solidFill>
                  <a:srgbClr val="0000CC"/>
                </a:solidFill>
                <a:latin typeface="+mn-ea"/>
                <a:ea typeface="+mn-ea"/>
              </a:rPr>
              <a:t>MOSI</a:t>
            </a:r>
            <a:r>
              <a:rPr lang="zh-CN" altLang="en-US" sz="2400" dirty="0">
                <a:solidFill>
                  <a:srgbClr val="0000CC"/>
                </a:solidFill>
                <a:latin typeface="+mn-ea"/>
                <a:ea typeface="+mn-ea"/>
              </a:rPr>
              <a:t>”、“</a:t>
            </a:r>
            <a:r>
              <a:rPr lang="en-US" sz="2400" dirty="0">
                <a:solidFill>
                  <a:srgbClr val="0000CC"/>
                </a:solidFill>
                <a:latin typeface="+mn-ea"/>
                <a:ea typeface="+mn-ea"/>
              </a:rPr>
              <a:t>SCK</a:t>
            </a:r>
            <a:r>
              <a:rPr lang="zh-CN" altLang="en-US" sz="2400" dirty="0">
                <a:solidFill>
                  <a:srgbClr val="0000CC"/>
                </a:solidFill>
                <a:latin typeface="+mn-ea"/>
                <a:ea typeface="+mn-ea"/>
              </a:rPr>
              <a:t>”、“</a:t>
            </a:r>
            <a:r>
              <a:rPr lang="en-US" sz="2400" dirty="0">
                <a:solidFill>
                  <a:srgbClr val="0000CC"/>
                </a:solidFill>
                <a:latin typeface="+mn-ea"/>
                <a:ea typeface="+mn-ea"/>
              </a:rPr>
              <a:t>MISO</a:t>
            </a:r>
            <a:r>
              <a:rPr lang="zh-CN" altLang="en-US" sz="2400" dirty="0">
                <a:solidFill>
                  <a:srgbClr val="0000CC"/>
                </a:solidFill>
                <a:latin typeface="+mn-ea"/>
                <a:ea typeface="+mn-ea"/>
              </a:rPr>
              <a:t>”直接相连。</a:t>
            </a:r>
            <a:endParaRPr kumimoji="1" lang="zh-CN" altLang="en-US" sz="2400" dirty="0">
              <a:solidFill>
                <a:srgbClr val="0000CC"/>
              </a:solidFill>
              <a:latin typeface="+mn-ea"/>
              <a:ea typeface="+mn-ea"/>
            </a:endParaRPr>
          </a:p>
        </p:txBody>
      </p:sp>
      <p:grpSp>
        <p:nvGrpSpPr>
          <p:cNvPr id="2" name="组合 8"/>
          <p:cNvGrpSpPr>
            <a:grpSpLocks/>
          </p:cNvGrpSpPr>
          <p:nvPr/>
        </p:nvGrpSpPr>
        <p:grpSpPr bwMode="auto">
          <a:xfrm>
            <a:off x="395288" y="2247901"/>
            <a:ext cx="8424862" cy="1565672"/>
            <a:chOff x="395420" y="2996940"/>
            <a:chExt cx="8425170" cy="2088290"/>
          </a:xfrm>
        </p:grpSpPr>
        <p:sp>
          <p:nvSpPr>
            <p:cNvPr id="61448" name="矩形 7"/>
            <p:cNvSpPr>
              <a:spLocks noChangeArrowheads="1"/>
            </p:cNvSpPr>
            <p:nvPr/>
          </p:nvSpPr>
          <p:spPr bwMode="auto">
            <a:xfrm>
              <a:off x="395420" y="2996940"/>
              <a:ext cx="8425170" cy="208829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1449" name="Picture 2" descr="4T4T2"/>
            <p:cNvPicPr>
              <a:picLocks noChangeAspect="1" noChangeArrowheads="1"/>
            </p:cNvPicPr>
            <p:nvPr/>
          </p:nvPicPr>
          <p:blipFill>
            <a:blip r:embed="rId3" cstate="print"/>
            <a:srcRect/>
            <a:stretch>
              <a:fillRect/>
            </a:stretch>
          </p:blipFill>
          <p:spPr bwMode="auto">
            <a:xfrm>
              <a:off x="500063" y="3071813"/>
              <a:ext cx="8208962" cy="1928812"/>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Righ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5588" cy="5143500"/>
        </p:xfrm>
        <a:graphic>
          <a:graphicData uri="http://schemas.openxmlformats.org/presentationml/2006/ole">
            <p:oleObj spid="_x0000_s156674" name="幻灯片" r:id="rId3" imgW="3645000" imgH="2048400" progId="PowerPoint.Slide.12">
              <p:embed/>
            </p:oleObj>
          </a:graphicData>
        </a:graphic>
      </p:graphicFrame>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8"/>
          <p:cNvSpPr>
            <a:spLocks noChangeArrowheads="1"/>
          </p:cNvSpPr>
          <p:nvPr/>
        </p:nvSpPr>
        <p:spPr bwMode="auto">
          <a:xfrm>
            <a:off x="428626" y="267891"/>
            <a:ext cx="7286625"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4.4.2  </a:t>
            </a:r>
            <a:r>
              <a:rPr lang="zh-CN" altLang="en-US" sz="2400" dirty="0">
                <a:solidFill>
                  <a:srgbClr val="C00000"/>
                </a:solidFill>
                <a:latin typeface="+mn-ea"/>
                <a:ea typeface="+mn-ea"/>
              </a:rPr>
              <a:t>串入</a:t>
            </a:r>
            <a:r>
              <a:rPr lang="en-US" altLang="zh-CN" sz="2400" dirty="0">
                <a:solidFill>
                  <a:srgbClr val="C00000"/>
                </a:solidFill>
                <a:latin typeface="+mn-ea"/>
                <a:ea typeface="+mn-ea"/>
              </a:rPr>
              <a:t>-</a:t>
            </a:r>
            <a:r>
              <a:rPr lang="zh-CN" altLang="en-US" sz="2400" dirty="0">
                <a:solidFill>
                  <a:srgbClr val="C00000"/>
                </a:solidFill>
                <a:latin typeface="+mn-ea"/>
                <a:ea typeface="+mn-ea"/>
              </a:rPr>
              <a:t>并出</a:t>
            </a:r>
            <a:r>
              <a:rPr lang="en-US" altLang="zh-CN" sz="2400" dirty="0">
                <a:solidFill>
                  <a:srgbClr val="C00000"/>
                </a:solidFill>
                <a:latin typeface="+mn-ea"/>
                <a:ea typeface="+mn-ea"/>
              </a:rPr>
              <a:t>8</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74HC595</a:t>
            </a:r>
            <a:endParaRPr lang="zh-CN" altLang="en-US" sz="2400" dirty="0">
              <a:solidFill>
                <a:srgbClr val="C00000"/>
              </a:solidFill>
              <a:latin typeface="+mn-ea"/>
              <a:ea typeface="+mn-ea"/>
            </a:endParaRPr>
          </a:p>
        </p:txBody>
      </p:sp>
      <p:sp>
        <p:nvSpPr>
          <p:cNvPr id="6246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 name="Rectangle 10"/>
          <p:cNvSpPr>
            <a:spLocks noChangeArrowheads="1"/>
          </p:cNvSpPr>
          <p:nvPr/>
        </p:nvSpPr>
        <p:spPr bwMode="auto">
          <a:xfrm>
            <a:off x="357189" y="1071562"/>
            <a:ext cx="8358187" cy="424732"/>
          </a:xfrm>
          <a:prstGeom prst="rect">
            <a:avLst/>
          </a:prstGeom>
          <a:noFill/>
          <a:ln w="9525">
            <a:noFill/>
            <a:miter lim="800000"/>
            <a:headEnd/>
            <a:tailEnd/>
          </a:ln>
        </p:spPr>
        <p:txBody>
          <a:bodyPr>
            <a:spAutoFit/>
          </a:bodyPr>
          <a:lstStyle/>
          <a:p>
            <a:pPr>
              <a:lnSpc>
                <a:spcPct val="90000"/>
              </a:lnSpc>
              <a:spcBef>
                <a:spcPct val="50000"/>
              </a:spcBef>
            </a:pPr>
            <a:r>
              <a:rPr kumimoji="1" lang="en-US" altLang="en-US" sz="2400">
                <a:solidFill>
                  <a:srgbClr val="C00000"/>
                </a:solidFill>
                <a:latin typeface="楷体_GB2312" pitchFamily="49" charset="-122"/>
                <a:ea typeface="楷体_GB2312" pitchFamily="49" charset="-122"/>
              </a:rPr>
              <a:t>2</a:t>
            </a:r>
            <a:r>
              <a:rPr kumimoji="1" lang="zh-CN" altLang="en-US" sz="2400">
                <a:solidFill>
                  <a:srgbClr val="C00000"/>
                </a:solidFill>
                <a:latin typeface="楷体_GB2312" pitchFamily="49" charset="-122"/>
                <a:ea typeface="楷体_GB2312" pitchFamily="49" charset="-122"/>
              </a:rPr>
              <a:t>）</a:t>
            </a:r>
            <a:r>
              <a:rPr lang="en-US" sz="2400"/>
              <a:t> </a:t>
            </a:r>
            <a:r>
              <a:rPr kumimoji="1" lang="en-US" altLang="en-US" sz="2400">
                <a:solidFill>
                  <a:srgbClr val="C00000"/>
                </a:solidFill>
                <a:latin typeface="楷体_GB2312" pitchFamily="49" charset="-122"/>
                <a:ea typeface="楷体_GB2312" pitchFamily="49" charset="-122"/>
              </a:rPr>
              <a:t>74HC595</a:t>
            </a:r>
            <a:r>
              <a:rPr kumimoji="1" lang="zh-CN" altLang="en-US" sz="2400">
                <a:solidFill>
                  <a:srgbClr val="C00000"/>
                </a:solidFill>
                <a:latin typeface="楷体_GB2312" pitchFamily="49" charset="-122"/>
                <a:ea typeface="楷体_GB2312" pitchFamily="49" charset="-122"/>
              </a:rPr>
              <a:t>以静态级联的方式驱动共阴数码管的参考电路</a:t>
            </a:r>
          </a:p>
        </p:txBody>
      </p:sp>
      <p:sp>
        <p:nvSpPr>
          <p:cNvPr id="16" name="Rectangle 10"/>
          <p:cNvSpPr>
            <a:spLocks noChangeArrowheads="1"/>
          </p:cNvSpPr>
          <p:nvPr/>
        </p:nvSpPr>
        <p:spPr bwMode="auto">
          <a:xfrm>
            <a:off x="428626" y="3321844"/>
            <a:ext cx="8215313" cy="1089529"/>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zh-CN" altLang="en-US" sz="2400">
                <a:solidFill>
                  <a:srgbClr val="C00000"/>
                </a:solidFill>
                <a:latin typeface="楷体_GB2312" pitchFamily="49" charset="-122"/>
                <a:ea typeface="楷体_GB2312" pitchFamily="49" charset="-122"/>
              </a:rPr>
              <a:t>特点：</a:t>
            </a:r>
            <a:r>
              <a:rPr kumimoji="1" lang="zh-CN" altLang="en-US" sz="2400">
                <a:solidFill>
                  <a:srgbClr val="0000CC"/>
                </a:solidFill>
                <a:latin typeface="楷体_GB2312" pitchFamily="49" charset="-122"/>
                <a:ea typeface="楷体_GB2312" pitchFamily="49" charset="-122"/>
              </a:rPr>
              <a:t>每只数码管均需要配套一只</a:t>
            </a:r>
            <a:r>
              <a:rPr kumimoji="1" lang="en-US" altLang="en-US" sz="2400">
                <a:solidFill>
                  <a:srgbClr val="0000CC"/>
                </a:solidFill>
                <a:latin typeface="楷体_GB2312" pitchFamily="49" charset="-122"/>
                <a:ea typeface="楷体_GB2312" pitchFamily="49" charset="-122"/>
              </a:rPr>
              <a:t>74HC595</a:t>
            </a:r>
            <a:r>
              <a:rPr kumimoji="1" lang="zh-CN" altLang="en-US" sz="2400">
                <a:solidFill>
                  <a:srgbClr val="0000CC"/>
                </a:solidFill>
                <a:latin typeface="楷体_GB2312" pitchFamily="49" charset="-122"/>
                <a:ea typeface="楷体_GB2312" pitchFamily="49" charset="-122"/>
              </a:rPr>
              <a:t>进行驱动，电路成本较高，但这种驱动控制方案的电路结构相对较简单，特别适用于</a:t>
            </a:r>
            <a:r>
              <a:rPr kumimoji="1" lang="en-US" altLang="en-US" sz="2400">
                <a:solidFill>
                  <a:srgbClr val="0000CC"/>
                </a:solidFill>
                <a:latin typeface="楷体_GB2312" pitchFamily="49" charset="-122"/>
                <a:ea typeface="楷体_GB2312" pitchFamily="49" charset="-122"/>
              </a:rPr>
              <a:t>LED</a:t>
            </a:r>
            <a:r>
              <a:rPr kumimoji="1" lang="zh-CN" altLang="en-US" sz="2400">
                <a:solidFill>
                  <a:srgbClr val="0000CC"/>
                </a:solidFill>
                <a:latin typeface="楷体_GB2312" pitchFamily="49" charset="-122"/>
                <a:ea typeface="楷体_GB2312" pitchFamily="49" charset="-122"/>
              </a:rPr>
              <a:t>点阵的驱动。</a:t>
            </a:r>
          </a:p>
        </p:txBody>
      </p:sp>
      <p:grpSp>
        <p:nvGrpSpPr>
          <p:cNvPr id="2" name="组合 7"/>
          <p:cNvGrpSpPr>
            <a:grpSpLocks/>
          </p:cNvGrpSpPr>
          <p:nvPr/>
        </p:nvGrpSpPr>
        <p:grpSpPr bwMode="auto">
          <a:xfrm>
            <a:off x="539751" y="1653779"/>
            <a:ext cx="8208963" cy="1458515"/>
            <a:chOff x="539440" y="2204830"/>
            <a:chExt cx="8209140" cy="1944270"/>
          </a:xfrm>
        </p:grpSpPr>
        <p:sp>
          <p:nvSpPr>
            <p:cNvPr id="62471" name="矩形 6"/>
            <p:cNvSpPr>
              <a:spLocks noChangeArrowheads="1"/>
            </p:cNvSpPr>
            <p:nvPr/>
          </p:nvSpPr>
          <p:spPr bwMode="auto">
            <a:xfrm>
              <a:off x="539440" y="2204830"/>
              <a:ext cx="8209140" cy="194427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2472" name="Picture 2" descr="4T4T3"/>
            <p:cNvPicPr>
              <a:picLocks noChangeAspect="1" noChangeArrowheads="1"/>
            </p:cNvPicPr>
            <p:nvPr/>
          </p:nvPicPr>
          <p:blipFill>
            <a:blip r:embed="rId3" cstate="print"/>
            <a:srcRect/>
            <a:stretch>
              <a:fillRect/>
            </a:stretch>
          </p:blipFill>
          <p:spPr bwMode="auto">
            <a:xfrm>
              <a:off x="642938" y="2286000"/>
              <a:ext cx="7913687" cy="1714500"/>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4.4.3  </a:t>
            </a:r>
            <a:r>
              <a:rPr lang="zh-CN" altLang="en-US" sz="2400" dirty="0">
                <a:solidFill>
                  <a:srgbClr val="C00000"/>
                </a:solidFill>
                <a:latin typeface="+mn-ea"/>
                <a:ea typeface="+mn-ea"/>
              </a:rPr>
              <a:t>串</a:t>
            </a:r>
            <a:r>
              <a:rPr lang="en-US" altLang="zh-CN" sz="2400" dirty="0">
                <a:solidFill>
                  <a:srgbClr val="C00000"/>
                </a:solidFill>
                <a:latin typeface="+mn-ea"/>
                <a:ea typeface="+mn-ea"/>
              </a:rPr>
              <a:t>/</a:t>
            </a:r>
            <a:r>
              <a:rPr lang="zh-CN" altLang="en-US" sz="2400" dirty="0">
                <a:solidFill>
                  <a:srgbClr val="C00000"/>
                </a:solidFill>
                <a:latin typeface="+mn-ea"/>
                <a:ea typeface="+mn-ea"/>
              </a:rPr>
              <a:t>并入</a:t>
            </a:r>
            <a:r>
              <a:rPr lang="en-US" altLang="zh-CN" sz="2400" dirty="0">
                <a:solidFill>
                  <a:srgbClr val="C00000"/>
                </a:solidFill>
                <a:latin typeface="+mn-ea"/>
                <a:ea typeface="+mn-ea"/>
              </a:rPr>
              <a:t>-</a:t>
            </a:r>
            <a:r>
              <a:rPr lang="zh-CN" altLang="en-US" sz="2400" dirty="0">
                <a:solidFill>
                  <a:srgbClr val="C00000"/>
                </a:solidFill>
                <a:latin typeface="+mn-ea"/>
                <a:ea typeface="+mn-ea"/>
              </a:rPr>
              <a:t>串出</a:t>
            </a:r>
            <a:r>
              <a:rPr lang="en-US" altLang="zh-CN" sz="2400" dirty="0">
                <a:solidFill>
                  <a:srgbClr val="C00000"/>
                </a:solidFill>
                <a:latin typeface="+mn-ea"/>
                <a:ea typeface="+mn-ea"/>
              </a:rPr>
              <a:t>8</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74HC165</a:t>
            </a:r>
            <a:r>
              <a:rPr lang="zh-CN" altLang="en-US" sz="2400" dirty="0">
                <a:solidFill>
                  <a:srgbClr val="C00000"/>
                </a:solidFill>
                <a:latin typeface="+mn-ea"/>
                <a:ea typeface="+mn-ea"/>
              </a:rPr>
              <a:t>、</a:t>
            </a:r>
            <a:r>
              <a:rPr lang="en-US" altLang="zh-CN" sz="2400" dirty="0">
                <a:solidFill>
                  <a:srgbClr val="C00000"/>
                </a:solidFill>
                <a:latin typeface="+mn-ea"/>
                <a:ea typeface="+mn-ea"/>
              </a:rPr>
              <a:t>74HC166</a:t>
            </a:r>
            <a:endParaRPr lang="zh-CN" altLang="en-US" sz="2400" dirty="0">
              <a:solidFill>
                <a:srgbClr val="C00000"/>
              </a:solidFill>
              <a:latin typeface="+mn-ea"/>
              <a:ea typeface="+mn-ea"/>
            </a:endParaRPr>
          </a:p>
        </p:txBody>
      </p:sp>
      <p:sp>
        <p:nvSpPr>
          <p:cNvPr id="1843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 name="Rectangle 10"/>
          <p:cNvSpPr>
            <a:spLocks noChangeArrowheads="1"/>
          </p:cNvSpPr>
          <p:nvPr/>
        </p:nvSpPr>
        <p:spPr bwMode="auto">
          <a:xfrm>
            <a:off x="428625" y="964406"/>
            <a:ext cx="8358188" cy="424732"/>
          </a:xfrm>
          <a:prstGeom prst="rect">
            <a:avLst/>
          </a:prstGeom>
          <a:noFill/>
          <a:ln w="9525">
            <a:noFill/>
            <a:miter lim="800000"/>
            <a:headEnd/>
            <a:tailEnd/>
          </a:ln>
        </p:spPr>
        <p:txBody>
          <a:bodyPr>
            <a:spAutoFit/>
          </a:bodyPr>
          <a:lstStyle/>
          <a:p>
            <a:pPr>
              <a:lnSpc>
                <a:spcPct val="90000"/>
              </a:lnSpc>
              <a:spcBef>
                <a:spcPct val="50000"/>
              </a:spcBef>
              <a:defRPr/>
            </a:pPr>
            <a:r>
              <a:rPr lang="en-US" altLang="zh-CN" sz="2400" dirty="0">
                <a:solidFill>
                  <a:srgbClr val="0000CC"/>
                </a:solidFill>
                <a:latin typeface="+mn-ea"/>
                <a:ea typeface="+mn-ea"/>
              </a:rPr>
              <a:t>74HC165</a:t>
            </a:r>
            <a:r>
              <a:rPr lang="zh-CN" altLang="en-US" sz="2400" dirty="0">
                <a:solidFill>
                  <a:srgbClr val="0000CC"/>
                </a:solidFill>
                <a:latin typeface="+mn-ea"/>
                <a:ea typeface="+mn-ea"/>
              </a:rPr>
              <a:t>与</a:t>
            </a:r>
            <a:r>
              <a:rPr lang="en-US" altLang="zh-CN" sz="2400" dirty="0">
                <a:solidFill>
                  <a:srgbClr val="0000CC"/>
                </a:solidFill>
                <a:latin typeface="+mn-ea"/>
                <a:ea typeface="+mn-ea"/>
              </a:rPr>
              <a:t>74HC166</a:t>
            </a:r>
            <a:r>
              <a:rPr lang="zh-CN" altLang="en-US" sz="2400" dirty="0">
                <a:solidFill>
                  <a:srgbClr val="0000CC"/>
                </a:solidFill>
                <a:latin typeface="+mn-ea"/>
                <a:ea typeface="+mn-ea"/>
              </a:rPr>
              <a:t>均为</a:t>
            </a:r>
            <a:r>
              <a:rPr lang="en-US" altLang="zh-CN" sz="2400" dirty="0">
                <a:solidFill>
                  <a:srgbClr val="0000CC"/>
                </a:solidFill>
                <a:latin typeface="+mn-ea"/>
                <a:ea typeface="+mn-ea"/>
              </a:rPr>
              <a:t>8</a:t>
            </a:r>
            <a:r>
              <a:rPr lang="zh-CN" altLang="en-US" sz="2400" dirty="0">
                <a:solidFill>
                  <a:srgbClr val="0000CC"/>
                </a:solidFill>
                <a:latin typeface="+mn-ea"/>
                <a:ea typeface="+mn-ea"/>
              </a:rPr>
              <a:t>位串行输出移位寄存器。</a:t>
            </a:r>
            <a:endParaRPr kumimoji="1" lang="zh-CN" altLang="en-US" sz="2400" dirty="0">
              <a:solidFill>
                <a:srgbClr val="0000CC"/>
              </a:solidFill>
              <a:latin typeface="+mn-ea"/>
              <a:ea typeface="+mn-ea"/>
            </a:endParaRPr>
          </a:p>
        </p:txBody>
      </p:sp>
      <p:grpSp>
        <p:nvGrpSpPr>
          <p:cNvPr id="2" name="组合 25"/>
          <p:cNvGrpSpPr>
            <a:grpSpLocks/>
          </p:cNvGrpSpPr>
          <p:nvPr/>
        </p:nvGrpSpPr>
        <p:grpSpPr bwMode="auto">
          <a:xfrm>
            <a:off x="4643438" y="1329928"/>
            <a:ext cx="4392612" cy="3024188"/>
            <a:chOff x="4355970" y="1700760"/>
            <a:chExt cx="4788030" cy="4320600"/>
          </a:xfrm>
        </p:grpSpPr>
        <p:sp>
          <p:nvSpPr>
            <p:cNvPr id="18453" name="矩形 22"/>
            <p:cNvSpPr>
              <a:spLocks noChangeArrowheads="1"/>
            </p:cNvSpPr>
            <p:nvPr/>
          </p:nvSpPr>
          <p:spPr bwMode="auto">
            <a:xfrm>
              <a:off x="4355970" y="1700760"/>
              <a:ext cx="4788030" cy="432060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18454" name="Picture 2"/>
            <p:cNvPicPr>
              <a:picLocks noChangeAspect="1" noChangeArrowheads="1"/>
            </p:cNvPicPr>
            <p:nvPr/>
          </p:nvPicPr>
          <p:blipFill>
            <a:blip r:embed="rId4" cstate="print"/>
            <a:srcRect/>
            <a:stretch>
              <a:fillRect/>
            </a:stretch>
          </p:blipFill>
          <p:spPr bwMode="auto">
            <a:xfrm>
              <a:off x="4470400" y="1785938"/>
              <a:ext cx="4602163" cy="4152900"/>
            </a:xfrm>
            <a:prstGeom prst="rect">
              <a:avLst/>
            </a:prstGeom>
            <a:noFill/>
            <a:ln w="9525">
              <a:noFill/>
              <a:miter lim="800000"/>
              <a:headEnd/>
              <a:tailEnd/>
            </a:ln>
          </p:spPr>
        </p:pic>
      </p:grpSp>
      <p:sp>
        <p:nvSpPr>
          <p:cNvPr id="8" name="Rectangle 10"/>
          <p:cNvSpPr>
            <a:spLocks noChangeArrowheads="1"/>
          </p:cNvSpPr>
          <p:nvPr/>
        </p:nvSpPr>
        <p:spPr bwMode="auto">
          <a:xfrm>
            <a:off x="357188" y="1285875"/>
            <a:ext cx="4572000" cy="424732"/>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zh-CN" altLang="en-US" sz="2400">
                <a:solidFill>
                  <a:srgbClr val="C00000"/>
                </a:solidFill>
                <a:latin typeface="楷体_GB2312" pitchFamily="49" charset="-122"/>
                <a:ea typeface="楷体_GB2312" pitchFamily="49" charset="-122"/>
              </a:rPr>
              <a:t>逻辑符号</a:t>
            </a:r>
            <a:r>
              <a:rPr kumimoji="1" lang="en-US" altLang="zh-CN" sz="2400">
                <a:solidFill>
                  <a:srgbClr val="C00000"/>
                </a:solidFill>
                <a:latin typeface="楷体_GB2312" pitchFamily="49" charset="-122"/>
                <a:ea typeface="楷体_GB2312" pitchFamily="49" charset="-122"/>
              </a:rPr>
              <a:t>:</a:t>
            </a:r>
            <a:endParaRPr kumimoji="1" lang="zh-CN" altLang="en-US" sz="2400">
              <a:solidFill>
                <a:srgbClr val="C00000"/>
              </a:solidFill>
              <a:latin typeface="楷体_GB2312" pitchFamily="49" charset="-122"/>
              <a:ea typeface="楷体_GB2312" pitchFamily="49" charset="-122"/>
            </a:endParaRPr>
          </a:p>
        </p:txBody>
      </p:sp>
      <p:sp>
        <p:nvSpPr>
          <p:cNvPr id="18440" name="矩形 8"/>
          <p:cNvSpPr>
            <a:spLocks noChangeArrowheads="1"/>
          </p:cNvSpPr>
          <p:nvPr/>
        </p:nvSpPr>
        <p:spPr bwMode="auto">
          <a:xfrm>
            <a:off x="500063" y="3267075"/>
            <a:ext cx="184731" cy="369332"/>
          </a:xfrm>
          <a:prstGeom prst="rect">
            <a:avLst/>
          </a:prstGeom>
          <a:noFill/>
          <a:ln w="9525">
            <a:noFill/>
            <a:miter lim="800000"/>
            <a:headEnd/>
            <a:tailEnd/>
          </a:ln>
        </p:spPr>
        <p:txBody>
          <a:bodyPr wrap="none">
            <a:spAutoFit/>
          </a:bodyPr>
          <a:lstStyle/>
          <a:p>
            <a:endParaRPr lang="zh-CN" altLang="en-US"/>
          </a:p>
        </p:txBody>
      </p:sp>
      <p:sp>
        <p:nvSpPr>
          <p:cNvPr id="10" name="Rectangle 10"/>
          <p:cNvSpPr>
            <a:spLocks noChangeArrowheads="1"/>
          </p:cNvSpPr>
          <p:nvPr/>
        </p:nvSpPr>
        <p:spPr bwMode="auto">
          <a:xfrm>
            <a:off x="357188" y="1607344"/>
            <a:ext cx="4572000" cy="941796"/>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en-US" altLang="en-US" sz="2400">
                <a:solidFill>
                  <a:srgbClr val="C00000"/>
                </a:solidFill>
                <a:latin typeface="楷体_GB2312" pitchFamily="49" charset="-122"/>
                <a:ea typeface="楷体_GB2312" pitchFamily="49" charset="-122"/>
              </a:rPr>
              <a:t>74HC166</a:t>
            </a:r>
            <a:r>
              <a:rPr kumimoji="1" lang="zh-CN" altLang="en-US" sz="2400">
                <a:solidFill>
                  <a:srgbClr val="C00000"/>
                </a:solidFill>
                <a:latin typeface="楷体_GB2312" pitchFamily="49" charset="-122"/>
                <a:ea typeface="楷体_GB2312" pitchFamily="49" charset="-122"/>
              </a:rPr>
              <a:t>的主要引脚及功能：</a:t>
            </a:r>
          </a:p>
          <a:p>
            <a:pPr>
              <a:lnSpc>
                <a:spcPct val="90000"/>
              </a:lnSpc>
              <a:spcBef>
                <a:spcPct val="50000"/>
              </a:spcBef>
              <a:buFontTx/>
              <a:buChar char="•"/>
            </a:pPr>
            <a:endParaRPr kumimoji="1" lang="zh-CN" altLang="en-US" sz="2400">
              <a:solidFill>
                <a:srgbClr val="C00000"/>
              </a:solidFill>
              <a:latin typeface="楷体_GB2312" pitchFamily="49" charset="-122"/>
              <a:ea typeface="楷体_GB2312" pitchFamily="49" charset="-122"/>
            </a:endParaRPr>
          </a:p>
        </p:txBody>
      </p:sp>
      <p:sp>
        <p:nvSpPr>
          <p:cNvPr id="19" name="Rectangle 10"/>
          <p:cNvSpPr>
            <a:spLocks noChangeArrowheads="1"/>
          </p:cNvSpPr>
          <p:nvPr/>
        </p:nvSpPr>
        <p:spPr bwMode="auto">
          <a:xfrm>
            <a:off x="214314" y="2518173"/>
            <a:ext cx="4357687" cy="769441"/>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en-US" altLang="en-US" sz="2200" dirty="0">
                <a:solidFill>
                  <a:srgbClr val="C00000"/>
                </a:solidFill>
                <a:latin typeface="+mn-ea"/>
                <a:ea typeface="+mn-ea"/>
              </a:rPr>
              <a:t>INH:</a:t>
            </a:r>
            <a:r>
              <a:rPr lang="zh-CN" altLang="en-US" sz="2200" dirty="0">
                <a:latin typeface="+mn-ea"/>
                <a:ea typeface="+mn-ea"/>
              </a:rPr>
              <a:t>禁止</a:t>
            </a:r>
            <a:r>
              <a:rPr lang="en-US" altLang="en-US" sz="2200" dirty="0">
                <a:latin typeface="+mn-ea"/>
                <a:ea typeface="+mn-ea"/>
              </a:rPr>
              <a:t>CLK</a:t>
            </a:r>
            <a:r>
              <a:rPr lang="zh-CN" altLang="en-US" sz="2200" dirty="0">
                <a:latin typeface="+mn-ea"/>
                <a:ea typeface="+mn-ea"/>
              </a:rPr>
              <a:t>引脚：当</a:t>
            </a:r>
            <a:r>
              <a:rPr lang="en-US" altLang="en-US" sz="2200" dirty="0">
                <a:latin typeface="+mn-ea"/>
                <a:ea typeface="+mn-ea"/>
              </a:rPr>
              <a:t>INH</a:t>
            </a:r>
            <a:r>
              <a:rPr lang="zh-CN" altLang="en-US" sz="2200" dirty="0">
                <a:latin typeface="+mn-ea"/>
                <a:ea typeface="+mn-ea"/>
              </a:rPr>
              <a:t>为高电平时，</a:t>
            </a:r>
            <a:r>
              <a:rPr lang="en-US" altLang="en-US" sz="2200" dirty="0">
                <a:latin typeface="+mn-ea"/>
                <a:ea typeface="+mn-ea"/>
              </a:rPr>
              <a:t>QH</a:t>
            </a:r>
            <a:r>
              <a:rPr lang="zh-CN" altLang="en-US" sz="2200" dirty="0">
                <a:latin typeface="+mn-ea"/>
                <a:ea typeface="+mn-ea"/>
              </a:rPr>
              <a:t>处于保持状态。</a:t>
            </a:r>
          </a:p>
        </p:txBody>
      </p:sp>
      <p:sp>
        <p:nvSpPr>
          <p:cNvPr id="20" name="Rectangle 10"/>
          <p:cNvSpPr>
            <a:spLocks noChangeArrowheads="1"/>
          </p:cNvSpPr>
          <p:nvPr/>
        </p:nvSpPr>
        <p:spPr bwMode="auto">
          <a:xfrm>
            <a:off x="214313" y="3106341"/>
            <a:ext cx="4572000" cy="430887"/>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en-US" altLang="en-US" sz="2200" dirty="0">
                <a:solidFill>
                  <a:srgbClr val="C00000"/>
                </a:solidFill>
                <a:latin typeface="+mn-ea"/>
                <a:ea typeface="+mn-ea"/>
              </a:rPr>
              <a:t>CLK:</a:t>
            </a:r>
            <a:r>
              <a:rPr lang="zh-CN" altLang="en-US" sz="2200" dirty="0">
                <a:latin typeface="+mn-ea"/>
                <a:ea typeface="+mn-ea"/>
              </a:rPr>
              <a:t>上升沿触发的时钟脉冲。</a:t>
            </a:r>
          </a:p>
        </p:txBody>
      </p:sp>
      <p:sp>
        <p:nvSpPr>
          <p:cNvPr id="21" name="Rectangle 10"/>
          <p:cNvSpPr>
            <a:spLocks noChangeArrowheads="1"/>
          </p:cNvSpPr>
          <p:nvPr/>
        </p:nvSpPr>
        <p:spPr bwMode="auto">
          <a:xfrm>
            <a:off x="214313" y="3427810"/>
            <a:ext cx="4572000" cy="430887"/>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en-US" altLang="en-US" sz="2200" dirty="0">
                <a:solidFill>
                  <a:srgbClr val="C00000"/>
                </a:solidFill>
                <a:latin typeface="+mn-ea"/>
                <a:ea typeface="+mn-ea"/>
              </a:rPr>
              <a:t>SER:</a:t>
            </a:r>
            <a:r>
              <a:rPr lang="zh-CN" altLang="en-US" sz="2200" dirty="0">
                <a:latin typeface="+mn-ea"/>
                <a:ea typeface="+mn-ea"/>
              </a:rPr>
              <a:t>串行信号输入引脚。</a:t>
            </a:r>
          </a:p>
        </p:txBody>
      </p:sp>
      <p:sp>
        <p:nvSpPr>
          <p:cNvPr id="22" name="Rectangle 10"/>
          <p:cNvSpPr>
            <a:spLocks noChangeArrowheads="1"/>
          </p:cNvSpPr>
          <p:nvPr/>
        </p:nvSpPr>
        <p:spPr bwMode="auto">
          <a:xfrm>
            <a:off x="214313" y="3749279"/>
            <a:ext cx="4572000" cy="430887"/>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en-US" altLang="en-US" sz="2200" dirty="0">
                <a:solidFill>
                  <a:srgbClr val="C00000"/>
                </a:solidFill>
                <a:latin typeface="+mn-ea"/>
                <a:ea typeface="+mn-ea"/>
              </a:rPr>
              <a:t>A</a:t>
            </a:r>
            <a:r>
              <a:rPr lang="en-US" altLang="zh-CN" sz="2200" dirty="0">
                <a:solidFill>
                  <a:srgbClr val="C00000"/>
                </a:solidFill>
                <a:latin typeface="+mn-ea"/>
                <a:ea typeface="+mn-ea"/>
              </a:rPr>
              <a:t>-F:</a:t>
            </a:r>
            <a:r>
              <a:rPr lang="en-US" altLang="en-US" sz="2200" dirty="0">
                <a:latin typeface="+mn-ea"/>
                <a:ea typeface="+mn-ea"/>
              </a:rPr>
              <a:t>8</a:t>
            </a:r>
            <a:r>
              <a:rPr lang="zh-CN" altLang="en-US" sz="2200" dirty="0">
                <a:latin typeface="+mn-ea"/>
                <a:ea typeface="+mn-ea"/>
              </a:rPr>
              <a:t>只并行信号输入引脚。</a:t>
            </a:r>
          </a:p>
        </p:txBody>
      </p:sp>
      <p:sp>
        <p:nvSpPr>
          <p:cNvPr id="18446"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3" name="组合 22"/>
          <p:cNvGrpSpPr>
            <a:grpSpLocks/>
          </p:cNvGrpSpPr>
          <p:nvPr/>
        </p:nvGrpSpPr>
        <p:grpSpPr bwMode="auto">
          <a:xfrm>
            <a:off x="214313" y="1928812"/>
            <a:ext cx="4286250" cy="769441"/>
            <a:chOff x="214282" y="2786052"/>
            <a:chExt cx="4286280" cy="1025266"/>
          </a:xfrm>
        </p:grpSpPr>
        <p:sp>
          <p:nvSpPr>
            <p:cNvPr id="18" name="Rectangle 10"/>
            <p:cNvSpPr>
              <a:spLocks noChangeArrowheads="1"/>
            </p:cNvSpPr>
            <p:nvPr/>
          </p:nvSpPr>
          <p:spPr bwMode="auto">
            <a:xfrm>
              <a:off x="214282" y="2786052"/>
              <a:ext cx="4286280" cy="1025266"/>
            </a:xfrm>
            <a:prstGeom prst="rect">
              <a:avLst/>
            </a:prstGeom>
            <a:noFill/>
            <a:ln w="9525">
              <a:noFill/>
              <a:miter lim="800000"/>
              <a:headEnd/>
              <a:tailEnd/>
            </a:ln>
            <a:effectLst/>
          </p:spPr>
          <p:txBody>
            <a:bodyPr>
              <a:spAutoFit/>
            </a:bodyPr>
            <a:lstStyle/>
            <a:p>
              <a:pPr>
                <a:defRPr/>
              </a:pPr>
              <a:r>
                <a:rPr lang="en-US" sz="2200" dirty="0">
                  <a:solidFill>
                    <a:srgbClr val="C00000"/>
                  </a:solidFill>
                  <a:latin typeface="+mn-ea"/>
                  <a:ea typeface="+mn-ea"/>
                  <a:sym typeface="Wingdings"/>
                </a:rPr>
                <a:t></a:t>
              </a:r>
              <a:r>
                <a:rPr lang="en-US" sz="2200" baseline="-25000" dirty="0">
                  <a:latin typeface="+mn-ea"/>
                  <a:ea typeface="+mn-ea"/>
                </a:rPr>
                <a:t>    </a:t>
              </a:r>
              <a:r>
                <a:rPr lang="en-US" sz="2200" baseline="-25000" dirty="0">
                  <a:solidFill>
                    <a:srgbClr val="C00000"/>
                  </a:solidFill>
                  <a:latin typeface="+mn-ea"/>
                  <a:ea typeface="+mn-ea"/>
                </a:rPr>
                <a:t> ::</a:t>
              </a:r>
              <a:r>
                <a:rPr lang="zh-CN" altLang="en-US" sz="2200" dirty="0">
                  <a:latin typeface="+mn-ea"/>
                  <a:ea typeface="+mn-ea"/>
                </a:rPr>
                <a:t>芯片的清零复位引脚，低电平有效。</a:t>
              </a:r>
              <a:endParaRPr kumimoji="1" lang="zh-CN" altLang="en-US" sz="2200" dirty="0">
                <a:solidFill>
                  <a:srgbClr val="C00000"/>
                </a:solidFill>
                <a:latin typeface="+mn-ea"/>
                <a:ea typeface="+mn-ea"/>
              </a:endParaRPr>
            </a:p>
          </p:txBody>
        </p:sp>
        <p:graphicFrame>
          <p:nvGraphicFramePr>
            <p:cNvPr id="18434" name="Object 8"/>
            <p:cNvGraphicFramePr>
              <a:graphicFrameLocks noChangeAspect="1"/>
            </p:cNvGraphicFramePr>
            <p:nvPr/>
          </p:nvGraphicFramePr>
          <p:xfrm>
            <a:off x="500033" y="2786052"/>
            <a:ext cx="640059" cy="400038"/>
          </p:xfrm>
          <a:graphic>
            <a:graphicData uri="http://schemas.openxmlformats.org/presentationml/2006/ole">
              <p:oleObj spid="_x0000_s18434" r:id="rId5" imgW="304668" imgH="190417" progId="Equation.DSMT4">
                <p:embed/>
              </p:oleObj>
            </a:graphicData>
          </a:graphic>
        </p:graphicFrame>
      </p:grpSp>
      <p:sp>
        <p:nvSpPr>
          <p:cNvPr id="24" name="Rectangle 10"/>
          <p:cNvSpPr>
            <a:spLocks noChangeArrowheads="1"/>
          </p:cNvSpPr>
          <p:nvPr/>
        </p:nvSpPr>
        <p:spPr bwMode="auto">
          <a:xfrm>
            <a:off x="214313" y="4070747"/>
            <a:ext cx="4572000" cy="430887"/>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en-US" sz="2400" baseline="-25000" dirty="0">
                <a:solidFill>
                  <a:srgbClr val="C00000"/>
                </a:solidFill>
              </a:rPr>
              <a:t>  </a:t>
            </a:r>
            <a:r>
              <a:rPr lang="en-US" altLang="en-US" sz="2200" dirty="0">
                <a:solidFill>
                  <a:srgbClr val="C00000"/>
                </a:solidFill>
                <a:latin typeface="+mn-ea"/>
                <a:ea typeface="+mn-ea"/>
              </a:rPr>
              <a:t>QH:</a:t>
            </a:r>
            <a:r>
              <a:rPr lang="zh-CN" altLang="en-US" sz="2200" dirty="0">
                <a:latin typeface="+mn-ea"/>
                <a:ea typeface="+mn-ea"/>
              </a:rPr>
              <a:t>移位输出引脚。</a:t>
            </a:r>
          </a:p>
        </p:txBody>
      </p:sp>
      <p:grpSp>
        <p:nvGrpSpPr>
          <p:cNvPr id="4" name="组合 26"/>
          <p:cNvGrpSpPr>
            <a:grpSpLocks/>
          </p:cNvGrpSpPr>
          <p:nvPr/>
        </p:nvGrpSpPr>
        <p:grpSpPr bwMode="auto">
          <a:xfrm>
            <a:off x="214314" y="4445791"/>
            <a:ext cx="9286875" cy="430887"/>
            <a:chOff x="214282" y="6143644"/>
            <a:chExt cx="8715436" cy="575416"/>
          </a:xfrm>
        </p:grpSpPr>
        <p:sp>
          <p:nvSpPr>
            <p:cNvPr id="25" name="Rectangle 10"/>
            <p:cNvSpPr>
              <a:spLocks noChangeArrowheads="1"/>
            </p:cNvSpPr>
            <p:nvPr/>
          </p:nvSpPr>
          <p:spPr bwMode="auto">
            <a:xfrm>
              <a:off x="214282" y="6143644"/>
              <a:ext cx="8715436" cy="575416"/>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en-US" altLang="en-US" sz="2200" dirty="0">
                  <a:latin typeface="+mn-ea"/>
                  <a:ea typeface="+mn-ea"/>
                  <a:sym typeface="Wingdings"/>
                </a:rPr>
                <a:t>      :</a:t>
              </a:r>
              <a:r>
                <a:rPr lang="en-US" altLang="en-US" sz="2200" dirty="0">
                  <a:solidFill>
                    <a:srgbClr val="C00000"/>
                  </a:solidFill>
                  <a:latin typeface="+mn-ea"/>
                  <a:ea typeface="+mn-ea"/>
                  <a:sym typeface="Wingdings"/>
                </a:rPr>
                <a:t>:</a:t>
              </a:r>
              <a:r>
                <a:rPr lang="zh-CN" altLang="en-US" sz="2200" dirty="0">
                  <a:latin typeface="+mn-ea"/>
                  <a:ea typeface="+mn-ea"/>
                </a:rPr>
                <a:t>串行</a:t>
              </a:r>
              <a:r>
                <a:rPr lang="en-US" altLang="en-US" sz="2200" dirty="0">
                  <a:latin typeface="+mn-ea"/>
                  <a:ea typeface="+mn-ea"/>
                </a:rPr>
                <a:t>/</a:t>
              </a:r>
              <a:r>
                <a:rPr lang="zh-CN" altLang="en-US" sz="2200" dirty="0">
                  <a:latin typeface="+mn-ea"/>
                  <a:ea typeface="+mn-ea"/>
                </a:rPr>
                <a:t>并行输入模式选择端：低电平→串行、高电平→并行。</a:t>
              </a:r>
            </a:p>
          </p:txBody>
        </p:sp>
        <p:pic>
          <p:nvPicPr>
            <p:cNvPr id="18451" name="Picture 10"/>
            <p:cNvPicPr>
              <a:picLocks noChangeAspect="1" noChangeArrowheads="1"/>
            </p:cNvPicPr>
            <p:nvPr/>
          </p:nvPicPr>
          <p:blipFill>
            <a:blip r:embed="rId6" cstate="print"/>
            <a:srcRect/>
            <a:stretch>
              <a:fillRect/>
            </a:stretch>
          </p:blipFill>
          <p:spPr bwMode="auto">
            <a:xfrm>
              <a:off x="500034" y="6143644"/>
              <a:ext cx="897732" cy="414338"/>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strips(down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trips(down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strips(downRigh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strips(downRigh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trips(downRigh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8" grpId="0" autoUpdateAnimBg="0"/>
      <p:bldP spid="10" grpId="0" autoUpdateAnimBg="0"/>
      <p:bldP spid="19" grpId="0" autoUpdateAnimBg="0"/>
      <p:bldP spid="20" grpId="0" autoUpdateAnimBg="0"/>
      <p:bldP spid="21" grpId="0" autoUpdateAnimBg="0"/>
      <p:bldP spid="22" grpId="0" autoUpdateAnimBg="0"/>
      <p:bldP spid="2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4.4.3  </a:t>
            </a:r>
            <a:r>
              <a:rPr lang="zh-CN" altLang="en-US" sz="2400" dirty="0">
                <a:solidFill>
                  <a:srgbClr val="C00000"/>
                </a:solidFill>
                <a:latin typeface="+mn-ea"/>
                <a:ea typeface="+mn-ea"/>
              </a:rPr>
              <a:t>串</a:t>
            </a:r>
            <a:r>
              <a:rPr lang="en-US" altLang="zh-CN" sz="2400" dirty="0">
                <a:solidFill>
                  <a:srgbClr val="C00000"/>
                </a:solidFill>
                <a:latin typeface="+mn-ea"/>
                <a:ea typeface="+mn-ea"/>
              </a:rPr>
              <a:t>/</a:t>
            </a:r>
            <a:r>
              <a:rPr lang="zh-CN" altLang="en-US" sz="2400" dirty="0">
                <a:solidFill>
                  <a:srgbClr val="C00000"/>
                </a:solidFill>
                <a:latin typeface="+mn-ea"/>
                <a:ea typeface="+mn-ea"/>
              </a:rPr>
              <a:t>并入</a:t>
            </a:r>
            <a:r>
              <a:rPr lang="en-US" altLang="zh-CN" sz="2400" dirty="0">
                <a:solidFill>
                  <a:srgbClr val="C00000"/>
                </a:solidFill>
                <a:latin typeface="+mn-ea"/>
                <a:ea typeface="+mn-ea"/>
              </a:rPr>
              <a:t>-</a:t>
            </a:r>
            <a:r>
              <a:rPr lang="zh-CN" altLang="en-US" sz="2400" dirty="0">
                <a:solidFill>
                  <a:srgbClr val="C00000"/>
                </a:solidFill>
                <a:latin typeface="+mn-ea"/>
                <a:ea typeface="+mn-ea"/>
              </a:rPr>
              <a:t>串出</a:t>
            </a:r>
            <a:r>
              <a:rPr lang="en-US" altLang="zh-CN" sz="2400" dirty="0">
                <a:solidFill>
                  <a:srgbClr val="C00000"/>
                </a:solidFill>
                <a:latin typeface="+mn-ea"/>
                <a:ea typeface="+mn-ea"/>
              </a:rPr>
              <a:t>8</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74HC165</a:t>
            </a:r>
            <a:r>
              <a:rPr lang="zh-CN" altLang="en-US" sz="2400" dirty="0">
                <a:solidFill>
                  <a:srgbClr val="C00000"/>
                </a:solidFill>
                <a:latin typeface="+mn-ea"/>
                <a:ea typeface="+mn-ea"/>
              </a:rPr>
              <a:t>、</a:t>
            </a:r>
            <a:r>
              <a:rPr lang="en-US" altLang="zh-CN" sz="2400" dirty="0">
                <a:solidFill>
                  <a:srgbClr val="C00000"/>
                </a:solidFill>
                <a:latin typeface="+mn-ea"/>
                <a:ea typeface="+mn-ea"/>
              </a:rPr>
              <a:t>74HC166</a:t>
            </a:r>
            <a:endParaRPr lang="zh-CN" altLang="en-US" sz="2400" dirty="0">
              <a:solidFill>
                <a:srgbClr val="C00000"/>
              </a:solidFill>
              <a:latin typeface="+mn-ea"/>
              <a:ea typeface="+mn-ea"/>
            </a:endParaRPr>
          </a:p>
        </p:txBody>
      </p:sp>
      <p:sp>
        <p:nvSpPr>
          <p:cNvPr id="6349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357188" y="964406"/>
            <a:ext cx="4572000" cy="941796"/>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en-US" altLang="en-US" sz="2400">
                <a:solidFill>
                  <a:srgbClr val="C00000"/>
                </a:solidFill>
                <a:latin typeface="楷体_GB2312" pitchFamily="49" charset="-122"/>
                <a:ea typeface="楷体_GB2312" pitchFamily="49" charset="-122"/>
              </a:rPr>
              <a:t>74HC166</a:t>
            </a:r>
            <a:r>
              <a:rPr kumimoji="1" lang="zh-CN" altLang="en-US" sz="2400">
                <a:solidFill>
                  <a:srgbClr val="C00000"/>
                </a:solidFill>
                <a:latin typeface="楷体_GB2312" pitchFamily="49" charset="-122"/>
                <a:ea typeface="楷体_GB2312" pitchFamily="49" charset="-122"/>
              </a:rPr>
              <a:t>的测试电路及仿真波形：</a:t>
            </a:r>
          </a:p>
          <a:p>
            <a:pPr>
              <a:lnSpc>
                <a:spcPct val="90000"/>
              </a:lnSpc>
              <a:spcBef>
                <a:spcPct val="50000"/>
              </a:spcBef>
              <a:buFontTx/>
              <a:buChar char="•"/>
            </a:pPr>
            <a:endParaRPr kumimoji="1" lang="zh-CN" altLang="en-US" sz="2400">
              <a:solidFill>
                <a:srgbClr val="C00000"/>
              </a:solidFill>
              <a:latin typeface="楷体_GB2312" pitchFamily="49" charset="-122"/>
              <a:ea typeface="楷体_GB2312" pitchFamily="49" charset="-122"/>
            </a:endParaRPr>
          </a:p>
        </p:txBody>
      </p:sp>
      <p:sp>
        <p:nvSpPr>
          <p:cNvPr id="22" name="Rectangle 10"/>
          <p:cNvSpPr>
            <a:spLocks noChangeArrowheads="1"/>
          </p:cNvSpPr>
          <p:nvPr/>
        </p:nvSpPr>
        <p:spPr bwMode="auto">
          <a:xfrm>
            <a:off x="285750" y="3925491"/>
            <a:ext cx="7143750" cy="430887"/>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zh-CN" altLang="en-US" sz="2200" dirty="0">
                <a:latin typeface="+mn-ea"/>
                <a:ea typeface="+mn-ea"/>
              </a:rPr>
              <a:t>并行输入端状态</a:t>
            </a:r>
            <a:r>
              <a:rPr lang="en-US" altLang="en-US" sz="2200" dirty="0">
                <a:latin typeface="+mn-ea"/>
                <a:ea typeface="+mn-ea"/>
              </a:rPr>
              <a:t>ABCDEFGH=</a:t>
            </a:r>
            <a:r>
              <a:rPr lang="zh-CN" altLang="en-US" sz="2200" dirty="0">
                <a:latin typeface="+mn-ea"/>
                <a:ea typeface="+mn-ea"/>
              </a:rPr>
              <a:t>“</a:t>
            </a:r>
            <a:r>
              <a:rPr lang="en-US" altLang="en-US" sz="2200" dirty="0">
                <a:latin typeface="+mn-ea"/>
                <a:ea typeface="+mn-ea"/>
              </a:rPr>
              <a:t>11011001</a:t>
            </a:r>
            <a:r>
              <a:rPr lang="zh-CN" altLang="en-US" sz="2200" dirty="0">
                <a:latin typeface="+mn-ea"/>
                <a:ea typeface="+mn-ea"/>
              </a:rPr>
              <a:t>”。</a:t>
            </a:r>
          </a:p>
        </p:txBody>
      </p:sp>
      <p:sp>
        <p:nvSpPr>
          <p:cNvPr id="63494"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4" name="Rectangle 10"/>
          <p:cNvSpPr>
            <a:spLocks noChangeArrowheads="1"/>
          </p:cNvSpPr>
          <p:nvPr/>
        </p:nvSpPr>
        <p:spPr bwMode="auto">
          <a:xfrm>
            <a:off x="285751" y="4246960"/>
            <a:ext cx="7358063" cy="430887"/>
          </a:xfrm>
          <a:prstGeom prst="rect">
            <a:avLst/>
          </a:prstGeom>
          <a:noFill/>
          <a:ln w="9525">
            <a:noFill/>
            <a:miter lim="800000"/>
            <a:headEnd/>
            <a:tailEnd/>
          </a:ln>
          <a:effectLst/>
        </p:spPr>
        <p:txBody>
          <a:bodyPr>
            <a:spAutoFit/>
          </a:bodyPr>
          <a:lstStyle/>
          <a:p>
            <a:pPr>
              <a:defRPr/>
            </a:pPr>
            <a:r>
              <a:rPr lang="en-US" altLang="en-US" sz="2200" dirty="0">
                <a:solidFill>
                  <a:srgbClr val="C00000"/>
                </a:solidFill>
                <a:latin typeface="+mn-ea"/>
                <a:ea typeface="+mn-ea"/>
                <a:sym typeface="Wingdings"/>
              </a:rPr>
              <a:t></a:t>
            </a:r>
            <a:r>
              <a:rPr lang="zh-CN" altLang="en-US" sz="2200" dirty="0">
                <a:latin typeface="+mn-ea"/>
                <a:ea typeface="+mn-ea"/>
              </a:rPr>
              <a:t>单刀单掷开关</a:t>
            </a:r>
            <a:r>
              <a:rPr lang="en-US" altLang="en-US" sz="2200" dirty="0">
                <a:latin typeface="+mn-ea"/>
                <a:ea typeface="+mn-ea"/>
              </a:rPr>
              <a:t>S1</a:t>
            </a:r>
            <a:r>
              <a:rPr lang="zh-CN" altLang="en-US" sz="2200" dirty="0">
                <a:latin typeface="+mn-ea"/>
                <a:ea typeface="+mn-ea"/>
              </a:rPr>
              <a:t>用于切换串行</a:t>
            </a:r>
            <a:r>
              <a:rPr lang="en-US" altLang="en-US" sz="2200" dirty="0">
                <a:latin typeface="+mn-ea"/>
                <a:ea typeface="+mn-ea"/>
              </a:rPr>
              <a:t>/</a:t>
            </a:r>
            <a:r>
              <a:rPr lang="zh-CN" altLang="en-US" sz="2200" dirty="0">
                <a:latin typeface="+mn-ea"/>
                <a:ea typeface="+mn-ea"/>
              </a:rPr>
              <a:t>并行工作模式。</a:t>
            </a:r>
          </a:p>
        </p:txBody>
      </p:sp>
      <p:grpSp>
        <p:nvGrpSpPr>
          <p:cNvPr id="2" name="组合 10"/>
          <p:cNvGrpSpPr>
            <a:grpSpLocks/>
          </p:cNvGrpSpPr>
          <p:nvPr/>
        </p:nvGrpSpPr>
        <p:grpSpPr bwMode="auto">
          <a:xfrm>
            <a:off x="323851" y="1383507"/>
            <a:ext cx="8424863" cy="2484835"/>
            <a:chOff x="323410" y="1700760"/>
            <a:chExt cx="8425170" cy="3312460"/>
          </a:xfrm>
        </p:grpSpPr>
        <p:sp>
          <p:nvSpPr>
            <p:cNvPr id="63497" name="矩形 8"/>
            <p:cNvSpPr>
              <a:spLocks noChangeArrowheads="1"/>
            </p:cNvSpPr>
            <p:nvPr/>
          </p:nvSpPr>
          <p:spPr bwMode="auto">
            <a:xfrm>
              <a:off x="323410" y="1700760"/>
              <a:ext cx="8425170" cy="331246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3498" name="Picture 3" descr="4T4T5"/>
            <p:cNvPicPr>
              <a:picLocks noChangeAspect="1" noChangeArrowheads="1"/>
            </p:cNvPicPr>
            <p:nvPr/>
          </p:nvPicPr>
          <p:blipFill>
            <a:blip r:embed="rId3" cstate="print"/>
            <a:srcRect/>
            <a:stretch>
              <a:fillRect/>
            </a:stretch>
          </p:blipFill>
          <p:spPr bwMode="auto">
            <a:xfrm>
              <a:off x="428625" y="1797960"/>
              <a:ext cx="8208963" cy="3143250"/>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Righ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trips(downRigh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2" grpId="0" autoUpdateAnimBg="0"/>
      <p:bldP spid="2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4.4.4  </a:t>
            </a:r>
            <a:r>
              <a:rPr lang="zh-CN" altLang="en-US" sz="2400" dirty="0">
                <a:solidFill>
                  <a:srgbClr val="C00000"/>
                </a:solidFill>
                <a:latin typeface="+mn-ea"/>
                <a:ea typeface="+mn-ea"/>
              </a:rPr>
              <a:t>双向</a:t>
            </a:r>
            <a:r>
              <a:rPr lang="en-US" altLang="zh-CN" sz="2400" dirty="0">
                <a:solidFill>
                  <a:srgbClr val="C00000"/>
                </a:solidFill>
                <a:latin typeface="+mn-ea"/>
                <a:ea typeface="+mn-ea"/>
              </a:rPr>
              <a:t>4</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74HC194</a:t>
            </a:r>
            <a:endParaRPr lang="zh-CN" altLang="en-US" sz="2400" dirty="0">
              <a:solidFill>
                <a:srgbClr val="C00000"/>
              </a:solidFill>
              <a:latin typeface="+mn-ea"/>
              <a:ea typeface="+mn-ea"/>
            </a:endParaRPr>
          </a:p>
        </p:txBody>
      </p:sp>
      <p:sp>
        <p:nvSpPr>
          <p:cNvPr id="6451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357188" y="964406"/>
            <a:ext cx="4572000" cy="941796"/>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en-US" altLang="en-US" sz="2400">
                <a:solidFill>
                  <a:srgbClr val="C00000"/>
                </a:solidFill>
                <a:latin typeface="楷体_GB2312" pitchFamily="49" charset="-122"/>
                <a:ea typeface="楷体_GB2312" pitchFamily="49" charset="-122"/>
              </a:rPr>
              <a:t>74HC194</a:t>
            </a:r>
            <a:r>
              <a:rPr kumimoji="1" lang="zh-CN" altLang="en-US" sz="2400">
                <a:solidFill>
                  <a:srgbClr val="C00000"/>
                </a:solidFill>
                <a:latin typeface="楷体_GB2312" pitchFamily="49" charset="-122"/>
                <a:ea typeface="楷体_GB2312" pitchFamily="49" charset="-122"/>
              </a:rPr>
              <a:t>的引脚图及引脚功能：</a:t>
            </a:r>
          </a:p>
          <a:p>
            <a:pPr>
              <a:lnSpc>
                <a:spcPct val="90000"/>
              </a:lnSpc>
              <a:spcBef>
                <a:spcPct val="50000"/>
              </a:spcBef>
              <a:buFontTx/>
              <a:buChar char="•"/>
            </a:pPr>
            <a:endParaRPr kumimoji="1" lang="zh-CN" altLang="en-US" sz="2400">
              <a:solidFill>
                <a:srgbClr val="C00000"/>
              </a:solidFill>
              <a:latin typeface="楷体_GB2312" pitchFamily="49" charset="-122"/>
              <a:ea typeface="楷体_GB2312" pitchFamily="49" charset="-122"/>
            </a:endParaRPr>
          </a:p>
        </p:txBody>
      </p:sp>
      <p:sp>
        <p:nvSpPr>
          <p:cNvPr id="22" name="Rectangle 10"/>
          <p:cNvSpPr>
            <a:spLocks noChangeArrowheads="1"/>
          </p:cNvSpPr>
          <p:nvPr/>
        </p:nvSpPr>
        <p:spPr bwMode="auto">
          <a:xfrm>
            <a:off x="214313" y="1421606"/>
            <a:ext cx="7143750" cy="430887"/>
          </a:xfrm>
          <a:prstGeom prst="rect">
            <a:avLst/>
          </a:prstGeom>
          <a:noFill/>
          <a:ln w="9525">
            <a:noFill/>
            <a:miter lim="800000"/>
            <a:headEnd/>
            <a:tailEnd/>
          </a:ln>
          <a:effectLst/>
        </p:spPr>
        <p:txBody>
          <a:bodyPr>
            <a:spAutoFit/>
          </a:bodyPr>
          <a:lstStyle/>
          <a:p>
            <a:pPr>
              <a:defRPr/>
            </a:pPr>
            <a:r>
              <a:rPr lang="en-US" altLang="en-US" sz="2200" dirty="0">
                <a:latin typeface="+mn-ea"/>
                <a:ea typeface="+mn-ea"/>
                <a:sym typeface="Wingdings"/>
              </a:rPr>
              <a:t> </a:t>
            </a:r>
            <a:r>
              <a:rPr lang="en-US" altLang="en-US" sz="2200" dirty="0">
                <a:latin typeface="+mn-ea"/>
                <a:ea typeface="+mn-ea"/>
              </a:rPr>
              <a:t> A</a:t>
            </a:r>
            <a:r>
              <a:rPr lang="zh-CN" altLang="en-US" sz="2200" dirty="0">
                <a:latin typeface="+mn-ea"/>
                <a:ea typeface="+mn-ea"/>
              </a:rPr>
              <a:t>、</a:t>
            </a:r>
            <a:r>
              <a:rPr lang="en-US" altLang="en-US" sz="2200" dirty="0">
                <a:latin typeface="+mn-ea"/>
                <a:ea typeface="+mn-ea"/>
              </a:rPr>
              <a:t>B</a:t>
            </a:r>
            <a:r>
              <a:rPr lang="zh-CN" altLang="en-US" sz="2200" dirty="0">
                <a:latin typeface="+mn-ea"/>
                <a:ea typeface="+mn-ea"/>
              </a:rPr>
              <a:t>、</a:t>
            </a:r>
            <a:r>
              <a:rPr lang="en-US" altLang="en-US" sz="2200" dirty="0">
                <a:latin typeface="+mn-ea"/>
                <a:ea typeface="+mn-ea"/>
              </a:rPr>
              <a:t>C</a:t>
            </a:r>
            <a:r>
              <a:rPr lang="zh-CN" altLang="en-US" sz="2200" dirty="0">
                <a:latin typeface="+mn-ea"/>
                <a:ea typeface="+mn-ea"/>
              </a:rPr>
              <a:t>、</a:t>
            </a:r>
            <a:r>
              <a:rPr lang="en-US" altLang="en-US" sz="2200" dirty="0">
                <a:latin typeface="+mn-ea"/>
                <a:ea typeface="+mn-ea"/>
              </a:rPr>
              <a:t>D</a:t>
            </a:r>
            <a:r>
              <a:rPr lang="zh-CN" altLang="en-US" sz="2200" dirty="0">
                <a:latin typeface="+mn-ea"/>
                <a:ea typeface="+mn-ea"/>
              </a:rPr>
              <a:t>为并行置数引脚</a:t>
            </a:r>
            <a:r>
              <a:rPr lang="en-US" altLang="zh-CN" sz="2200" dirty="0">
                <a:latin typeface="+mn-ea"/>
                <a:ea typeface="+mn-ea"/>
              </a:rPr>
              <a:t>;</a:t>
            </a:r>
            <a:endParaRPr lang="zh-CN" altLang="en-US" sz="2200" dirty="0">
              <a:latin typeface="+mn-ea"/>
              <a:ea typeface="+mn-ea"/>
            </a:endParaRPr>
          </a:p>
        </p:txBody>
      </p:sp>
      <p:sp>
        <p:nvSpPr>
          <p:cNvPr id="64518"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4" name="Rectangle 10"/>
          <p:cNvSpPr>
            <a:spLocks noChangeArrowheads="1"/>
          </p:cNvSpPr>
          <p:nvPr/>
        </p:nvSpPr>
        <p:spPr bwMode="auto">
          <a:xfrm>
            <a:off x="214313" y="3886201"/>
            <a:ext cx="7358062" cy="461665"/>
          </a:xfrm>
          <a:prstGeom prst="rect">
            <a:avLst/>
          </a:prstGeom>
          <a:noFill/>
          <a:ln w="9525">
            <a:noFill/>
            <a:miter lim="800000"/>
            <a:headEnd/>
            <a:tailEnd/>
          </a:ln>
          <a:effectLst/>
        </p:spPr>
        <p:txBody>
          <a:bodyPr>
            <a:spAutoFit/>
          </a:bodyPr>
          <a:lstStyle/>
          <a:p>
            <a:pPr>
              <a:defRPr/>
            </a:pPr>
            <a:r>
              <a:rPr lang="en-US" altLang="en-US" sz="2200" dirty="0">
                <a:latin typeface="+mn-ea"/>
                <a:ea typeface="+mn-ea"/>
                <a:sym typeface="Wingdings"/>
              </a:rPr>
              <a:t></a:t>
            </a:r>
            <a:r>
              <a:rPr lang="en-US" sz="2400" dirty="0"/>
              <a:t> </a:t>
            </a:r>
            <a:r>
              <a:rPr lang="en-US" altLang="en-US" sz="2200" dirty="0">
                <a:latin typeface="+mn-ea"/>
                <a:ea typeface="+mn-ea"/>
              </a:rPr>
              <a:t>S0</a:t>
            </a:r>
            <a:r>
              <a:rPr lang="zh-CN" altLang="en-US" sz="2200" dirty="0">
                <a:latin typeface="+mn-ea"/>
                <a:ea typeface="+mn-ea"/>
              </a:rPr>
              <a:t>、</a:t>
            </a:r>
            <a:r>
              <a:rPr lang="en-US" altLang="en-US" sz="2200" dirty="0">
                <a:latin typeface="+mn-ea"/>
                <a:ea typeface="+mn-ea"/>
              </a:rPr>
              <a:t>S1</a:t>
            </a:r>
            <a:r>
              <a:rPr lang="zh-CN" altLang="en-US" sz="2200" dirty="0">
                <a:latin typeface="+mn-ea"/>
                <a:ea typeface="+mn-ea"/>
              </a:rPr>
              <a:t>为控制模式设置引脚</a:t>
            </a:r>
            <a:r>
              <a:rPr lang="en-US" altLang="zh-CN" sz="2200" dirty="0">
                <a:latin typeface="+mn-ea"/>
                <a:ea typeface="+mn-ea"/>
              </a:rPr>
              <a:t>.</a:t>
            </a:r>
            <a:endParaRPr lang="zh-CN" altLang="en-US" sz="2200" dirty="0">
              <a:latin typeface="+mn-ea"/>
              <a:ea typeface="+mn-ea"/>
            </a:endParaRPr>
          </a:p>
        </p:txBody>
      </p:sp>
      <p:sp>
        <p:nvSpPr>
          <p:cNvPr id="11" name="Rectangle 10"/>
          <p:cNvSpPr>
            <a:spLocks noChangeArrowheads="1"/>
          </p:cNvSpPr>
          <p:nvPr/>
        </p:nvSpPr>
        <p:spPr bwMode="auto">
          <a:xfrm>
            <a:off x="214313" y="1850232"/>
            <a:ext cx="7143750" cy="461665"/>
          </a:xfrm>
          <a:prstGeom prst="rect">
            <a:avLst/>
          </a:prstGeom>
          <a:noFill/>
          <a:ln w="9525">
            <a:noFill/>
            <a:miter lim="800000"/>
            <a:headEnd/>
            <a:tailEnd/>
          </a:ln>
          <a:effectLst/>
        </p:spPr>
        <p:txBody>
          <a:bodyPr>
            <a:spAutoFit/>
          </a:bodyPr>
          <a:lstStyle/>
          <a:p>
            <a:pPr>
              <a:defRPr/>
            </a:pPr>
            <a:r>
              <a:rPr lang="en-US" altLang="en-US" sz="2200" dirty="0">
                <a:latin typeface="+mn-ea"/>
                <a:ea typeface="+mn-ea"/>
                <a:sym typeface="Wingdings"/>
              </a:rPr>
              <a:t> </a:t>
            </a:r>
            <a:r>
              <a:rPr lang="en-US" altLang="en-US" sz="2200" dirty="0">
                <a:latin typeface="+mn-ea"/>
                <a:ea typeface="+mn-ea"/>
              </a:rPr>
              <a:t>QA</a:t>
            </a:r>
            <a:r>
              <a:rPr lang="zh-CN" altLang="en-US" sz="2200" dirty="0">
                <a:latin typeface="+mn-ea"/>
                <a:ea typeface="+mn-ea"/>
              </a:rPr>
              <a:t>、</a:t>
            </a:r>
            <a:r>
              <a:rPr lang="en-US" altLang="en-US" sz="2200" dirty="0">
                <a:latin typeface="+mn-ea"/>
                <a:ea typeface="+mn-ea"/>
              </a:rPr>
              <a:t>QB</a:t>
            </a:r>
            <a:r>
              <a:rPr lang="zh-CN" altLang="en-US" sz="2200" dirty="0">
                <a:latin typeface="+mn-ea"/>
                <a:ea typeface="+mn-ea"/>
              </a:rPr>
              <a:t>、</a:t>
            </a:r>
            <a:r>
              <a:rPr lang="en-US" altLang="en-US" sz="2200" dirty="0">
                <a:latin typeface="+mn-ea"/>
                <a:ea typeface="+mn-ea"/>
              </a:rPr>
              <a:t>QC</a:t>
            </a:r>
            <a:r>
              <a:rPr lang="zh-CN" altLang="en-US" sz="2200" dirty="0">
                <a:latin typeface="+mn-ea"/>
                <a:ea typeface="+mn-ea"/>
              </a:rPr>
              <a:t>、</a:t>
            </a:r>
            <a:r>
              <a:rPr lang="en-US" altLang="en-US" sz="2200" dirty="0">
                <a:latin typeface="+mn-ea"/>
                <a:ea typeface="+mn-ea"/>
              </a:rPr>
              <a:t>QD</a:t>
            </a:r>
            <a:r>
              <a:rPr lang="zh-CN" altLang="en-US" sz="2200" dirty="0">
                <a:latin typeface="+mn-ea"/>
                <a:ea typeface="+mn-ea"/>
              </a:rPr>
              <a:t>为并行输出</a:t>
            </a:r>
            <a:r>
              <a:rPr lang="en-US" altLang="en-US" sz="2200" dirty="0">
                <a:latin typeface="+mn-ea"/>
                <a:ea typeface="+mn-ea"/>
              </a:rPr>
              <a:t>/</a:t>
            </a:r>
            <a:r>
              <a:rPr lang="zh-CN" altLang="en-US" sz="2200" dirty="0">
                <a:latin typeface="+mn-ea"/>
                <a:ea typeface="+mn-ea"/>
              </a:rPr>
              <a:t>移位引脚</a:t>
            </a:r>
            <a:r>
              <a:rPr lang="en-US" altLang="zh-CN" sz="2400" dirty="0"/>
              <a:t>;</a:t>
            </a:r>
            <a:endParaRPr lang="zh-CN" altLang="en-US" sz="2200" dirty="0">
              <a:latin typeface="+mn-ea"/>
              <a:ea typeface="+mn-ea"/>
            </a:endParaRPr>
          </a:p>
        </p:txBody>
      </p:sp>
      <p:sp>
        <p:nvSpPr>
          <p:cNvPr id="12" name="Rectangle 10"/>
          <p:cNvSpPr>
            <a:spLocks noChangeArrowheads="1"/>
          </p:cNvSpPr>
          <p:nvPr/>
        </p:nvSpPr>
        <p:spPr bwMode="auto">
          <a:xfrm>
            <a:off x="214313" y="2278856"/>
            <a:ext cx="5143500" cy="769441"/>
          </a:xfrm>
          <a:prstGeom prst="rect">
            <a:avLst/>
          </a:prstGeom>
          <a:noFill/>
          <a:ln w="9525">
            <a:noFill/>
            <a:miter lim="800000"/>
            <a:headEnd/>
            <a:tailEnd/>
          </a:ln>
          <a:effectLst/>
        </p:spPr>
        <p:txBody>
          <a:bodyPr>
            <a:spAutoFit/>
          </a:bodyPr>
          <a:lstStyle/>
          <a:p>
            <a:pPr>
              <a:defRPr/>
            </a:pPr>
            <a:r>
              <a:rPr lang="en-US" altLang="en-US" sz="2200" dirty="0">
                <a:latin typeface="+mn-ea"/>
                <a:ea typeface="+mn-ea"/>
                <a:sym typeface="Wingdings"/>
              </a:rPr>
              <a:t> </a:t>
            </a:r>
            <a:r>
              <a:rPr lang="en-US" altLang="en-US" sz="2200" dirty="0">
                <a:latin typeface="+mn-ea"/>
                <a:ea typeface="+mn-ea"/>
              </a:rPr>
              <a:t>SL</a:t>
            </a:r>
            <a:r>
              <a:rPr lang="zh-CN" altLang="en-US" sz="2200" dirty="0">
                <a:latin typeface="+mn-ea"/>
                <a:ea typeface="+mn-ea"/>
              </a:rPr>
              <a:t>、</a:t>
            </a:r>
            <a:r>
              <a:rPr lang="en-US" altLang="en-US" sz="2200" dirty="0">
                <a:latin typeface="+mn-ea"/>
                <a:ea typeface="+mn-ea"/>
              </a:rPr>
              <a:t>SR</a:t>
            </a:r>
            <a:r>
              <a:rPr lang="zh-CN" altLang="en-US" sz="2200" dirty="0">
                <a:latin typeface="+mn-ea"/>
                <a:ea typeface="+mn-ea"/>
              </a:rPr>
              <a:t>分别为左移串行数据输入引脚、右移串行数据输入引脚</a:t>
            </a:r>
            <a:r>
              <a:rPr lang="en-US" altLang="zh-CN" sz="2200" dirty="0">
                <a:latin typeface="+mn-ea"/>
                <a:ea typeface="+mn-ea"/>
              </a:rPr>
              <a:t>;</a:t>
            </a:r>
            <a:endParaRPr lang="zh-CN" altLang="en-US" sz="2200" dirty="0">
              <a:latin typeface="+mn-ea"/>
              <a:ea typeface="+mn-ea"/>
            </a:endParaRPr>
          </a:p>
        </p:txBody>
      </p:sp>
      <p:sp>
        <p:nvSpPr>
          <p:cNvPr id="13" name="Rectangle 10"/>
          <p:cNvSpPr>
            <a:spLocks noChangeArrowheads="1"/>
          </p:cNvSpPr>
          <p:nvPr/>
        </p:nvSpPr>
        <p:spPr bwMode="auto">
          <a:xfrm>
            <a:off x="214313" y="2975372"/>
            <a:ext cx="7143750" cy="430887"/>
          </a:xfrm>
          <a:prstGeom prst="rect">
            <a:avLst/>
          </a:prstGeom>
          <a:noFill/>
          <a:ln w="9525">
            <a:noFill/>
            <a:miter lim="800000"/>
            <a:headEnd/>
            <a:tailEnd/>
          </a:ln>
          <a:effectLst/>
        </p:spPr>
        <p:txBody>
          <a:bodyPr>
            <a:spAutoFit/>
          </a:bodyPr>
          <a:lstStyle/>
          <a:p>
            <a:pPr>
              <a:defRPr/>
            </a:pPr>
            <a:r>
              <a:rPr lang="en-US" altLang="en-US" sz="2200" dirty="0">
                <a:latin typeface="+mn-ea"/>
                <a:ea typeface="+mn-ea"/>
                <a:sym typeface="Wingdings"/>
              </a:rPr>
              <a:t> </a:t>
            </a:r>
            <a:r>
              <a:rPr lang="en-US" altLang="en-US" sz="2200" dirty="0">
                <a:latin typeface="+mn-ea"/>
                <a:ea typeface="+mn-ea"/>
              </a:rPr>
              <a:t>CLK</a:t>
            </a:r>
            <a:r>
              <a:rPr lang="zh-CN" altLang="en-US" sz="2200" dirty="0">
                <a:latin typeface="+mn-ea"/>
                <a:ea typeface="+mn-ea"/>
              </a:rPr>
              <a:t>为上升沿有效的时钟脉冲输入引脚</a:t>
            </a:r>
            <a:r>
              <a:rPr lang="en-US" altLang="zh-CN" sz="2200" dirty="0">
                <a:latin typeface="+mn-ea"/>
                <a:ea typeface="+mn-ea"/>
              </a:rPr>
              <a:t>;</a:t>
            </a:r>
            <a:endParaRPr lang="zh-CN" altLang="en-US" sz="2200" dirty="0">
              <a:latin typeface="+mn-ea"/>
              <a:ea typeface="+mn-ea"/>
            </a:endParaRPr>
          </a:p>
        </p:txBody>
      </p:sp>
      <p:sp>
        <p:nvSpPr>
          <p:cNvPr id="14" name="Rectangle 10"/>
          <p:cNvSpPr>
            <a:spLocks noChangeArrowheads="1"/>
          </p:cNvSpPr>
          <p:nvPr/>
        </p:nvSpPr>
        <p:spPr bwMode="auto">
          <a:xfrm>
            <a:off x="214313" y="3403997"/>
            <a:ext cx="7143750" cy="430887"/>
          </a:xfrm>
          <a:prstGeom prst="rect">
            <a:avLst/>
          </a:prstGeom>
          <a:noFill/>
          <a:ln w="9525">
            <a:noFill/>
            <a:miter lim="800000"/>
            <a:headEnd/>
            <a:tailEnd/>
          </a:ln>
          <a:effectLst/>
        </p:spPr>
        <p:txBody>
          <a:bodyPr>
            <a:spAutoFit/>
          </a:bodyPr>
          <a:lstStyle/>
          <a:p>
            <a:pPr>
              <a:defRPr/>
            </a:pPr>
            <a:r>
              <a:rPr lang="en-US" altLang="en-US" sz="2200" dirty="0">
                <a:latin typeface="+mn-ea"/>
                <a:ea typeface="+mn-ea"/>
                <a:sym typeface="Wingdings"/>
              </a:rPr>
              <a:t> /</a:t>
            </a:r>
            <a:r>
              <a:rPr lang="en-US" altLang="en-US" sz="2200" dirty="0">
                <a:latin typeface="+mn-ea"/>
                <a:ea typeface="+mn-ea"/>
              </a:rPr>
              <a:t>C</a:t>
            </a:r>
            <a:r>
              <a:rPr lang="en-US" altLang="zh-CN" sz="2200" dirty="0">
                <a:latin typeface="+mn-ea"/>
                <a:ea typeface="+mn-ea"/>
              </a:rPr>
              <a:t>LR</a:t>
            </a:r>
            <a:r>
              <a:rPr lang="zh-CN" altLang="en-US" sz="2200" dirty="0">
                <a:latin typeface="+mn-ea"/>
                <a:ea typeface="+mn-ea"/>
              </a:rPr>
              <a:t>为异步清零引脚</a:t>
            </a:r>
            <a:r>
              <a:rPr lang="en-US" altLang="zh-CN" sz="2200" dirty="0">
                <a:latin typeface="+mn-ea"/>
                <a:ea typeface="+mn-ea"/>
              </a:rPr>
              <a:t>;</a:t>
            </a:r>
            <a:endParaRPr lang="zh-CN" altLang="en-US" sz="2200" dirty="0">
              <a:latin typeface="+mn-ea"/>
              <a:ea typeface="+mn-ea"/>
            </a:endParaRPr>
          </a:p>
        </p:txBody>
      </p:sp>
      <p:pic>
        <p:nvPicPr>
          <p:cNvPr id="64524" name="Picture 4"/>
          <p:cNvPicPr>
            <a:picLocks noChangeAspect="1" noChangeArrowheads="1"/>
          </p:cNvPicPr>
          <p:nvPr/>
        </p:nvPicPr>
        <p:blipFill>
          <a:blip r:embed="rId3" cstate="print"/>
          <a:srcRect/>
          <a:stretch>
            <a:fillRect/>
          </a:stretch>
        </p:blipFill>
        <p:spPr bwMode="auto">
          <a:xfrm>
            <a:off x="5429251" y="1553766"/>
            <a:ext cx="3433763" cy="1607344"/>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4524"/>
                                        </p:tgtEl>
                                        <p:attrNameLst>
                                          <p:attrName>style.visibility</p:attrName>
                                        </p:attrNameLst>
                                      </p:cBhvr>
                                      <p:to>
                                        <p:strVal val="visible"/>
                                      </p:to>
                                    </p:set>
                                    <p:animEffect transition="in" filter="box(in)">
                                      <p:cBhvr>
                                        <p:cTn id="12" dur="500"/>
                                        <p:tgtEl>
                                          <p:spTgt spid="6452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Righ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trips(downRigh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strips(downRigh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2" grpId="0" autoUpdateAnimBg="0"/>
      <p:bldP spid="24" grpId="0" autoUpdateAnimBg="0"/>
      <p:bldP spid="11" grpId="0" autoUpdateAnimBg="0"/>
      <p:bldP spid="12" grpId="0" autoUpdateAnimBg="0"/>
      <p:bldP spid="13" grpId="0" autoUpdateAnimBg="0"/>
      <p:bldP spid="1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9"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4.4.4  </a:t>
            </a:r>
            <a:r>
              <a:rPr lang="zh-CN" altLang="en-US" sz="2400" dirty="0">
                <a:solidFill>
                  <a:srgbClr val="C00000"/>
                </a:solidFill>
                <a:latin typeface="+mn-ea"/>
                <a:ea typeface="+mn-ea"/>
              </a:rPr>
              <a:t>双向</a:t>
            </a:r>
            <a:r>
              <a:rPr lang="en-US" altLang="zh-CN" sz="2400" dirty="0">
                <a:solidFill>
                  <a:srgbClr val="C00000"/>
                </a:solidFill>
                <a:latin typeface="+mn-ea"/>
                <a:ea typeface="+mn-ea"/>
              </a:rPr>
              <a:t>4</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74HC194</a:t>
            </a:r>
            <a:endParaRPr lang="zh-CN" altLang="en-US" sz="2400" dirty="0">
              <a:solidFill>
                <a:srgbClr val="C00000"/>
              </a:solidFill>
              <a:latin typeface="+mn-ea"/>
              <a:ea typeface="+mn-ea"/>
            </a:endParaRPr>
          </a:p>
        </p:txBody>
      </p:sp>
      <p:sp>
        <p:nvSpPr>
          <p:cNvPr id="1948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81" name="Rectangle 10"/>
          <p:cNvSpPr>
            <a:spLocks noChangeArrowheads="1"/>
          </p:cNvSpPr>
          <p:nvPr/>
        </p:nvSpPr>
        <p:spPr bwMode="auto">
          <a:xfrm>
            <a:off x="214313" y="857250"/>
            <a:ext cx="4572000" cy="424732"/>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en-US" altLang="en-US" sz="2400">
                <a:solidFill>
                  <a:srgbClr val="C00000"/>
                </a:solidFill>
                <a:latin typeface="楷体_GB2312" pitchFamily="49" charset="-122"/>
                <a:ea typeface="楷体_GB2312" pitchFamily="49" charset="-122"/>
              </a:rPr>
              <a:t>74HC194</a:t>
            </a:r>
            <a:r>
              <a:rPr kumimoji="1" lang="zh-CN" altLang="en-US" sz="2400">
                <a:solidFill>
                  <a:srgbClr val="C00000"/>
                </a:solidFill>
                <a:latin typeface="楷体_GB2312" pitchFamily="49" charset="-122"/>
                <a:ea typeface="楷体_GB2312" pitchFamily="49" charset="-122"/>
              </a:rPr>
              <a:t>的功能表</a:t>
            </a:r>
          </a:p>
        </p:txBody>
      </p:sp>
      <p:sp>
        <p:nvSpPr>
          <p:cNvPr id="19482"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19483" name="Group 5"/>
          <p:cNvGrpSpPr>
            <a:grpSpLocks/>
          </p:cNvGrpSpPr>
          <p:nvPr/>
        </p:nvGrpSpPr>
        <p:grpSpPr bwMode="auto">
          <a:xfrm>
            <a:off x="242888" y="1285876"/>
            <a:ext cx="8686800" cy="3375422"/>
            <a:chOff x="-50" y="1044"/>
            <a:chExt cx="5787" cy="3089"/>
          </a:xfrm>
        </p:grpSpPr>
        <p:graphicFrame>
          <p:nvGraphicFramePr>
            <p:cNvPr id="19458" name="Object 2"/>
            <p:cNvGraphicFramePr>
              <a:graphicFrameLocks noChangeAspect="1"/>
            </p:cNvGraphicFramePr>
            <p:nvPr/>
          </p:nvGraphicFramePr>
          <p:xfrm>
            <a:off x="3742" y="1774"/>
            <a:ext cx="479" cy="326"/>
          </p:xfrm>
          <a:graphic>
            <a:graphicData uri="http://schemas.openxmlformats.org/presentationml/2006/ole">
              <p:oleObj spid="_x0000_s19458" name="公式" r:id="rId4" imgW="304560" imgH="215640" progId="Equation.3">
                <p:embed/>
              </p:oleObj>
            </a:graphicData>
          </a:graphic>
        </p:graphicFrame>
        <p:graphicFrame>
          <p:nvGraphicFramePr>
            <p:cNvPr id="19459" name="Object 3"/>
            <p:cNvGraphicFramePr>
              <a:graphicFrameLocks noChangeAspect="1"/>
            </p:cNvGraphicFramePr>
            <p:nvPr/>
          </p:nvGraphicFramePr>
          <p:xfrm>
            <a:off x="4195" y="1752"/>
            <a:ext cx="434" cy="312"/>
          </p:xfrm>
          <a:graphic>
            <a:graphicData uri="http://schemas.openxmlformats.org/presentationml/2006/ole">
              <p:oleObj spid="_x0000_s19459" name="公式" r:id="rId5" imgW="304560" imgH="215640" progId="Equation.3">
                <p:embed/>
              </p:oleObj>
            </a:graphicData>
          </a:graphic>
        </p:graphicFrame>
        <p:graphicFrame>
          <p:nvGraphicFramePr>
            <p:cNvPr id="19460" name="Object 4"/>
            <p:cNvGraphicFramePr>
              <a:graphicFrameLocks noChangeAspect="1"/>
            </p:cNvGraphicFramePr>
            <p:nvPr/>
          </p:nvGraphicFramePr>
          <p:xfrm>
            <a:off x="4558" y="1768"/>
            <a:ext cx="477" cy="343"/>
          </p:xfrm>
          <a:graphic>
            <a:graphicData uri="http://schemas.openxmlformats.org/presentationml/2006/ole">
              <p:oleObj spid="_x0000_s19460" name="公式" r:id="rId6" imgW="304560" imgH="215640" progId="Equation.3">
                <p:embed/>
              </p:oleObj>
            </a:graphicData>
          </a:graphic>
        </p:graphicFrame>
        <p:graphicFrame>
          <p:nvGraphicFramePr>
            <p:cNvPr id="19461" name="Object 5"/>
            <p:cNvGraphicFramePr>
              <a:graphicFrameLocks noChangeAspect="1"/>
            </p:cNvGraphicFramePr>
            <p:nvPr/>
          </p:nvGraphicFramePr>
          <p:xfrm>
            <a:off x="4921" y="1797"/>
            <a:ext cx="479" cy="344"/>
          </p:xfrm>
          <a:graphic>
            <a:graphicData uri="http://schemas.openxmlformats.org/presentationml/2006/ole">
              <p:oleObj spid="_x0000_s19461" name="公式" r:id="rId7" imgW="304560" imgH="215640" progId="Equation.3">
                <p:embed/>
              </p:oleObj>
            </a:graphicData>
          </a:graphic>
        </p:graphicFrame>
        <p:graphicFrame>
          <p:nvGraphicFramePr>
            <p:cNvPr id="19462" name="Object 6"/>
            <p:cNvGraphicFramePr>
              <a:graphicFrameLocks noChangeAspect="1"/>
            </p:cNvGraphicFramePr>
            <p:nvPr/>
          </p:nvGraphicFramePr>
          <p:xfrm>
            <a:off x="-50" y="1848"/>
            <a:ext cx="436" cy="297"/>
          </p:xfrm>
          <a:graphic>
            <a:graphicData uri="http://schemas.openxmlformats.org/presentationml/2006/ole">
              <p:oleObj spid="_x0000_s19462" name="公式" r:id="rId8" imgW="330120" imgH="215640" progId="Equation.3">
                <p:embed/>
              </p:oleObj>
            </a:graphicData>
          </a:graphic>
        </p:graphicFrame>
        <p:graphicFrame>
          <p:nvGraphicFramePr>
            <p:cNvPr id="19463" name="Object 7"/>
            <p:cNvGraphicFramePr>
              <a:graphicFrameLocks noChangeAspect="1"/>
            </p:cNvGraphicFramePr>
            <p:nvPr/>
          </p:nvGraphicFramePr>
          <p:xfrm>
            <a:off x="4218" y="2817"/>
            <a:ext cx="301" cy="318"/>
          </p:xfrm>
          <a:graphic>
            <a:graphicData uri="http://schemas.openxmlformats.org/presentationml/2006/ole">
              <p:oleObj spid="_x0000_s19463" name="公式" r:id="rId9" imgW="203040" imgH="215640" progId="Equation.3">
                <p:embed/>
              </p:oleObj>
            </a:graphicData>
          </a:graphic>
        </p:graphicFrame>
        <p:graphicFrame>
          <p:nvGraphicFramePr>
            <p:cNvPr id="19464" name="Object 8"/>
            <p:cNvGraphicFramePr>
              <a:graphicFrameLocks noChangeAspect="1"/>
            </p:cNvGraphicFramePr>
            <p:nvPr/>
          </p:nvGraphicFramePr>
          <p:xfrm>
            <a:off x="4239" y="2568"/>
            <a:ext cx="319" cy="338"/>
          </p:xfrm>
          <a:graphic>
            <a:graphicData uri="http://schemas.openxmlformats.org/presentationml/2006/ole">
              <p:oleObj spid="_x0000_s19464" name="公式" r:id="rId10" imgW="203040" imgH="215640" progId="Equation.3">
                <p:embed/>
              </p:oleObj>
            </a:graphicData>
          </a:graphic>
        </p:graphicFrame>
        <p:graphicFrame>
          <p:nvGraphicFramePr>
            <p:cNvPr id="19465" name="Object 9"/>
            <p:cNvGraphicFramePr>
              <a:graphicFrameLocks noChangeAspect="1"/>
            </p:cNvGraphicFramePr>
            <p:nvPr/>
          </p:nvGraphicFramePr>
          <p:xfrm>
            <a:off x="4215" y="3339"/>
            <a:ext cx="298" cy="315"/>
          </p:xfrm>
          <a:graphic>
            <a:graphicData uri="http://schemas.openxmlformats.org/presentationml/2006/ole">
              <p:oleObj spid="_x0000_s19465" name="公式" r:id="rId11" imgW="203040" imgH="215640" progId="Equation.3">
                <p:embed/>
              </p:oleObj>
            </a:graphicData>
          </a:graphic>
        </p:graphicFrame>
        <p:graphicFrame>
          <p:nvGraphicFramePr>
            <p:cNvPr id="19466" name="Object 10"/>
            <p:cNvGraphicFramePr>
              <a:graphicFrameLocks noChangeAspect="1"/>
            </p:cNvGraphicFramePr>
            <p:nvPr/>
          </p:nvGraphicFramePr>
          <p:xfrm>
            <a:off x="4626" y="3339"/>
            <a:ext cx="316" cy="335"/>
          </p:xfrm>
          <a:graphic>
            <a:graphicData uri="http://schemas.openxmlformats.org/presentationml/2006/ole">
              <p:oleObj spid="_x0000_s19466" name="公式" r:id="rId12" imgW="203040" imgH="215640" progId="Equation.3">
                <p:embed/>
              </p:oleObj>
            </a:graphicData>
          </a:graphic>
        </p:graphicFrame>
        <p:graphicFrame>
          <p:nvGraphicFramePr>
            <p:cNvPr id="19467" name="Object 11"/>
            <p:cNvGraphicFramePr>
              <a:graphicFrameLocks noChangeAspect="1"/>
            </p:cNvGraphicFramePr>
            <p:nvPr/>
          </p:nvGraphicFramePr>
          <p:xfrm>
            <a:off x="3853" y="3317"/>
            <a:ext cx="297" cy="317"/>
          </p:xfrm>
          <a:graphic>
            <a:graphicData uri="http://schemas.openxmlformats.org/presentationml/2006/ole">
              <p:oleObj spid="_x0000_s19467" name="公式" r:id="rId13" imgW="203040" imgH="215640" progId="Equation.3">
                <p:embed/>
              </p:oleObj>
            </a:graphicData>
          </a:graphic>
        </p:graphicFrame>
        <p:graphicFrame>
          <p:nvGraphicFramePr>
            <p:cNvPr id="19468" name="Object 12"/>
            <p:cNvGraphicFramePr>
              <a:graphicFrameLocks noChangeAspect="1"/>
            </p:cNvGraphicFramePr>
            <p:nvPr/>
          </p:nvGraphicFramePr>
          <p:xfrm>
            <a:off x="4212" y="3612"/>
            <a:ext cx="324" cy="343"/>
          </p:xfrm>
          <a:graphic>
            <a:graphicData uri="http://schemas.openxmlformats.org/presentationml/2006/ole">
              <p:oleObj spid="_x0000_s19468" name="公式" r:id="rId14" imgW="203040" imgH="215640" progId="Equation.3">
                <p:embed/>
              </p:oleObj>
            </a:graphicData>
          </a:graphic>
        </p:graphicFrame>
        <p:graphicFrame>
          <p:nvGraphicFramePr>
            <p:cNvPr id="19469" name="Object 13"/>
            <p:cNvGraphicFramePr>
              <a:graphicFrameLocks noChangeAspect="1"/>
            </p:cNvGraphicFramePr>
            <p:nvPr/>
          </p:nvGraphicFramePr>
          <p:xfrm>
            <a:off x="3810" y="2591"/>
            <a:ext cx="303" cy="306"/>
          </p:xfrm>
          <a:graphic>
            <a:graphicData uri="http://schemas.openxmlformats.org/presentationml/2006/ole">
              <p:oleObj spid="_x0000_s19469" name="公式" r:id="rId15" imgW="203040" imgH="215640" progId="Equation.3">
                <p:embed/>
              </p:oleObj>
            </a:graphicData>
          </a:graphic>
        </p:graphicFrame>
        <p:graphicFrame>
          <p:nvGraphicFramePr>
            <p:cNvPr id="19470" name="Object 14"/>
            <p:cNvGraphicFramePr>
              <a:graphicFrameLocks noChangeAspect="1"/>
            </p:cNvGraphicFramePr>
            <p:nvPr/>
          </p:nvGraphicFramePr>
          <p:xfrm>
            <a:off x="3833" y="3634"/>
            <a:ext cx="300" cy="314"/>
          </p:xfrm>
          <a:graphic>
            <a:graphicData uri="http://schemas.openxmlformats.org/presentationml/2006/ole">
              <p:oleObj spid="_x0000_s19470" name="公式" r:id="rId16" imgW="203040" imgH="215640" progId="Equation.3">
                <p:embed/>
              </p:oleObj>
            </a:graphicData>
          </a:graphic>
        </p:graphicFrame>
        <p:graphicFrame>
          <p:nvGraphicFramePr>
            <p:cNvPr id="19471" name="Object 15"/>
            <p:cNvGraphicFramePr>
              <a:graphicFrameLocks noChangeAspect="1"/>
            </p:cNvGraphicFramePr>
            <p:nvPr/>
          </p:nvGraphicFramePr>
          <p:xfrm>
            <a:off x="4647" y="2591"/>
            <a:ext cx="297" cy="315"/>
          </p:xfrm>
          <a:graphic>
            <a:graphicData uri="http://schemas.openxmlformats.org/presentationml/2006/ole">
              <p:oleObj spid="_x0000_s19471" name="公式" r:id="rId17" imgW="203040" imgH="215640" progId="Equation.3">
                <p:embed/>
              </p:oleObj>
            </a:graphicData>
          </a:graphic>
        </p:graphicFrame>
        <p:graphicFrame>
          <p:nvGraphicFramePr>
            <p:cNvPr id="19472" name="Object 16"/>
            <p:cNvGraphicFramePr>
              <a:graphicFrameLocks noChangeAspect="1"/>
            </p:cNvGraphicFramePr>
            <p:nvPr/>
          </p:nvGraphicFramePr>
          <p:xfrm>
            <a:off x="5080" y="2594"/>
            <a:ext cx="317" cy="317"/>
          </p:xfrm>
          <a:graphic>
            <a:graphicData uri="http://schemas.openxmlformats.org/presentationml/2006/ole">
              <p:oleObj spid="_x0000_s19472" name="公式" r:id="rId18" imgW="203040" imgH="215640" progId="Equation.3">
                <p:embed/>
              </p:oleObj>
            </a:graphicData>
          </a:graphic>
        </p:graphicFrame>
        <p:graphicFrame>
          <p:nvGraphicFramePr>
            <p:cNvPr id="19473" name="Object 17"/>
            <p:cNvGraphicFramePr>
              <a:graphicFrameLocks noChangeAspect="1"/>
            </p:cNvGraphicFramePr>
            <p:nvPr/>
          </p:nvGraphicFramePr>
          <p:xfrm>
            <a:off x="4633" y="2840"/>
            <a:ext cx="290" cy="309"/>
          </p:xfrm>
          <a:graphic>
            <a:graphicData uri="http://schemas.openxmlformats.org/presentationml/2006/ole">
              <p:oleObj spid="_x0000_s19473" name="公式" r:id="rId19" imgW="203040" imgH="215640" progId="Equation.3">
                <p:embed/>
              </p:oleObj>
            </a:graphicData>
          </a:graphic>
        </p:graphicFrame>
        <p:graphicFrame>
          <p:nvGraphicFramePr>
            <p:cNvPr id="19474" name="Object 18"/>
            <p:cNvGraphicFramePr>
              <a:graphicFrameLocks noChangeAspect="1"/>
            </p:cNvGraphicFramePr>
            <p:nvPr/>
          </p:nvGraphicFramePr>
          <p:xfrm>
            <a:off x="5057" y="2840"/>
            <a:ext cx="295" cy="318"/>
          </p:xfrm>
          <a:graphic>
            <a:graphicData uri="http://schemas.openxmlformats.org/presentationml/2006/ole">
              <p:oleObj spid="_x0000_s19474" name="公式" r:id="rId20" imgW="203040" imgH="215640" progId="Equation.3">
                <p:embed/>
              </p:oleObj>
            </a:graphicData>
          </a:graphic>
        </p:graphicFrame>
        <p:graphicFrame>
          <p:nvGraphicFramePr>
            <p:cNvPr id="19475" name="Object 19"/>
            <p:cNvGraphicFramePr>
              <a:graphicFrameLocks noChangeAspect="1"/>
            </p:cNvGraphicFramePr>
            <p:nvPr/>
          </p:nvGraphicFramePr>
          <p:xfrm>
            <a:off x="4626" y="3605"/>
            <a:ext cx="306" cy="324"/>
          </p:xfrm>
          <a:graphic>
            <a:graphicData uri="http://schemas.openxmlformats.org/presentationml/2006/ole">
              <p:oleObj spid="_x0000_s19475" name="公式" r:id="rId21" imgW="203040" imgH="215640" progId="Equation.3">
                <p:embed/>
              </p:oleObj>
            </a:graphicData>
          </a:graphic>
        </p:graphicFrame>
        <p:sp>
          <p:nvSpPr>
            <p:cNvPr id="19484" name="Rectangle 24"/>
            <p:cNvSpPr>
              <a:spLocks noChangeArrowheads="1"/>
            </p:cNvSpPr>
            <p:nvPr/>
          </p:nvSpPr>
          <p:spPr bwMode="auto">
            <a:xfrm>
              <a:off x="5430" y="3861"/>
              <a:ext cx="307"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7</a:t>
              </a:r>
            </a:p>
          </p:txBody>
        </p:sp>
        <p:sp>
          <p:nvSpPr>
            <p:cNvPr id="19485" name="Rectangle 25"/>
            <p:cNvSpPr>
              <a:spLocks noChangeArrowheads="1"/>
            </p:cNvSpPr>
            <p:nvPr/>
          </p:nvSpPr>
          <p:spPr bwMode="auto">
            <a:xfrm>
              <a:off x="5006" y="3861"/>
              <a:ext cx="424" cy="249"/>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a:t>
              </a:r>
              <a:r>
                <a:rPr lang="en-US" altLang="zh-CN" sz="2000" baseline="-30000">
                  <a:latin typeface="Times New Roman" pitchFamily="18" charset="0"/>
                  <a:ea typeface="楷体_GB2312" pitchFamily="49" charset="-122"/>
                  <a:cs typeface="Times New Roman" pitchFamily="18" charset="0"/>
                </a:rPr>
                <a:t>3</a:t>
              </a:r>
              <a:endParaRPr lang="en-US" altLang="zh-CN" sz="2000">
                <a:latin typeface="Times New Roman" pitchFamily="18" charset="0"/>
                <a:ea typeface="楷体_GB2312" pitchFamily="49" charset="-122"/>
                <a:cs typeface="Times New Roman" pitchFamily="18" charset="0"/>
              </a:endParaRPr>
            </a:p>
          </p:txBody>
        </p:sp>
        <p:sp>
          <p:nvSpPr>
            <p:cNvPr id="19486" name="Rectangle 26"/>
            <p:cNvSpPr>
              <a:spLocks noChangeArrowheads="1"/>
            </p:cNvSpPr>
            <p:nvPr/>
          </p:nvSpPr>
          <p:spPr bwMode="auto">
            <a:xfrm>
              <a:off x="4584" y="3861"/>
              <a:ext cx="422" cy="249"/>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a:t>
              </a:r>
              <a:r>
                <a:rPr lang="en-US" altLang="zh-CN" sz="2000" baseline="-30000">
                  <a:latin typeface="Times New Roman" pitchFamily="18" charset="0"/>
                  <a:ea typeface="楷体_GB2312" pitchFamily="49" charset="-122"/>
                  <a:cs typeface="Times New Roman" pitchFamily="18" charset="0"/>
                </a:rPr>
                <a:t>2</a:t>
              </a:r>
              <a:endParaRPr lang="en-US" altLang="zh-CN" sz="2000">
                <a:latin typeface="Times New Roman" pitchFamily="18" charset="0"/>
                <a:ea typeface="楷体_GB2312" pitchFamily="49" charset="-122"/>
                <a:cs typeface="Times New Roman" pitchFamily="18" charset="0"/>
              </a:endParaRPr>
            </a:p>
          </p:txBody>
        </p:sp>
        <p:sp>
          <p:nvSpPr>
            <p:cNvPr id="19487" name="Rectangle 27"/>
            <p:cNvSpPr>
              <a:spLocks noChangeArrowheads="1"/>
            </p:cNvSpPr>
            <p:nvPr/>
          </p:nvSpPr>
          <p:spPr bwMode="auto">
            <a:xfrm>
              <a:off x="4150" y="3861"/>
              <a:ext cx="434" cy="249"/>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a:t>
              </a:r>
              <a:r>
                <a:rPr lang="en-US" altLang="zh-CN" sz="2000" baseline="-30000">
                  <a:latin typeface="Times New Roman" pitchFamily="18" charset="0"/>
                  <a:ea typeface="楷体_GB2312" pitchFamily="49" charset="-122"/>
                  <a:cs typeface="Times New Roman" pitchFamily="18" charset="0"/>
                </a:rPr>
                <a:t>1</a:t>
              </a:r>
              <a:endParaRPr lang="en-US" altLang="zh-CN" sz="2000">
                <a:latin typeface="Times New Roman" pitchFamily="18" charset="0"/>
                <a:ea typeface="楷体_GB2312" pitchFamily="49" charset="-122"/>
                <a:cs typeface="Times New Roman" pitchFamily="18" charset="0"/>
              </a:endParaRPr>
            </a:p>
          </p:txBody>
        </p:sp>
        <p:sp>
          <p:nvSpPr>
            <p:cNvPr id="19488" name="Rectangle 28"/>
            <p:cNvSpPr>
              <a:spLocks noChangeArrowheads="1"/>
            </p:cNvSpPr>
            <p:nvPr/>
          </p:nvSpPr>
          <p:spPr bwMode="auto">
            <a:xfrm>
              <a:off x="3735" y="3861"/>
              <a:ext cx="415" cy="249"/>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a:t>
              </a:r>
              <a:r>
                <a:rPr lang="en-US" altLang="zh-CN" sz="2000" baseline="-30000">
                  <a:latin typeface="Times New Roman" pitchFamily="18" charset="0"/>
                  <a:ea typeface="楷体_GB2312" pitchFamily="49" charset="-122"/>
                  <a:cs typeface="Times New Roman" pitchFamily="18" charset="0"/>
                </a:rPr>
                <a:t>0</a:t>
              </a:r>
              <a:endParaRPr lang="en-US" altLang="zh-CN" sz="2000">
                <a:latin typeface="Times New Roman" pitchFamily="18" charset="0"/>
                <a:ea typeface="楷体_GB2312" pitchFamily="49" charset="-122"/>
                <a:cs typeface="Times New Roman" pitchFamily="18" charset="0"/>
              </a:endParaRPr>
            </a:p>
          </p:txBody>
        </p:sp>
        <p:sp>
          <p:nvSpPr>
            <p:cNvPr id="19489" name="Rectangle 29"/>
            <p:cNvSpPr>
              <a:spLocks noChangeArrowheads="1"/>
            </p:cNvSpPr>
            <p:nvPr/>
          </p:nvSpPr>
          <p:spPr bwMode="auto">
            <a:xfrm>
              <a:off x="3365" y="3861"/>
              <a:ext cx="445" cy="249"/>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DI</a:t>
              </a:r>
              <a:r>
                <a:rPr lang="en-US" altLang="zh-CN" sz="2000" baseline="-30000">
                  <a:latin typeface="Times New Roman" pitchFamily="18" charset="0"/>
                  <a:ea typeface="楷体_GB2312" pitchFamily="49" charset="-122"/>
                  <a:cs typeface="Times New Roman" pitchFamily="18" charset="0"/>
                </a:rPr>
                <a:t>3</a:t>
              </a:r>
              <a:endParaRPr lang="en-US" altLang="zh-CN" sz="2000">
                <a:latin typeface="Times New Roman" pitchFamily="18" charset="0"/>
                <a:ea typeface="楷体_GB2312" pitchFamily="49" charset="-122"/>
                <a:cs typeface="Times New Roman" pitchFamily="18" charset="0"/>
              </a:endParaRPr>
            </a:p>
          </p:txBody>
        </p:sp>
        <p:sp>
          <p:nvSpPr>
            <p:cNvPr id="19490" name="Rectangle 30"/>
            <p:cNvSpPr>
              <a:spLocks noChangeArrowheads="1"/>
            </p:cNvSpPr>
            <p:nvPr/>
          </p:nvSpPr>
          <p:spPr bwMode="auto">
            <a:xfrm>
              <a:off x="2996" y="3861"/>
              <a:ext cx="474" cy="249"/>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DI</a:t>
              </a:r>
              <a:r>
                <a:rPr lang="en-US" altLang="zh-CN" sz="2000" baseline="-30000">
                  <a:latin typeface="Times New Roman" pitchFamily="18" charset="0"/>
                  <a:ea typeface="楷体_GB2312" pitchFamily="49" charset="-122"/>
                  <a:cs typeface="Times New Roman" pitchFamily="18" charset="0"/>
                </a:rPr>
                <a:t>2</a:t>
              </a:r>
              <a:r>
                <a:rPr lang="en-US" altLang="zh-CN" sz="2000">
                  <a:latin typeface="Times New Roman" pitchFamily="18" charset="0"/>
                  <a:ea typeface="楷体_GB2312" pitchFamily="49" charset="-122"/>
                  <a:cs typeface="Times New Roman" pitchFamily="18" charset="0"/>
                </a:rPr>
                <a:t>*</a:t>
              </a:r>
            </a:p>
          </p:txBody>
        </p:sp>
        <p:sp>
          <p:nvSpPr>
            <p:cNvPr id="19491" name="Rectangle 31"/>
            <p:cNvSpPr>
              <a:spLocks noChangeArrowheads="1"/>
            </p:cNvSpPr>
            <p:nvPr/>
          </p:nvSpPr>
          <p:spPr bwMode="auto">
            <a:xfrm>
              <a:off x="2625" y="3861"/>
              <a:ext cx="527" cy="272"/>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DI</a:t>
              </a:r>
              <a:r>
                <a:rPr lang="en-US" altLang="zh-CN" sz="2000" baseline="-30000">
                  <a:latin typeface="Times New Roman" pitchFamily="18" charset="0"/>
                  <a:ea typeface="楷体_GB2312" pitchFamily="49" charset="-122"/>
                  <a:cs typeface="Times New Roman" pitchFamily="18" charset="0"/>
                </a:rPr>
                <a:t>1</a:t>
              </a:r>
              <a:r>
                <a:rPr lang="en-US" altLang="zh-CN" sz="2000">
                  <a:latin typeface="Times New Roman" pitchFamily="18" charset="0"/>
                  <a:ea typeface="楷体_GB2312" pitchFamily="49" charset="-122"/>
                  <a:cs typeface="Times New Roman" pitchFamily="18" charset="0"/>
                </a:rPr>
                <a:t>*</a:t>
              </a:r>
            </a:p>
          </p:txBody>
        </p:sp>
        <p:sp>
          <p:nvSpPr>
            <p:cNvPr id="19492" name="Rectangle 32"/>
            <p:cNvSpPr>
              <a:spLocks noChangeArrowheads="1"/>
            </p:cNvSpPr>
            <p:nvPr/>
          </p:nvSpPr>
          <p:spPr bwMode="auto">
            <a:xfrm>
              <a:off x="2245" y="3861"/>
              <a:ext cx="471" cy="249"/>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DI</a:t>
              </a:r>
              <a:r>
                <a:rPr lang="en-US" altLang="zh-CN" sz="2000" baseline="-30000">
                  <a:latin typeface="Times New Roman" pitchFamily="18" charset="0"/>
                  <a:ea typeface="楷体_GB2312" pitchFamily="49" charset="-122"/>
                  <a:cs typeface="Times New Roman" pitchFamily="18" charset="0"/>
                </a:rPr>
                <a:t>0</a:t>
              </a:r>
              <a:r>
                <a:rPr lang="en-US" altLang="zh-CN" sz="2000">
                  <a:latin typeface="Times New Roman" pitchFamily="18" charset="0"/>
                  <a:ea typeface="楷体_GB2312" pitchFamily="49" charset="-122"/>
                  <a:cs typeface="Times New Roman" pitchFamily="18" charset="0"/>
                </a:rPr>
                <a:t>*</a:t>
              </a:r>
            </a:p>
          </p:txBody>
        </p:sp>
        <p:sp>
          <p:nvSpPr>
            <p:cNvPr id="19493" name="Rectangle 33"/>
            <p:cNvSpPr>
              <a:spLocks noChangeArrowheads="1"/>
            </p:cNvSpPr>
            <p:nvPr/>
          </p:nvSpPr>
          <p:spPr bwMode="auto">
            <a:xfrm>
              <a:off x="1820" y="3861"/>
              <a:ext cx="43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494" name="Rectangle 34"/>
            <p:cNvSpPr>
              <a:spLocks noChangeArrowheads="1"/>
            </p:cNvSpPr>
            <p:nvPr/>
          </p:nvSpPr>
          <p:spPr bwMode="auto">
            <a:xfrm>
              <a:off x="1449" y="3861"/>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495" name="Rectangle 35"/>
            <p:cNvSpPr>
              <a:spLocks noChangeArrowheads="1"/>
            </p:cNvSpPr>
            <p:nvPr/>
          </p:nvSpPr>
          <p:spPr bwMode="auto">
            <a:xfrm>
              <a:off x="1078" y="3861"/>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496" name="Rectangle 36"/>
            <p:cNvSpPr>
              <a:spLocks noChangeArrowheads="1"/>
            </p:cNvSpPr>
            <p:nvPr/>
          </p:nvSpPr>
          <p:spPr bwMode="auto">
            <a:xfrm>
              <a:off x="727" y="3861"/>
              <a:ext cx="35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497" name="Rectangle 37"/>
            <p:cNvSpPr>
              <a:spLocks noChangeArrowheads="1"/>
            </p:cNvSpPr>
            <p:nvPr/>
          </p:nvSpPr>
          <p:spPr bwMode="auto">
            <a:xfrm>
              <a:off x="373" y="3861"/>
              <a:ext cx="35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498" name="Rectangle 38"/>
            <p:cNvSpPr>
              <a:spLocks noChangeArrowheads="1"/>
            </p:cNvSpPr>
            <p:nvPr/>
          </p:nvSpPr>
          <p:spPr bwMode="auto">
            <a:xfrm>
              <a:off x="-23" y="3861"/>
              <a:ext cx="396"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499" name="Rectangle 39"/>
            <p:cNvSpPr>
              <a:spLocks noChangeArrowheads="1"/>
            </p:cNvSpPr>
            <p:nvPr/>
          </p:nvSpPr>
          <p:spPr bwMode="auto">
            <a:xfrm>
              <a:off x="5430" y="3612"/>
              <a:ext cx="307"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6</a:t>
              </a:r>
            </a:p>
          </p:txBody>
        </p:sp>
        <p:sp>
          <p:nvSpPr>
            <p:cNvPr id="19500" name="Rectangle 40"/>
            <p:cNvSpPr>
              <a:spLocks noChangeArrowheads="1"/>
            </p:cNvSpPr>
            <p:nvPr/>
          </p:nvSpPr>
          <p:spPr bwMode="auto">
            <a:xfrm>
              <a:off x="5006" y="3612"/>
              <a:ext cx="42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 </a:t>
              </a:r>
            </a:p>
          </p:txBody>
        </p:sp>
        <p:sp>
          <p:nvSpPr>
            <p:cNvPr id="19501" name="Rectangle 41"/>
            <p:cNvSpPr>
              <a:spLocks noChangeArrowheads="1"/>
            </p:cNvSpPr>
            <p:nvPr/>
          </p:nvSpPr>
          <p:spPr bwMode="auto">
            <a:xfrm>
              <a:off x="4150" y="3612"/>
              <a:ext cx="43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02" name="Rectangle 42"/>
            <p:cNvSpPr>
              <a:spLocks noChangeArrowheads="1"/>
            </p:cNvSpPr>
            <p:nvPr/>
          </p:nvSpPr>
          <p:spPr bwMode="auto">
            <a:xfrm>
              <a:off x="3735" y="3612"/>
              <a:ext cx="415"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03" name="Rectangle 43"/>
            <p:cNvSpPr>
              <a:spLocks noChangeArrowheads="1"/>
            </p:cNvSpPr>
            <p:nvPr/>
          </p:nvSpPr>
          <p:spPr bwMode="auto">
            <a:xfrm>
              <a:off x="3365" y="3612"/>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04" name="Rectangle 44"/>
            <p:cNvSpPr>
              <a:spLocks noChangeArrowheads="1"/>
            </p:cNvSpPr>
            <p:nvPr/>
          </p:nvSpPr>
          <p:spPr bwMode="auto">
            <a:xfrm>
              <a:off x="2996" y="3612"/>
              <a:ext cx="369"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05" name="Rectangle 45"/>
            <p:cNvSpPr>
              <a:spLocks noChangeArrowheads="1"/>
            </p:cNvSpPr>
            <p:nvPr/>
          </p:nvSpPr>
          <p:spPr bwMode="auto">
            <a:xfrm>
              <a:off x="2625" y="3612"/>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06" name="Rectangle 46"/>
            <p:cNvSpPr>
              <a:spLocks noChangeArrowheads="1"/>
            </p:cNvSpPr>
            <p:nvPr/>
          </p:nvSpPr>
          <p:spPr bwMode="auto">
            <a:xfrm>
              <a:off x="2255" y="3612"/>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07" name="Rectangle 47"/>
            <p:cNvSpPr>
              <a:spLocks noChangeArrowheads="1"/>
            </p:cNvSpPr>
            <p:nvPr/>
          </p:nvSpPr>
          <p:spPr bwMode="auto">
            <a:xfrm>
              <a:off x="1820" y="3612"/>
              <a:ext cx="43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08" name="Rectangle 48"/>
            <p:cNvSpPr>
              <a:spLocks noChangeArrowheads="1"/>
            </p:cNvSpPr>
            <p:nvPr/>
          </p:nvSpPr>
          <p:spPr bwMode="auto">
            <a:xfrm>
              <a:off x="1449" y="3612"/>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09" name="Rectangle 49"/>
            <p:cNvSpPr>
              <a:spLocks noChangeArrowheads="1"/>
            </p:cNvSpPr>
            <p:nvPr/>
          </p:nvSpPr>
          <p:spPr bwMode="auto">
            <a:xfrm>
              <a:off x="1078" y="3612"/>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10" name="Rectangle 50"/>
            <p:cNvSpPr>
              <a:spLocks noChangeArrowheads="1"/>
            </p:cNvSpPr>
            <p:nvPr/>
          </p:nvSpPr>
          <p:spPr bwMode="auto">
            <a:xfrm>
              <a:off x="727" y="3612"/>
              <a:ext cx="35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11" name="Rectangle 51"/>
            <p:cNvSpPr>
              <a:spLocks noChangeArrowheads="1"/>
            </p:cNvSpPr>
            <p:nvPr/>
          </p:nvSpPr>
          <p:spPr bwMode="auto">
            <a:xfrm>
              <a:off x="373" y="3612"/>
              <a:ext cx="35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12" name="Rectangle 52"/>
            <p:cNvSpPr>
              <a:spLocks noChangeArrowheads="1"/>
            </p:cNvSpPr>
            <p:nvPr/>
          </p:nvSpPr>
          <p:spPr bwMode="auto">
            <a:xfrm>
              <a:off x="-23" y="3612"/>
              <a:ext cx="396"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13" name="Rectangle 53"/>
            <p:cNvSpPr>
              <a:spLocks noChangeArrowheads="1"/>
            </p:cNvSpPr>
            <p:nvPr/>
          </p:nvSpPr>
          <p:spPr bwMode="auto">
            <a:xfrm>
              <a:off x="5430" y="3363"/>
              <a:ext cx="307"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5</a:t>
              </a:r>
            </a:p>
          </p:txBody>
        </p:sp>
        <p:sp>
          <p:nvSpPr>
            <p:cNvPr id="19514" name="Rectangle 54"/>
            <p:cNvSpPr>
              <a:spLocks noChangeArrowheads="1"/>
            </p:cNvSpPr>
            <p:nvPr/>
          </p:nvSpPr>
          <p:spPr bwMode="auto">
            <a:xfrm>
              <a:off x="5006" y="3363"/>
              <a:ext cx="42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15" name="Rectangle 55"/>
            <p:cNvSpPr>
              <a:spLocks noChangeArrowheads="1"/>
            </p:cNvSpPr>
            <p:nvPr/>
          </p:nvSpPr>
          <p:spPr bwMode="auto">
            <a:xfrm>
              <a:off x="4150" y="3363"/>
              <a:ext cx="43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16" name="Rectangle 56"/>
            <p:cNvSpPr>
              <a:spLocks noChangeArrowheads="1"/>
            </p:cNvSpPr>
            <p:nvPr/>
          </p:nvSpPr>
          <p:spPr bwMode="auto">
            <a:xfrm>
              <a:off x="3735" y="3363"/>
              <a:ext cx="415"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17" name="Rectangle 57"/>
            <p:cNvSpPr>
              <a:spLocks noChangeArrowheads="1"/>
            </p:cNvSpPr>
            <p:nvPr/>
          </p:nvSpPr>
          <p:spPr bwMode="auto">
            <a:xfrm>
              <a:off x="3365" y="3363"/>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18" name="Rectangle 58"/>
            <p:cNvSpPr>
              <a:spLocks noChangeArrowheads="1"/>
            </p:cNvSpPr>
            <p:nvPr/>
          </p:nvSpPr>
          <p:spPr bwMode="auto">
            <a:xfrm>
              <a:off x="2996" y="3363"/>
              <a:ext cx="369"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19" name="Rectangle 59"/>
            <p:cNvSpPr>
              <a:spLocks noChangeArrowheads="1"/>
            </p:cNvSpPr>
            <p:nvPr/>
          </p:nvSpPr>
          <p:spPr bwMode="auto">
            <a:xfrm>
              <a:off x="2625" y="3363"/>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20" name="Rectangle 60"/>
            <p:cNvSpPr>
              <a:spLocks noChangeArrowheads="1"/>
            </p:cNvSpPr>
            <p:nvPr/>
          </p:nvSpPr>
          <p:spPr bwMode="auto">
            <a:xfrm>
              <a:off x="2255" y="3363"/>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21" name="Rectangle 61"/>
            <p:cNvSpPr>
              <a:spLocks noChangeArrowheads="1"/>
            </p:cNvSpPr>
            <p:nvPr/>
          </p:nvSpPr>
          <p:spPr bwMode="auto">
            <a:xfrm>
              <a:off x="1820" y="3363"/>
              <a:ext cx="43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22" name="Rectangle 62"/>
            <p:cNvSpPr>
              <a:spLocks noChangeArrowheads="1"/>
            </p:cNvSpPr>
            <p:nvPr/>
          </p:nvSpPr>
          <p:spPr bwMode="auto">
            <a:xfrm>
              <a:off x="1449" y="3363"/>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23" name="Rectangle 63"/>
            <p:cNvSpPr>
              <a:spLocks noChangeArrowheads="1"/>
            </p:cNvSpPr>
            <p:nvPr/>
          </p:nvSpPr>
          <p:spPr bwMode="auto">
            <a:xfrm>
              <a:off x="1078" y="3363"/>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24" name="Rectangle 64"/>
            <p:cNvSpPr>
              <a:spLocks noChangeArrowheads="1"/>
            </p:cNvSpPr>
            <p:nvPr/>
          </p:nvSpPr>
          <p:spPr bwMode="auto">
            <a:xfrm>
              <a:off x="727" y="3363"/>
              <a:ext cx="35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25" name="Rectangle 65"/>
            <p:cNvSpPr>
              <a:spLocks noChangeArrowheads="1"/>
            </p:cNvSpPr>
            <p:nvPr/>
          </p:nvSpPr>
          <p:spPr bwMode="auto">
            <a:xfrm>
              <a:off x="373" y="3363"/>
              <a:ext cx="35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26" name="Rectangle 66"/>
            <p:cNvSpPr>
              <a:spLocks noChangeArrowheads="1"/>
            </p:cNvSpPr>
            <p:nvPr/>
          </p:nvSpPr>
          <p:spPr bwMode="auto">
            <a:xfrm>
              <a:off x="-23" y="3363"/>
              <a:ext cx="396"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27" name="Rectangle 67"/>
            <p:cNvSpPr>
              <a:spLocks noChangeArrowheads="1"/>
            </p:cNvSpPr>
            <p:nvPr/>
          </p:nvSpPr>
          <p:spPr bwMode="auto">
            <a:xfrm>
              <a:off x="5430" y="3114"/>
              <a:ext cx="307"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4</a:t>
              </a:r>
            </a:p>
          </p:txBody>
        </p:sp>
        <p:sp>
          <p:nvSpPr>
            <p:cNvPr id="19528" name="Rectangle 68"/>
            <p:cNvSpPr>
              <a:spLocks noChangeArrowheads="1"/>
            </p:cNvSpPr>
            <p:nvPr/>
          </p:nvSpPr>
          <p:spPr bwMode="auto">
            <a:xfrm>
              <a:off x="5006" y="3114"/>
              <a:ext cx="42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29" name="Rectangle 69"/>
            <p:cNvSpPr>
              <a:spLocks noChangeArrowheads="1"/>
            </p:cNvSpPr>
            <p:nvPr/>
          </p:nvSpPr>
          <p:spPr bwMode="auto">
            <a:xfrm>
              <a:off x="4584" y="3114"/>
              <a:ext cx="422"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30" name="Rectangle 70"/>
            <p:cNvSpPr>
              <a:spLocks noChangeArrowheads="1"/>
            </p:cNvSpPr>
            <p:nvPr/>
          </p:nvSpPr>
          <p:spPr bwMode="auto">
            <a:xfrm>
              <a:off x="4150" y="3114"/>
              <a:ext cx="43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31" name="Rectangle 71"/>
            <p:cNvSpPr>
              <a:spLocks noChangeArrowheads="1"/>
            </p:cNvSpPr>
            <p:nvPr/>
          </p:nvSpPr>
          <p:spPr bwMode="auto">
            <a:xfrm>
              <a:off x="3735" y="3114"/>
              <a:ext cx="41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32" name="Rectangle 72"/>
            <p:cNvSpPr>
              <a:spLocks noChangeArrowheads="1"/>
            </p:cNvSpPr>
            <p:nvPr/>
          </p:nvSpPr>
          <p:spPr bwMode="auto">
            <a:xfrm>
              <a:off x="3365" y="3114"/>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33" name="Rectangle 73"/>
            <p:cNvSpPr>
              <a:spLocks noChangeArrowheads="1"/>
            </p:cNvSpPr>
            <p:nvPr/>
          </p:nvSpPr>
          <p:spPr bwMode="auto">
            <a:xfrm>
              <a:off x="2996" y="3114"/>
              <a:ext cx="369"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34" name="Rectangle 74"/>
            <p:cNvSpPr>
              <a:spLocks noChangeArrowheads="1"/>
            </p:cNvSpPr>
            <p:nvPr/>
          </p:nvSpPr>
          <p:spPr bwMode="auto">
            <a:xfrm>
              <a:off x="2625" y="3114"/>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35" name="Rectangle 75"/>
            <p:cNvSpPr>
              <a:spLocks noChangeArrowheads="1"/>
            </p:cNvSpPr>
            <p:nvPr/>
          </p:nvSpPr>
          <p:spPr bwMode="auto">
            <a:xfrm>
              <a:off x="2255" y="3114"/>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36" name="Rectangle 76"/>
            <p:cNvSpPr>
              <a:spLocks noChangeArrowheads="1"/>
            </p:cNvSpPr>
            <p:nvPr/>
          </p:nvSpPr>
          <p:spPr bwMode="auto">
            <a:xfrm>
              <a:off x="1820" y="3114"/>
              <a:ext cx="43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37" name="Rectangle 77"/>
            <p:cNvSpPr>
              <a:spLocks noChangeArrowheads="1"/>
            </p:cNvSpPr>
            <p:nvPr/>
          </p:nvSpPr>
          <p:spPr bwMode="auto">
            <a:xfrm>
              <a:off x="1449" y="3114"/>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38" name="Rectangle 78"/>
            <p:cNvSpPr>
              <a:spLocks noChangeArrowheads="1"/>
            </p:cNvSpPr>
            <p:nvPr/>
          </p:nvSpPr>
          <p:spPr bwMode="auto">
            <a:xfrm>
              <a:off x="1078" y="3114"/>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39" name="Rectangle 79"/>
            <p:cNvSpPr>
              <a:spLocks noChangeArrowheads="1"/>
            </p:cNvSpPr>
            <p:nvPr/>
          </p:nvSpPr>
          <p:spPr bwMode="auto">
            <a:xfrm>
              <a:off x="727" y="3114"/>
              <a:ext cx="35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40" name="Rectangle 80"/>
            <p:cNvSpPr>
              <a:spLocks noChangeArrowheads="1"/>
            </p:cNvSpPr>
            <p:nvPr/>
          </p:nvSpPr>
          <p:spPr bwMode="auto">
            <a:xfrm>
              <a:off x="373" y="3114"/>
              <a:ext cx="35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41" name="Rectangle 81"/>
            <p:cNvSpPr>
              <a:spLocks noChangeArrowheads="1"/>
            </p:cNvSpPr>
            <p:nvPr/>
          </p:nvSpPr>
          <p:spPr bwMode="auto">
            <a:xfrm>
              <a:off x="-23" y="3114"/>
              <a:ext cx="396"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42" name="Rectangle 82"/>
            <p:cNvSpPr>
              <a:spLocks noChangeArrowheads="1"/>
            </p:cNvSpPr>
            <p:nvPr/>
          </p:nvSpPr>
          <p:spPr bwMode="auto">
            <a:xfrm>
              <a:off x="5430" y="2865"/>
              <a:ext cx="307"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3</a:t>
              </a:r>
            </a:p>
          </p:txBody>
        </p:sp>
        <p:sp>
          <p:nvSpPr>
            <p:cNvPr id="19543" name="Rectangle 83"/>
            <p:cNvSpPr>
              <a:spLocks noChangeArrowheads="1"/>
            </p:cNvSpPr>
            <p:nvPr/>
          </p:nvSpPr>
          <p:spPr bwMode="auto">
            <a:xfrm>
              <a:off x="5006" y="2865"/>
              <a:ext cx="42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44" name="Rectangle 84"/>
            <p:cNvSpPr>
              <a:spLocks noChangeArrowheads="1"/>
            </p:cNvSpPr>
            <p:nvPr/>
          </p:nvSpPr>
          <p:spPr bwMode="auto">
            <a:xfrm>
              <a:off x="4584" y="2865"/>
              <a:ext cx="422"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45" name="Rectangle 85"/>
            <p:cNvSpPr>
              <a:spLocks noChangeArrowheads="1"/>
            </p:cNvSpPr>
            <p:nvPr/>
          </p:nvSpPr>
          <p:spPr bwMode="auto">
            <a:xfrm>
              <a:off x="4150" y="2865"/>
              <a:ext cx="43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46" name="Rectangle 86"/>
            <p:cNvSpPr>
              <a:spLocks noChangeArrowheads="1"/>
            </p:cNvSpPr>
            <p:nvPr/>
          </p:nvSpPr>
          <p:spPr bwMode="auto">
            <a:xfrm>
              <a:off x="3735" y="2865"/>
              <a:ext cx="41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47" name="Rectangle 87"/>
            <p:cNvSpPr>
              <a:spLocks noChangeArrowheads="1"/>
            </p:cNvSpPr>
            <p:nvPr/>
          </p:nvSpPr>
          <p:spPr bwMode="auto">
            <a:xfrm>
              <a:off x="3365" y="2865"/>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48" name="Rectangle 88"/>
            <p:cNvSpPr>
              <a:spLocks noChangeArrowheads="1"/>
            </p:cNvSpPr>
            <p:nvPr/>
          </p:nvSpPr>
          <p:spPr bwMode="auto">
            <a:xfrm>
              <a:off x="2996" y="2865"/>
              <a:ext cx="369"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49" name="Rectangle 89"/>
            <p:cNvSpPr>
              <a:spLocks noChangeArrowheads="1"/>
            </p:cNvSpPr>
            <p:nvPr/>
          </p:nvSpPr>
          <p:spPr bwMode="auto">
            <a:xfrm>
              <a:off x="2625" y="2865"/>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50" name="Rectangle 90"/>
            <p:cNvSpPr>
              <a:spLocks noChangeArrowheads="1"/>
            </p:cNvSpPr>
            <p:nvPr/>
          </p:nvSpPr>
          <p:spPr bwMode="auto">
            <a:xfrm>
              <a:off x="2255" y="2865"/>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51" name="Rectangle 91"/>
            <p:cNvSpPr>
              <a:spLocks noChangeArrowheads="1"/>
            </p:cNvSpPr>
            <p:nvPr/>
          </p:nvSpPr>
          <p:spPr bwMode="auto">
            <a:xfrm>
              <a:off x="1820" y="2865"/>
              <a:ext cx="43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52" name="Rectangle 92"/>
            <p:cNvSpPr>
              <a:spLocks noChangeArrowheads="1"/>
            </p:cNvSpPr>
            <p:nvPr/>
          </p:nvSpPr>
          <p:spPr bwMode="auto">
            <a:xfrm>
              <a:off x="1449" y="2865"/>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53" name="Rectangle 93"/>
            <p:cNvSpPr>
              <a:spLocks noChangeArrowheads="1"/>
            </p:cNvSpPr>
            <p:nvPr/>
          </p:nvSpPr>
          <p:spPr bwMode="auto">
            <a:xfrm>
              <a:off x="1078" y="2865"/>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54" name="Rectangle 94"/>
            <p:cNvSpPr>
              <a:spLocks noChangeArrowheads="1"/>
            </p:cNvSpPr>
            <p:nvPr/>
          </p:nvSpPr>
          <p:spPr bwMode="auto">
            <a:xfrm>
              <a:off x="727" y="2865"/>
              <a:ext cx="35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55" name="Rectangle 95"/>
            <p:cNvSpPr>
              <a:spLocks noChangeArrowheads="1"/>
            </p:cNvSpPr>
            <p:nvPr/>
          </p:nvSpPr>
          <p:spPr bwMode="auto">
            <a:xfrm>
              <a:off x="373" y="2865"/>
              <a:ext cx="35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56" name="Rectangle 96"/>
            <p:cNvSpPr>
              <a:spLocks noChangeArrowheads="1"/>
            </p:cNvSpPr>
            <p:nvPr/>
          </p:nvSpPr>
          <p:spPr bwMode="auto">
            <a:xfrm>
              <a:off x="-23" y="2865"/>
              <a:ext cx="396"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57" name="Rectangle 97"/>
            <p:cNvSpPr>
              <a:spLocks noChangeArrowheads="1"/>
            </p:cNvSpPr>
            <p:nvPr/>
          </p:nvSpPr>
          <p:spPr bwMode="auto">
            <a:xfrm>
              <a:off x="5430" y="2616"/>
              <a:ext cx="307"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2</a:t>
              </a:r>
            </a:p>
          </p:txBody>
        </p:sp>
        <p:sp>
          <p:nvSpPr>
            <p:cNvPr id="19558" name="Rectangle 98"/>
            <p:cNvSpPr>
              <a:spLocks noChangeArrowheads="1"/>
            </p:cNvSpPr>
            <p:nvPr/>
          </p:nvSpPr>
          <p:spPr bwMode="auto">
            <a:xfrm>
              <a:off x="5006" y="2616"/>
              <a:ext cx="42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59" name="Rectangle 99"/>
            <p:cNvSpPr>
              <a:spLocks noChangeArrowheads="1"/>
            </p:cNvSpPr>
            <p:nvPr/>
          </p:nvSpPr>
          <p:spPr bwMode="auto">
            <a:xfrm>
              <a:off x="4584" y="2616"/>
              <a:ext cx="422"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60" name="Rectangle 100"/>
            <p:cNvSpPr>
              <a:spLocks noChangeArrowheads="1"/>
            </p:cNvSpPr>
            <p:nvPr/>
          </p:nvSpPr>
          <p:spPr bwMode="auto">
            <a:xfrm>
              <a:off x="4150" y="2616"/>
              <a:ext cx="43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61" name="Rectangle 101"/>
            <p:cNvSpPr>
              <a:spLocks noChangeArrowheads="1"/>
            </p:cNvSpPr>
            <p:nvPr/>
          </p:nvSpPr>
          <p:spPr bwMode="auto">
            <a:xfrm>
              <a:off x="3735" y="2616"/>
              <a:ext cx="415"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62" name="Rectangle 102"/>
            <p:cNvSpPr>
              <a:spLocks noChangeArrowheads="1"/>
            </p:cNvSpPr>
            <p:nvPr/>
          </p:nvSpPr>
          <p:spPr bwMode="auto">
            <a:xfrm>
              <a:off x="3365" y="2616"/>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63" name="Rectangle 103"/>
            <p:cNvSpPr>
              <a:spLocks noChangeArrowheads="1"/>
            </p:cNvSpPr>
            <p:nvPr/>
          </p:nvSpPr>
          <p:spPr bwMode="auto">
            <a:xfrm>
              <a:off x="2996" y="2616"/>
              <a:ext cx="369"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64" name="Rectangle 104"/>
            <p:cNvSpPr>
              <a:spLocks noChangeArrowheads="1"/>
            </p:cNvSpPr>
            <p:nvPr/>
          </p:nvSpPr>
          <p:spPr bwMode="auto">
            <a:xfrm>
              <a:off x="2625" y="2616"/>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65" name="Rectangle 105"/>
            <p:cNvSpPr>
              <a:spLocks noChangeArrowheads="1"/>
            </p:cNvSpPr>
            <p:nvPr/>
          </p:nvSpPr>
          <p:spPr bwMode="auto">
            <a:xfrm>
              <a:off x="2255" y="2616"/>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66" name="Rectangle 106"/>
            <p:cNvSpPr>
              <a:spLocks noChangeArrowheads="1"/>
            </p:cNvSpPr>
            <p:nvPr/>
          </p:nvSpPr>
          <p:spPr bwMode="auto">
            <a:xfrm>
              <a:off x="1820" y="2616"/>
              <a:ext cx="43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67" name="Rectangle 107"/>
            <p:cNvSpPr>
              <a:spLocks noChangeArrowheads="1"/>
            </p:cNvSpPr>
            <p:nvPr/>
          </p:nvSpPr>
          <p:spPr bwMode="auto">
            <a:xfrm>
              <a:off x="1449" y="2616"/>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68" name="Rectangle 108"/>
            <p:cNvSpPr>
              <a:spLocks noChangeArrowheads="1"/>
            </p:cNvSpPr>
            <p:nvPr/>
          </p:nvSpPr>
          <p:spPr bwMode="auto">
            <a:xfrm>
              <a:off x="1078" y="2616"/>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69" name="Rectangle 109"/>
            <p:cNvSpPr>
              <a:spLocks noChangeArrowheads="1"/>
            </p:cNvSpPr>
            <p:nvPr/>
          </p:nvSpPr>
          <p:spPr bwMode="auto">
            <a:xfrm>
              <a:off x="727" y="2616"/>
              <a:ext cx="35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70" name="Rectangle 110"/>
            <p:cNvSpPr>
              <a:spLocks noChangeArrowheads="1"/>
            </p:cNvSpPr>
            <p:nvPr/>
          </p:nvSpPr>
          <p:spPr bwMode="auto">
            <a:xfrm>
              <a:off x="373" y="2616"/>
              <a:ext cx="35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71" name="Rectangle 111"/>
            <p:cNvSpPr>
              <a:spLocks noChangeArrowheads="1"/>
            </p:cNvSpPr>
            <p:nvPr/>
          </p:nvSpPr>
          <p:spPr bwMode="auto">
            <a:xfrm>
              <a:off x="-23" y="2616"/>
              <a:ext cx="396"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H</a:t>
              </a:r>
            </a:p>
          </p:txBody>
        </p:sp>
        <p:sp>
          <p:nvSpPr>
            <p:cNvPr id="19572" name="Rectangle 112"/>
            <p:cNvSpPr>
              <a:spLocks noChangeArrowheads="1"/>
            </p:cNvSpPr>
            <p:nvPr/>
          </p:nvSpPr>
          <p:spPr bwMode="auto">
            <a:xfrm>
              <a:off x="5430" y="2367"/>
              <a:ext cx="307"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1</a:t>
              </a:r>
            </a:p>
          </p:txBody>
        </p:sp>
        <p:sp>
          <p:nvSpPr>
            <p:cNvPr id="19573" name="Rectangle 113"/>
            <p:cNvSpPr>
              <a:spLocks noChangeArrowheads="1"/>
            </p:cNvSpPr>
            <p:nvPr/>
          </p:nvSpPr>
          <p:spPr bwMode="auto">
            <a:xfrm>
              <a:off x="5006" y="2367"/>
              <a:ext cx="42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74" name="Rectangle 114"/>
            <p:cNvSpPr>
              <a:spLocks noChangeArrowheads="1"/>
            </p:cNvSpPr>
            <p:nvPr/>
          </p:nvSpPr>
          <p:spPr bwMode="auto">
            <a:xfrm>
              <a:off x="4584" y="2367"/>
              <a:ext cx="422"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75" name="Rectangle 115"/>
            <p:cNvSpPr>
              <a:spLocks noChangeArrowheads="1"/>
            </p:cNvSpPr>
            <p:nvPr/>
          </p:nvSpPr>
          <p:spPr bwMode="auto">
            <a:xfrm>
              <a:off x="4150" y="2367"/>
              <a:ext cx="43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76" name="Rectangle 116"/>
            <p:cNvSpPr>
              <a:spLocks noChangeArrowheads="1"/>
            </p:cNvSpPr>
            <p:nvPr/>
          </p:nvSpPr>
          <p:spPr bwMode="auto">
            <a:xfrm>
              <a:off x="3735" y="2367"/>
              <a:ext cx="41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77" name="Rectangle 117"/>
            <p:cNvSpPr>
              <a:spLocks noChangeArrowheads="1"/>
            </p:cNvSpPr>
            <p:nvPr/>
          </p:nvSpPr>
          <p:spPr bwMode="auto">
            <a:xfrm>
              <a:off x="3365" y="2367"/>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78" name="Rectangle 118"/>
            <p:cNvSpPr>
              <a:spLocks noChangeArrowheads="1"/>
            </p:cNvSpPr>
            <p:nvPr/>
          </p:nvSpPr>
          <p:spPr bwMode="auto">
            <a:xfrm>
              <a:off x="2996" y="2367"/>
              <a:ext cx="369"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79" name="Rectangle 119"/>
            <p:cNvSpPr>
              <a:spLocks noChangeArrowheads="1"/>
            </p:cNvSpPr>
            <p:nvPr/>
          </p:nvSpPr>
          <p:spPr bwMode="auto">
            <a:xfrm>
              <a:off x="2625" y="2367"/>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80" name="Rectangle 120"/>
            <p:cNvSpPr>
              <a:spLocks noChangeArrowheads="1"/>
            </p:cNvSpPr>
            <p:nvPr/>
          </p:nvSpPr>
          <p:spPr bwMode="auto">
            <a:xfrm>
              <a:off x="2255" y="2367"/>
              <a:ext cx="370"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81" name="Rectangle 121"/>
            <p:cNvSpPr>
              <a:spLocks noChangeArrowheads="1"/>
            </p:cNvSpPr>
            <p:nvPr/>
          </p:nvSpPr>
          <p:spPr bwMode="auto">
            <a:xfrm>
              <a:off x="1820" y="2367"/>
              <a:ext cx="435"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82" name="Rectangle 122"/>
            <p:cNvSpPr>
              <a:spLocks noChangeArrowheads="1"/>
            </p:cNvSpPr>
            <p:nvPr/>
          </p:nvSpPr>
          <p:spPr bwMode="auto">
            <a:xfrm>
              <a:off x="1449" y="2367"/>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83" name="Rectangle 123"/>
            <p:cNvSpPr>
              <a:spLocks noChangeArrowheads="1"/>
            </p:cNvSpPr>
            <p:nvPr/>
          </p:nvSpPr>
          <p:spPr bwMode="auto">
            <a:xfrm>
              <a:off x="1078" y="2367"/>
              <a:ext cx="37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84" name="Rectangle 124"/>
            <p:cNvSpPr>
              <a:spLocks noChangeArrowheads="1"/>
            </p:cNvSpPr>
            <p:nvPr/>
          </p:nvSpPr>
          <p:spPr bwMode="auto">
            <a:xfrm>
              <a:off x="727" y="2367"/>
              <a:ext cx="351"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85" name="Rectangle 125"/>
            <p:cNvSpPr>
              <a:spLocks noChangeArrowheads="1"/>
            </p:cNvSpPr>
            <p:nvPr/>
          </p:nvSpPr>
          <p:spPr bwMode="auto">
            <a:xfrm>
              <a:off x="373" y="2367"/>
              <a:ext cx="354"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a:t>
              </a:r>
            </a:p>
          </p:txBody>
        </p:sp>
        <p:sp>
          <p:nvSpPr>
            <p:cNvPr id="19586" name="Rectangle 126"/>
            <p:cNvSpPr>
              <a:spLocks noChangeArrowheads="1"/>
            </p:cNvSpPr>
            <p:nvPr/>
          </p:nvSpPr>
          <p:spPr bwMode="auto">
            <a:xfrm>
              <a:off x="-23" y="2367"/>
              <a:ext cx="396" cy="249"/>
            </a:xfrm>
            <a:prstGeom prst="rect">
              <a:avLst/>
            </a:prstGeom>
            <a:noFill/>
            <a:ln w="9525">
              <a:noFill/>
              <a:miter lim="800000"/>
              <a:headEnd/>
              <a:tailEnd/>
            </a:ln>
          </p:spPr>
          <p:txBody>
            <a:bodyPr anchor="ctr"/>
            <a:lstStyle/>
            <a:p>
              <a:r>
                <a:rPr lang="en-US" altLang="zh-CN" sz="2000">
                  <a:latin typeface="Times New Roman" pitchFamily="18" charset="0"/>
                  <a:ea typeface="楷体_GB2312" pitchFamily="49" charset="-122"/>
                  <a:cs typeface="Times New Roman" pitchFamily="18" charset="0"/>
                </a:rPr>
                <a:t>L</a:t>
              </a:r>
            </a:p>
          </p:txBody>
        </p:sp>
        <p:sp>
          <p:nvSpPr>
            <p:cNvPr id="19587" name="Rectangle 127"/>
            <p:cNvSpPr>
              <a:spLocks noChangeArrowheads="1"/>
            </p:cNvSpPr>
            <p:nvPr/>
          </p:nvSpPr>
          <p:spPr bwMode="auto">
            <a:xfrm>
              <a:off x="3365" y="1734"/>
              <a:ext cx="370" cy="633"/>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D</a:t>
              </a:r>
              <a:endParaRPr lang="en-US" altLang="zh-CN" sz="2000">
                <a:latin typeface="Times New Roman" pitchFamily="18" charset="0"/>
                <a:ea typeface="楷体_GB2312" pitchFamily="49" charset="-122"/>
                <a:cs typeface="Times New Roman" pitchFamily="18" charset="0"/>
              </a:endParaRPr>
            </a:p>
          </p:txBody>
        </p:sp>
        <p:sp>
          <p:nvSpPr>
            <p:cNvPr id="19588" name="Rectangle 128"/>
            <p:cNvSpPr>
              <a:spLocks noChangeArrowheads="1"/>
            </p:cNvSpPr>
            <p:nvPr/>
          </p:nvSpPr>
          <p:spPr bwMode="auto">
            <a:xfrm>
              <a:off x="2996" y="1734"/>
              <a:ext cx="369" cy="633"/>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C</a:t>
              </a:r>
              <a:endParaRPr lang="en-US" altLang="zh-CN" sz="2000">
                <a:latin typeface="Times New Roman" pitchFamily="18" charset="0"/>
                <a:ea typeface="楷体_GB2312" pitchFamily="49" charset="-122"/>
                <a:cs typeface="Times New Roman" pitchFamily="18" charset="0"/>
              </a:endParaRPr>
            </a:p>
          </p:txBody>
        </p:sp>
        <p:sp>
          <p:nvSpPr>
            <p:cNvPr id="19589" name="Rectangle 129"/>
            <p:cNvSpPr>
              <a:spLocks noChangeArrowheads="1"/>
            </p:cNvSpPr>
            <p:nvPr/>
          </p:nvSpPr>
          <p:spPr bwMode="auto">
            <a:xfrm>
              <a:off x="2625" y="1734"/>
              <a:ext cx="371" cy="633"/>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B</a:t>
              </a:r>
              <a:endParaRPr lang="en-US" altLang="zh-CN" sz="2000">
                <a:latin typeface="Times New Roman" pitchFamily="18" charset="0"/>
                <a:ea typeface="楷体_GB2312" pitchFamily="49" charset="-122"/>
                <a:cs typeface="Times New Roman" pitchFamily="18" charset="0"/>
              </a:endParaRPr>
            </a:p>
          </p:txBody>
        </p:sp>
        <p:sp>
          <p:nvSpPr>
            <p:cNvPr id="19590" name="Rectangle 130"/>
            <p:cNvSpPr>
              <a:spLocks noChangeArrowheads="1"/>
            </p:cNvSpPr>
            <p:nvPr/>
          </p:nvSpPr>
          <p:spPr bwMode="auto">
            <a:xfrm>
              <a:off x="2255" y="1734"/>
              <a:ext cx="370" cy="633"/>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A</a:t>
              </a:r>
              <a:endParaRPr lang="en-US" altLang="zh-CN" sz="2000">
                <a:latin typeface="Times New Roman" pitchFamily="18" charset="0"/>
                <a:ea typeface="楷体_GB2312" pitchFamily="49" charset="-122"/>
                <a:cs typeface="Times New Roman" pitchFamily="18" charset="0"/>
              </a:endParaRPr>
            </a:p>
          </p:txBody>
        </p:sp>
        <p:sp>
          <p:nvSpPr>
            <p:cNvPr id="19591" name="Rectangle 131"/>
            <p:cNvSpPr>
              <a:spLocks noChangeArrowheads="1"/>
            </p:cNvSpPr>
            <p:nvPr/>
          </p:nvSpPr>
          <p:spPr bwMode="auto">
            <a:xfrm>
              <a:off x="1449" y="1734"/>
              <a:ext cx="371" cy="633"/>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左移</a:t>
              </a:r>
              <a:r>
                <a:rPr lang="en-US" altLang="zh-CN" sz="2000" i="1">
                  <a:latin typeface="Times New Roman" pitchFamily="18" charset="0"/>
                  <a:ea typeface="楷体_GB2312" pitchFamily="49" charset="-122"/>
                  <a:cs typeface="Times New Roman" pitchFamily="18" charset="0"/>
                </a:rPr>
                <a:t>SL</a:t>
              </a:r>
              <a:endParaRPr lang="en-US" altLang="zh-CN" sz="2000">
                <a:latin typeface="Times New Roman" pitchFamily="18" charset="0"/>
                <a:ea typeface="楷体_GB2312" pitchFamily="49" charset="-122"/>
                <a:cs typeface="Times New Roman" pitchFamily="18" charset="0"/>
              </a:endParaRPr>
            </a:p>
          </p:txBody>
        </p:sp>
        <p:sp>
          <p:nvSpPr>
            <p:cNvPr id="19592" name="Rectangle 132"/>
            <p:cNvSpPr>
              <a:spLocks noChangeArrowheads="1"/>
            </p:cNvSpPr>
            <p:nvPr/>
          </p:nvSpPr>
          <p:spPr bwMode="auto">
            <a:xfrm>
              <a:off x="1078" y="1734"/>
              <a:ext cx="371" cy="633"/>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右移</a:t>
              </a:r>
              <a:r>
                <a:rPr lang="en-US" altLang="zh-CN" sz="2000">
                  <a:latin typeface="Times New Roman" pitchFamily="18" charset="0"/>
                  <a:ea typeface="楷体_GB2312" pitchFamily="49" charset="-122"/>
                  <a:cs typeface="Times New Roman" pitchFamily="18" charset="0"/>
                </a:rPr>
                <a:t>SR</a:t>
              </a:r>
            </a:p>
          </p:txBody>
        </p:sp>
        <p:sp>
          <p:nvSpPr>
            <p:cNvPr id="19593" name="Rectangle 133"/>
            <p:cNvSpPr>
              <a:spLocks noChangeArrowheads="1"/>
            </p:cNvSpPr>
            <p:nvPr/>
          </p:nvSpPr>
          <p:spPr bwMode="auto">
            <a:xfrm>
              <a:off x="727" y="1734"/>
              <a:ext cx="351" cy="633"/>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S</a:t>
              </a:r>
              <a:r>
                <a:rPr lang="en-US" altLang="zh-CN" sz="2000" baseline="-30000">
                  <a:latin typeface="Times New Roman" pitchFamily="18" charset="0"/>
                  <a:ea typeface="楷体_GB2312" pitchFamily="49" charset="-122"/>
                  <a:cs typeface="Times New Roman" pitchFamily="18" charset="0"/>
                </a:rPr>
                <a:t>0</a:t>
              </a:r>
              <a:endParaRPr lang="en-US" altLang="zh-CN" sz="2000">
                <a:latin typeface="Times New Roman" pitchFamily="18" charset="0"/>
                <a:ea typeface="楷体_GB2312" pitchFamily="49" charset="-122"/>
                <a:cs typeface="Times New Roman" pitchFamily="18" charset="0"/>
              </a:endParaRPr>
            </a:p>
          </p:txBody>
        </p:sp>
        <p:sp>
          <p:nvSpPr>
            <p:cNvPr id="19594" name="Rectangle 134"/>
            <p:cNvSpPr>
              <a:spLocks noChangeArrowheads="1"/>
            </p:cNvSpPr>
            <p:nvPr/>
          </p:nvSpPr>
          <p:spPr bwMode="auto">
            <a:xfrm>
              <a:off x="373" y="1734"/>
              <a:ext cx="354" cy="633"/>
            </a:xfrm>
            <a:prstGeom prst="rect">
              <a:avLst/>
            </a:prstGeom>
            <a:noFill/>
            <a:ln w="9525">
              <a:noFill/>
              <a:miter lim="800000"/>
              <a:headEnd/>
              <a:tailEnd/>
            </a:ln>
          </p:spPr>
          <p:txBody>
            <a:bodyPr anchor="ctr"/>
            <a:lstStyle/>
            <a:p>
              <a:r>
                <a:rPr lang="en-US" altLang="zh-CN" sz="2000" i="1">
                  <a:latin typeface="Times New Roman" pitchFamily="18" charset="0"/>
                  <a:ea typeface="楷体_GB2312" pitchFamily="49" charset="-122"/>
                  <a:cs typeface="Times New Roman" pitchFamily="18" charset="0"/>
                </a:rPr>
                <a:t>S</a:t>
              </a:r>
              <a:r>
                <a:rPr lang="en-US" altLang="zh-CN" sz="2000" baseline="-30000">
                  <a:latin typeface="Times New Roman" pitchFamily="18" charset="0"/>
                  <a:ea typeface="楷体_GB2312" pitchFamily="49" charset="-122"/>
                  <a:cs typeface="Times New Roman" pitchFamily="18" charset="0"/>
                </a:rPr>
                <a:t>1</a:t>
              </a:r>
              <a:endParaRPr lang="en-US" altLang="zh-CN" sz="2000">
                <a:latin typeface="Times New Roman" pitchFamily="18" charset="0"/>
                <a:ea typeface="楷体_GB2312" pitchFamily="49" charset="-122"/>
                <a:cs typeface="Times New Roman" pitchFamily="18" charset="0"/>
              </a:endParaRPr>
            </a:p>
          </p:txBody>
        </p:sp>
        <p:sp>
          <p:nvSpPr>
            <p:cNvPr id="19595" name="Rectangle 135"/>
            <p:cNvSpPr>
              <a:spLocks noChangeArrowheads="1"/>
            </p:cNvSpPr>
            <p:nvPr/>
          </p:nvSpPr>
          <p:spPr bwMode="auto">
            <a:xfrm>
              <a:off x="5430" y="1293"/>
              <a:ext cx="307" cy="1074"/>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行</a:t>
              </a:r>
            </a:p>
          </p:txBody>
        </p:sp>
        <p:sp>
          <p:nvSpPr>
            <p:cNvPr id="19596" name="Rectangle 136"/>
            <p:cNvSpPr>
              <a:spLocks noChangeArrowheads="1"/>
            </p:cNvSpPr>
            <p:nvPr/>
          </p:nvSpPr>
          <p:spPr bwMode="auto">
            <a:xfrm>
              <a:off x="5006" y="1293"/>
              <a:ext cx="424" cy="1074"/>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97" name="Rectangle 137"/>
            <p:cNvSpPr>
              <a:spLocks noChangeArrowheads="1"/>
            </p:cNvSpPr>
            <p:nvPr/>
          </p:nvSpPr>
          <p:spPr bwMode="auto">
            <a:xfrm>
              <a:off x="4584" y="1293"/>
              <a:ext cx="422" cy="1074"/>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98" name="Rectangle 138"/>
            <p:cNvSpPr>
              <a:spLocks noChangeArrowheads="1"/>
            </p:cNvSpPr>
            <p:nvPr/>
          </p:nvSpPr>
          <p:spPr bwMode="auto">
            <a:xfrm>
              <a:off x="4150" y="1293"/>
              <a:ext cx="434" cy="1074"/>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599" name="Rectangle 139"/>
            <p:cNvSpPr>
              <a:spLocks noChangeArrowheads="1"/>
            </p:cNvSpPr>
            <p:nvPr/>
          </p:nvSpPr>
          <p:spPr bwMode="auto">
            <a:xfrm>
              <a:off x="3735" y="1293"/>
              <a:ext cx="415" cy="1074"/>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600" name="Rectangle 140"/>
            <p:cNvSpPr>
              <a:spLocks noChangeArrowheads="1"/>
            </p:cNvSpPr>
            <p:nvPr/>
          </p:nvSpPr>
          <p:spPr bwMode="auto">
            <a:xfrm>
              <a:off x="2255" y="1293"/>
              <a:ext cx="1480" cy="441"/>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并行输入</a:t>
              </a:r>
            </a:p>
          </p:txBody>
        </p:sp>
        <p:sp>
          <p:nvSpPr>
            <p:cNvPr id="19601" name="Rectangle 141"/>
            <p:cNvSpPr>
              <a:spLocks noChangeArrowheads="1"/>
            </p:cNvSpPr>
            <p:nvPr/>
          </p:nvSpPr>
          <p:spPr bwMode="auto">
            <a:xfrm>
              <a:off x="1820" y="1293"/>
              <a:ext cx="435" cy="1074"/>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时钟</a:t>
              </a:r>
            </a:p>
            <a:p>
              <a:pPr eaLnBrk="0" hangingPunct="0"/>
              <a:r>
                <a:rPr lang="en-US" altLang="zh-CN" i="1">
                  <a:latin typeface="Times New Roman" pitchFamily="18" charset="0"/>
                  <a:ea typeface="楷体_GB2312" pitchFamily="49" charset="-122"/>
                  <a:cs typeface="Times New Roman" pitchFamily="18" charset="0"/>
                </a:rPr>
                <a:t>CLK</a:t>
              </a:r>
              <a:endParaRPr lang="en-US" altLang="zh-CN">
                <a:latin typeface="Times New Roman" pitchFamily="18" charset="0"/>
                <a:ea typeface="楷体_GB2312" pitchFamily="49" charset="-122"/>
                <a:cs typeface="Times New Roman" pitchFamily="18" charset="0"/>
              </a:endParaRPr>
            </a:p>
          </p:txBody>
        </p:sp>
        <p:sp>
          <p:nvSpPr>
            <p:cNvPr id="19602" name="Rectangle 142"/>
            <p:cNvSpPr>
              <a:spLocks noChangeArrowheads="1"/>
            </p:cNvSpPr>
            <p:nvPr/>
          </p:nvSpPr>
          <p:spPr bwMode="auto">
            <a:xfrm>
              <a:off x="1078" y="1293"/>
              <a:ext cx="742" cy="441"/>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串行输入</a:t>
              </a:r>
            </a:p>
          </p:txBody>
        </p:sp>
        <p:sp>
          <p:nvSpPr>
            <p:cNvPr id="19603" name="Rectangle 143"/>
            <p:cNvSpPr>
              <a:spLocks noChangeArrowheads="1"/>
            </p:cNvSpPr>
            <p:nvPr/>
          </p:nvSpPr>
          <p:spPr bwMode="auto">
            <a:xfrm>
              <a:off x="373" y="1293"/>
              <a:ext cx="705" cy="441"/>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Arial" pitchFamily="34" charset="0"/>
                </a:rPr>
                <a:t>控制信号</a:t>
              </a:r>
            </a:p>
          </p:txBody>
        </p:sp>
        <p:sp>
          <p:nvSpPr>
            <p:cNvPr id="19604" name="Rectangle 144"/>
            <p:cNvSpPr>
              <a:spLocks noChangeArrowheads="1"/>
            </p:cNvSpPr>
            <p:nvPr/>
          </p:nvSpPr>
          <p:spPr bwMode="auto">
            <a:xfrm>
              <a:off x="-23" y="1293"/>
              <a:ext cx="396" cy="441"/>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清零</a:t>
              </a:r>
            </a:p>
          </p:txBody>
        </p:sp>
        <p:sp>
          <p:nvSpPr>
            <p:cNvPr id="19605" name="Rectangle 145"/>
            <p:cNvSpPr>
              <a:spLocks noChangeArrowheads="1"/>
            </p:cNvSpPr>
            <p:nvPr/>
          </p:nvSpPr>
          <p:spPr bwMode="auto">
            <a:xfrm>
              <a:off x="5430" y="1044"/>
              <a:ext cx="307"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606" name="Rectangle 146"/>
            <p:cNvSpPr>
              <a:spLocks noChangeArrowheads="1"/>
            </p:cNvSpPr>
            <p:nvPr/>
          </p:nvSpPr>
          <p:spPr bwMode="auto">
            <a:xfrm>
              <a:off x="3735" y="1044"/>
              <a:ext cx="1695" cy="249"/>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输    出</a:t>
              </a:r>
            </a:p>
          </p:txBody>
        </p:sp>
        <p:sp>
          <p:nvSpPr>
            <p:cNvPr id="19607" name="Rectangle 147"/>
            <p:cNvSpPr>
              <a:spLocks noChangeArrowheads="1"/>
            </p:cNvSpPr>
            <p:nvPr/>
          </p:nvSpPr>
          <p:spPr bwMode="auto">
            <a:xfrm>
              <a:off x="-23" y="1044"/>
              <a:ext cx="3758" cy="249"/>
            </a:xfrm>
            <a:prstGeom prst="rect">
              <a:avLst/>
            </a:prstGeom>
            <a:noFill/>
            <a:ln w="9525">
              <a:noFill/>
              <a:miter lim="800000"/>
              <a:headEnd/>
              <a:tailEnd/>
            </a:ln>
          </p:spPr>
          <p:txBody>
            <a:bodyPr anchor="ctr"/>
            <a:lstStyle/>
            <a:p>
              <a:r>
                <a:rPr lang="zh-CN" altLang="en-US" sz="2000">
                  <a:latin typeface="Times New Roman" pitchFamily="18" charset="0"/>
                  <a:ea typeface="楷体_GB2312" pitchFamily="49" charset="-122"/>
                  <a:cs typeface="Times New Roman" pitchFamily="18" charset="0"/>
                </a:rPr>
                <a:t>输    入</a:t>
              </a:r>
            </a:p>
          </p:txBody>
        </p:sp>
        <p:sp>
          <p:nvSpPr>
            <p:cNvPr id="19608" name="Line 148"/>
            <p:cNvSpPr>
              <a:spLocks noChangeShapeType="1"/>
            </p:cNvSpPr>
            <p:nvPr/>
          </p:nvSpPr>
          <p:spPr bwMode="auto">
            <a:xfrm>
              <a:off x="-23" y="1044"/>
              <a:ext cx="5760" cy="0"/>
            </a:xfrm>
            <a:prstGeom prst="line">
              <a:avLst/>
            </a:prstGeom>
            <a:noFill/>
            <a:ln w="25400" cap="rnd">
              <a:solidFill>
                <a:srgbClr val="000000"/>
              </a:solidFill>
              <a:round/>
              <a:headEnd/>
              <a:tailEnd/>
            </a:ln>
          </p:spPr>
          <p:txBody>
            <a:bodyPr/>
            <a:lstStyle/>
            <a:p>
              <a:endParaRPr lang="zh-CN" altLang="en-US"/>
            </a:p>
          </p:txBody>
        </p:sp>
        <p:sp>
          <p:nvSpPr>
            <p:cNvPr id="19609" name="Line 149"/>
            <p:cNvSpPr>
              <a:spLocks noChangeShapeType="1"/>
            </p:cNvSpPr>
            <p:nvPr/>
          </p:nvSpPr>
          <p:spPr bwMode="auto">
            <a:xfrm>
              <a:off x="-23" y="4110"/>
              <a:ext cx="5760" cy="0"/>
            </a:xfrm>
            <a:prstGeom prst="line">
              <a:avLst/>
            </a:prstGeom>
            <a:noFill/>
            <a:ln w="25400" cap="rnd">
              <a:solidFill>
                <a:srgbClr val="000000"/>
              </a:solidFill>
              <a:round/>
              <a:headEnd/>
              <a:tailEnd/>
            </a:ln>
          </p:spPr>
          <p:txBody>
            <a:bodyPr/>
            <a:lstStyle/>
            <a:p>
              <a:endParaRPr lang="zh-CN" altLang="en-US"/>
            </a:p>
          </p:txBody>
        </p:sp>
        <p:sp>
          <p:nvSpPr>
            <p:cNvPr id="19610" name="Line 150"/>
            <p:cNvSpPr>
              <a:spLocks noChangeShapeType="1"/>
            </p:cNvSpPr>
            <p:nvPr/>
          </p:nvSpPr>
          <p:spPr bwMode="auto">
            <a:xfrm>
              <a:off x="-23" y="1044"/>
              <a:ext cx="0" cy="3066"/>
            </a:xfrm>
            <a:prstGeom prst="line">
              <a:avLst/>
            </a:prstGeom>
            <a:noFill/>
            <a:ln w="9525">
              <a:noFill/>
              <a:round/>
              <a:headEnd/>
              <a:tailEnd/>
            </a:ln>
          </p:spPr>
          <p:txBody>
            <a:bodyPr/>
            <a:lstStyle/>
            <a:p>
              <a:endParaRPr lang="zh-CN" altLang="en-US"/>
            </a:p>
          </p:txBody>
        </p:sp>
        <p:sp>
          <p:nvSpPr>
            <p:cNvPr id="19611" name="Line 151"/>
            <p:cNvSpPr>
              <a:spLocks noChangeShapeType="1"/>
            </p:cNvSpPr>
            <p:nvPr/>
          </p:nvSpPr>
          <p:spPr bwMode="auto">
            <a:xfrm>
              <a:off x="5737" y="1044"/>
              <a:ext cx="0" cy="249"/>
            </a:xfrm>
            <a:prstGeom prst="line">
              <a:avLst/>
            </a:prstGeom>
            <a:noFill/>
            <a:ln w="9525">
              <a:noFill/>
              <a:round/>
              <a:headEnd/>
              <a:tailEnd/>
            </a:ln>
          </p:spPr>
          <p:txBody>
            <a:bodyPr/>
            <a:lstStyle/>
            <a:p>
              <a:endParaRPr lang="zh-CN" altLang="en-US"/>
            </a:p>
          </p:txBody>
        </p:sp>
        <p:sp>
          <p:nvSpPr>
            <p:cNvPr id="19612" name="Line 152"/>
            <p:cNvSpPr>
              <a:spLocks noChangeShapeType="1"/>
            </p:cNvSpPr>
            <p:nvPr/>
          </p:nvSpPr>
          <p:spPr bwMode="auto">
            <a:xfrm>
              <a:off x="-23" y="1293"/>
              <a:ext cx="5453" cy="0"/>
            </a:xfrm>
            <a:prstGeom prst="line">
              <a:avLst/>
            </a:prstGeom>
            <a:noFill/>
            <a:ln w="12700" cap="rnd">
              <a:solidFill>
                <a:srgbClr val="000000"/>
              </a:solidFill>
              <a:round/>
              <a:headEnd/>
              <a:tailEnd/>
            </a:ln>
          </p:spPr>
          <p:txBody>
            <a:bodyPr/>
            <a:lstStyle/>
            <a:p>
              <a:endParaRPr lang="zh-CN" altLang="en-US"/>
            </a:p>
          </p:txBody>
        </p:sp>
        <p:sp>
          <p:nvSpPr>
            <p:cNvPr id="19613" name="Line 153"/>
            <p:cNvSpPr>
              <a:spLocks noChangeShapeType="1"/>
            </p:cNvSpPr>
            <p:nvPr/>
          </p:nvSpPr>
          <p:spPr bwMode="auto">
            <a:xfrm>
              <a:off x="3735" y="1044"/>
              <a:ext cx="0" cy="3066"/>
            </a:xfrm>
            <a:prstGeom prst="line">
              <a:avLst/>
            </a:prstGeom>
            <a:noFill/>
            <a:ln w="12700" cap="rnd">
              <a:solidFill>
                <a:srgbClr val="000000"/>
              </a:solidFill>
              <a:round/>
              <a:headEnd/>
              <a:tailEnd/>
            </a:ln>
          </p:spPr>
          <p:txBody>
            <a:bodyPr/>
            <a:lstStyle/>
            <a:p>
              <a:endParaRPr lang="zh-CN" altLang="en-US"/>
            </a:p>
          </p:txBody>
        </p:sp>
        <p:sp>
          <p:nvSpPr>
            <p:cNvPr id="19614" name="Line 154"/>
            <p:cNvSpPr>
              <a:spLocks noChangeShapeType="1"/>
            </p:cNvSpPr>
            <p:nvPr/>
          </p:nvSpPr>
          <p:spPr bwMode="auto">
            <a:xfrm>
              <a:off x="5430" y="1044"/>
              <a:ext cx="0" cy="3066"/>
            </a:xfrm>
            <a:prstGeom prst="line">
              <a:avLst/>
            </a:prstGeom>
            <a:noFill/>
            <a:ln w="12700" cap="rnd">
              <a:solidFill>
                <a:srgbClr val="000000"/>
              </a:solidFill>
              <a:round/>
              <a:headEnd/>
              <a:tailEnd/>
            </a:ln>
          </p:spPr>
          <p:txBody>
            <a:bodyPr/>
            <a:lstStyle/>
            <a:p>
              <a:endParaRPr lang="zh-CN" altLang="en-US"/>
            </a:p>
          </p:txBody>
        </p:sp>
        <p:sp>
          <p:nvSpPr>
            <p:cNvPr id="19615" name="Line 155"/>
            <p:cNvSpPr>
              <a:spLocks noChangeShapeType="1"/>
            </p:cNvSpPr>
            <p:nvPr/>
          </p:nvSpPr>
          <p:spPr bwMode="auto">
            <a:xfrm>
              <a:off x="-23" y="1734"/>
              <a:ext cx="1843" cy="0"/>
            </a:xfrm>
            <a:prstGeom prst="line">
              <a:avLst/>
            </a:prstGeom>
            <a:noFill/>
            <a:ln w="12700" cap="rnd">
              <a:solidFill>
                <a:srgbClr val="000000"/>
              </a:solidFill>
              <a:round/>
              <a:headEnd/>
              <a:tailEnd/>
            </a:ln>
          </p:spPr>
          <p:txBody>
            <a:bodyPr/>
            <a:lstStyle/>
            <a:p>
              <a:endParaRPr lang="zh-CN" altLang="en-US"/>
            </a:p>
          </p:txBody>
        </p:sp>
        <p:sp>
          <p:nvSpPr>
            <p:cNvPr id="19616" name="Line 156"/>
            <p:cNvSpPr>
              <a:spLocks noChangeShapeType="1"/>
            </p:cNvSpPr>
            <p:nvPr/>
          </p:nvSpPr>
          <p:spPr bwMode="auto">
            <a:xfrm>
              <a:off x="373" y="1293"/>
              <a:ext cx="0" cy="2817"/>
            </a:xfrm>
            <a:prstGeom prst="line">
              <a:avLst/>
            </a:prstGeom>
            <a:noFill/>
            <a:ln w="12700" cap="rnd">
              <a:solidFill>
                <a:srgbClr val="000000"/>
              </a:solidFill>
              <a:round/>
              <a:headEnd/>
              <a:tailEnd/>
            </a:ln>
          </p:spPr>
          <p:txBody>
            <a:bodyPr/>
            <a:lstStyle/>
            <a:p>
              <a:endParaRPr lang="zh-CN" altLang="en-US"/>
            </a:p>
          </p:txBody>
        </p:sp>
        <p:sp>
          <p:nvSpPr>
            <p:cNvPr id="19617" name="Line 157"/>
            <p:cNvSpPr>
              <a:spLocks noChangeShapeType="1"/>
            </p:cNvSpPr>
            <p:nvPr/>
          </p:nvSpPr>
          <p:spPr bwMode="auto">
            <a:xfrm>
              <a:off x="1078" y="1293"/>
              <a:ext cx="0" cy="2817"/>
            </a:xfrm>
            <a:prstGeom prst="line">
              <a:avLst/>
            </a:prstGeom>
            <a:noFill/>
            <a:ln w="12700" cap="rnd">
              <a:solidFill>
                <a:srgbClr val="000000"/>
              </a:solidFill>
              <a:round/>
              <a:headEnd/>
              <a:tailEnd/>
            </a:ln>
          </p:spPr>
          <p:txBody>
            <a:bodyPr/>
            <a:lstStyle/>
            <a:p>
              <a:endParaRPr lang="zh-CN" altLang="en-US"/>
            </a:p>
          </p:txBody>
        </p:sp>
        <p:sp>
          <p:nvSpPr>
            <p:cNvPr id="19618" name="Line 158"/>
            <p:cNvSpPr>
              <a:spLocks noChangeShapeType="1"/>
            </p:cNvSpPr>
            <p:nvPr/>
          </p:nvSpPr>
          <p:spPr bwMode="auto">
            <a:xfrm>
              <a:off x="1820" y="1293"/>
              <a:ext cx="0" cy="2817"/>
            </a:xfrm>
            <a:prstGeom prst="line">
              <a:avLst/>
            </a:prstGeom>
            <a:noFill/>
            <a:ln w="12700" cap="rnd">
              <a:solidFill>
                <a:srgbClr val="000000"/>
              </a:solidFill>
              <a:round/>
              <a:headEnd/>
              <a:tailEnd/>
            </a:ln>
          </p:spPr>
          <p:txBody>
            <a:bodyPr/>
            <a:lstStyle/>
            <a:p>
              <a:endParaRPr lang="zh-CN" altLang="en-US"/>
            </a:p>
          </p:txBody>
        </p:sp>
        <p:sp>
          <p:nvSpPr>
            <p:cNvPr id="19619" name="Line 159"/>
            <p:cNvSpPr>
              <a:spLocks noChangeShapeType="1"/>
            </p:cNvSpPr>
            <p:nvPr/>
          </p:nvSpPr>
          <p:spPr bwMode="auto">
            <a:xfrm>
              <a:off x="2255" y="1293"/>
              <a:ext cx="0" cy="2817"/>
            </a:xfrm>
            <a:prstGeom prst="line">
              <a:avLst/>
            </a:prstGeom>
            <a:noFill/>
            <a:ln w="12700" cap="rnd">
              <a:solidFill>
                <a:srgbClr val="000000"/>
              </a:solidFill>
              <a:round/>
              <a:headEnd/>
              <a:tailEnd/>
            </a:ln>
          </p:spPr>
          <p:txBody>
            <a:bodyPr/>
            <a:lstStyle/>
            <a:p>
              <a:endParaRPr lang="zh-CN" altLang="en-US"/>
            </a:p>
          </p:txBody>
        </p:sp>
        <p:sp>
          <p:nvSpPr>
            <p:cNvPr id="19620" name="Line 160"/>
            <p:cNvSpPr>
              <a:spLocks noChangeShapeType="1"/>
            </p:cNvSpPr>
            <p:nvPr/>
          </p:nvSpPr>
          <p:spPr bwMode="auto">
            <a:xfrm>
              <a:off x="5737" y="1049"/>
              <a:ext cx="0" cy="3061"/>
            </a:xfrm>
            <a:prstGeom prst="line">
              <a:avLst/>
            </a:prstGeom>
            <a:noFill/>
            <a:ln w="12700" cap="rnd">
              <a:solidFill>
                <a:srgbClr val="000000"/>
              </a:solidFill>
              <a:round/>
              <a:headEnd/>
              <a:tailEnd/>
            </a:ln>
          </p:spPr>
          <p:txBody>
            <a:bodyPr/>
            <a:lstStyle/>
            <a:p>
              <a:endParaRPr lang="zh-CN" altLang="en-US"/>
            </a:p>
          </p:txBody>
        </p:sp>
        <p:sp>
          <p:nvSpPr>
            <p:cNvPr id="19621" name="Line 161"/>
            <p:cNvSpPr>
              <a:spLocks noChangeShapeType="1"/>
            </p:cNvSpPr>
            <p:nvPr/>
          </p:nvSpPr>
          <p:spPr bwMode="auto">
            <a:xfrm>
              <a:off x="5737" y="2367"/>
              <a:ext cx="0" cy="1743"/>
            </a:xfrm>
            <a:prstGeom prst="line">
              <a:avLst/>
            </a:prstGeom>
            <a:noFill/>
            <a:ln w="9525">
              <a:noFill/>
              <a:round/>
              <a:headEnd/>
              <a:tailEnd/>
            </a:ln>
          </p:spPr>
          <p:txBody>
            <a:bodyPr/>
            <a:lstStyle/>
            <a:p>
              <a:endParaRPr lang="zh-CN" altLang="en-US"/>
            </a:p>
          </p:txBody>
        </p:sp>
        <p:sp>
          <p:nvSpPr>
            <p:cNvPr id="19622" name="Line 162"/>
            <p:cNvSpPr>
              <a:spLocks noChangeShapeType="1"/>
            </p:cNvSpPr>
            <p:nvPr/>
          </p:nvSpPr>
          <p:spPr bwMode="auto">
            <a:xfrm>
              <a:off x="1449" y="1734"/>
              <a:ext cx="0" cy="633"/>
            </a:xfrm>
            <a:prstGeom prst="line">
              <a:avLst/>
            </a:prstGeom>
            <a:noFill/>
            <a:ln w="12700" cap="rnd">
              <a:solidFill>
                <a:srgbClr val="000000"/>
              </a:solidFill>
              <a:round/>
              <a:headEnd/>
              <a:tailEnd/>
            </a:ln>
          </p:spPr>
          <p:txBody>
            <a:bodyPr/>
            <a:lstStyle/>
            <a:p>
              <a:endParaRPr lang="zh-CN" altLang="en-US"/>
            </a:p>
          </p:txBody>
        </p:sp>
        <p:sp>
          <p:nvSpPr>
            <p:cNvPr id="19623" name="Line 163"/>
            <p:cNvSpPr>
              <a:spLocks noChangeShapeType="1"/>
            </p:cNvSpPr>
            <p:nvPr/>
          </p:nvSpPr>
          <p:spPr bwMode="auto">
            <a:xfrm>
              <a:off x="2255" y="1734"/>
              <a:ext cx="1480" cy="0"/>
            </a:xfrm>
            <a:prstGeom prst="line">
              <a:avLst/>
            </a:prstGeom>
            <a:noFill/>
            <a:ln w="12700" cap="rnd">
              <a:solidFill>
                <a:srgbClr val="000000"/>
              </a:solidFill>
              <a:round/>
              <a:headEnd/>
              <a:tailEnd/>
            </a:ln>
          </p:spPr>
          <p:txBody>
            <a:bodyPr/>
            <a:lstStyle/>
            <a:p>
              <a:endParaRPr lang="zh-CN" altLang="en-US"/>
            </a:p>
          </p:txBody>
        </p:sp>
        <p:sp>
          <p:nvSpPr>
            <p:cNvPr id="19624" name="Line 164"/>
            <p:cNvSpPr>
              <a:spLocks noChangeShapeType="1"/>
            </p:cNvSpPr>
            <p:nvPr/>
          </p:nvSpPr>
          <p:spPr bwMode="auto">
            <a:xfrm>
              <a:off x="-23" y="2367"/>
              <a:ext cx="5760" cy="0"/>
            </a:xfrm>
            <a:prstGeom prst="line">
              <a:avLst/>
            </a:prstGeom>
            <a:noFill/>
            <a:ln w="12700" cap="rnd">
              <a:solidFill>
                <a:srgbClr val="000000"/>
              </a:solidFill>
              <a:round/>
              <a:headEnd/>
              <a:tailEnd/>
            </a:ln>
          </p:spPr>
          <p:txBody>
            <a:bodyPr/>
            <a:lstStyle/>
            <a:p>
              <a:endParaRPr lang="zh-CN" altLang="en-US"/>
            </a:p>
          </p:txBody>
        </p:sp>
        <p:graphicFrame>
          <p:nvGraphicFramePr>
            <p:cNvPr id="19476" name="Object 20"/>
            <p:cNvGraphicFramePr>
              <a:graphicFrameLocks noChangeAspect="1"/>
            </p:cNvGraphicFramePr>
            <p:nvPr/>
          </p:nvGraphicFramePr>
          <p:xfrm>
            <a:off x="4195" y="3045"/>
            <a:ext cx="301" cy="318"/>
          </p:xfrm>
          <a:graphic>
            <a:graphicData uri="http://schemas.openxmlformats.org/presentationml/2006/ole">
              <p:oleObj spid="_x0000_s19476" name="公式" r:id="rId22" imgW="203040" imgH="215640" progId="Equation.3">
                <p:embed/>
              </p:oleObj>
            </a:graphicData>
          </a:graphic>
        </p:graphicFrame>
        <p:graphicFrame>
          <p:nvGraphicFramePr>
            <p:cNvPr id="19477" name="Object 21"/>
            <p:cNvGraphicFramePr>
              <a:graphicFrameLocks noChangeAspect="1"/>
            </p:cNvGraphicFramePr>
            <p:nvPr/>
          </p:nvGraphicFramePr>
          <p:xfrm>
            <a:off x="4610" y="3068"/>
            <a:ext cx="290" cy="309"/>
          </p:xfrm>
          <a:graphic>
            <a:graphicData uri="http://schemas.openxmlformats.org/presentationml/2006/ole">
              <p:oleObj spid="_x0000_s19477" name="公式" r:id="rId23" imgW="203040" imgH="215640" progId="Equation.3">
                <p:embed/>
              </p:oleObj>
            </a:graphicData>
          </a:graphic>
        </p:graphicFrame>
        <p:graphicFrame>
          <p:nvGraphicFramePr>
            <p:cNvPr id="19478" name="Object 22"/>
            <p:cNvGraphicFramePr>
              <a:graphicFrameLocks noChangeAspect="1"/>
            </p:cNvGraphicFramePr>
            <p:nvPr/>
          </p:nvGraphicFramePr>
          <p:xfrm>
            <a:off x="5034" y="3089"/>
            <a:ext cx="295" cy="318"/>
          </p:xfrm>
          <a:graphic>
            <a:graphicData uri="http://schemas.openxmlformats.org/presentationml/2006/ole">
              <p:oleObj spid="_x0000_s19478" name="公式" r:id="rId24" imgW="203040" imgH="215640" progId="Equation.3">
                <p:embed/>
              </p:oleObj>
            </a:graphicData>
          </a:graphic>
        </p:graphicFrame>
        <p:sp>
          <p:nvSpPr>
            <p:cNvPr id="19625" name="Rectangle 168"/>
            <p:cNvSpPr>
              <a:spLocks noChangeArrowheads="1"/>
            </p:cNvSpPr>
            <p:nvPr/>
          </p:nvSpPr>
          <p:spPr bwMode="auto">
            <a:xfrm>
              <a:off x="4983" y="3093"/>
              <a:ext cx="42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626" name="Rectangle 169"/>
            <p:cNvSpPr>
              <a:spLocks noChangeArrowheads="1"/>
            </p:cNvSpPr>
            <p:nvPr/>
          </p:nvSpPr>
          <p:spPr bwMode="auto">
            <a:xfrm>
              <a:off x="4561" y="3113"/>
              <a:ext cx="422"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sp>
          <p:nvSpPr>
            <p:cNvPr id="19627" name="Rectangle 170"/>
            <p:cNvSpPr>
              <a:spLocks noChangeArrowheads="1"/>
            </p:cNvSpPr>
            <p:nvPr/>
          </p:nvSpPr>
          <p:spPr bwMode="auto">
            <a:xfrm>
              <a:off x="4127" y="3113"/>
              <a:ext cx="434" cy="249"/>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pPr>
              <a:endParaRPr lang="zh-CN" altLang="zh-CN" sz="2000" b="0">
                <a:latin typeface="Times New Roman" pitchFamily="18" charset="0"/>
                <a:ea typeface="楷体_GB2312" pitchFamily="49" charset="-122"/>
              </a:endParaRPr>
            </a:p>
          </p:txBody>
        </p:sp>
      </p:gr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4.4.4  </a:t>
            </a:r>
            <a:r>
              <a:rPr lang="zh-CN" altLang="en-US" sz="2400" dirty="0">
                <a:solidFill>
                  <a:srgbClr val="C00000"/>
                </a:solidFill>
                <a:latin typeface="+mn-ea"/>
                <a:ea typeface="+mn-ea"/>
              </a:rPr>
              <a:t>双向</a:t>
            </a:r>
            <a:r>
              <a:rPr lang="en-US" altLang="zh-CN" sz="2400" dirty="0">
                <a:solidFill>
                  <a:srgbClr val="C00000"/>
                </a:solidFill>
                <a:latin typeface="+mn-ea"/>
                <a:ea typeface="+mn-ea"/>
              </a:rPr>
              <a:t>4</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74HC194</a:t>
            </a:r>
            <a:endParaRPr lang="zh-CN" altLang="en-US" sz="2400" dirty="0">
              <a:solidFill>
                <a:srgbClr val="C00000"/>
              </a:solidFill>
              <a:latin typeface="+mn-ea"/>
              <a:ea typeface="+mn-ea"/>
            </a:endParaRPr>
          </a:p>
        </p:txBody>
      </p:sp>
      <p:sp>
        <p:nvSpPr>
          <p:cNvPr id="6553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40" name="Rectangle 10"/>
          <p:cNvSpPr>
            <a:spLocks noChangeArrowheads="1"/>
          </p:cNvSpPr>
          <p:nvPr/>
        </p:nvSpPr>
        <p:spPr bwMode="auto">
          <a:xfrm>
            <a:off x="357188" y="964406"/>
            <a:ext cx="7358062" cy="978729"/>
          </a:xfrm>
          <a:prstGeom prst="rect">
            <a:avLst/>
          </a:prstGeom>
          <a:noFill/>
          <a:ln w="9525">
            <a:noFill/>
            <a:miter lim="800000"/>
            <a:headEnd/>
            <a:tailEnd/>
          </a:ln>
        </p:spPr>
        <p:txBody>
          <a:bodyPr>
            <a:spAutoFit/>
          </a:bodyPr>
          <a:lstStyle/>
          <a:p>
            <a:r>
              <a:rPr lang="en-US" altLang="zh-CN" sz="2400">
                <a:solidFill>
                  <a:srgbClr val="C00000"/>
                </a:solidFill>
              </a:rPr>
              <a:t>1</a:t>
            </a:r>
            <a:r>
              <a:rPr lang="zh-CN" altLang="en-US" sz="2400">
                <a:solidFill>
                  <a:srgbClr val="C00000"/>
                </a:solidFill>
              </a:rPr>
              <a:t>．</a:t>
            </a:r>
            <a:r>
              <a:rPr lang="en-US" altLang="zh-CN" sz="2400">
                <a:solidFill>
                  <a:srgbClr val="C00000"/>
                </a:solidFill>
              </a:rPr>
              <a:t>74HC194</a:t>
            </a:r>
            <a:r>
              <a:rPr lang="zh-CN" altLang="en-US" sz="2400">
                <a:solidFill>
                  <a:srgbClr val="C00000"/>
                </a:solidFill>
              </a:rPr>
              <a:t>的左移、右移测试电路及仿真波形</a:t>
            </a:r>
          </a:p>
          <a:p>
            <a:pPr>
              <a:lnSpc>
                <a:spcPct val="90000"/>
              </a:lnSpc>
              <a:spcBef>
                <a:spcPct val="50000"/>
              </a:spcBef>
              <a:buFontTx/>
              <a:buChar char="•"/>
            </a:pPr>
            <a:endParaRPr kumimoji="1" lang="zh-CN" altLang="en-US" sz="2400">
              <a:solidFill>
                <a:srgbClr val="C00000"/>
              </a:solidFill>
              <a:latin typeface="楷体_GB2312" pitchFamily="49" charset="-122"/>
              <a:ea typeface="楷体_GB2312" pitchFamily="49" charset="-122"/>
            </a:endParaRPr>
          </a:p>
        </p:txBody>
      </p:sp>
      <p:sp>
        <p:nvSpPr>
          <p:cNvPr id="65541"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65542" name="组合 7"/>
          <p:cNvGrpSpPr>
            <a:grpSpLocks/>
          </p:cNvGrpSpPr>
          <p:nvPr/>
        </p:nvGrpSpPr>
        <p:grpSpPr bwMode="auto">
          <a:xfrm>
            <a:off x="466725" y="1383506"/>
            <a:ext cx="8281988" cy="3186113"/>
            <a:chOff x="467430" y="1844780"/>
            <a:chExt cx="8281150" cy="4248590"/>
          </a:xfrm>
        </p:grpSpPr>
        <p:sp>
          <p:nvSpPr>
            <p:cNvPr id="65543" name="矩形 6"/>
            <p:cNvSpPr>
              <a:spLocks noChangeArrowheads="1"/>
            </p:cNvSpPr>
            <p:nvPr/>
          </p:nvSpPr>
          <p:spPr bwMode="auto">
            <a:xfrm>
              <a:off x="467430" y="1844780"/>
              <a:ext cx="8281150" cy="424859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5544" name="Picture 2"/>
            <p:cNvPicPr>
              <a:picLocks noChangeAspect="1" noChangeArrowheads="1"/>
            </p:cNvPicPr>
            <p:nvPr/>
          </p:nvPicPr>
          <p:blipFill>
            <a:blip r:embed="rId3" cstate="print"/>
            <a:srcRect/>
            <a:stretch>
              <a:fillRect/>
            </a:stretch>
          </p:blipFill>
          <p:spPr bwMode="auto">
            <a:xfrm>
              <a:off x="571500" y="1928813"/>
              <a:ext cx="8086725" cy="4071937"/>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4.4.4  </a:t>
            </a:r>
            <a:r>
              <a:rPr lang="zh-CN" altLang="en-US" sz="2400" dirty="0">
                <a:solidFill>
                  <a:srgbClr val="C00000"/>
                </a:solidFill>
                <a:latin typeface="+mn-ea"/>
                <a:ea typeface="+mn-ea"/>
              </a:rPr>
              <a:t>双向</a:t>
            </a:r>
            <a:r>
              <a:rPr lang="en-US" altLang="zh-CN" sz="2400" dirty="0">
                <a:solidFill>
                  <a:srgbClr val="C00000"/>
                </a:solidFill>
                <a:latin typeface="+mn-ea"/>
                <a:ea typeface="+mn-ea"/>
              </a:rPr>
              <a:t>4</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74HC194</a:t>
            </a:r>
            <a:endParaRPr lang="zh-CN" altLang="en-US" sz="2400" dirty="0">
              <a:solidFill>
                <a:srgbClr val="C00000"/>
              </a:solidFill>
              <a:latin typeface="+mn-ea"/>
              <a:ea typeface="+mn-ea"/>
            </a:endParaRPr>
          </a:p>
        </p:txBody>
      </p:sp>
      <p:sp>
        <p:nvSpPr>
          <p:cNvPr id="6656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64" name="Rectangle 10"/>
          <p:cNvSpPr>
            <a:spLocks noChangeArrowheads="1"/>
          </p:cNvSpPr>
          <p:nvPr/>
        </p:nvSpPr>
        <p:spPr bwMode="auto">
          <a:xfrm>
            <a:off x="357188" y="964406"/>
            <a:ext cx="7358062" cy="978729"/>
          </a:xfrm>
          <a:prstGeom prst="rect">
            <a:avLst/>
          </a:prstGeom>
          <a:noFill/>
          <a:ln w="9525">
            <a:noFill/>
            <a:miter lim="800000"/>
            <a:headEnd/>
            <a:tailEnd/>
          </a:ln>
        </p:spPr>
        <p:txBody>
          <a:bodyPr>
            <a:spAutoFit/>
          </a:bodyPr>
          <a:lstStyle/>
          <a:p>
            <a:r>
              <a:rPr lang="en-US" altLang="zh-CN" sz="2400">
                <a:solidFill>
                  <a:srgbClr val="C00000"/>
                </a:solidFill>
              </a:rPr>
              <a:t>1</a:t>
            </a:r>
            <a:r>
              <a:rPr lang="zh-CN" altLang="en-US" sz="2400">
                <a:solidFill>
                  <a:srgbClr val="C00000"/>
                </a:solidFill>
              </a:rPr>
              <a:t>．</a:t>
            </a:r>
            <a:r>
              <a:rPr lang="en-US" altLang="zh-CN" sz="2400">
                <a:solidFill>
                  <a:srgbClr val="C00000"/>
                </a:solidFill>
              </a:rPr>
              <a:t>74HC194</a:t>
            </a:r>
            <a:r>
              <a:rPr lang="zh-CN" altLang="en-US" sz="2400">
                <a:solidFill>
                  <a:srgbClr val="C00000"/>
                </a:solidFill>
              </a:rPr>
              <a:t>的左移、右移测试电路及仿真波形</a:t>
            </a:r>
          </a:p>
          <a:p>
            <a:pPr>
              <a:lnSpc>
                <a:spcPct val="90000"/>
              </a:lnSpc>
              <a:spcBef>
                <a:spcPct val="50000"/>
              </a:spcBef>
              <a:buFontTx/>
              <a:buChar char="•"/>
            </a:pPr>
            <a:endParaRPr kumimoji="1" lang="zh-CN" altLang="en-US" sz="2400">
              <a:solidFill>
                <a:srgbClr val="C00000"/>
              </a:solidFill>
              <a:latin typeface="楷体_GB2312" pitchFamily="49" charset="-122"/>
              <a:ea typeface="楷体_GB2312" pitchFamily="49" charset="-122"/>
            </a:endParaRPr>
          </a:p>
        </p:txBody>
      </p:sp>
      <p:sp>
        <p:nvSpPr>
          <p:cNvPr id="66565"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66566" name="组合 7"/>
          <p:cNvGrpSpPr>
            <a:grpSpLocks/>
          </p:cNvGrpSpPr>
          <p:nvPr/>
        </p:nvGrpSpPr>
        <p:grpSpPr bwMode="auto">
          <a:xfrm>
            <a:off x="539750" y="1329929"/>
            <a:ext cx="8064500" cy="3239690"/>
            <a:chOff x="539440" y="1772770"/>
            <a:chExt cx="8065120" cy="4320600"/>
          </a:xfrm>
        </p:grpSpPr>
        <p:sp>
          <p:nvSpPr>
            <p:cNvPr id="66567" name="矩形 6"/>
            <p:cNvSpPr>
              <a:spLocks noChangeArrowheads="1"/>
            </p:cNvSpPr>
            <p:nvPr/>
          </p:nvSpPr>
          <p:spPr bwMode="auto">
            <a:xfrm>
              <a:off x="539440" y="1772770"/>
              <a:ext cx="8065120" cy="432060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6568" name="Picture 2"/>
            <p:cNvPicPr>
              <a:picLocks noChangeAspect="1" noChangeArrowheads="1"/>
            </p:cNvPicPr>
            <p:nvPr/>
          </p:nvPicPr>
          <p:blipFill>
            <a:blip r:embed="rId3" cstate="print"/>
            <a:srcRect/>
            <a:stretch>
              <a:fillRect/>
            </a:stretch>
          </p:blipFill>
          <p:spPr bwMode="auto">
            <a:xfrm>
              <a:off x="642938" y="1857375"/>
              <a:ext cx="7854950" cy="4143375"/>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4.4.4  </a:t>
            </a:r>
            <a:r>
              <a:rPr lang="zh-CN" altLang="en-US" sz="2400" dirty="0">
                <a:solidFill>
                  <a:srgbClr val="C00000"/>
                </a:solidFill>
                <a:latin typeface="+mn-ea"/>
                <a:ea typeface="+mn-ea"/>
              </a:rPr>
              <a:t>双向</a:t>
            </a:r>
            <a:r>
              <a:rPr lang="en-US" altLang="zh-CN" sz="2400" dirty="0">
                <a:solidFill>
                  <a:srgbClr val="C00000"/>
                </a:solidFill>
                <a:latin typeface="+mn-ea"/>
                <a:ea typeface="+mn-ea"/>
              </a:rPr>
              <a:t>4</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74HC194</a:t>
            </a:r>
            <a:endParaRPr lang="zh-CN" altLang="en-US" sz="2400" dirty="0">
              <a:solidFill>
                <a:srgbClr val="C00000"/>
              </a:solidFill>
              <a:latin typeface="+mn-ea"/>
              <a:ea typeface="+mn-ea"/>
            </a:endParaRPr>
          </a:p>
        </p:txBody>
      </p:sp>
      <p:sp>
        <p:nvSpPr>
          <p:cNvPr id="6758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88" name="Rectangle 10"/>
          <p:cNvSpPr>
            <a:spLocks noChangeArrowheads="1"/>
          </p:cNvSpPr>
          <p:nvPr/>
        </p:nvSpPr>
        <p:spPr bwMode="auto">
          <a:xfrm>
            <a:off x="357188" y="897731"/>
            <a:ext cx="7358062" cy="1348061"/>
          </a:xfrm>
          <a:prstGeom prst="rect">
            <a:avLst/>
          </a:prstGeom>
          <a:noFill/>
          <a:ln w="9525">
            <a:noFill/>
            <a:miter lim="800000"/>
            <a:headEnd/>
            <a:tailEnd/>
          </a:ln>
        </p:spPr>
        <p:txBody>
          <a:bodyPr>
            <a:spAutoFit/>
          </a:bodyPr>
          <a:lstStyle/>
          <a:p>
            <a:r>
              <a:rPr lang="en-US" altLang="zh-CN" sz="2400">
                <a:solidFill>
                  <a:srgbClr val="C00000"/>
                </a:solidFill>
              </a:rPr>
              <a:t>2</a:t>
            </a:r>
            <a:r>
              <a:rPr lang="zh-CN" altLang="en-US" sz="2400">
                <a:solidFill>
                  <a:srgbClr val="C00000"/>
                </a:solidFill>
              </a:rPr>
              <a:t>．</a:t>
            </a:r>
            <a:r>
              <a:rPr lang="en-US" altLang="zh-CN" sz="2400">
                <a:solidFill>
                  <a:srgbClr val="C00000"/>
                </a:solidFill>
              </a:rPr>
              <a:t> 74HC194</a:t>
            </a:r>
            <a:r>
              <a:rPr lang="zh-CN" altLang="en-US" sz="2400">
                <a:solidFill>
                  <a:srgbClr val="C00000"/>
                </a:solidFill>
              </a:rPr>
              <a:t>作为环形计数器</a:t>
            </a:r>
          </a:p>
          <a:p>
            <a:endParaRPr lang="zh-CN" altLang="en-US" sz="2400">
              <a:solidFill>
                <a:srgbClr val="C00000"/>
              </a:solidFill>
            </a:endParaRPr>
          </a:p>
          <a:p>
            <a:pPr>
              <a:lnSpc>
                <a:spcPct val="90000"/>
              </a:lnSpc>
              <a:spcBef>
                <a:spcPct val="50000"/>
              </a:spcBef>
              <a:buFontTx/>
              <a:buChar char="•"/>
            </a:pPr>
            <a:endParaRPr kumimoji="1" lang="zh-CN" altLang="en-US" sz="2400">
              <a:solidFill>
                <a:srgbClr val="C00000"/>
              </a:solidFill>
              <a:latin typeface="楷体_GB2312" pitchFamily="49" charset="-122"/>
              <a:ea typeface="楷体_GB2312" pitchFamily="49" charset="-122"/>
            </a:endParaRPr>
          </a:p>
        </p:txBody>
      </p:sp>
      <p:sp>
        <p:nvSpPr>
          <p:cNvPr id="67589"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67590" name="组合 7"/>
          <p:cNvGrpSpPr>
            <a:grpSpLocks/>
          </p:cNvGrpSpPr>
          <p:nvPr/>
        </p:nvGrpSpPr>
        <p:grpSpPr bwMode="auto">
          <a:xfrm>
            <a:off x="611189" y="1275160"/>
            <a:ext cx="7921625" cy="3240881"/>
            <a:chOff x="611450" y="1700760"/>
            <a:chExt cx="7921100" cy="4320600"/>
          </a:xfrm>
        </p:grpSpPr>
        <p:sp>
          <p:nvSpPr>
            <p:cNvPr id="67591" name="矩形 6"/>
            <p:cNvSpPr>
              <a:spLocks noChangeArrowheads="1"/>
            </p:cNvSpPr>
            <p:nvPr/>
          </p:nvSpPr>
          <p:spPr bwMode="auto">
            <a:xfrm>
              <a:off x="611450" y="1700760"/>
              <a:ext cx="7921100" cy="432060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7592" name="Picture 2"/>
            <p:cNvPicPr>
              <a:picLocks noChangeAspect="1" noChangeArrowheads="1"/>
            </p:cNvPicPr>
            <p:nvPr/>
          </p:nvPicPr>
          <p:blipFill>
            <a:blip r:embed="rId3" cstate="print"/>
            <a:srcRect/>
            <a:stretch>
              <a:fillRect/>
            </a:stretch>
          </p:blipFill>
          <p:spPr bwMode="auto">
            <a:xfrm>
              <a:off x="714375" y="1714500"/>
              <a:ext cx="7723188" cy="4214813"/>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4.4.4  </a:t>
            </a:r>
            <a:r>
              <a:rPr lang="zh-CN" altLang="en-US" sz="2400" dirty="0">
                <a:solidFill>
                  <a:srgbClr val="C00000"/>
                </a:solidFill>
                <a:latin typeface="+mn-ea"/>
                <a:ea typeface="+mn-ea"/>
              </a:rPr>
              <a:t>双向</a:t>
            </a:r>
            <a:r>
              <a:rPr lang="en-US" altLang="zh-CN" sz="2400" dirty="0">
                <a:solidFill>
                  <a:srgbClr val="C00000"/>
                </a:solidFill>
                <a:latin typeface="+mn-ea"/>
                <a:ea typeface="+mn-ea"/>
              </a:rPr>
              <a:t>4</a:t>
            </a:r>
            <a:r>
              <a:rPr lang="zh-CN" altLang="en-US" sz="2400" dirty="0">
                <a:solidFill>
                  <a:srgbClr val="C00000"/>
                </a:solidFill>
                <a:latin typeface="+mn-ea"/>
                <a:ea typeface="+mn-ea"/>
              </a:rPr>
              <a:t>位移位寄存器</a:t>
            </a:r>
            <a:r>
              <a:rPr lang="en-US" altLang="zh-CN" sz="2400" dirty="0">
                <a:solidFill>
                  <a:srgbClr val="C00000"/>
                </a:solidFill>
                <a:latin typeface="+mn-ea"/>
                <a:ea typeface="+mn-ea"/>
              </a:rPr>
              <a:t>74HC194</a:t>
            </a:r>
            <a:endParaRPr lang="zh-CN" altLang="en-US" sz="2400" dirty="0">
              <a:solidFill>
                <a:srgbClr val="C00000"/>
              </a:solidFill>
              <a:latin typeface="+mn-ea"/>
              <a:ea typeface="+mn-ea"/>
            </a:endParaRPr>
          </a:p>
        </p:txBody>
      </p:sp>
      <p:sp>
        <p:nvSpPr>
          <p:cNvPr id="6861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12" name="Rectangle 10"/>
          <p:cNvSpPr>
            <a:spLocks noChangeArrowheads="1"/>
          </p:cNvSpPr>
          <p:nvPr/>
        </p:nvSpPr>
        <p:spPr bwMode="auto">
          <a:xfrm>
            <a:off x="357188" y="910829"/>
            <a:ext cx="7358062" cy="1717393"/>
          </a:xfrm>
          <a:prstGeom prst="rect">
            <a:avLst/>
          </a:prstGeom>
          <a:noFill/>
          <a:ln w="9525">
            <a:noFill/>
            <a:miter lim="800000"/>
            <a:headEnd/>
            <a:tailEnd/>
          </a:ln>
        </p:spPr>
        <p:txBody>
          <a:bodyPr>
            <a:spAutoFit/>
          </a:bodyPr>
          <a:lstStyle/>
          <a:p>
            <a:r>
              <a:rPr lang="en-US" altLang="zh-CN" sz="2400">
                <a:solidFill>
                  <a:srgbClr val="C00000"/>
                </a:solidFill>
              </a:rPr>
              <a:t> 3</a:t>
            </a:r>
            <a:r>
              <a:rPr lang="zh-CN" altLang="en-US" sz="2400">
                <a:solidFill>
                  <a:srgbClr val="C00000"/>
                </a:solidFill>
              </a:rPr>
              <a:t>．</a:t>
            </a:r>
            <a:r>
              <a:rPr lang="en-US" altLang="zh-CN" sz="2400">
                <a:solidFill>
                  <a:srgbClr val="C00000"/>
                </a:solidFill>
              </a:rPr>
              <a:t>74HC194</a:t>
            </a:r>
            <a:r>
              <a:rPr lang="zh-CN" altLang="en-US" sz="2400">
                <a:solidFill>
                  <a:srgbClr val="C00000"/>
                </a:solidFill>
              </a:rPr>
              <a:t>级联电路设计</a:t>
            </a:r>
          </a:p>
          <a:p>
            <a:endParaRPr lang="zh-CN" altLang="en-US" sz="2400">
              <a:solidFill>
                <a:srgbClr val="C00000"/>
              </a:solidFill>
            </a:endParaRPr>
          </a:p>
          <a:p>
            <a:endParaRPr lang="zh-CN" altLang="en-US" sz="2400">
              <a:solidFill>
                <a:srgbClr val="C00000"/>
              </a:solidFill>
            </a:endParaRPr>
          </a:p>
          <a:p>
            <a:pPr>
              <a:lnSpc>
                <a:spcPct val="90000"/>
              </a:lnSpc>
              <a:spcBef>
                <a:spcPct val="50000"/>
              </a:spcBef>
              <a:buFontTx/>
              <a:buChar char="•"/>
            </a:pPr>
            <a:endParaRPr kumimoji="1" lang="zh-CN" altLang="en-US" sz="2400">
              <a:solidFill>
                <a:srgbClr val="C00000"/>
              </a:solidFill>
              <a:latin typeface="楷体_GB2312" pitchFamily="49" charset="-122"/>
              <a:ea typeface="楷体_GB2312" pitchFamily="49" charset="-122"/>
            </a:endParaRPr>
          </a:p>
        </p:txBody>
      </p:sp>
      <p:sp>
        <p:nvSpPr>
          <p:cNvPr id="68613"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68614" name="组合 7"/>
          <p:cNvGrpSpPr>
            <a:grpSpLocks/>
          </p:cNvGrpSpPr>
          <p:nvPr/>
        </p:nvGrpSpPr>
        <p:grpSpPr bwMode="auto">
          <a:xfrm>
            <a:off x="144463" y="1437085"/>
            <a:ext cx="8820150" cy="2755106"/>
            <a:chOff x="144020" y="1916790"/>
            <a:chExt cx="8820590" cy="3672510"/>
          </a:xfrm>
        </p:grpSpPr>
        <p:sp>
          <p:nvSpPr>
            <p:cNvPr id="68615" name="矩形 6"/>
            <p:cNvSpPr>
              <a:spLocks noChangeArrowheads="1"/>
            </p:cNvSpPr>
            <p:nvPr/>
          </p:nvSpPr>
          <p:spPr bwMode="auto">
            <a:xfrm>
              <a:off x="144020" y="1916790"/>
              <a:ext cx="8820590" cy="367251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8616" name="Picture 3"/>
            <p:cNvPicPr>
              <a:picLocks noChangeAspect="1" noChangeArrowheads="1"/>
            </p:cNvPicPr>
            <p:nvPr/>
          </p:nvPicPr>
          <p:blipFill>
            <a:blip r:embed="rId3" cstate="print"/>
            <a:srcRect/>
            <a:stretch>
              <a:fillRect/>
            </a:stretch>
          </p:blipFill>
          <p:spPr bwMode="auto">
            <a:xfrm>
              <a:off x="214313" y="2000250"/>
              <a:ext cx="8585200" cy="3500438"/>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4.4.5  </a:t>
            </a:r>
            <a:r>
              <a:rPr lang="zh-CN" altLang="zh-CN" sz="2400" dirty="0">
                <a:solidFill>
                  <a:srgbClr val="C00000"/>
                </a:solidFill>
                <a:latin typeface="+mn-ea"/>
                <a:ea typeface="+mn-ea"/>
              </a:rPr>
              <a:t>十进制脉冲分配器</a:t>
            </a:r>
            <a:r>
              <a:rPr lang="en-US" altLang="zh-CN" sz="2400" dirty="0">
                <a:solidFill>
                  <a:srgbClr val="C00000"/>
                </a:solidFill>
                <a:latin typeface="+mn-ea"/>
                <a:ea typeface="+mn-ea"/>
              </a:rPr>
              <a:t>CD4017</a:t>
            </a:r>
            <a:endParaRPr lang="zh-CN" altLang="zh-CN" sz="2400" dirty="0">
              <a:solidFill>
                <a:srgbClr val="C00000"/>
              </a:solidFill>
              <a:latin typeface="+mn-ea"/>
              <a:ea typeface="+mn-ea"/>
            </a:endParaRPr>
          </a:p>
        </p:txBody>
      </p:sp>
      <p:sp>
        <p:nvSpPr>
          <p:cNvPr id="6963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428625" y="964406"/>
            <a:ext cx="4572000" cy="424732"/>
          </a:xfrm>
          <a:prstGeom prst="rect">
            <a:avLst/>
          </a:prstGeom>
          <a:noFill/>
          <a:ln w="9525">
            <a:noFill/>
            <a:miter lim="800000"/>
            <a:headEnd/>
            <a:tailEnd/>
          </a:ln>
        </p:spPr>
        <p:txBody>
          <a:bodyPr>
            <a:spAutoFit/>
          </a:bodyPr>
          <a:lstStyle/>
          <a:p>
            <a:pPr>
              <a:lnSpc>
                <a:spcPct val="90000"/>
              </a:lnSpc>
              <a:spcBef>
                <a:spcPct val="50000"/>
              </a:spcBef>
              <a:buFontTx/>
              <a:buChar char="•"/>
              <a:defRPr/>
            </a:pPr>
            <a:r>
              <a:rPr lang="en-US" sz="2400" dirty="0">
                <a:solidFill>
                  <a:srgbClr val="FF0000"/>
                </a:solidFill>
                <a:latin typeface="+mn-ea"/>
                <a:ea typeface="+mn-ea"/>
              </a:rPr>
              <a:t>CD4017</a:t>
            </a:r>
            <a:r>
              <a:rPr lang="zh-CN" altLang="en-US" sz="2400" dirty="0">
                <a:solidFill>
                  <a:srgbClr val="FF0000"/>
                </a:solidFill>
                <a:latin typeface="+mn-ea"/>
                <a:ea typeface="+mn-ea"/>
              </a:rPr>
              <a:t>的逻辑符号</a:t>
            </a:r>
            <a:r>
              <a:rPr kumimoji="1" lang="zh-CN" altLang="en-US" sz="2400" dirty="0">
                <a:solidFill>
                  <a:srgbClr val="C00000"/>
                </a:solidFill>
                <a:latin typeface="楷体_GB2312" pitchFamily="49" charset="-122"/>
                <a:ea typeface="楷体_GB2312" pitchFamily="49" charset="-122"/>
              </a:rPr>
              <a:t>：</a:t>
            </a:r>
          </a:p>
        </p:txBody>
      </p:sp>
      <p:grpSp>
        <p:nvGrpSpPr>
          <p:cNvPr id="2" name="组合 12"/>
          <p:cNvGrpSpPr>
            <a:grpSpLocks/>
          </p:cNvGrpSpPr>
          <p:nvPr/>
        </p:nvGrpSpPr>
        <p:grpSpPr bwMode="auto">
          <a:xfrm>
            <a:off x="6227764" y="465535"/>
            <a:ext cx="2592387" cy="2321719"/>
            <a:chOff x="6228230" y="620610"/>
            <a:chExt cx="2592360" cy="3096430"/>
          </a:xfrm>
        </p:grpSpPr>
        <p:sp>
          <p:nvSpPr>
            <p:cNvPr id="3" name="矩形 11"/>
            <p:cNvSpPr>
              <a:spLocks noChangeArrowheads="1"/>
            </p:cNvSpPr>
            <p:nvPr/>
          </p:nvSpPr>
          <p:spPr bwMode="auto">
            <a:xfrm>
              <a:off x="6228230" y="620610"/>
              <a:ext cx="2592360" cy="30964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9644" name="Picture 3"/>
            <p:cNvPicPr>
              <a:picLocks noChangeAspect="1" noChangeArrowheads="1"/>
            </p:cNvPicPr>
            <p:nvPr/>
          </p:nvPicPr>
          <p:blipFill>
            <a:blip r:embed="rId3" cstate="print"/>
            <a:srcRect/>
            <a:stretch>
              <a:fillRect/>
            </a:stretch>
          </p:blipFill>
          <p:spPr bwMode="auto">
            <a:xfrm>
              <a:off x="6300240" y="692620"/>
              <a:ext cx="2447925" cy="2971800"/>
            </a:xfrm>
            <a:prstGeom prst="rect">
              <a:avLst/>
            </a:prstGeom>
            <a:noFill/>
            <a:ln w="9525">
              <a:noFill/>
              <a:miter lim="800000"/>
              <a:headEnd/>
              <a:tailEnd/>
            </a:ln>
          </p:spPr>
        </p:pic>
      </p:grpSp>
      <p:sp>
        <p:nvSpPr>
          <p:cNvPr id="15" name="Rectangle 10"/>
          <p:cNvSpPr>
            <a:spLocks noChangeArrowheads="1"/>
          </p:cNvSpPr>
          <p:nvPr/>
        </p:nvSpPr>
        <p:spPr bwMode="auto">
          <a:xfrm>
            <a:off x="500063" y="2357437"/>
            <a:ext cx="4572000" cy="424732"/>
          </a:xfrm>
          <a:prstGeom prst="rect">
            <a:avLst/>
          </a:prstGeom>
          <a:noFill/>
          <a:ln w="9525">
            <a:noFill/>
            <a:miter lim="800000"/>
            <a:headEnd/>
            <a:tailEnd/>
          </a:ln>
        </p:spPr>
        <p:txBody>
          <a:bodyPr>
            <a:spAutoFit/>
          </a:bodyPr>
          <a:lstStyle/>
          <a:p>
            <a:pPr>
              <a:lnSpc>
                <a:spcPct val="90000"/>
              </a:lnSpc>
              <a:spcBef>
                <a:spcPct val="50000"/>
              </a:spcBef>
              <a:buFontTx/>
              <a:buChar char="•"/>
              <a:defRPr/>
            </a:pPr>
            <a:r>
              <a:rPr lang="en-US" sz="2400" dirty="0">
                <a:solidFill>
                  <a:srgbClr val="FF0000"/>
                </a:solidFill>
                <a:latin typeface="+mn-ea"/>
                <a:ea typeface="+mn-ea"/>
              </a:rPr>
              <a:t>CD4017</a:t>
            </a:r>
            <a:r>
              <a:rPr lang="zh-CN" altLang="en-US" sz="2400" dirty="0">
                <a:solidFill>
                  <a:srgbClr val="FF0000"/>
                </a:solidFill>
                <a:latin typeface="+mn-ea"/>
                <a:ea typeface="+mn-ea"/>
              </a:rPr>
              <a:t>的功能表</a:t>
            </a:r>
            <a:r>
              <a:rPr kumimoji="1" lang="zh-CN" altLang="en-US" sz="2400" dirty="0">
                <a:solidFill>
                  <a:srgbClr val="C00000"/>
                </a:solidFill>
                <a:latin typeface="楷体_GB2312" pitchFamily="49" charset="-122"/>
                <a:ea typeface="楷体_GB2312" pitchFamily="49" charset="-122"/>
              </a:rPr>
              <a:t>：</a:t>
            </a:r>
          </a:p>
        </p:txBody>
      </p:sp>
      <p:sp>
        <p:nvSpPr>
          <p:cNvPr id="18" name="Rectangle 10"/>
          <p:cNvSpPr>
            <a:spLocks noChangeArrowheads="1"/>
          </p:cNvSpPr>
          <p:nvPr/>
        </p:nvSpPr>
        <p:spPr bwMode="auto">
          <a:xfrm>
            <a:off x="428626" y="1339453"/>
            <a:ext cx="5357813" cy="424732"/>
          </a:xfrm>
          <a:prstGeom prst="rect">
            <a:avLst/>
          </a:prstGeom>
          <a:noFill/>
          <a:ln w="9525">
            <a:noFill/>
            <a:miter lim="800000"/>
            <a:headEnd/>
            <a:tailEnd/>
          </a:ln>
        </p:spPr>
        <p:txBody>
          <a:bodyPr>
            <a:spAutoFit/>
          </a:bodyPr>
          <a:lstStyle/>
          <a:p>
            <a:pPr>
              <a:lnSpc>
                <a:spcPct val="90000"/>
              </a:lnSpc>
              <a:spcBef>
                <a:spcPct val="50000"/>
              </a:spcBef>
            </a:pPr>
            <a:r>
              <a:rPr kumimoji="1" lang="en-US" altLang="zh-CN" sz="2400">
                <a:solidFill>
                  <a:srgbClr val="0000CC"/>
                </a:solidFill>
                <a:latin typeface="楷体_GB2312" pitchFamily="49" charset="-122"/>
                <a:ea typeface="楷体_GB2312" pitchFamily="49" charset="-122"/>
              </a:rPr>
              <a:t>CP0</a:t>
            </a:r>
            <a:r>
              <a:rPr kumimoji="1" lang="zh-CN" altLang="en-US" sz="2400">
                <a:solidFill>
                  <a:srgbClr val="0000CC"/>
                </a:solidFill>
                <a:latin typeface="楷体_GB2312" pitchFamily="49" charset="-122"/>
                <a:ea typeface="楷体_GB2312" pitchFamily="49" charset="-122"/>
              </a:rPr>
              <a:t>：</a:t>
            </a:r>
            <a:r>
              <a:rPr kumimoji="1" lang="zh-CN" altLang="en-US" sz="2400">
                <a:latin typeface="楷体_GB2312" pitchFamily="49" charset="-122"/>
                <a:ea typeface="楷体_GB2312" pitchFamily="49" charset="-122"/>
              </a:rPr>
              <a:t>上升沿触发；</a:t>
            </a:r>
            <a:r>
              <a:rPr kumimoji="1" lang="en-US" altLang="zh-CN" sz="2400">
                <a:solidFill>
                  <a:srgbClr val="0000CC"/>
                </a:solidFill>
                <a:latin typeface="楷体_GB2312" pitchFamily="49" charset="-122"/>
                <a:ea typeface="楷体_GB2312" pitchFamily="49" charset="-122"/>
              </a:rPr>
              <a:t>CP1</a:t>
            </a:r>
            <a:r>
              <a:rPr kumimoji="1" lang="zh-CN" altLang="en-US" sz="2400">
                <a:solidFill>
                  <a:srgbClr val="0000CC"/>
                </a:solidFill>
                <a:latin typeface="楷体_GB2312" pitchFamily="49" charset="-122"/>
                <a:ea typeface="楷体_GB2312" pitchFamily="49" charset="-122"/>
              </a:rPr>
              <a:t>：</a:t>
            </a:r>
            <a:r>
              <a:rPr kumimoji="1" lang="zh-CN" altLang="en-US" sz="2400">
                <a:latin typeface="楷体_GB2312" pitchFamily="49" charset="-122"/>
                <a:ea typeface="楷体_GB2312" pitchFamily="49" charset="-122"/>
              </a:rPr>
              <a:t>下降沿触发；</a:t>
            </a:r>
          </a:p>
        </p:txBody>
      </p:sp>
      <p:sp>
        <p:nvSpPr>
          <p:cNvPr id="19" name="Rectangle 10"/>
          <p:cNvSpPr>
            <a:spLocks noChangeArrowheads="1"/>
          </p:cNvSpPr>
          <p:nvPr/>
        </p:nvSpPr>
        <p:spPr bwMode="auto">
          <a:xfrm>
            <a:off x="428625" y="1714500"/>
            <a:ext cx="4572000" cy="424732"/>
          </a:xfrm>
          <a:prstGeom prst="rect">
            <a:avLst/>
          </a:prstGeom>
          <a:noFill/>
          <a:ln w="9525">
            <a:noFill/>
            <a:miter lim="800000"/>
            <a:headEnd/>
            <a:tailEnd/>
          </a:ln>
        </p:spPr>
        <p:txBody>
          <a:bodyPr>
            <a:spAutoFit/>
          </a:bodyPr>
          <a:lstStyle/>
          <a:p>
            <a:pPr>
              <a:lnSpc>
                <a:spcPct val="90000"/>
              </a:lnSpc>
              <a:spcBef>
                <a:spcPct val="50000"/>
              </a:spcBef>
            </a:pPr>
            <a:r>
              <a:rPr kumimoji="1" lang="en-US" altLang="zh-CN" sz="2400">
                <a:solidFill>
                  <a:srgbClr val="0000CC"/>
                </a:solidFill>
                <a:latin typeface="楷体_GB2312" pitchFamily="49" charset="-122"/>
                <a:ea typeface="楷体_GB2312" pitchFamily="49" charset="-122"/>
              </a:rPr>
              <a:t>MR</a:t>
            </a:r>
            <a:r>
              <a:rPr kumimoji="1" lang="zh-CN" altLang="en-US" sz="2400">
                <a:solidFill>
                  <a:srgbClr val="0000CC"/>
                </a:solidFill>
                <a:latin typeface="楷体_GB2312" pitchFamily="49" charset="-122"/>
                <a:ea typeface="楷体_GB2312" pitchFamily="49" charset="-122"/>
              </a:rPr>
              <a:t>：</a:t>
            </a:r>
            <a:r>
              <a:rPr kumimoji="1" lang="zh-CN" altLang="en-US" sz="2400">
                <a:latin typeface="楷体_GB2312" pitchFamily="49" charset="-122"/>
                <a:ea typeface="楷体_GB2312" pitchFamily="49" charset="-122"/>
              </a:rPr>
              <a:t>异步清零，高电平有效；</a:t>
            </a:r>
          </a:p>
        </p:txBody>
      </p:sp>
      <p:sp>
        <p:nvSpPr>
          <p:cNvPr id="20" name="Rectangle 10"/>
          <p:cNvSpPr>
            <a:spLocks noChangeArrowheads="1"/>
          </p:cNvSpPr>
          <p:nvPr/>
        </p:nvSpPr>
        <p:spPr bwMode="auto">
          <a:xfrm>
            <a:off x="428625" y="2035969"/>
            <a:ext cx="4572000" cy="424732"/>
          </a:xfrm>
          <a:prstGeom prst="rect">
            <a:avLst/>
          </a:prstGeom>
          <a:noFill/>
          <a:ln w="9525">
            <a:noFill/>
            <a:miter lim="800000"/>
            <a:headEnd/>
            <a:tailEnd/>
          </a:ln>
        </p:spPr>
        <p:txBody>
          <a:bodyPr>
            <a:spAutoFit/>
          </a:bodyPr>
          <a:lstStyle/>
          <a:p>
            <a:pPr>
              <a:lnSpc>
                <a:spcPct val="90000"/>
              </a:lnSpc>
              <a:spcBef>
                <a:spcPct val="50000"/>
              </a:spcBef>
            </a:pPr>
            <a:r>
              <a:rPr kumimoji="1" lang="en-US" altLang="zh-CN" sz="2400">
                <a:solidFill>
                  <a:srgbClr val="0000CC"/>
                </a:solidFill>
                <a:latin typeface="楷体_GB2312" pitchFamily="49" charset="-122"/>
                <a:ea typeface="楷体_GB2312" pitchFamily="49" charset="-122"/>
              </a:rPr>
              <a:t>O0-O9</a:t>
            </a:r>
            <a:r>
              <a:rPr kumimoji="1" lang="zh-CN" altLang="en-US" sz="2400">
                <a:solidFill>
                  <a:srgbClr val="0000CC"/>
                </a:solidFill>
                <a:latin typeface="楷体_GB2312" pitchFamily="49" charset="-122"/>
                <a:ea typeface="楷体_GB2312" pitchFamily="49" charset="-122"/>
              </a:rPr>
              <a:t>：</a:t>
            </a:r>
            <a:r>
              <a:rPr kumimoji="1" lang="zh-CN" altLang="en-US" sz="2400">
                <a:latin typeface="楷体_GB2312" pitchFamily="49" charset="-122"/>
                <a:ea typeface="楷体_GB2312" pitchFamily="49" charset="-122"/>
              </a:rPr>
              <a:t>输出端；</a:t>
            </a:r>
            <a:r>
              <a:rPr kumimoji="1" lang="en-US" altLang="zh-CN" sz="2400">
                <a:solidFill>
                  <a:srgbClr val="0000CC"/>
                </a:solidFill>
                <a:latin typeface="楷体_GB2312" pitchFamily="49" charset="-122"/>
                <a:ea typeface="楷体_GB2312" pitchFamily="49" charset="-122"/>
              </a:rPr>
              <a:t>O5-9:</a:t>
            </a:r>
            <a:r>
              <a:rPr kumimoji="1" lang="zh-CN" altLang="en-US" sz="2400">
                <a:latin typeface="楷体_GB2312" pitchFamily="49" charset="-122"/>
                <a:ea typeface="楷体_GB2312" pitchFamily="49" charset="-122"/>
              </a:rPr>
              <a:t>输出标志。</a:t>
            </a:r>
          </a:p>
        </p:txBody>
      </p:sp>
      <p:pic>
        <p:nvPicPr>
          <p:cNvPr id="69643" name="Picture 12"/>
          <p:cNvPicPr>
            <a:picLocks noChangeAspect="1" noChangeArrowheads="1"/>
          </p:cNvPicPr>
          <p:nvPr/>
        </p:nvPicPr>
        <p:blipFill>
          <a:blip r:embed="rId4" cstate="print"/>
          <a:srcRect/>
          <a:stretch>
            <a:fillRect/>
          </a:stretch>
        </p:blipFill>
        <p:spPr bwMode="auto">
          <a:xfrm>
            <a:off x="500064" y="2839641"/>
            <a:ext cx="7240587" cy="2035969"/>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trips(downRigh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trips(downRigh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trips(downRigh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9643"/>
                                        </p:tgtEl>
                                        <p:attrNameLst>
                                          <p:attrName>style.visibility</p:attrName>
                                        </p:attrNameLst>
                                      </p:cBhvr>
                                      <p:to>
                                        <p:strVal val="visible"/>
                                      </p:to>
                                    </p:set>
                                    <p:animEffect transition="in" filter="box(in)">
                                      <p:cBhvr>
                                        <p:cTn id="37" dur="500"/>
                                        <p:tgtEl>
                                          <p:spTgt spid="6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5" grpId="0" autoUpdateAnimBg="0"/>
      <p:bldP spid="18" grpId="0" autoUpdateAnimBg="0"/>
      <p:bldP spid="19" grpId="0" autoUpdateAnimBg="0"/>
      <p:bldP spid="2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a:spLocks noChangeArrowheads="1"/>
          </p:cNvSpPr>
          <p:nvPr/>
        </p:nvSpPr>
        <p:spPr bwMode="auto">
          <a:xfrm>
            <a:off x="642938" y="321469"/>
            <a:ext cx="28969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  CMOS</a:t>
            </a:r>
            <a:r>
              <a:rPr lang="zh-CN" altLang="en-US" sz="2800" dirty="0">
                <a:solidFill>
                  <a:srgbClr val="FF0000"/>
                </a:solidFill>
                <a:latin typeface="+mj-ea"/>
                <a:ea typeface="+mj-ea"/>
              </a:rPr>
              <a:t>逻辑门</a:t>
            </a:r>
          </a:p>
        </p:txBody>
      </p:sp>
      <p:sp>
        <p:nvSpPr>
          <p:cNvPr id="35843" name="矩形 3"/>
          <p:cNvSpPr>
            <a:spLocks noChangeArrowheads="1"/>
          </p:cNvSpPr>
          <p:nvPr/>
        </p:nvSpPr>
        <p:spPr bwMode="auto">
          <a:xfrm>
            <a:off x="571500" y="785800"/>
            <a:ext cx="8286750"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1.</a:t>
            </a:r>
            <a:r>
              <a:rPr lang="zh-CN" altLang="en-US" sz="2400" dirty="0">
                <a:solidFill>
                  <a:srgbClr val="C00000"/>
                </a:solidFill>
                <a:latin typeface="+mn-ea"/>
                <a:ea typeface="+mn-ea"/>
              </a:rPr>
              <a:t>高速型逻辑门</a:t>
            </a:r>
            <a:r>
              <a:rPr lang="zh-CN" altLang="en-US" sz="2400" dirty="0" smtClean="0">
                <a:solidFill>
                  <a:srgbClr val="C00000"/>
                </a:solidFill>
                <a:latin typeface="+mn-ea"/>
                <a:ea typeface="+mn-ea"/>
              </a:rPr>
              <a:t>的型号及电气</a:t>
            </a:r>
            <a:r>
              <a:rPr lang="zh-CN" altLang="en-US" sz="2400" dirty="0">
                <a:solidFill>
                  <a:srgbClr val="C00000"/>
                </a:solidFill>
                <a:latin typeface="+mn-ea"/>
                <a:ea typeface="+mn-ea"/>
              </a:rPr>
              <a:t>符号</a:t>
            </a:r>
          </a:p>
        </p:txBody>
      </p:sp>
      <p:grpSp>
        <p:nvGrpSpPr>
          <p:cNvPr id="2" name="组合 11"/>
          <p:cNvGrpSpPr>
            <a:grpSpLocks/>
          </p:cNvGrpSpPr>
          <p:nvPr/>
        </p:nvGrpSpPr>
        <p:grpSpPr bwMode="auto">
          <a:xfrm>
            <a:off x="827088" y="1221582"/>
            <a:ext cx="7129462" cy="1350169"/>
            <a:chOff x="827480" y="1556740"/>
            <a:chExt cx="7273010" cy="1872260"/>
          </a:xfrm>
        </p:grpSpPr>
        <p:sp>
          <p:nvSpPr>
            <p:cNvPr id="33805" name="矩形 10"/>
            <p:cNvSpPr>
              <a:spLocks noChangeArrowheads="1"/>
            </p:cNvSpPr>
            <p:nvPr/>
          </p:nvSpPr>
          <p:spPr bwMode="auto">
            <a:xfrm>
              <a:off x="827480" y="1556740"/>
              <a:ext cx="7273010" cy="187226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3806" name="Picture 7" descr="4T1T1"/>
            <p:cNvPicPr>
              <a:picLocks noChangeAspect="1" noChangeArrowheads="1"/>
            </p:cNvPicPr>
            <p:nvPr/>
          </p:nvPicPr>
          <p:blipFill>
            <a:blip r:embed="rId2" cstate="print"/>
            <a:srcRect/>
            <a:stretch>
              <a:fillRect/>
            </a:stretch>
          </p:blipFill>
          <p:spPr bwMode="auto">
            <a:xfrm>
              <a:off x="928688" y="1643063"/>
              <a:ext cx="7072312" cy="1738312"/>
            </a:xfrm>
            <a:prstGeom prst="rect">
              <a:avLst/>
            </a:prstGeom>
            <a:noFill/>
            <a:ln w="9525">
              <a:noFill/>
              <a:miter lim="800000"/>
              <a:headEnd/>
              <a:tailEnd/>
            </a:ln>
          </p:spPr>
        </p:pic>
      </p:grpSp>
      <p:sp>
        <p:nvSpPr>
          <p:cNvPr id="35845" name="矩形 3"/>
          <p:cNvSpPr>
            <a:spLocks noChangeArrowheads="1"/>
          </p:cNvSpPr>
          <p:nvPr/>
        </p:nvSpPr>
        <p:spPr bwMode="auto">
          <a:xfrm>
            <a:off x="642968" y="2518172"/>
            <a:ext cx="8286750"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2.</a:t>
            </a:r>
            <a:r>
              <a:rPr lang="zh-CN" altLang="en-US" sz="2400" dirty="0">
                <a:solidFill>
                  <a:srgbClr val="C00000"/>
                </a:solidFill>
                <a:latin typeface="+mn-ea"/>
                <a:ea typeface="+mn-ea"/>
              </a:rPr>
              <a:t>低速型逻辑</a:t>
            </a:r>
            <a:r>
              <a:rPr lang="zh-CN" altLang="en-US" sz="2400" dirty="0" smtClean="0">
                <a:solidFill>
                  <a:srgbClr val="C00000"/>
                </a:solidFill>
                <a:latin typeface="+mn-ea"/>
                <a:ea typeface="+mn-ea"/>
              </a:rPr>
              <a:t>门的型号及电气符号</a:t>
            </a:r>
            <a:endParaRPr lang="zh-CN" altLang="en-US" sz="2400" dirty="0">
              <a:solidFill>
                <a:srgbClr val="C00000"/>
              </a:solidFill>
              <a:latin typeface="+mn-ea"/>
              <a:ea typeface="+mn-ea"/>
            </a:endParaRPr>
          </a:p>
        </p:txBody>
      </p:sp>
      <p:grpSp>
        <p:nvGrpSpPr>
          <p:cNvPr id="3" name="组合 14"/>
          <p:cNvGrpSpPr>
            <a:grpSpLocks/>
          </p:cNvGrpSpPr>
          <p:nvPr/>
        </p:nvGrpSpPr>
        <p:grpSpPr bwMode="auto">
          <a:xfrm>
            <a:off x="611189" y="2895600"/>
            <a:ext cx="8137525" cy="1296591"/>
            <a:chOff x="539440" y="3717040"/>
            <a:chExt cx="8604560" cy="1944270"/>
          </a:xfrm>
        </p:grpSpPr>
        <p:sp>
          <p:nvSpPr>
            <p:cNvPr id="33800" name="矩形 13"/>
            <p:cNvSpPr>
              <a:spLocks noChangeArrowheads="1"/>
            </p:cNvSpPr>
            <p:nvPr/>
          </p:nvSpPr>
          <p:spPr bwMode="auto">
            <a:xfrm>
              <a:off x="539440" y="3717040"/>
              <a:ext cx="8604560" cy="1944270"/>
            </a:xfrm>
            <a:prstGeom prst="rect">
              <a:avLst/>
            </a:prstGeom>
            <a:solidFill>
              <a:schemeClr val="bg1"/>
            </a:solidFill>
            <a:ln w="9525" algn="ctr">
              <a:solidFill>
                <a:schemeClr val="tx1"/>
              </a:solidFill>
              <a:round/>
              <a:headEnd/>
              <a:tailEnd/>
            </a:ln>
          </p:spPr>
          <p:txBody>
            <a:bodyPr wrap="none"/>
            <a:lstStyle/>
            <a:p>
              <a:pPr algn="ctr"/>
              <a:endParaRPr lang="zh-CN" altLang="en-US"/>
            </a:p>
          </p:txBody>
        </p:sp>
        <p:grpSp>
          <p:nvGrpSpPr>
            <p:cNvPr id="33801" name="组合 13"/>
            <p:cNvGrpSpPr>
              <a:grpSpLocks/>
            </p:cNvGrpSpPr>
            <p:nvPr/>
          </p:nvGrpSpPr>
          <p:grpSpPr bwMode="auto">
            <a:xfrm>
              <a:off x="714375" y="3814763"/>
              <a:ext cx="8286750" cy="1757362"/>
              <a:chOff x="714348" y="4000504"/>
              <a:chExt cx="8286808" cy="1757365"/>
            </a:xfrm>
          </p:grpSpPr>
          <p:pic>
            <p:nvPicPr>
              <p:cNvPr id="33802" name="Picture 9"/>
              <p:cNvPicPr>
                <a:picLocks noChangeAspect="1" noChangeArrowheads="1"/>
              </p:cNvPicPr>
              <p:nvPr/>
            </p:nvPicPr>
            <p:blipFill>
              <a:blip r:embed="rId3" cstate="print"/>
              <a:srcRect/>
              <a:stretch>
                <a:fillRect/>
              </a:stretch>
            </p:blipFill>
            <p:spPr bwMode="auto">
              <a:xfrm>
                <a:off x="714349" y="4000504"/>
                <a:ext cx="6786610" cy="904875"/>
              </a:xfrm>
              <a:prstGeom prst="rect">
                <a:avLst/>
              </a:prstGeom>
              <a:noFill/>
              <a:ln w="9525">
                <a:noFill/>
                <a:miter lim="800000"/>
                <a:headEnd/>
                <a:tailEnd/>
              </a:ln>
            </p:spPr>
          </p:pic>
          <p:pic>
            <p:nvPicPr>
              <p:cNvPr id="33803" name="Picture 10"/>
              <p:cNvPicPr>
                <a:picLocks noChangeAspect="1" noChangeArrowheads="1"/>
              </p:cNvPicPr>
              <p:nvPr/>
            </p:nvPicPr>
            <p:blipFill>
              <a:blip r:embed="rId4" cstate="print"/>
              <a:srcRect/>
              <a:stretch>
                <a:fillRect/>
              </a:stretch>
            </p:blipFill>
            <p:spPr bwMode="auto">
              <a:xfrm>
                <a:off x="714348" y="4929198"/>
                <a:ext cx="5840413" cy="819150"/>
              </a:xfrm>
              <a:prstGeom prst="rect">
                <a:avLst/>
              </a:prstGeom>
              <a:noFill/>
              <a:ln w="9525">
                <a:noFill/>
                <a:miter lim="800000"/>
                <a:headEnd/>
                <a:tailEnd/>
              </a:ln>
            </p:spPr>
          </p:pic>
          <p:pic>
            <p:nvPicPr>
              <p:cNvPr id="33804" name="Picture 11"/>
              <p:cNvPicPr>
                <a:picLocks noChangeAspect="1" noChangeArrowheads="1"/>
              </p:cNvPicPr>
              <p:nvPr/>
            </p:nvPicPr>
            <p:blipFill>
              <a:blip r:embed="rId5" cstate="print"/>
              <a:srcRect/>
              <a:stretch>
                <a:fillRect/>
              </a:stretch>
            </p:blipFill>
            <p:spPr bwMode="auto">
              <a:xfrm>
                <a:off x="7458106" y="4357694"/>
                <a:ext cx="1543050" cy="1400175"/>
              </a:xfrm>
              <a:prstGeom prst="rect">
                <a:avLst/>
              </a:prstGeom>
              <a:noFill/>
              <a:ln w="9525">
                <a:noFill/>
                <a:miter lim="800000"/>
                <a:headEnd/>
                <a:tailEnd/>
              </a:ln>
            </p:spPr>
          </p:pic>
        </p:grpSp>
      </p:grpSp>
      <p:sp>
        <p:nvSpPr>
          <p:cNvPr id="13" name="矩形 3"/>
          <p:cNvSpPr>
            <a:spLocks noChangeArrowheads="1"/>
          </p:cNvSpPr>
          <p:nvPr/>
        </p:nvSpPr>
        <p:spPr bwMode="auto">
          <a:xfrm>
            <a:off x="642938" y="4284003"/>
            <a:ext cx="8286750" cy="430887"/>
          </a:xfrm>
          <a:prstGeom prst="rect">
            <a:avLst/>
          </a:prstGeom>
          <a:noFill/>
          <a:ln w="9525">
            <a:noFill/>
            <a:miter lim="800000"/>
            <a:headEnd/>
            <a:tailEnd/>
          </a:ln>
        </p:spPr>
        <p:txBody>
          <a:bodyPr>
            <a:spAutoFit/>
          </a:bodyPr>
          <a:lstStyle/>
          <a:p>
            <a:pPr>
              <a:defRPr/>
            </a:pPr>
            <a:r>
              <a:rPr lang="en-US" sz="2200" u="sng" dirty="0" smtClean="0">
                <a:solidFill>
                  <a:srgbClr val="FF0000"/>
                </a:solidFill>
                <a:latin typeface="+mn-ea"/>
                <a:ea typeface="+mn-ea"/>
                <a:sym typeface="Wingdings"/>
              </a:rPr>
              <a:t></a:t>
            </a:r>
            <a:r>
              <a:rPr lang="en-US" sz="2200" u="sng" dirty="0" smtClean="0">
                <a:solidFill>
                  <a:srgbClr val="FF0000"/>
                </a:solidFill>
                <a:latin typeface="+mn-ea"/>
                <a:ea typeface="+mn-ea"/>
              </a:rPr>
              <a:t> </a:t>
            </a:r>
            <a:r>
              <a:rPr lang="zh-CN" altLang="en-US" u="sng" dirty="0">
                <a:solidFill>
                  <a:srgbClr val="FF0000"/>
                </a:solidFill>
                <a:latin typeface="+mn-ea"/>
                <a:ea typeface="+mn-ea"/>
              </a:rPr>
              <a:t>高速、低速</a:t>
            </a:r>
            <a:r>
              <a:rPr lang="zh-CN" altLang="en-US" u="sng" dirty="0" smtClean="0">
                <a:solidFill>
                  <a:srgbClr val="FF0000"/>
                </a:solidFill>
                <a:latin typeface="+mn-ea"/>
                <a:ea typeface="+mn-ea"/>
              </a:rPr>
              <a:t>两个系列逻辑门引脚</a:t>
            </a:r>
            <a:r>
              <a:rPr lang="zh-CN" altLang="en-US" u="sng" dirty="0">
                <a:solidFill>
                  <a:srgbClr val="FF0000"/>
                </a:solidFill>
                <a:latin typeface="+mn-ea"/>
                <a:ea typeface="+mn-ea"/>
              </a:rPr>
              <a:t>排列无对应关系</a:t>
            </a:r>
            <a:r>
              <a:rPr lang="zh-CN" altLang="en-US" u="sng" dirty="0" smtClean="0">
                <a:solidFill>
                  <a:srgbClr val="FF0000"/>
                </a:solidFill>
                <a:latin typeface="+mn-ea"/>
                <a:ea typeface="+mn-ea"/>
              </a:rPr>
              <a:t>，原则上不能</a:t>
            </a:r>
            <a:r>
              <a:rPr lang="zh-CN" altLang="en-US" u="sng" dirty="0">
                <a:solidFill>
                  <a:srgbClr val="FF0000"/>
                </a:solidFill>
                <a:latin typeface="+mn-ea"/>
                <a:ea typeface="+mn-ea"/>
              </a:rPr>
              <a:t>直接替换。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5"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4.4.5  </a:t>
            </a:r>
            <a:r>
              <a:rPr lang="zh-CN" altLang="zh-CN" sz="2400" dirty="0">
                <a:solidFill>
                  <a:srgbClr val="C00000"/>
                </a:solidFill>
                <a:latin typeface="+mn-ea"/>
                <a:ea typeface="+mn-ea"/>
              </a:rPr>
              <a:t>十进制脉冲分配器</a:t>
            </a:r>
            <a:r>
              <a:rPr lang="en-US" altLang="zh-CN" sz="2400" dirty="0">
                <a:solidFill>
                  <a:srgbClr val="C00000"/>
                </a:solidFill>
                <a:latin typeface="+mn-ea"/>
                <a:ea typeface="+mn-ea"/>
              </a:rPr>
              <a:t>CD4017</a:t>
            </a:r>
            <a:endParaRPr lang="zh-CN" altLang="zh-CN" sz="2400" dirty="0">
              <a:solidFill>
                <a:srgbClr val="C00000"/>
              </a:solidFill>
              <a:latin typeface="+mn-ea"/>
              <a:ea typeface="+mn-ea"/>
            </a:endParaRPr>
          </a:p>
        </p:txBody>
      </p:sp>
      <p:sp>
        <p:nvSpPr>
          <p:cNvPr id="7065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428625" y="964406"/>
            <a:ext cx="4572000" cy="424732"/>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zh-CN" altLang="en-US" sz="2400">
                <a:solidFill>
                  <a:srgbClr val="C00000"/>
                </a:solidFill>
                <a:latin typeface="楷体_GB2312" pitchFamily="49" charset="-122"/>
                <a:ea typeface="楷体_GB2312" pitchFamily="49" charset="-122"/>
              </a:rPr>
              <a:t>分频电路及仿真波形：</a:t>
            </a:r>
          </a:p>
        </p:txBody>
      </p:sp>
      <p:sp>
        <p:nvSpPr>
          <p:cNvPr id="70661"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7"/>
          <p:cNvGrpSpPr>
            <a:grpSpLocks/>
          </p:cNvGrpSpPr>
          <p:nvPr/>
        </p:nvGrpSpPr>
        <p:grpSpPr bwMode="auto">
          <a:xfrm>
            <a:off x="395289" y="1383507"/>
            <a:ext cx="8281987" cy="2970610"/>
            <a:chOff x="395420" y="1844780"/>
            <a:chExt cx="8281150" cy="3960550"/>
          </a:xfrm>
        </p:grpSpPr>
        <p:sp>
          <p:nvSpPr>
            <p:cNvPr id="70663" name="矩形 6"/>
            <p:cNvSpPr>
              <a:spLocks noChangeArrowheads="1"/>
            </p:cNvSpPr>
            <p:nvPr/>
          </p:nvSpPr>
          <p:spPr bwMode="auto">
            <a:xfrm>
              <a:off x="395420" y="1844780"/>
              <a:ext cx="8281150" cy="396055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0664" name="Picture 2"/>
            <p:cNvPicPr>
              <a:picLocks noChangeAspect="1" noChangeArrowheads="1"/>
            </p:cNvPicPr>
            <p:nvPr/>
          </p:nvPicPr>
          <p:blipFill>
            <a:blip r:embed="rId3" cstate="print"/>
            <a:srcRect/>
            <a:stretch>
              <a:fillRect/>
            </a:stretch>
          </p:blipFill>
          <p:spPr bwMode="auto">
            <a:xfrm>
              <a:off x="500063" y="1928813"/>
              <a:ext cx="8120062" cy="3786187"/>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4.4.5  </a:t>
            </a:r>
            <a:r>
              <a:rPr lang="zh-CN" altLang="zh-CN" sz="2400" dirty="0">
                <a:solidFill>
                  <a:srgbClr val="C00000"/>
                </a:solidFill>
                <a:latin typeface="+mn-ea"/>
                <a:ea typeface="+mn-ea"/>
              </a:rPr>
              <a:t>十进制脉冲分配器</a:t>
            </a:r>
            <a:r>
              <a:rPr lang="en-US" altLang="zh-CN" sz="2400" dirty="0">
                <a:solidFill>
                  <a:srgbClr val="C00000"/>
                </a:solidFill>
                <a:latin typeface="+mn-ea"/>
                <a:ea typeface="+mn-ea"/>
              </a:rPr>
              <a:t>CD4017</a:t>
            </a:r>
            <a:endParaRPr lang="zh-CN" altLang="zh-CN" sz="2400" dirty="0">
              <a:solidFill>
                <a:srgbClr val="C00000"/>
              </a:solidFill>
              <a:latin typeface="+mn-ea"/>
              <a:ea typeface="+mn-ea"/>
            </a:endParaRPr>
          </a:p>
        </p:txBody>
      </p:sp>
      <p:sp>
        <p:nvSpPr>
          <p:cNvPr id="7168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428625" y="1017985"/>
            <a:ext cx="4572000" cy="424732"/>
          </a:xfrm>
          <a:prstGeom prst="rect">
            <a:avLst/>
          </a:prstGeom>
          <a:noFill/>
          <a:ln w="9525">
            <a:noFill/>
            <a:miter lim="800000"/>
            <a:headEnd/>
            <a:tailEnd/>
          </a:ln>
        </p:spPr>
        <p:txBody>
          <a:bodyPr>
            <a:spAutoFit/>
          </a:bodyPr>
          <a:lstStyle/>
          <a:p>
            <a:pPr>
              <a:lnSpc>
                <a:spcPct val="90000"/>
              </a:lnSpc>
              <a:spcBef>
                <a:spcPct val="50000"/>
              </a:spcBef>
              <a:buFontTx/>
              <a:buChar char="•"/>
            </a:pPr>
            <a:r>
              <a:rPr kumimoji="1" lang="zh-CN" altLang="en-US" sz="2400">
                <a:solidFill>
                  <a:srgbClr val="C00000"/>
                </a:solidFill>
                <a:latin typeface="楷体_GB2312" pitchFamily="49" charset="-122"/>
                <a:ea typeface="楷体_GB2312" pitchFamily="49" charset="-122"/>
              </a:rPr>
              <a:t>两只</a:t>
            </a:r>
            <a:r>
              <a:rPr kumimoji="1" lang="en-US" altLang="en-US" sz="2400">
                <a:solidFill>
                  <a:srgbClr val="C00000"/>
                </a:solidFill>
                <a:latin typeface="楷体_GB2312" pitchFamily="49" charset="-122"/>
                <a:ea typeface="楷体_GB2312" pitchFamily="49" charset="-122"/>
              </a:rPr>
              <a:t>CD4017</a:t>
            </a:r>
            <a:r>
              <a:rPr kumimoji="1" lang="zh-CN" altLang="en-US" sz="2400">
                <a:solidFill>
                  <a:srgbClr val="C00000"/>
                </a:solidFill>
                <a:latin typeface="楷体_GB2312" pitchFamily="49" charset="-122"/>
                <a:ea typeface="楷体_GB2312" pitchFamily="49" charset="-122"/>
              </a:rPr>
              <a:t>级联的电路结构：</a:t>
            </a:r>
          </a:p>
        </p:txBody>
      </p:sp>
      <p:sp>
        <p:nvSpPr>
          <p:cNvPr id="71685"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0"/>
          <p:cNvGrpSpPr>
            <a:grpSpLocks/>
          </p:cNvGrpSpPr>
          <p:nvPr/>
        </p:nvGrpSpPr>
        <p:grpSpPr bwMode="auto">
          <a:xfrm>
            <a:off x="1042988" y="1437085"/>
            <a:ext cx="7345362" cy="2538413"/>
            <a:chOff x="683460" y="1772770"/>
            <a:chExt cx="7777080" cy="3672510"/>
          </a:xfrm>
        </p:grpSpPr>
        <p:sp>
          <p:nvSpPr>
            <p:cNvPr id="71688" name="矩形 8"/>
            <p:cNvSpPr>
              <a:spLocks noChangeArrowheads="1"/>
            </p:cNvSpPr>
            <p:nvPr/>
          </p:nvSpPr>
          <p:spPr bwMode="auto">
            <a:xfrm>
              <a:off x="683460" y="1772770"/>
              <a:ext cx="7777080" cy="367251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1689" name="Picture 2"/>
            <p:cNvPicPr>
              <a:picLocks noChangeAspect="1" noChangeArrowheads="1"/>
            </p:cNvPicPr>
            <p:nvPr/>
          </p:nvPicPr>
          <p:blipFill>
            <a:blip r:embed="rId3" cstate="print"/>
            <a:srcRect/>
            <a:stretch>
              <a:fillRect/>
            </a:stretch>
          </p:blipFill>
          <p:spPr bwMode="auto">
            <a:xfrm>
              <a:off x="785813" y="1857375"/>
              <a:ext cx="7643812" cy="3514725"/>
            </a:xfrm>
            <a:prstGeom prst="rect">
              <a:avLst/>
            </a:prstGeom>
            <a:noFill/>
            <a:ln w="9525">
              <a:noFill/>
              <a:miter lim="800000"/>
              <a:headEnd/>
              <a:tailEnd/>
            </a:ln>
          </p:spPr>
        </p:pic>
      </p:grpSp>
      <p:sp>
        <p:nvSpPr>
          <p:cNvPr id="8" name="Rectangle 10"/>
          <p:cNvSpPr>
            <a:spLocks noChangeArrowheads="1"/>
          </p:cNvSpPr>
          <p:nvPr/>
        </p:nvSpPr>
        <p:spPr bwMode="auto">
          <a:xfrm>
            <a:off x="428626" y="4092178"/>
            <a:ext cx="8429625" cy="830997"/>
          </a:xfrm>
          <a:prstGeom prst="rect">
            <a:avLst/>
          </a:prstGeom>
          <a:noFill/>
          <a:ln w="9525">
            <a:noFill/>
            <a:miter lim="800000"/>
            <a:headEnd/>
            <a:tailEnd/>
          </a:ln>
        </p:spPr>
        <p:txBody>
          <a:bodyPr>
            <a:spAutoFit/>
          </a:bodyPr>
          <a:lstStyle/>
          <a:p>
            <a:pPr>
              <a:defRPr/>
            </a:pPr>
            <a:r>
              <a:rPr lang="en-US" sz="2400" u="sng" dirty="0">
                <a:latin typeface="+mn-ea"/>
                <a:ea typeface="+mn-ea"/>
                <a:sym typeface="Wingdings"/>
              </a:rPr>
              <a:t></a:t>
            </a:r>
            <a:r>
              <a:rPr lang="zh-CN" altLang="en-US" sz="2400" u="sng" dirty="0">
                <a:latin typeface="+mn-ea"/>
                <a:ea typeface="+mn-ea"/>
              </a:rPr>
              <a:t>提示</a:t>
            </a:r>
            <a:r>
              <a:rPr lang="en-US" sz="2400" u="sng" dirty="0">
                <a:latin typeface="+mn-ea"/>
                <a:ea typeface="+mn-ea"/>
              </a:rPr>
              <a:t> </a:t>
            </a:r>
            <a:r>
              <a:rPr lang="zh-CN" altLang="en-US" sz="2400" u="sng" dirty="0">
                <a:latin typeface="+mn-ea"/>
                <a:ea typeface="+mn-ea"/>
              </a:rPr>
              <a:t>：与</a:t>
            </a:r>
            <a:r>
              <a:rPr lang="en-US" sz="2400" u="sng" dirty="0">
                <a:latin typeface="+mn-ea"/>
                <a:ea typeface="+mn-ea"/>
              </a:rPr>
              <a:t>CD4017</a:t>
            </a:r>
            <a:r>
              <a:rPr lang="zh-CN" altLang="en-US" sz="2400" u="sng" dirty="0">
                <a:latin typeface="+mn-ea"/>
                <a:ea typeface="+mn-ea"/>
              </a:rPr>
              <a:t>功能基本类似的芯片为</a:t>
            </a:r>
            <a:r>
              <a:rPr lang="en-US" sz="2400" u="sng" dirty="0">
                <a:latin typeface="+mn-ea"/>
                <a:ea typeface="+mn-ea"/>
              </a:rPr>
              <a:t>CD4022</a:t>
            </a:r>
            <a:r>
              <a:rPr lang="zh-CN" altLang="en-US" sz="2400" u="sng" dirty="0">
                <a:latin typeface="+mn-ea"/>
                <a:ea typeface="+mn-ea"/>
              </a:rPr>
              <a:t>，这是一只八进制的脉冲分配器。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4.5  </a:t>
            </a:r>
            <a:r>
              <a:rPr lang="zh-CN" altLang="en-US" sz="2400" dirty="0">
                <a:solidFill>
                  <a:srgbClr val="C00000"/>
                </a:solidFill>
                <a:latin typeface="+mn-ea"/>
                <a:ea typeface="+mn-ea"/>
              </a:rPr>
              <a:t>锁存器设计</a:t>
            </a:r>
          </a:p>
        </p:txBody>
      </p:sp>
      <p:sp>
        <p:nvSpPr>
          <p:cNvPr id="7270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428625" y="910828"/>
            <a:ext cx="8358188" cy="1200329"/>
          </a:xfrm>
          <a:prstGeom prst="rect">
            <a:avLst/>
          </a:prstGeom>
          <a:noFill/>
          <a:ln w="9525">
            <a:noFill/>
            <a:miter lim="800000"/>
            <a:headEnd/>
            <a:tailEnd/>
          </a:ln>
        </p:spPr>
        <p:txBody>
          <a:bodyPr>
            <a:spAutoFit/>
          </a:bodyPr>
          <a:lstStyle/>
          <a:p>
            <a:pPr>
              <a:defRPr/>
            </a:pPr>
            <a:r>
              <a:rPr lang="zh-CN" altLang="en-US" sz="2400" dirty="0">
                <a:solidFill>
                  <a:srgbClr val="FF0000"/>
                </a:solidFill>
              </a:rPr>
              <a:t>特点：</a:t>
            </a:r>
            <a:r>
              <a:rPr lang="zh-CN" altLang="en-US" sz="2400" dirty="0">
                <a:latin typeface="+mn-ea"/>
                <a:ea typeface="+mn-ea"/>
              </a:rPr>
              <a:t>锁存器是一种具有记忆功能的常用逻辑芯片，其输出端的二进制数据能够被暂时存储，直到下一个锁存信号来到时再发生相应改变，而不会因输入端状态变化而随意改变。</a:t>
            </a:r>
          </a:p>
        </p:txBody>
      </p:sp>
      <p:sp>
        <p:nvSpPr>
          <p:cNvPr id="72709"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8" name="Rectangle 10"/>
          <p:cNvSpPr>
            <a:spLocks noChangeArrowheads="1"/>
          </p:cNvSpPr>
          <p:nvPr/>
        </p:nvSpPr>
        <p:spPr bwMode="auto">
          <a:xfrm>
            <a:off x="428626" y="2625328"/>
            <a:ext cx="5357813" cy="424732"/>
          </a:xfrm>
          <a:prstGeom prst="rect">
            <a:avLst/>
          </a:prstGeom>
          <a:noFill/>
          <a:ln w="9525">
            <a:noFill/>
            <a:miter lim="800000"/>
            <a:headEnd/>
            <a:tailEnd/>
          </a:ln>
        </p:spPr>
        <p:txBody>
          <a:bodyPr>
            <a:spAutoFit/>
          </a:bodyPr>
          <a:lstStyle/>
          <a:p>
            <a:pPr>
              <a:lnSpc>
                <a:spcPct val="90000"/>
              </a:lnSpc>
              <a:spcBef>
                <a:spcPct val="50000"/>
              </a:spcBef>
            </a:pPr>
            <a:r>
              <a:rPr lang="zh-CN" altLang="en-US" sz="2400">
                <a:solidFill>
                  <a:srgbClr val="FF0000"/>
                </a:solidFill>
              </a:rPr>
              <a:t>常用锁存器的逻辑符号：</a:t>
            </a:r>
          </a:p>
        </p:txBody>
      </p:sp>
      <p:sp>
        <p:nvSpPr>
          <p:cNvPr id="12" name="Rectangle 10"/>
          <p:cNvSpPr>
            <a:spLocks noChangeArrowheads="1"/>
          </p:cNvSpPr>
          <p:nvPr/>
        </p:nvSpPr>
        <p:spPr bwMode="auto">
          <a:xfrm>
            <a:off x="428625" y="1821656"/>
            <a:ext cx="8286750" cy="1606594"/>
          </a:xfrm>
          <a:prstGeom prst="rect">
            <a:avLst/>
          </a:prstGeom>
          <a:noFill/>
          <a:ln w="9525">
            <a:noFill/>
            <a:miter lim="800000"/>
            <a:headEnd/>
            <a:tailEnd/>
          </a:ln>
        </p:spPr>
        <p:txBody>
          <a:bodyPr>
            <a:spAutoFit/>
          </a:bodyPr>
          <a:lstStyle/>
          <a:p>
            <a:pPr>
              <a:lnSpc>
                <a:spcPct val="90000"/>
              </a:lnSpc>
              <a:spcBef>
                <a:spcPct val="50000"/>
              </a:spcBef>
              <a:defRPr/>
            </a:pPr>
            <a:r>
              <a:rPr lang="zh-CN" altLang="en-US" sz="2400" dirty="0">
                <a:solidFill>
                  <a:srgbClr val="FF0000"/>
                </a:solidFill>
              </a:rPr>
              <a:t>应用：</a:t>
            </a:r>
            <a:r>
              <a:rPr lang="zh-CN" altLang="en-US" sz="2400" dirty="0">
                <a:latin typeface="+mn-ea"/>
                <a:ea typeface="+mn-ea"/>
              </a:rPr>
              <a:t>锁存器有效地解决了高速</a:t>
            </a:r>
            <a:r>
              <a:rPr lang="en-US" altLang="en-US" sz="2400" dirty="0">
                <a:latin typeface="+mn-ea"/>
                <a:ea typeface="+mn-ea"/>
              </a:rPr>
              <a:t>CPU</a:t>
            </a:r>
            <a:r>
              <a:rPr lang="zh-CN" altLang="en-US" sz="2400" dirty="0">
                <a:latin typeface="+mn-ea"/>
                <a:ea typeface="+mn-ea"/>
              </a:rPr>
              <a:t>与慢速外设之间数据传输过程中的不同步问题。锁存器输出端常被设计三态门结构，因而可将多只锁存器芯片的对应输出端进行并联处理。</a:t>
            </a:r>
          </a:p>
          <a:p>
            <a:pPr>
              <a:lnSpc>
                <a:spcPct val="90000"/>
              </a:lnSpc>
              <a:spcBef>
                <a:spcPct val="50000"/>
              </a:spcBef>
              <a:defRPr/>
            </a:pPr>
            <a:endParaRPr kumimoji="1" lang="zh-CN" altLang="en-US" sz="2400" dirty="0">
              <a:latin typeface="楷体_GB2312" pitchFamily="49" charset="-122"/>
              <a:ea typeface="楷体_GB2312" pitchFamily="49" charset="-122"/>
            </a:endParaRPr>
          </a:p>
        </p:txBody>
      </p:sp>
      <p:grpSp>
        <p:nvGrpSpPr>
          <p:cNvPr id="2" name="组合 10"/>
          <p:cNvGrpSpPr>
            <a:grpSpLocks/>
          </p:cNvGrpSpPr>
          <p:nvPr/>
        </p:nvGrpSpPr>
        <p:grpSpPr bwMode="auto">
          <a:xfrm>
            <a:off x="250826" y="2895600"/>
            <a:ext cx="8569325" cy="1890713"/>
            <a:chOff x="251400" y="3861060"/>
            <a:chExt cx="8569190" cy="2520350"/>
          </a:xfrm>
        </p:grpSpPr>
        <p:sp>
          <p:nvSpPr>
            <p:cNvPr id="72713" name="矩形 8"/>
            <p:cNvSpPr>
              <a:spLocks noChangeArrowheads="1"/>
            </p:cNvSpPr>
            <p:nvPr/>
          </p:nvSpPr>
          <p:spPr bwMode="auto">
            <a:xfrm>
              <a:off x="251400" y="3861060"/>
              <a:ext cx="8569190" cy="252035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2714" name="Picture 3" descr="4T5T1"/>
            <p:cNvPicPr>
              <a:picLocks noChangeAspect="1" noChangeArrowheads="1"/>
            </p:cNvPicPr>
            <p:nvPr/>
          </p:nvPicPr>
          <p:blipFill>
            <a:blip r:embed="rId3" cstate="print"/>
            <a:srcRect b="1872"/>
            <a:stretch>
              <a:fillRect/>
            </a:stretch>
          </p:blipFill>
          <p:spPr bwMode="auto">
            <a:xfrm>
              <a:off x="357188" y="3929063"/>
              <a:ext cx="8462962" cy="2428875"/>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8" grpId="0" autoUpdateAnimBg="0"/>
      <p:bldP spid="1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4.5  </a:t>
            </a:r>
            <a:r>
              <a:rPr lang="zh-CN" altLang="en-US" sz="2400" dirty="0">
                <a:solidFill>
                  <a:srgbClr val="C00000"/>
                </a:solidFill>
                <a:latin typeface="+mn-ea"/>
                <a:ea typeface="+mn-ea"/>
              </a:rPr>
              <a:t>锁存器设计</a:t>
            </a:r>
          </a:p>
        </p:txBody>
      </p:sp>
      <p:sp>
        <p:nvSpPr>
          <p:cNvPr id="7373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428625" y="910828"/>
            <a:ext cx="8358188" cy="461665"/>
          </a:xfrm>
          <a:prstGeom prst="rect">
            <a:avLst/>
          </a:prstGeom>
          <a:noFill/>
          <a:ln w="9525">
            <a:noFill/>
            <a:miter lim="800000"/>
            <a:headEnd/>
            <a:tailEnd/>
          </a:ln>
        </p:spPr>
        <p:txBody>
          <a:bodyPr>
            <a:spAutoFit/>
          </a:bodyPr>
          <a:lstStyle/>
          <a:p>
            <a:pPr>
              <a:defRPr/>
            </a:pPr>
            <a:r>
              <a:rPr lang="en-US" altLang="en-US" sz="2400" dirty="0">
                <a:solidFill>
                  <a:srgbClr val="C00000"/>
                </a:solidFill>
                <a:latin typeface="+mn-ea"/>
                <a:ea typeface="+mn-ea"/>
              </a:rPr>
              <a:t>74HC573</a:t>
            </a:r>
            <a:r>
              <a:rPr lang="zh-CN" altLang="en-US" sz="2400" dirty="0">
                <a:solidFill>
                  <a:srgbClr val="C00000"/>
                </a:solidFill>
                <a:latin typeface="+mn-ea"/>
                <a:ea typeface="+mn-ea"/>
              </a:rPr>
              <a:t>与</a:t>
            </a:r>
            <a:r>
              <a:rPr lang="en-US" altLang="en-US" sz="2400" dirty="0">
                <a:solidFill>
                  <a:srgbClr val="C00000"/>
                </a:solidFill>
                <a:latin typeface="+mn-ea"/>
                <a:ea typeface="+mn-ea"/>
              </a:rPr>
              <a:t>74HC574</a:t>
            </a:r>
            <a:r>
              <a:rPr lang="zh-CN" altLang="en-US" sz="2400" dirty="0">
                <a:solidFill>
                  <a:srgbClr val="C00000"/>
                </a:solidFill>
                <a:latin typeface="+mn-ea"/>
                <a:ea typeface="+mn-ea"/>
              </a:rPr>
              <a:t>的逻辑功能表：</a:t>
            </a:r>
          </a:p>
        </p:txBody>
      </p:sp>
      <p:sp>
        <p:nvSpPr>
          <p:cNvPr id="73733"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pic>
        <p:nvPicPr>
          <p:cNvPr id="73734" name="Picture 2"/>
          <p:cNvPicPr>
            <a:picLocks noChangeAspect="1" noChangeArrowheads="1"/>
          </p:cNvPicPr>
          <p:nvPr/>
        </p:nvPicPr>
        <p:blipFill>
          <a:blip r:embed="rId3" cstate="print"/>
          <a:srcRect/>
          <a:stretch>
            <a:fillRect/>
          </a:stretch>
        </p:blipFill>
        <p:spPr bwMode="auto">
          <a:xfrm>
            <a:off x="571501" y="1285875"/>
            <a:ext cx="7648575" cy="1446610"/>
          </a:xfrm>
          <a:prstGeom prst="rect">
            <a:avLst/>
          </a:prstGeom>
          <a:noFill/>
          <a:ln w="9525">
            <a:noFill/>
            <a:miter lim="800000"/>
            <a:headEnd/>
            <a:tailEnd/>
          </a:ln>
        </p:spPr>
      </p:pic>
      <p:sp>
        <p:nvSpPr>
          <p:cNvPr id="11" name="Rectangle 10"/>
          <p:cNvSpPr>
            <a:spLocks noChangeArrowheads="1"/>
          </p:cNvSpPr>
          <p:nvPr/>
        </p:nvSpPr>
        <p:spPr bwMode="auto">
          <a:xfrm>
            <a:off x="1" y="2732485"/>
            <a:ext cx="8786813"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a:t>
            </a:r>
            <a:r>
              <a:rPr lang="zh-CN" altLang="en-US" sz="2400" dirty="0">
                <a:solidFill>
                  <a:srgbClr val="C00000"/>
                </a:solidFill>
                <a:latin typeface="+mn-ea"/>
                <a:ea typeface="+mn-ea"/>
              </a:rPr>
              <a:t>例</a:t>
            </a:r>
            <a:r>
              <a:rPr lang="en-US" sz="2400" dirty="0">
                <a:solidFill>
                  <a:srgbClr val="C00000"/>
                </a:solidFill>
                <a:latin typeface="+mn-ea"/>
                <a:ea typeface="+mn-ea"/>
              </a:rPr>
              <a:t>4-5-1</a:t>
            </a:r>
            <a:r>
              <a:rPr lang="en-US" altLang="zh-CN" sz="2400" dirty="0">
                <a:solidFill>
                  <a:srgbClr val="C00000"/>
                </a:solidFill>
                <a:latin typeface="+mn-ea"/>
                <a:ea typeface="+mn-ea"/>
              </a:rPr>
              <a:t>】</a:t>
            </a:r>
            <a:r>
              <a:rPr lang="en-US" sz="2400" dirty="0">
                <a:solidFill>
                  <a:srgbClr val="C00000"/>
                </a:solidFill>
                <a:latin typeface="+mn-ea"/>
                <a:ea typeface="+mn-ea"/>
              </a:rPr>
              <a:t>74HC573</a:t>
            </a:r>
            <a:r>
              <a:rPr lang="zh-CN" altLang="en-US" sz="2400" dirty="0">
                <a:solidFill>
                  <a:srgbClr val="C00000"/>
                </a:solidFill>
                <a:latin typeface="+mn-ea"/>
                <a:ea typeface="+mn-ea"/>
              </a:rPr>
              <a:t>静态驱动两只共阴数码管显示“</a:t>
            </a:r>
            <a:r>
              <a:rPr lang="en-US" sz="2400" dirty="0">
                <a:solidFill>
                  <a:srgbClr val="C00000"/>
                </a:solidFill>
                <a:latin typeface="+mn-ea"/>
                <a:ea typeface="+mn-ea"/>
              </a:rPr>
              <a:t>60</a:t>
            </a:r>
            <a:r>
              <a:rPr lang="zh-CN" altLang="en-US" sz="2400" dirty="0">
                <a:solidFill>
                  <a:srgbClr val="C00000"/>
                </a:solidFill>
                <a:latin typeface="+mn-ea"/>
                <a:ea typeface="+mn-ea"/>
              </a:rPr>
              <a:t>”的电路。</a:t>
            </a:r>
          </a:p>
        </p:txBody>
      </p:sp>
      <p:grpSp>
        <p:nvGrpSpPr>
          <p:cNvPr id="2" name="组合 11"/>
          <p:cNvGrpSpPr>
            <a:grpSpLocks/>
          </p:cNvGrpSpPr>
          <p:nvPr/>
        </p:nvGrpSpPr>
        <p:grpSpPr bwMode="auto">
          <a:xfrm>
            <a:off x="250825" y="3057525"/>
            <a:ext cx="8713788" cy="1674019"/>
            <a:chOff x="251400" y="4077090"/>
            <a:chExt cx="8713210" cy="2232310"/>
          </a:xfrm>
        </p:grpSpPr>
        <p:sp>
          <p:nvSpPr>
            <p:cNvPr id="73737" name="矩形 8"/>
            <p:cNvSpPr>
              <a:spLocks noChangeArrowheads="1"/>
            </p:cNvSpPr>
            <p:nvPr/>
          </p:nvSpPr>
          <p:spPr bwMode="auto">
            <a:xfrm>
              <a:off x="251400" y="4077090"/>
              <a:ext cx="8713210" cy="223231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3738" name="Picture 3" descr="4T5T2"/>
            <p:cNvPicPr>
              <a:picLocks noChangeAspect="1" noChangeArrowheads="1"/>
            </p:cNvPicPr>
            <p:nvPr/>
          </p:nvPicPr>
          <p:blipFill>
            <a:blip r:embed="rId4" cstate="print"/>
            <a:srcRect/>
            <a:stretch>
              <a:fillRect/>
            </a:stretch>
          </p:blipFill>
          <p:spPr bwMode="auto">
            <a:xfrm>
              <a:off x="285750" y="4143375"/>
              <a:ext cx="8634413" cy="2071688"/>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box(in)">
                                      <p:cBhvr>
                                        <p:cTn id="12" dur="500"/>
                                        <p:tgtEl>
                                          <p:spTgt spid="7373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4.6  </a:t>
            </a:r>
            <a:r>
              <a:rPr lang="zh-CN" altLang="en-US" sz="2400" dirty="0">
                <a:solidFill>
                  <a:srgbClr val="C00000"/>
                </a:solidFill>
                <a:latin typeface="+mn-ea"/>
                <a:ea typeface="+mn-ea"/>
              </a:rPr>
              <a:t>触发器设计</a:t>
            </a:r>
          </a:p>
        </p:txBody>
      </p:sp>
      <p:sp>
        <p:nvSpPr>
          <p:cNvPr id="7475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428625" y="910828"/>
            <a:ext cx="8358188" cy="461665"/>
          </a:xfrm>
          <a:prstGeom prst="rect">
            <a:avLst/>
          </a:prstGeom>
          <a:noFill/>
          <a:ln w="9525">
            <a:noFill/>
            <a:miter lim="800000"/>
            <a:headEnd/>
            <a:tailEnd/>
          </a:ln>
        </p:spPr>
        <p:txBody>
          <a:bodyPr>
            <a:spAutoFit/>
          </a:bodyPr>
          <a:lstStyle/>
          <a:p>
            <a:pPr>
              <a:defRPr/>
            </a:pPr>
            <a:r>
              <a:rPr lang="zh-CN" altLang="en-US" sz="2400" dirty="0">
                <a:solidFill>
                  <a:srgbClr val="FF0000"/>
                </a:solidFill>
              </a:rPr>
              <a:t>特点：</a:t>
            </a:r>
            <a:endParaRPr lang="zh-CN" altLang="en-US" sz="2400" dirty="0">
              <a:latin typeface="+mn-ea"/>
              <a:ea typeface="+mn-ea"/>
            </a:endParaRPr>
          </a:p>
        </p:txBody>
      </p:sp>
      <p:sp>
        <p:nvSpPr>
          <p:cNvPr id="74757"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8" name="Rectangle 10"/>
          <p:cNvSpPr>
            <a:spLocks noChangeArrowheads="1"/>
          </p:cNvSpPr>
          <p:nvPr/>
        </p:nvSpPr>
        <p:spPr bwMode="auto">
          <a:xfrm>
            <a:off x="428626" y="3696891"/>
            <a:ext cx="8143875" cy="424732"/>
          </a:xfrm>
          <a:prstGeom prst="rect">
            <a:avLst/>
          </a:prstGeom>
          <a:noFill/>
          <a:ln w="9525">
            <a:noFill/>
            <a:miter lim="800000"/>
            <a:headEnd/>
            <a:tailEnd/>
          </a:ln>
        </p:spPr>
        <p:txBody>
          <a:bodyPr>
            <a:spAutoFit/>
          </a:bodyPr>
          <a:lstStyle/>
          <a:p>
            <a:pPr>
              <a:lnSpc>
                <a:spcPct val="90000"/>
              </a:lnSpc>
              <a:spcBef>
                <a:spcPct val="50000"/>
              </a:spcBef>
              <a:defRPr/>
            </a:pPr>
            <a:r>
              <a:rPr lang="en-US" sz="2400" u="sng" dirty="0">
                <a:latin typeface="+mn-ea"/>
                <a:ea typeface="+mn-ea"/>
                <a:sym typeface="Wingdings"/>
              </a:rPr>
              <a:t></a:t>
            </a:r>
            <a:r>
              <a:rPr lang="zh-CN" altLang="en-US" sz="2400" u="sng" dirty="0">
                <a:latin typeface="+mn-ea"/>
                <a:ea typeface="+mn-ea"/>
              </a:rPr>
              <a:t>提示： </a:t>
            </a:r>
            <a:r>
              <a:rPr lang="en-US" sz="2400" u="sng" dirty="0">
                <a:latin typeface="+mn-ea"/>
                <a:ea typeface="+mn-ea"/>
              </a:rPr>
              <a:t>RS</a:t>
            </a:r>
            <a:r>
              <a:rPr lang="zh-CN" altLang="en-US" sz="2400" u="sng" dirty="0">
                <a:latin typeface="+mn-ea"/>
                <a:ea typeface="+mn-ea"/>
              </a:rPr>
              <a:t>触发器常常被用于进行按键消抖电路设计。</a:t>
            </a:r>
            <a:endParaRPr lang="zh-CN" altLang="en-US" sz="2400" u="sng" dirty="0">
              <a:solidFill>
                <a:srgbClr val="FF0000"/>
              </a:solidFill>
              <a:latin typeface="+mn-ea"/>
              <a:ea typeface="+mn-ea"/>
            </a:endParaRPr>
          </a:p>
        </p:txBody>
      </p:sp>
      <p:sp>
        <p:nvSpPr>
          <p:cNvPr id="12" name="Rectangle 10"/>
          <p:cNvSpPr>
            <a:spLocks noChangeArrowheads="1"/>
          </p:cNvSpPr>
          <p:nvPr/>
        </p:nvSpPr>
        <p:spPr bwMode="auto">
          <a:xfrm>
            <a:off x="428625" y="2732485"/>
            <a:ext cx="8286750" cy="424732"/>
          </a:xfrm>
          <a:prstGeom prst="rect">
            <a:avLst/>
          </a:prstGeom>
          <a:noFill/>
          <a:ln w="9525">
            <a:noFill/>
            <a:miter lim="800000"/>
            <a:headEnd/>
            <a:tailEnd/>
          </a:ln>
        </p:spPr>
        <p:txBody>
          <a:bodyPr>
            <a:spAutoFit/>
          </a:bodyPr>
          <a:lstStyle/>
          <a:p>
            <a:pPr>
              <a:lnSpc>
                <a:spcPct val="90000"/>
              </a:lnSpc>
              <a:spcBef>
                <a:spcPct val="50000"/>
              </a:spcBef>
            </a:pPr>
            <a:r>
              <a:rPr lang="zh-CN" altLang="en-US" sz="2400"/>
              <a:t>触发器按逻辑功能可分为</a:t>
            </a:r>
            <a:r>
              <a:rPr lang="en-US" altLang="zh-CN" sz="2400"/>
              <a:t>RS</a:t>
            </a:r>
            <a:r>
              <a:rPr lang="zh-CN" altLang="en-US" sz="2400"/>
              <a:t>、</a:t>
            </a:r>
            <a:r>
              <a:rPr lang="en-US" altLang="zh-CN" sz="2400"/>
              <a:t>D</a:t>
            </a:r>
            <a:r>
              <a:rPr lang="zh-CN" altLang="en-US" sz="2400"/>
              <a:t>、</a:t>
            </a:r>
            <a:r>
              <a:rPr lang="en-US" altLang="zh-CN" sz="2400"/>
              <a:t>JK</a:t>
            </a:r>
            <a:r>
              <a:rPr lang="zh-CN" altLang="en-US" sz="2400"/>
              <a:t>和</a:t>
            </a:r>
            <a:r>
              <a:rPr lang="en-US" altLang="zh-CN" sz="2400"/>
              <a:t>T</a:t>
            </a:r>
            <a:r>
              <a:rPr lang="zh-CN" altLang="en-US" sz="2400"/>
              <a:t>这</a:t>
            </a:r>
            <a:r>
              <a:rPr lang="en-US" altLang="zh-CN" sz="2400"/>
              <a:t>4</a:t>
            </a:r>
            <a:r>
              <a:rPr lang="zh-CN" altLang="en-US" sz="2400"/>
              <a:t>种主要类型。</a:t>
            </a:r>
            <a:endParaRPr kumimoji="1" lang="zh-CN" altLang="en-US" sz="2400">
              <a:latin typeface="楷体_GB2312" pitchFamily="49" charset="-122"/>
              <a:ea typeface="楷体_GB2312" pitchFamily="49" charset="-122"/>
            </a:endParaRPr>
          </a:p>
        </p:txBody>
      </p:sp>
      <p:sp>
        <p:nvSpPr>
          <p:cNvPr id="9" name="Rectangle 10"/>
          <p:cNvSpPr>
            <a:spLocks noChangeArrowheads="1"/>
          </p:cNvSpPr>
          <p:nvPr/>
        </p:nvSpPr>
        <p:spPr bwMode="auto">
          <a:xfrm>
            <a:off x="428625" y="1285876"/>
            <a:ext cx="8358188" cy="461665"/>
          </a:xfrm>
          <a:prstGeom prst="rect">
            <a:avLst/>
          </a:prstGeom>
          <a:noFill/>
          <a:ln w="9525">
            <a:noFill/>
            <a:miter lim="800000"/>
            <a:headEnd/>
            <a:tailEnd/>
          </a:ln>
        </p:spPr>
        <p:txBody>
          <a:bodyPr>
            <a:spAutoFit/>
          </a:bodyPr>
          <a:lstStyle/>
          <a:p>
            <a:pPr>
              <a:defRPr/>
            </a:pPr>
            <a:r>
              <a:rPr lang="en-US" sz="2400" dirty="0">
                <a:solidFill>
                  <a:srgbClr val="0000CC"/>
                </a:solidFill>
                <a:sym typeface="Wingdings"/>
              </a:rPr>
              <a:t></a:t>
            </a:r>
            <a:r>
              <a:rPr lang="en-US" sz="2400" baseline="-25000" dirty="0">
                <a:solidFill>
                  <a:srgbClr val="0000CC"/>
                </a:solidFill>
              </a:rPr>
              <a:t>  </a:t>
            </a:r>
            <a:r>
              <a:rPr lang="zh-CN" altLang="en-US" sz="2400" dirty="0">
                <a:solidFill>
                  <a:srgbClr val="0000CC"/>
                </a:solidFill>
                <a:latin typeface="+mn-ea"/>
                <a:ea typeface="+mn-ea"/>
              </a:rPr>
              <a:t>在一定条件下，触发器可以维持在两种稳态（</a:t>
            </a:r>
            <a:r>
              <a:rPr lang="en-US" sz="2400" dirty="0">
                <a:solidFill>
                  <a:srgbClr val="0000CC"/>
                </a:solidFill>
                <a:latin typeface="+mn-ea"/>
                <a:ea typeface="+mn-ea"/>
              </a:rPr>
              <a:t>0</a:t>
            </a:r>
            <a:r>
              <a:rPr lang="zh-CN" altLang="en-US" sz="2400" dirty="0">
                <a:solidFill>
                  <a:srgbClr val="0000CC"/>
                </a:solidFill>
                <a:latin typeface="+mn-ea"/>
                <a:ea typeface="+mn-ea"/>
              </a:rPr>
              <a:t>或</a:t>
            </a:r>
            <a:r>
              <a:rPr lang="en-US" sz="2400" dirty="0">
                <a:solidFill>
                  <a:srgbClr val="0000CC"/>
                </a:solidFill>
                <a:latin typeface="+mn-ea"/>
                <a:ea typeface="+mn-ea"/>
              </a:rPr>
              <a:t>1</a:t>
            </a:r>
            <a:r>
              <a:rPr lang="zh-CN" altLang="en-US" sz="2400" dirty="0">
                <a:solidFill>
                  <a:srgbClr val="0000CC"/>
                </a:solidFill>
                <a:latin typeface="+mn-ea"/>
                <a:ea typeface="+mn-ea"/>
              </a:rPr>
              <a:t>）；</a:t>
            </a:r>
          </a:p>
        </p:txBody>
      </p:sp>
      <p:sp>
        <p:nvSpPr>
          <p:cNvPr id="11" name="Rectangle 10"/>
          <p:cNvSpPr>
            <a:spLocks noChangeArrowheads="1"/>
          </p:cNvSpPr>
          <p:nvPr/>
        </p:nvSpPr>
        <p:spPr bwMode="auto">
          <a:xfrm>
            <a:off x="428625" y="1660922"/>
            <a:ext cx="8358188" cy="830997"/>
          </a:xfrm>
          <a:prstGeom prst="rect">
            <a:avLst/>
          </a:prstGeom>
          <a:noFill/>
          <a:ln w="9525">
            <a:noFill/>
            <a:miter lim="800000"/>
            <a:headEnd/>
            <a:tailEnd/>
          </a:ln>
        </p:spPr>
        <p:txBody>
          <a:bodyPr>
            <a:spAutoFit/>
          </a:bodyPr>
          <a:lstStyle/>
          <a:p>
            <a:pPr>
              <a:defRPr/>
            </a:pPr>
            <a:r>
              <a:rPr lang="en-US" altLang="en-US" sz="2400" dirty="0">
                <a:solidFill>
                  <a:srgbClr val="0000CC"/>
                </a:solidFill>
                <a:latin typeface="+mn-ea"/>
                <a:ea typeface="+mn-ea"/>
                <a:sym typeface="Wingdings"/>
              </a:rPr>
              <a:t></a:t>
            </a:r>
            <a:r>
              <a:rPr lang="zh-CN" altLang="en-US" sz="2400" dirty="0">
                <a:solidFill>
                  <a:srgbClr val="0000CC"/>
                </a:solidFill>
                <a:latin typeface="+mn-ea"/>
                <a:ea typeface="+mn-ea"/>
              </a:rPr>
              <a:t>在外加信号触发下，触发器的输出可从一种稳态跳变成另一种稳态（</a:t>
            </a:r>
            <a:r>
              <a:rPr lang="en-US" altLang="en-US" sz="2400" dirty="0">
                <a:solidFill>
                  <a:srgbClr val="0000CC"/>
                </a:solidFill>
                <a:latin typeface="+mn-ea"/>
                <a:ea typeface="+mn-ea"/>
              </a:rPr>
              <a:t>1</a:t>
            </a:r>
            <a:r>
              <a:rPr lang="zh-CN" altLang="en-US" sz="2400" dirty="0">
                <a:solidFill>
                  <a:srgbClr val="0000CC"/>
                </a:solidFill>
                <a:latin typeface="+mn-ea"/>
                <a:ea typeface="+mn-ea"/>
              </a:rPr>
              <a:t>→</a:t>
            </a:r>
            <a:r>
              <a:rPr lang="en-US" altLang="en-US" sz="2400" dirty="0">
                <a:solidFill>
                  <a:srgbClr val="0000CC"/>
                </a:solidFill>
                <a:latin typeface="+mn-ea"/>
                <a:ea typeface="+mn-ea"/>
              </a:rPr>
              <a:t>0</a:t>
            </a:r>
            <a:r>
              <a:rPr lang="zh-CN" altLang="en-US" sz="2400" dirty="0">
                <a:solidFill>
                  <a:srgbClr val="0000CC"/>
                </a:solidFill>
                <a:latin typeface="+mn-ea"/>
                <a:ea typeface="+mn-ea"/>
              </a:rPr>
              <a:t>或</a:t>
            </a:r>
            <a:r>
              <a:rPr lang="en-US" altLang="en-US" sz="2400" dirty="0">
                <a:solidFill>
                  <a:srgbClr val="0000CC"/>
                </a:solidFill>
                <a:latin typeface="+mn-ea"/>
                <a:ea typeface="+mn-ea"/>
              </a:rPr>
              <a:t>0</a:t>
            </a:r>
            <a:r>
              <a:rPr lang="zh-CN" altLang="en-US" sz="2400" dirty="0">
                <a:solidFill>
                  <a:srgbClr val="0000CC"/>
                </a:solidFill>
                <a:latin typeface="+mn-ea"/>
                <a:ea typeface="+mn-ea"/>
              </a:rPr>
              <a:t>→</a:t>
            </a:r>
            <a:r>
              <a:rPr lang="en-US" altLang="en-US" sz="2400" dirty="0">
                <a:solidFill>
                  <a:srgbClr val="0000CC"/>
                </a:solidFill>
                <a:latin typeface="+mn-ea"/>
                <a:ea typeface="+mn-ea"/>
              </a:rPr>
              <a:t>1</a:t>
            </a:r>
            <a:r>
              <a:rPr lang="zh-CN" altLang="en-US" sz="2400" dirty="0">
                <a:solidFill>
                  <a:srgbClr val="0000CC"/>
                </a:solidFill>
                <a:latin typeface="+mn-ea"/>
                <a:ea typeface="+mn-ea"/>
              </a:rPr>
              <a:t>）；</a:t>
            </a:r>
          </a:p>
        </p:txBody>
      </p:sp>
      <p:sp>
        <p:nvSpPr>
          <p:cNvPr id="13" name="Rectangle 10"/>
          <p:cNvSpPr>
            <a:spLocks noChangeArrowheads="1"/>
          </p:cNvSpPr>
          <p:nvPr/>
        </p:nvSpPr>
        <p:spPr bwMode="auto">
          <a:xfrm>
            <a:off x="428625" y="2303860"/>
            <a:ext cx="8358188" cy="461665"/>
          </a:xfrm>
          <a:prstGeom prst="rect">
            <a:avLst/>
          </a:prstGeom>
          <a:noFill/>
          <a:ln w="9525">
            <a:noFill/>
            <a:miter lim="800000"/>
            <a:headEnd/>
            <a:tailEnd/>
          </a:ln>
        </p:spPr>
        <p:txBody>
          <a:bodyPr>
            <a:spAutoFit/>
          </a:bodyPr>
          <a:lstStyle/>
          <a:p>
            <a:pPr>
              <a:defRPr/>
            </a:pPr>
            <a:r>
              <a:rPr lang="en-US" altLang="en-US" sz="2400" dirty="0">
                <a:solidFill>
                  <a:srgbClr val="0000CC"/>
                </a:solidFill>
                <a:latin typeface="+mn-ea"/>
                <a:ea typeface="+mn-ea"/>
                <a:sym typeface="Wingdings"/>
              </a:rPr>
              <a:t></a:t>
            </a:r>
            <a:r>
              <a:rPr lang="zh-CN" altLang="en-US" sz="2400" dirty="0">
                <a:solidFill>
                  <a:srgbClr val="0000CC"/>
                </a:solidFill>
                <a:latin typeface="+mn-ea"/>
                <a:ea typeface="+mn-ea"/>
              </a:rPr>
              <a:t>触发器具有记忆功能，一片可存储一位二进制数</a:t>
            </a:r>
            <a:r>
              <a:rPr lang="en-US" altLang="en-US" sz="2400" dirty="0">
                <a:solidFill>
                  <a:srgbClr val="0000CC"/>
                </a:solidFill>
                <a:latin typeface="+mn-ea"/>
                <a:ea typeface="+mn-ea"/>
              </a:rPr>
              <a:t>0</a:t>
            </a:r>
            <a:r>
              <a:rPr lang="zh-CN" altLang="en-US" sz="2400" dirty="0">
                <a:solidFill>
                  <a:srgbClr val="0000CC"/>
                </a:solidFill>
                <a:latin typeface="+mn-ea"/>
                <a:ea typeface="+mn-ea"/>
              </a:rPr>
              <a:t>或</a:t>
            </a:r>
            <a:r>
              <a:rPr lang="en-US" altLang="en-US" sz="2400" dirty="0">
                <a:solidFill>
                  <a:srgbClr val="0000CC"/>
                </a:solidFill>
                <a:latin typeface="+mn-ea"/>
                <a:ea typeface="+mn-ea"/>
              </a:rPr>
              <a:t>1</a:t>
            </a:r>
            <a:r>
              <a:rPr lang="zh-CN" altLang="en-US" sz="2400" dirty="0">
                <a:solidFill>
                  <a:srgbClr val="0000CC"/>
                </a:solidFill>
                <a:latin typeface="+mn-ea"/>
                <a:ea typeface="+mn-ea"/>
              </a:rPr>
              <a:t>。</a:t>
            </a:r>
          </a:p>
        </p:txBody>
      </p:sp>
      <p:sp>
        <p:nvSpPr>
          <p:cNvPr id="14" name="Rectangle 10"/>
          <p:cNvSpPr>
            <a:spLocks noChangeArrowheads="1"/>
          </p:cNvSpPr>
          <p:nvPr/>
        </p:nvSpPr>
        <p:spPr bwMode="auto">
          <a:xfrm>
            <a:off x="428625" y="3161110"/>
            <a:ext cx="8286750" cy="424732"/>
          </a:xfrm>
          <a:prstGeom prst="rect">
            <a:avLst/>
          </a:prstGeom>
          <a:noFill/>
          <a:ln w="9525">
            <a:noFill/>
            <a:miter lim="800000"/>
            <a:headEnd/>
            <a:tailEnd/>
          </a:ln>
        </p:spPr>
        <p:txBody>
          <a:bodyPr>
            <a:spAutoFit/>
          </a:bodyPr>
          <a:lstStyle/>
          <a:p>
            <a:pPr>
              <a:lnSpc>
                <a:spcPct val="90000"/>
              </a:lnSpc>
              <a:spcBef>
                <a:spcPct val="50000"/>
              </a:spcBef>
              <a:defRPr/>
            </a:pPr>
            <a:r>
              <a:rPr lang="zh-CN" altLang="en-US" sz="2400" dirty="0">
                <a:solidFill>
                  <a:srgbClr val="FF0000"/>
                </a:solidFill>
              </a:rPr>
              <a:t>应用：</a:t>
            </a:r>
            <a:r>
              <a:rPr lang="zh-CN" altLang="en-US" sz="2400" dirty="0">
                <a:solidFill>
                  <a:srgbClr val="0000CC"/>
                </a:solidFill>
                <a:latin typeface="+mn-ea"/>
                <a:ea typeface="+mn-ea"/>
              </a:rPr>
              <a:t>主要用在按键消抖、脉冲发生、翻转计数等场合。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downRigh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8" grpId="0" autoUpdateAnimBg="0"/>
      <p:bldP spid="12" grpId="0" autoUpdateAnimBg="0"/>
      <p:bldP spid="9" grpId="0" autoUpdateAnimBg="0"/>
      <p:bldP spid="11" grpId="0" autoUpdateAnimBg="0"/>
      <p:bldP spid="13" grpId="0" autoUpdateAnimBg="0"/>
      <p:bldP spid="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4.6  </a:t>
            </a:r>
            <a:r>
              <a:rPr lang="zh-CN" altLang="en-US" sz="2400" dirty="0">
                <a:solidFill>
                  <a:srgbClr val="C00000"/>
                </a:solidFill>
                <a:latin typeface="+mn-ea"/>
                <a:ea typeface="+mn-ea"/>
              </a:rPr>
              <a:t>触发器设计</a:t>
            </a:r>
          </a:p>
        </p:txBody>
      </p:sp>
      <p:sp>
        <p:nvSpPr>
          <p:cNvPr id="7577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Rectangle 10"/>
          <p:cNvSpPr>
            <a:spLocks noChangeArrowheads="1"/>
          </p:cNvSpPr>
          <p:nvPr/>
        </p:nvSpPr>
        <p:spPr bwMode="auto">
          <a:xfrm>
            <a:off x="428625" y="910828"/>
            <a:ext cx="8358188" cy="830997"/>
          </a:xfrm>
          <a:prstGeom prst="rect">
            <a:avLst/>
          </a:prstGeom>
          <a:noFill/>
          <a:ln w="9525">
            <a:noFill/>
            <a:miter lim="800000"/>
            <a:headEnd/>
            <a:tailEnd/>
          </a:ln>
        </p:spPr>
        <p:txBody>
          <a:bodyPr>
            <a:spAutoFit/>
          </a:bodyPr>
          <a:lstStyle/>
          <a:p>
            <a:pPr>
              <a:defRPr/>
            </a:pPr>
            <a:r>
              <a:rPr lang="en-US" altLang="zh-CN" sz="2400" dirty="0">
                <a:latin typeface="+mn-ea"/>
                <a:ea typeface="+mn-ea"/>
              </a:rPr>
              <a:t>【</a:t>
            </a:r>
            <a:r>
              <a:rPr lang="zh-CN" altLang="en-US" sz="2400" dirty="0">
                <a:latin typeface="+mn-ea"/>
                <a:ea typeface="+mn-ea"/>
              </a:rPr>
              <a:t>例</a:t>
            </a:r>
            <a:r>
              <a:rPr lang="en-US" sz="2400" dirty="0">
                <a:latin typeface="+mn-ea"/>
                <a:ea typeface="+mn-ea"/>
              </a:rPr>
              <a:t>4-6-1</a:t>
            </a:r>
            <a:r>
              <a:rPr lang="en-US" altLang="zh-CN" sz="2400" dirty="0">
                <a:latin typeface="+mn-ea"/>
                <a:ea typeface="+mn-ea"/>
              </a:rPr>
              <a:t>】 </a:t>
            </a:r>
            <a:r>
              <a:rPr lang="zh-CN" altLang="en-US" sz="2400" dirty="0">
                <a:latin typeface="+mn-ea"/>
                <a:ea typeface="+mn-ea"/>
              </a:rPr>
              <a:t>利用</a:t>
            </a:r>
            <a:r>
              <a:rPr lang="en-US" sz="2400" dirty="0">
                <a:latin typeface="+mn-ea"/>
                <a:ea typeface="+mn-ea"/>
              </a:rPr>
              <a:t>JK</a:t>
            </a:r>
            <a:r>
              <a:rPr lang="zh-CN" altLang="en-US" sz="2400" dirty="0">
                <a:latin typeface="+mn-ea"/>
                <a:ea typeface="+mn-ea"/>
              </a:rPr>
              <a:t>触发器将占空比为</a:t>
            </a:r>
            <a:r>
              <a:rPr lang="en-US" sz="2400" dirty="0">
                <a:latin typeface="+mn-ea"/>
                <a:ea typeface="+mn-ea"/>
              </a:rPr>
              <a:t>10%</a:t>
            </a:r>
            <a:r>
              <a:rPr lang="zh-CN" altLang="en-US" sz="2400" dirty="0">
                <a:latin typeface="+mn-ea"/>
                <a:ea typeface="+mn-ea"/>
              </a:rPr>
              <a:t>的脉冲信号转换成占空比为</a:t>
            </a:r>
            <a:r>
              <a:rPr lang="en-US" sz="2400" dirty="0">
                <a:latin typeface="+mn-ea"/>
                <a:ea typeface="+mn-ea"/>
              </a:rPr>
              <a:t>50%</a:t>
            </a:r>
            <a:r>
              <a:rPr lang="zh-CN" altLang="en-US" sz="2400" dirty="0">
                <a:latin typeface="+mn-ea"/>
                <a:ea typeface="+mn-ea"/>
              </a:rPr>
              <a:t>的</a:t>
            </a:r>
            <a:r>
              <a:rPr lang="en-US" sz="2400" dirty="0">
                <a:latin typeface="+mn-ea"/>
                <a:ea typeface="+mn-ea"/>
              </a:rPr>
              <a:t>2</a:t>
            </a:r>
            <a:r>
              <a:rPr lang="zh-CN" altLang="en-US" sz="2400" dirty="0">
                <a:latin typeface="+mn-ea"/>
                <a:ea typeface="+mn-ea"/>
              </a:rPr>
              <a:t>分频双相</a:t>
            </a:r>
            <a:r>
              <a:rPr lang="en-US" sz="2400" dirty="0">
                <a:latin typeface="+mn-ea"/>
                <a:ea typeface="+mn-ea"/>
              </a:rPr>
              <a:t> </a:t>
            </a:r>
            <a:r>
              <a:rPr lang="zh-CN" altLang="en-US" sz="2400" dirty="0">
                <a:latin typeface="+mn-ea"/>
                <a:ea typeface="+mn-ea"/>
              </a:rPr>
              <a:t>互补脉冲输出电路</a:t>
            </a:r>
            <a:r>
              <a:rPr lang="zh-CN" sz="2400" dirty="0">
                <a:latin typeface="+mn-ea"/>
                <a:ea typeface="+mn-ea"/>
              </a:rPr>
              <a:t> </a:t>
            </a:r>
            <a:r>
              <a:rPr lang="zh-CN" altLang="en-US" sz="2400" dirty="0">
                <a:latin typeface="+mn-ea"/>
                <a:ea typeface="+mn-ea"/>
              </a:rPr>
              <a:t>及仿真波形。</a:t>
            </a:r>
          </a:p>
        </p:txBody>
      </p:sp>
      <p:sp>
        <p:nvSpPr>
          <p:cNvPr id="75781"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7"/>
          <p:cNvGrpSpPr>
            <a:grpSpLocks/>
          </p:cNvGrpSpPr>
          <p:nvPr/>
        </p:nvGrpSpPr>
        <p:grpSpPr bwMode="auto">
          <a:xfrm>
            <a:off x="395289" y="1707356"/>
            <a:ext cx="8281987" cy="2430066"/>
            <a:chOff x="395420" y="2276840"/>
            <a:chExt cx="8281150" cy="3240450"/>
          </a:xfrm>
        </p:grpSpPr>
        <p:sp>
          <p:nvSpPr>
            <p:cNvPr id="75783" name="矩形 6"/>
            <p:cNvSpPr>
              <a:spLocks noChangeArrowheads="1"/>
            </p:cNvSpPr>
            <p:nvPr/>
          </p:nvSpPr>
          <p:spPr bwMode="auto">
            <a:xfrm>
              <a:off x="395420" y="2276840"/>
              <a:ext cx="8281150" cy="324045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5784" name="Picture 2" descr="4T6T1"/>
            <p:cNvPicPr>
              <a:picLocks noChangeAspect="1" noChangeArrowheads="1"/>
            </p:cNvPicPr>
            <p:nvPr/>
          </p:nvPicPr>
          <p:blipFill>
            <a:blip r:embed="rId3" cstate="print"/>
            <a:srcRect b="9555"/>
            <a:stretch>
              <a:fillRect/>
            </a:stretch>
          </p:blipFill>
          <p:spPr bwMode="auto">
            <a:xfrm>
              <a:off x="423863" y="2286000"/>
              <a:ext cx="8148637" cy="3143250"/>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4.7  </a:t>
            </a:r>
            <a:r>
              <a:rPr lang="zh-CN" altLang="en-US" sz="2400" dirty="0">
                <a:solidFill>
                  <a:srgbClr val="C00000"/>
                </a:solidFill>
                <a:latin typeface="+mn-ea"/>
                <a:ea typeface="+mn-ea"/>
              </a:rPr>
              <a:t>单稳态触发器设计</a:t>
            </a:r>
          </a:p>
        </p:txBody>
      </p:sp>
      <p:sp>
        <p:nvSpPr>
          <p:cNvPr id="7680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04"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 name="Rectangle 2"/>
          <p:cNvSpPr>
            <a:spLocks noChangeArrowheads="1"/>
          </p:cNvSpPr>
          <p:nvPr/>
        </p:nvSpPr>
        <p:spPr bwMode="auto">
          <a:xfrm>
            <a:off x="690563" y="1746647"/>
            <a:ext cx="7313612" cy="461665"/>
          </a:xfrm>
          <a:prstGeom prst="rect">
            <a:avLst/>
          </a:prstGeom>
          <a:noFill/>
          <a:ln w="9525">
            <a:noFill/>
            <a:miter lim="800000"/>
            <a:headEnd/>
            <a:tailEnd/>
          </a:ln>
        </p:spPr>
        <p:txBody>
          <a:bodyPr>
            <a:spAutoFit/>
          </a:bodyPr>
          <a:lstStyle/>
          <a:p>
            <a:pPr>
              <a:spcBef>
                <a:spcPct val="50000"/>
              </a:spcBef>
            </a:pPr>
            <a:r>
              <a:rPr lang="zh-CN" altLang="en-US" sz="2400">
                <a:solidFill>
                  <a:srgbClr val="000066"/>
                </a:solidFill>
                <a:latin typeface="楷体_GB2312" pitchFamily="49" charset="-122"/>
                <a:ea typeface="楷体_GB2312" pitchFamily="49" charset="-122"/>
              </a:rPr>
              <a:t>① 电路在没有触发信号作用时处于一种稳定状态。</a:t>
            </a:r>
            <a:endParaRPr lang="en-GB" altLang="en-US" sz="2400">
              <a:solidFill>
                <a:srgbClr val="000066"/>
              </a:solidFill>
              <a:latin typeface="楷体_GB2312" pitchFamily="49" charset="-122"/>
              <a:ea typeface="楷体_GB2312" pitchFamily="49" charset="-122"/>
            </a:endParaRPr>
          </a:p>
        </p:txBody>
      </p:sp>
      <p:sp>
        <p:nvSpPr>
          <p:cNvPr id="9" name="Rectangle 3"/>
          <p:cNvSpPr>
            <a:spLocks noChangeArrowheads="1"/>
          </p:cNvSpPr>
          <p:nvPr/>
        </p:nvSpPr>
        <p:spPr bwMode="auto">
          <a:xfrm>
            <a:off x="1095376" y="1168004"/>
            <a:ext cx="3922713" cy="461665"/>
          </a:xfrm>
          <a:prstGeom prst="rect">
            <a:avLst/>
          </a:prstGeom>
          <a:noFill/>
          <a:ln w="9525">
            <a:noFill/>
            <a:miter lim="800000"/>
            <a:headEnd/>
            <a:tailEnd/>
          </a:ln>
        </p:spPr>
        <p:txBody>
          <a:bodyPr>
            <a:spAutoFit/>
          </a:bodyPr>
          <a:lstStyle/>
          <a:p>
            <a:pPr>
              <a:spcBef>
                <a:spcPct val="50000"/>
              </a:spcBef>
            </a:pPr>
            <a:r>
              <a:rPr lang="zh-CN" altLang="en-US" sz="2400">
                <a:solidFill>
                  <a:srgbClr val="000066"/>
                </a:solidFill>
                <a:latin typeface="楷体_GB2312" pitchFamily="49" charset="-122"/>
                <a:ea typeface="楷体_GB2312" pitchFamily="49" charset="-122"/>
              </a:rPr>
              <a:t>单稳态触发器的工作特点：</a:t>
            </a:r>
            <a:endParaRPr lang="en-GB" altLang="en-US" sz="2400">
              <a:solidFill>
                <a:srgbClr val="000066"/>
              </a:solidFill>
              <a:latin typeface="楷体_GB2312" pitchFamily="49" charset="-122"/>
              <a:ea typeface="楷体_GB2312" pitchFamily="49" charset="-122"/>
            </a:endParaRPr>
          </a:p>
        </p:txBody>
      </p:sp>
      <p:sp>
        <p:nvSpPr>
          <p:cNvPr id="11" name="Rectangle 4"/>
          <p:cNvSpPr>
            <a:spLocks noChangeArrowheads="1"/>
          </p:cNvSpPr>
          <p:nvPr/>
        </p:nvSpPr>
        <p:spPr bwMode="auto">
          <a:xfrm>
            <a:off x="657225" y="2390775"/>
            <a:ext cx="7659688" cy="461665"/>
          </a:xfrm>
          <a:prstGeom prst="rect">
            <a:avLst/>
          </a:prstGeom>
          <a:noFill/>
          <a:ln w="9525">
            <a:noFill/>
            <a:miter lim="800000"/>
            <a:headEnd/>
            <a:tailEnd/>
          </a:ln>
        </p:spPr>
        <p:txBody>
          <a:bodyPr>
            <a:spAutoFit/>
          </a:bodyPr>
          <a:lstStyle/>
          <a:p>
            <a:pPr>
              <a:spcBef>
                <a:spcPct val="50000"/>
              </a:spcBef>
            </a:pPr>
            <a:r>
              <a:rPr lang="zh-CN" altLang="en-US" sz="2400">
                <a:solidFill>
                  <a:srgbClr val="000066"/>
                </a:solidFill>
                <a:latin typeface="楷体_GB2312" pitchFamily="49" charset="-122"/>
                <a:ea typeface="楷体_GB2312" pitchFamily="49" charset="-122"/>
              </a:rPr>
              <a:t>② 在外来触发信号作用下，电路由稳态翻转到暂稳态;</a:t>
            </a:r>
            <a:endParaRPr lang="en-GB" altLang="en-US" sz="2400">
              <a:solidFill>
                <a:srgbClr val="000066"/>
              </a:solidFill>
              <a:latin typeface="楷体_GB2312" pitchFamily="49" charset="-122"/>
              <a:ea typeface="楷体_GB2312" pitchFamily="49" charset="-122"/>
            </a:endParaRPr>
          </a:p>
        </p:txBody>
      </p:sp>
      <p:sp>
        <p:nvSpPr>
          <p:cNvPr id="12" name="Rectangle 5"/>
          <p:cNvSpPr>
            <a:spLocks noChangeArrowheads="1"/>
          </p:cNvSpPr>
          <p:nvPr/>
        </p:nvSpPr>
        <p:spPr bwMode="auto">
          <a:xfrm>
            <a:off x="663576" y="3112294"/>
            <a:ext cx="7796213" cy="1569660"/>
          </a:xfrm>
          <a:prstGeom prst="rect">
            <a:avLst/>
          </a:prstGeom>
          <a:noFill/>
          <a:ln w="9525">
            <a:noFill/>
            <a:miter lim="800000"/>
            <a:headEnd/>
            <a:tailEnd/>
          </a:ln>
        </p:spPr>
        <p:txBody>
          <a:bodyPr>
            <a:spAutoFit/>
          </a:bodyPr>
          <a:lstStyle/>
          <a:p>
            <a:pPr>
              <a:spcBef>
                <a:spcPct val="50000"/>
              </a:spcBef>
            </a:pPr>
            <a:r>
              <a:rPr lang="zh-CN" altLang="en-US" sz="2400">
                <a:solidFill>
                  <a:srgbClr val="000066"/>
                </a:solidFill>
                <a:latin typeface="Times New Roman" pitchFamily="18" charset="0"/>
                <a:ea typeface="楷体_GB2312" pitchFamily="49" charset="-122"/>
              </a:rPr>
              <a:t>③ 由于电路中</a:t>
            </a:r>
            <a:r>
              <a:rPr lang="zh-CN" altLang="en-US" sz="2400" i="1">
                <a:solidFill>
                  <a:srgbClr val="000066"/>
                </a:solidFill>
                <a:latin typeface="Times New Roman" pitchFamily="18" charset="0"/>
                <a:ea typeface="楷体_GB2312" pitchFamily="49" charset="-122"/>
              </a:rPr>
              <a:t>RC</a:t>
            </a:r>
            <a:r>
              <a:rPr lang="zh-CN" altLang="en-US" sz="2400">
                <a:solidFill>
                  <a:srgbClr val="000066"/>
                </a:solidFill>
                <a:latin typeface="Times New Roman" pitchFamily="18" charset="0"/>
                <a:ea typeface="楷体_GB2312" pitchFamily="49" charset="-122"/>
              </a:rPr>
              <a:t>延时环节的作用，暂稳态不能长保持,</a:t>
            </a:r>
          </a:p>
          <a:p>
            <a:pPr>
              <a:spcBef>
                <a:spcPct val="50000"/>
              </a:spcBef>
            </a:pPr>
            <a:r>
              <a:rPr lang="zh-CN" altLang="en-US" sz="2400">
                <a:solidFill>
                  <a:srgbClr val="000066"/>
                </a:solidFill>
                <a:latin typeface="Times New Roman" pitchFamily="18" charset="0"/>
                <a:ea typeface="楷体_GB2312" pitchFamily="49" charset="-122"/>
              </a:rPr>
              <a:t>经过一段时间后，电路会自动返回到稳态。暂稳态的</a:t>
            </a:r>
          </a:p>
          <a:p>
            <a:pPr>
              <a:spcBef>
                <a:spcPct val="50000"/>
              </a:spcBef>
            </a:pPr>
            <a:r>
              <a:rPr lang="zh-CN" altLang="en-US" sz="2400">
                <a:solidFill>
                  <a:srgbClr val="000066"/>
                </a:solidFill>
                <a:latin typeface="Times New Roman" pitchFamily="18" charset="0"/>
                <a:ea typeface="楷体_GB2312" pitchFamily="49" charset="-122"/>
              </a:rPr>
              <a:t>持续时间仅取与RC参数值有关。</a:t>
            </a:r>
            <a:endParaRPr lang="en-GB" altLang="en-US" sz="2400">
              <a:solidFill>
                <a:srgbClr val="000066"/>
              </a:solidFill>
              <a:latin typeface="Times New Roman"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1" grpId="0" autoUpdateAnimBg="0"/>
      <p:bldP spid="1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4.7.1  </a:t>
            </a:r>
            <a:r>
              <a:rPr lang="zh-CN" altLang="en-US" sz="2400" dirty="0">
                <a:solidFill>
                  <a:srgbClr val="C00000"/>
                </a:solidFill>
                <a:latin typeface="+mn-ea"/>
                <a:ea typeface="+mn-ea"/>
              </a:rPr>
              <a:t>不可重复触发单稳态触发器</a:t>
            </a:r>
          </a:p>
        </p:txBody>
      </p:sp>
      <p:sp>
        <p:nvSpPr>
          <p:cNvPr id="2048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86"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Group 4"/>
          <p:cNvGrpSpPr>
            <a:grpSpLocks/>
          </p:cNvGrpSpPr>
          <p:nvPr/>
        </p:nvGrpSpPr>
        <p:grpSpPr bwMode="auto">
          <a:xfrm>
            <a:off x="2649539" y="1403747"/>
            <a:ext cx="4275137" cy="1513284"/>
            <a:chOff x="0" y="0"/>
            <a:chExt cx="2693" cy="1271"/>
          </a:xfrm>
        </p:grpSpPr>
        <p:graphicFrame>
          <p:nvGraphicFramePr>
            <p:cNvPr id="20483" name="Object 4"/>
            <p:cNvGraphicFramePr>
              <a:graphicFrameLocks noChangeAspect="1"/>
            </p:cNvGraphicFramePr>
            <p:nvPr/>
          </p:nvGraphicFramePr>
          <p:xfrm>
            <a:off x="255" y="0"/>
            <a:ext cx="2438" cy="1271"/>
          </p:xfrm>
          <a:graphic>
            <a:graphicData uri="http://schemas.openxmlformats.org/presentationml/2006/ole">
              <p:oleObj spid="_x0000_s20483" r:id="rId4" imgW="2943161" imgH="1533461" progId="Word.Picture.8">
                <p:embed/>
              </p:oleObj>
            </a:graphicData>
          </a:graphic>
        </p:graphicFrame>
        <p:sp>
          <p:nvSpPr>
            <p:cNvPr id="20499" name="Text Box 6"/>
            <p:cNvSpPr txBox="1">
              <a:spLocks noChangeArrowheads="1"/>
            </p:cNvSpPr>
            <p:nvPr/>
          </p:nvSpPr>
          <p:spPr bwMode="auto">
            <a:xfrm>
              <a:off x="0" y="765"/>
              <a:ext cx="511" cy="397"/>
            </a:xfrm>
            <a:prstGeom prst="rect">
              <a:avLst/>
            </a:prstGeom>
            <a:noFill/>
            <a:ln w="9525">
              <a:noFill/>
              <a:miter lim="800000"/>
              <a:headEnd/>
              <a:tailEnd/>
            </a:ln>
          </p:spPr>
          <p:txBody>
            <a:bodyPr lIns="0" tIns="0" rIns="0" bIns="0"/>
            <a:lstStyle/>
            <a:p>
              <a:r>
                <a:rPr lang="zh-CN" altLang="zh-CN" i="1">
                  <a:latin typeface="楷体_GB2312" pitchFamily="49" charset="-122"/>
                  <a:ea typeface="楷体_GB2312" pitchFamily="49" charset="-122"/>
                </a:rPr>
                <a:t>v</a:t>
              </a:r>
              <a:r>
                <a:rPr lang="zh-CN" altLang="zh-CN" baseline="-25000">
                  <a:latin typeface="楷体_GB2312" pitchFamily="49" charset="-122"/>
                  <a:ea typeface="楷体_GB2312" pitchFamily="49" charset="-122"/>
                </a:rPr>
                <a:t>O</a:t>
              </a:r>
              <a:endParaRPr lang="zh-CN" altLang="zh-CN" sz="5400">
                <a:latin typeface="楷体_GB2312" pitchFamily="49" charset="-122"/>
                <a:ea typeface="楷体_GB2312" pitchFamily="49" charset="-122"/>
              </a:endParaRPr>
            </a:p>
          </p:txBody>
        </p:sp>
        <p:sp>
          <p:nvSpPr>
            <p:cNvPr id="20500" name="Text Box 7"/>
            <p:cNvSpPr txBox="1">
              <a:spLocks noChangeArrowheads="1"/>
            </p:cNvSpPr>
            <p:nvPr/>
          </p:nvSpPr>
          <p:spPr bwMode="auto">
            <a:xfrm>
              <a:off x="0" y="113"/>
              <a:ext cx="511" cy="397"/>
            </a:xfrm>
            <a:prstGeom prst="rect">
              <a:avLst/>
            </a:prstGeom>
            <a:noFill/>
            <a:ln w="9525">
              <a:noFill/>
              <a:miter lim="800000"/>
              <a:headEnd/>
              <a:tailEnd/>
            </a:ln>
          </p:spPr>
          <p:txBody>
            <a:bodyPr lIns="0" tIns="0" rIns="0" bIns="0"/>
            <a:lstStyle/>
            <a:p>
              <a:r>
                <a:rPr lang="zh-CN" altLang="zh-CN" i="1">
                  <a:latin typeface="楷体_GB2312" pitchFamily="49" charset="-122"/>
                  <a:ea typeface="楷体_GB2312" pitchFamily="49" charset="-122"/>
                </a:rPr>
                <a:t>v</a:t>
              </a:r>
              <a:r>
                <a:rPr lang="zh-CN" altLang="zh-CN" baseline="-25000">
                  <a:latin typeface="楷体_GB2312" pitchFamily="49" charset="-122"/>
                  <a:ea typeface="楷体_GB2312" pitchFamily="49" charset="-122"/>
                </a:rPr>
                <a:t>I</a:t>
              </a:r>
              <a:endParaRPr lang="zh-CN" altLang="zh-CN" sz="5400">
                <a:latin typeface="楷体_GB2312" pitchFamily="49" charset="-122"/>
                <a:ea typeface="楷体_GB2312" pitchFamily="49" charset="-122"/>
              </a:endParaRPr>
            </a:p>
          </p:txBody>
        </p:sp>
        <p:sp>
          <p:nvSpPr>
            <p:cNvPr id="20501" name="Text Box 8"/>
            <p:cNvSpPr txBox="1">
              <a:spLocks noChangeArrowheads="1"/>
            </p:cNvSpPr>
            <p:nvPr/>
          </p:nvSpPr>
          <p:spPr bwMode="auto">
            <a:xfrm>
              <a:off x="867" y="708"/>
              <a:ext cx="227" cy="255"/>
            </a:xfrm>
            <a:prstGeom prst="rect">
              <a:avLst/>
            </a:prstGeom>
            <a:solidFill>
              <a:schemeClr val="bg1"/>
            </a:solidFill>
            <a:ln w="9525">
              <a:noFill/>
              <a:miter lim="800000"/>
              <a:headEnd/>
              <a:tailEnd/>
            </a:ln>
          </p:spPr>
          <p:txBody>
            <a:bodyPr lIns="0" tIns="0" rIns="0" bIns="0"/>
            <a:lstStyle/>
            <a:p>
              <a:r>
                <a:rPr lang="zh-CN" altLang="zh-CN" sz="2400" i="1">
                  <a:latin typeface="楷体_GB2312" pitchFamily="49" charset="-122"/>
                  <a:ea typeface="楷体_GB2312" pitchFamily="49" charset="-122"/>
                </a:rPr>
                <a:t>t</a:t>
              </a:r>
              <a:r>
                <a:rPr lang="zh-CN" altLang="zh-CN" sz="2400" baseline="-25000">
                  <a:latin typeface="楷体_GB2312" pitchFamily="49" charset="-122"/>
                  <a:ea typeface="楷体_GB2312" pitchFamily="49" charset="-122"/>
                </a:rPr>
                <a:t>w</a:t>
              </a:r>
              <a:endParaRPr lang="zh-CN" altLang="zh-CN" sz="6600">
                <a:latin typeface="楷体_GB2312" pitchFamily="49" charset="-122"/>
                <a:ea typeface="楷体_GB2312" pitchFamily="49" charset="-122"/>
              </a:endParaRPr>
            </a:p>
          </p:txBody>
        </p:sp>
        <p:sp>
          <p:nvSpPr>
            <p:cNvPr id="20502" name="Text Box 9"/>
            <p:cNvSpPr txBox="1">
              <a:spLocks noChangeArrowheads="1"/>
            </p:cNvSpPr>
            <p:nvPr/>
          </p:nvSpPr>
          <p:spPr bwMode="auto">
            <a:xfrm>
              <a:off x="1803" y="708"/>
              <a:ext cx="227" cy="255"/>
            </a:xfrm>
            <a:prstGeom prst="rect">
              <a:avLst/>
            </a:prstGeom>
            <a:solidFill>
              <a:schemeClr val="bg1"/>
            </a:solidFill>
            <a:ln w="9525">
              <a:noFill/>
              <a:miter lim="800000"/>
              <a:headEnd/>
              <a:tailEnd/>
            </a:ln>
          </p:spPr>
          <p:txBody>
            <a:bodyPr lIns="0" tIns="0" rIns="0" bIns="0"/>
            <a:lstStyle/>
            <a:p>
              <a:r>
                <a:rPr lang="zh-CN" altLang="zh-CN" sz="2400" i="1">
                  <a:latin typeface="楷体_GB2312" pitchFamily="49" charset="-122"/>
                  <a:ea typeface="楷体_GB2312" pitchFamily="49" charset="-122"/>
                </a:rPr>
                <a:t>t</a:t>
              </a:r>
              <a:r>
                <a:rPr lang="zh-CN" altLang="zh-CN" sz="2400" baseline="-25000">
                  <a:latin typeface="楷体_GB2312" pitchFamily="49" charset="-122"/>
                  <a:ea typeface="楷体_GB2312" pitchFamily="49" charset="-122"/>
                </a:rPr>
                <a:t>w</a:t>
              </a:r>
              <a:endParaRPr lang="zh-CN" altLang="zh-CN" sz="6600">
                <a:latin typeface="楷体_GB2312" pitchFamily="49" charset="-122"/>
                <a:ea typeface="楷体_GB2312" pitchFamily="49" charset="-122"/>
              </a:endParaRPr>
            </a:p>
          </p:txBody>
        </p:sp>
      </p:grpSp>
      <p:grpSp>
        <p:nvGrpSpPr>
          <p:cNvPr id="3" name="Group 10"/>
          <p:cNvGrpSpPr>
            <a:grpSpLocks/>
          </p:cNvGrpSpPr>
          <p:nvPr/>
        </p:nvGrpSpPr>
        <p:grpSpPr bwMode="auto">
          <a:xfrm>
            <a:off x="2632075" y="3395663"/>
            <a:ext cx="4725988" cy="1515666"/>
            <a:chOff x="0" y="0"/>
            <a:chExt cx="2977" cy="1273"/>
          </a:xfrm>
        </p:grpSpPr>
        <p:graphicFrame>
          <p:nvGraphicFramePr>
            <p:cNvPr id="20482" name="Object 5"/>
            <p:cNvGraphicFramePr>
              <a:graphicFrameLocks noChangeAspect="1"/>
            </p:cNvGraphicFramePr>
            <p:nvPr/>
          </p:nvGraphicFramePr>
          <p:xfrm>
            <a:off x="369" y="0"/>
            <a:ext cx="2608" cy="1273"/>
          </p:xfrm>
          <a:graphic>
            <a:graphicData uri="http://schemas.openxmlformats.org/presentationml/2006/ole">
              <p:oleObj spid="_x0000_s20482" r:id="rId5" imgW="3162617" imgH="1544129" progId="Word.Picture.8">
                <p:embed/>
              </p:oleObj>
            </a:graphicData>
          </a:graphic>
        </p:graphicFrame>
        <p:sp>
          <p:nvSpPr>
            <p:cNvPr id="20495" name="Text Box 12"/>
            <p:cNvSpPr txBox="1">
              <a:spLocks noChangeArrowheads="1"/>
            </p:cNvSpPr>
            <p:nvPr/>
          </p:nvSpPr>
          <p:spPr bwMode="auto">
            <a:xfrm>
              <a:off x="0" y="794"/>
              <a:ext cx="511" cy="397"/>
            </a:xfrm>
            <a:prstGeom prst="rect">
              <a:avLst/>
            </a:prstGeom>
            <a:noFill/>
            <a:ln w="9525">
              <a:noFill/>
              <a:miter lim="800000"/>
              <a:headEnd/>
              <a:tailEnd/>
            </a:ln>
          </p:spPr>
          <p:txBody>
            <a:bodyPr lIns="0" tIns="0" rIns="0" bIns="0"/>
            <a:lstStyle/>
            <a:p>
              <a:r>
                <a:rPr lang="zh-CN" altLang="zh-CN" i="1">
                  <a:latin typeface="Bookman Old Style" pitchFamily="18" charset="0"/>
                </a:rPr>
                <a:t>v</a:t>
              </a:r>
              <a:r>
                <a:rPr lang="zh-CN" altLang="zh-CN" baseline="-25000">
                  <a:latin typeface="Times New Roman" pitchFamily="18" charset="0"/>
                </a:rPr>
                <a:t>O</a:t>
              </a:r>
              <a:endParaRPr lang="zh-CN" altLang="zh-CN" sz="5400"/>
            </a:p>
          </p:txBody>
        </p:sp>
        <p:sp>
          <p:nvSpPr>
            <p:cNvPr id="20496" name="Text Box 13"/>
            <p:cNvSpPr txBox="1">
              <a:spLocks noChangeArrowheads="1"/>
            </p:cNvSpPr>
            <p:nvPr/>
          </p:nvSpPr>
          <p:spPr bwMode="auto">
            <a:xfrm>
              <a:off x="0" y="142"/>
              <a:ext cx="511" cy="397"/>
            </a:xfrm>
            <a:prstGeom prst="rect">
              <a:avLst/>
            </a:prstGeom>
            <a:noFill/>
            <a:ln w="9525">
              <a:noFill/>
              <a:miter lim="800000"/>
              <a:headEnd/>
              <a:tailEnd/>
            </a:ln>
          </p:spPr>
          <p:txBody>
            <a:bodyPr lIns="0" tIns="0" rIns="0" bIns="0"/>
            <a:lstStyle/>
            <a:p>
              <a:r>
                <a:rPr lang="zh-CN" altLang="zh-CN" i="1">
                  <a:latin typeface="Bookman Old Style" pitchFamily="18" charset="0"/>
                </a:rPr>
                <a:t>v</a:t>
              </a:r>
              <a:r>
                <a:rPr lang="zh-CN" altLang="zh-CN" baseline="-25000">
                  <a:latin typeface="Times New Roman" pitchFamily="18" charset="0"/>
                </a:rPr>
                <a:t>I</a:t>
              </a:r>
              <a:endParaRPr lang="zh-CN" altLang="zh-CN" sz="5400"/>
            </a:p>
          </p:txBody>
        </p:sp>
        <p:sp>
          <p:nvSpPr>
            <p:cNvPr id="20497" name="Text Box 14"/>
            <p:cNvSpPr txBox="1">
              <a:spLocks noChangeArrowheads="1"/>
            </p:cNvSpPr>
            <p:nvPr/>
          </p:nvSpPr>
          <p:spPr bwMode="auto">
            <a:xfrm>
              <a:off x="1248" y="680"/>
              <a:ext cx="227" cy="255"/>
            </a:xfrm>
            <a:prstGeom prst="rect">
              <a:avLst/>
            </a:prstGeom>
            <a:solidFill>
              <a:schemeClr val="bg1"/>
            </a:solidFill>
            <a:ln w="9525">
              <a:noFill/>
              <a:miter lim="800000"/>
              <a:headEnd/>
              <a:tailEnd/>
            </a:ln>
          </p:spPr>
          <p:txBody>
            <a:bodyPr lIns="0" tIns="0" rIns="0" bIns="0"/>
            <a:lstStyle/>
            <a:p>
              <a:r>
                <a:rPr lang="zh-CN" altLang="zh-CN" sz="2400" i="1">
                  <a:latin typeface="Times New Roman" pitchFamily="18" charset="0"/>
                </a:rPr>
                <a:t>t</a:t>
              </a:r>
              <a:r>
                <a:rPr lang="zh-CN" altLang="zh-CN" sz="2400" baseline="-25000">
                  <a:latin typeface="Times New Roman" pitchFamily="18" charset="0"/>
                </a:rPr>
                <a:t>w</a:t>
              </a:r>
              <a:endParaRPr lang="zh-CN" altLang="zh-CN" sz="6600">
                <a:latin typeface="Times New Roman" pitchFamily="18" charset="0"/>
              </a:endParaRPr>
            </a:p>
          </p:txBody>
        </p:sp>
        <p:sp>
          <p:nvSpPr>
            <p:cNvPr id="20498" name="Text Box 15"/>
            <p:cNvSpPr txBox="1">
              <a:spLocks noChangeArrowheads="1"/>
            </p:cNvSpPr>
            <p:nvPr/>
          </p:nvSpPr>
          <p:spPr bwMode="auto">
            <a:xfrm>
              <a:off x="2240" y="680"/>
              <a:ext cx="227" cy="255"/>
            </a:xfrm>
            <a:prstGeom prst="rect">
              <a:avLst/>
            </a:prstGeom>
            <a:solidFill>
              <a:schemeClr val="bg1"/>
            </a:solidFill>
            <a:ln w="9525">
              <a:noFill/>
              <a:miter lim="800000"/>
              <a:headEnd/>
              <a:tailEnd/>
            </a:ln>
          </p:spPr>
          <p:txBody>
            <a:bodyPr lIns="0" tIns="0" rIns="0" bIns="0"/>
            <a:lstStyle/>
            <a:p>
              <a:r>
                <a:rPr lang="zh-CN" altLang="zh-CN" sz="2400" i="1">
                  <a:latin typeface="Times New Roman" pitchFamily="18" charset="0"/>
                </a:rPr>
                <a:t>t</a:t>
              </a:r>
              <a:r>
                <a:rPr lang="zh-CN" altLang="zh-CN" sz="2400" baseline="-25000">
                  <a:latin typeface="Times New Roman" pitchFamily="18" charset="0"/>
                </a:rPr>
                <a:t>w</a:t>
              </a:r>
              <a:endParaRPr lang="zh-CN" altLang="zh-CN" sz="6600">
                <a:latin typeface="Times New Roman" pitchFamily="18" charset="0"/>
              </a:endParaRPr>
            </a:p>
          </p:txBody>
        </p:sp>
      </p:grpSp>
      <p:sp>
        <p:nvSpPr>
          <p:cNvPr id="42" name="Rectangle 16"/>
          <p:cNvSpPr>
            <a:spLocks noChangeArrowheads="1"/>
          </p:cNvSpPr>
          <p:nvPr/>
        </p:nvSpPr>
        <p:spPr bwMode="auto">
          <a:xfrm>
            <a:off x="593725" y="1119338"/>
            <a:ext cx="2040943" cy="461665"/>
          </a:xfrm>
          <a:prstGeom prst="rect">
            <a:avLst/>
          </a:prstGeom>
          <a:solidFill>
            <a:schemeClr val="bg1"/>
          </a:solidFill>
          <a:ln w="9525">
            <a:solidFill>
              <a:srgbClr val="FF0000"/>
            </a:solidFill>
            <a:miter lim="800000"/>
            <a:headEnd/>
            <a:tailEnd/>
          </a:ln>
        </p:spPr>
        <p:txBody>
          <a:bodyPr wrap="none" anchor="ctr">
            <a:spAutoFit/>
          </a:bodyPr>
          <a:lstStyle/>
          <a:p>
            <a:r>
              <a:rPr lang="zh-CN" sz="2400">
                <a:solidFill>
                  <a:srgbClr val="000099"/>
                </a:solidFill>
                <a:latin typeface="楷体_GB2312" pitchFamily="49" charset="-122"/>
                <a:ea typeface="楷体_GB2312" pitchFamily="49" charset="-122"/>
              </a:rPr>
              <a:t>不可重复触发</a:t>
            </a:r>
          </a:p>
        </p:txBody>
      </p:sp>
      <p:sp>
        <p:nvSpPr>
          <p:cNvPr id="43" name="Rectangle 17"/>
          <p:cNvSpPr>
            <a:spLocks noChangeArrowheads="1"/>
          </p:cNvSpPr>
          <p:nvPr/>
        </p:nvSpPr>
        <p:spPr bwMode="auto">
          <a:xfrm>
            <a:off x="673100" y="3270797"/>
            <a:ext cx="1844675" cy="461665"/>
          </a:xfrm>
          <a:prstGeom prst="rect">
            <a:avLst/>
          </a:prstGeom>
          <a:solidFill>
            <a:schemeClr val="bg1"/>
          </a:solidFill>
          <a:ln w="9525">
            <a:solidFill>
              <a:srgbClr val="FF0000"/>
            </a:solidFill>
            <a:miter lim="800000"/>
            <a:headEnd/>
            <a:tailEnd/>
          </a:ln>
        </p:spPr>
        <p:txBody>
          <a:bodyPr anchor="ctr">
            <a:spAutoFit/>
          </a:bodyPr>
          <a:lstStyle/>
          <a:p>
            <a:r>
              <a:rPr lang="zh-CN" sz="2400">
                <a:solidFill>
                  <a:srgbClr val="000099"/>
                </a:solidFill>
                <a:latin typeface="楷体_GB2312" pitchFamily="49" charset="-122"/>
                <a:ea typeface="楷体_GB2312" pitchFamily="49" charset="-122"/>
              </a:rPr>
              <a:t>可重复触发</a:t>
            </a:r>
          </a:p>
        </p:txBody>
      </p:sp>
      <p:sp>
        <p:nvSpPr>
          <p:cNvPr id="44" name="AutoShape 18"/>
          <p:cNvSpPr>
            <a:spLocks noChangeArrowheads="1"/>
          </p:cNvSpPr>
          <p:nvPr/>
        </p:nvSpPr>
        <p:spPr bwMode="auto">
          <a:xfrm>
            <a:off x="4589464" y="3043238"/>
            <a:ext cx="1844675" cy="439341"/>
          </a:xfrm>
          <a:prstGeom prst="wedgeRoundRectCallout">
            <a:avLst>
              <a:gd name="adj1" fmla="val -70481"/>
              <a:gd name="adj2" fmla="val 208264"/>
              <a:gd name="adj3" fmla="val 16667"/>
            </a:avLst>
          </a:prstGeom>
          <a:solidFill>
            <a:srgbClr val="66FF33">
              <a:alpha val="23921"/>
            </a:srgbClr>
          </a:solidFill>
          <a:ln w="9525">
            <a:noFill/>
            <a:miter lim="800000"/>
            <a:headEnd/>
            <a:tailEnd/>
          </a:ln>
        </p:spPr>
        <p:txBody>
          <a:bodyPr anchor="ctr"/>
          <a:lstStyle/>
          <a:p>
            <a:r>
              <a:rPr lang="zh-CN" sz="2400">
                <a:solidFill>
                  <a:srgbClr val="000099"/>
                </a:solidFill>
                <a:latin typeface="楷体_GB2312" pitchFamily="49" charset="-122"/>
                <a:ea typeface="楷体_GB2312" pitchFamily="49" charset="-122"/>
              </a:rPr>
              <a:t>被重复触发</a:t>
            </a:r>
          </a:p>
        </p:txBody>
      </p:sp>
      <p:grpSp>
        <p:nvGrpSpPr>
          <p:cNvPr id="4" name="Group 19"/>
          <p:cNvGrpSpPr>
            <a:grpSpLocks/>
          </p:cNvGrpSpPr>
          <p:nvPr/>
        </p:nvGrpSpPr>
        <p:grpSpPr bwMode="auto">
          <a:xfrm>
            <a:off x="3517900" y="872729"/>
            <a:ext cx="2789238" cy="607219"/>
            <a:chOff x="0" y="0"/>
            <a:chExt cx="1474" cy="510"/>
          </a:xfrm>
        </p:grpSpPr>
        <p:sp>
          <p:nvSpPr>
            <p:cNvPr id="20493" name="AutoShape 20"/>
            <p:cNvSpPr>
              <a:spLocks noChangeArrowheads="1"/>
            </p:cNvSpPr>
            <p:nvPr/>
          </p:nvSpPr>
          <p:spPr bwMode="auto">
            <a:xfrm>
              <a:off x="0" y="0"/>
              <a:ext cx="1474" cy="369"/>
            </a:xfrm>
            <a:prstGeom prst="wedgeRoundRectCallout">
              <a:avLst>
                <a:gd name="adj1" fmla="val -27884"/>
                <a:gd name="adj2" fmla="val 110977"/>
                <a:gd name="adj3" fmla="val 16667"/>
              </a:avLst>
            </a:prstGeom>
            <a:solidFill>
              <a:srgbClr val="FFFDB9"/>
            </a:solidFill>
            <a:ln w="9525">
              <a:noFill/>
              <a:miter lim="800000"/>
              <a:headEnd/>
              <a:tailEnd/>
            </a:ln>
          </p:spPr>
          <p:txBody>
            <a:bodyPr anchor="ctr"/>
            <a:lstStyle/>
            <a:p>
              <a:r>
                <a:rPr lang="zh-CN" sz="2400">
                  <a:solidFill>
                    <a:srgbClr val="000099"/>
                  </a:solidFill>
                  <a:latin typeface="楷体_GB2312" pitchFamily="49" charset="-122"/>
                  <a:ea typeface="楷体_GB2312" pitchFamily="49" charset="-122"/>
                </a:rPr>
                <a:t>没有被重复触发</a:t>
              </a:r>
            </a:p>
          </p:txBody>
        </p:sp>
        <p:sp>
          <p:nvSpPr>
            <p:cNvPr id="20494" name="AutoShape 21"/>
            <p:cNvSpPr>
              <a:spLocks noChangeArrowheads="1"/>
            </p:cNvSpPr>
            <p:nvPr/>
          </p:nvSpPr>
          <p:spPr bwMode="auto">
            <a:xfrm rot="10652186">
              <a:off x="620" y="312"/>
              <a:ext cx="255" cy="198"/>
            </a:xfrm>
            <a:prstGeom prst="triangle">
              <a:avLst>
                <a:gd name="adj" fmla="val 100000"/>
              </a:avLst>
            </a:prstGeom>
            <a:solidFill>
              <a:srgbClr val="FFFA06">
                <a:alpha val="14117"/>
              </a:srgbClr>
            </a:solidFill>
            <a:ln w="9525">
              <a:noFill/>
              <a:miter lim="800000"/>
              <a:headEnd/>
              <a:tailEnd/>
            </a:ln>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dissolve">
                                      <p:cBhvr>
                                        <p:cTn id="21" dur="500"/>
                                        <p:tgtEl>
                                          <p:spTgt spid="43"/>
                                        </p:tgtEl>
                                      </p:cBhvr>
                                    </p:animEffect>
                                  </p:childTnLst>
                                </p:cTn>
                              </p:par>
                            </p:childTnLst>
                          </p:cTn>
                        </p:par>
                        <p:par>
                          <p:cTn id="22" fill="hold">
                            <p:stCondLst>
                              <p:cond delay="500"/>
                            </p:stCondLst>
                            <p:childTnLst>
                              <p:par>
                                <p:cTn id="23" presetID="5"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dissolv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3" grpId="0" animBg="1" autoUpdateAnimBg="0"/>
      <p:bldP spid="44"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4.7.1  </a:t>
            </a:r>
            <a:r>
              <a:rPr lang="zh-CN" altLang="en-US" sz="2400" dirty="0">
                <a:solidFill>
                  <a:srgbClr val="C00000"/>
                </a:solidFill>
                <a:latin typeface="+mn-ea"/>
                <a:ea typeface="+mn-ea"/>
              </a:rPr>
              <a:t>不可重复触发单稳态触发器</a:t>
            </a:r>
          </a:p>
        </p:txBody>
      </p:sp>
      <p:sp>
        <p:nvSpPr>
          <p:cNvPr id="2150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09"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矩形 22"/>
          <p:cNvSpPr/>
          <p:nvPr/>
        </p:nvSpPr>
        <p:spPr>
          <a:xfrm>
            <a:off x="285750" y="964407"/>
            <a:ext cx="8358188" cy="461665"/>
          </a:xfrm>
          <a:prstGeom prst="rect">
            <a:avLst/>
          </a:prstGeom>
        </p:spPr>
        <p:txBody>
          <a:bodyPr>
            <a:spAutoFit/>
          </a:bodyPr>
          <a:lstStyle/>
          <a:p>
            <a:pPr>
              <a:defRPr/>
            </a:pPr>
            <a:r>
              <a:rPr lang="zh-CN" altLang="en-US" sz="2400" dirty="0">
                <a:latin typeface="+mn-ea"/>
                <a:ea typeface="+mn-ea"/>
              </a:rPr>
              <a:t>不可重复触发单稳态触发器</a:t>
            </a:r>
            <a:r>
              <a:rPr lang="en-US" sz="2400" dirty="0">
                <a:latin typeface="+mn-ea"/>
                <a:ea typeface="+mn-ea"/>
              </a:rPr>
              <a:t>SN74121</a:t>
            </a:r>
            <a:r>
              <a:rPr lang="zh-CN" altLang="en-US" sz="2400" dirty="0">
                <a:latin typeface="+mn-ea"/>
                <a:ea typeface="+mn-ea"/>
              </a:rPr>
              <a:t>的仿真测试电路：</a:t>
            </a:r>
          </a:p>
        </p:txBody>
      </p:sp>
      <p:grpSp>
        <p:nvGrpSpPr>
          <p:cNvPr id="2" name="组合 10"/>
          <p:cNvGrpSpPr>
            <a:grpSpLocks/>
          </p:cNvGrpSpPr>
          <p:nvPr/>
        </p:nvGrpSpPr>
        <p:grpSpPr bwMode="auto">
          <a:xfrm>
            <a:off x="539750" y="1437085"/>
            <a:ext cx="8064500" cy="2646759"/>
            <a:chOff x="539440" y="1988800"/>
            <a:chExt cx="8065120" cy="3528490"/>
          </a:xfrm>
        </p:grpSpPr>
        <p:sp>
          <p:nvSpPr>
            <p:cNvPr id="21514" name="矩形 9"/>
            <p:cNvSpPr>
              <a:spLocks noChangeArrowheads="1"/>
            </p:cNvSpPr>
            <p:nvPr/>
          </p:nvSpPr>
          <p:spPr bwMode="auto">
            <a:xfrm>
              <a:off x="539440" y="1988800"/>
              <a:ext cx="8065120" cy="352849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1515" name="Picture 4" descr="4T7T1"/>
            <p:cNvPicPr>
              <a:picLocks noChangeAspect="1" noChangeArrowheads="1"/>
            </p:cNvPicPr>
            <p:nvPr/>
          </p:nvPicPr>
          <p:blipFill>
            <a:blip r:embed="rId4" cstate="print"/>
            <a:srcRect/>
            <a:stretch>
              <a:fillRect/>
            </a:stretch>
          </p:blipFill>
          <p:spPr bwMode="auto">
            <a:xfrm>
              <a:off x="571500" y="2000250"/>
              <a:ext cx="7900988" cy="3429000"/>
            </a:xfrm>
            <a:prstGeom prst="rect">
              <a:avLst/>
            </a:prstGeom>
            <a:noFill/>
            <a:ln w="9525">
              <a:noFill/>
              <a:miter lim="800000"/>
              <a:headEnd/>
              <a:tailEnd/>
            </a:ln>
          </p:spPr>
        </p:pic>
      </p:grpSp>
      <p:sp>
        <p:nvSpPr>
          <p:cNvPr id="21512" name="矩形 24"/>
          <p:cNvSpPr>
            <a:spLocks noChangeArrowheads="1"/>
          </p:cNvSpPr>
          <p:nvPr/>
        </p:nvSpPr>
        <p:spPr bwMode="auto">
          <a:xfrm>
            <a:off x="571500" y="4223147"/>
            <a:ext cx="3748142" cy="461665"/>
          </a:xfrm>
          <a:prstGeom prst="rect">
            <a:avLst/>
          </a:prstGeom>
          <a:noFill/>
          <a:ln w="9525">
            <a:noFill/>
            <a:miter lim="800000"/>
            <a:headEnd/>
            <a:tailEnd/>
          </a:ln>
        </p:spPr>
        <p:txBody>
          <a:bodyPr wrap="none">
            <a:spAutoFit/>
          </a:bodyPr>
          <a:lstStyle/>
          <a:p>
            <a:pPr>
              <a:defRPr/>
            </a:pPr>
            <a:r>
              <a:rPr lang="en-US" altLang="zh-CN" sz="2400" dirty="0">
                <a:solidFill>
                  <a:srgbClr val="FF0000"/>
                </a:solidFill>
                <a:latin typeface="+mn-ea"/>
                <a:ea typeface="+mn-ea"/>
              </a:rPr>
              <a:t>SN74121</a:t>
            </a:r>
            <a:r>
              <a:rPr lang="zh-CN" altLang="en-US" sz="2400" dirty="0">
                <a:solidFill>
                  <a:srgbClr val="FF0000"/>
                </a:solidFill>
                <a:latin typeface="+mn-ea"/>
                <a:ea typeface="+mn-ea"/>
              </a:rPr>
              <a:t>暂稳态脉冲宽度：</a:t>
            </a:r>
          </a:p>
        </p:txBody>
      </p:sp>
      <p:sp>
        <p:nvSpPr>
          <p:cNvPr id="2151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1506" name="Object 5"/>
          <p:cNvGraphicFramePr>
            <a:graphicFrameLocks noChangeAspect="1"/>
          </p:cNvGraphicFramePr>
          <p:nvPr/>
        </p:nvGraphicFramePr>
        <p:xfrm>
          <a:off x="4214814" y="4232672"/>
          <a:ext cx="2174875" cy="375047"/>
        </p:xfrm>
        <a:graphic>
          <a:graphicData uri="http://schemas.openxmlformats.org/presentationml/2006/ole">
            <p:oleObj spid="_x0000_s21506" r:id="rId5" imgW="825500" imgH="190500"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2"/>
                                        </p:tgtEl>
                                        <p:attrNameLst>
                                          <p:attrName>style.visibility</p:attrName>
                                        </p:attrNameLst>
                                      </p:cBhvr>
                                      <p:to>
                                        <p:strVal val="visible"/>
                                      </p:to>
                                    </p:set>
                                    <p:animEffect transition="in" filter="wipe(left)">
                                      <p:cBhvr>
                                        <p:cTn id="17" dur="500"/>
                                        <p:tgtEl>
                                          <p:spTgt spid="21512"/>
                                        </p:tgtEl>
                                      </p:cBhvr>
                                    </p:animEffect>
                                  </p:childTnLst>
                                </p:cTn>
                              </p:par>
                              <p:par>
                                <p:cTn id="18" presetID="22" presetClass="entr" presetSubtype="8" fill="hold" nodeType="withEffect">
                                  <p:stCondLst>
                                    <p:cond delay="0"/>
                                  </p:stCondLst>
                                  <p:childTnLst>
                                    <p:set>
                                      <p:cBhvr>
                                        <p:cTn id="19" dur="1" fill="hold">
                                          <p:stCondLst>
                                            <p:cond delay="0"/>
                                          </p:stCondLst>
                                        </p:cTn>
                                        <p:tgtEl>
                                          <p:spTgt spid="21506"/>
                                        </p:tgtEl>
                                        <p:attrNameLst>
                                          <p:attrName>style.visibility</p:attrName>
                                        </p:attrNameLst>
                                      </p:cBhvr>
                                      <p:to>
                                        <p:strVal val="visible"/>
                                      </p:to>
                                    </p:set>
                                    <p:animEffect transition="in" filter="wipe(left)">
                                      <p:cBhvr>
                                        <p:cTn id="20"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5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4.7.2  </a:t>
            </a:r>
            <a:r>
              <a:rPr lang="zh-CN" altLang="en-US" sz="2400" dirty="0">
                <a:solidFill>
                  <a:srgbClr val="C00000"/>
                </a:solidFill>
                <a:latin typeface="+mn-ea"/>
                <a:ea typeface="+mn-ea"/>
              </a:rPr>
              <a:t>可重复触发单稳态触发器</a:t>
            </a:r>
          </a:p>
        </p:txBody>
      </p:sp>
      <p:sp>
        <p:nvSpPr>
          <p:cNvPr id="2253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33"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矩形 22"/>
          <p:cNvSpPr/>
          <p:nvPr/>
        </p:nvSpPr>
        <p:spPr>
          <a:xfrm>
            <a:off x="285750" y="910828"/>
            <a:ext cx="8358188" cy="830997"/>
          </a:xfrm>
          <a:prstGeom prst="rect">
            <a:avLst/>
          </a:prstGeom>
        </p:spPr>
        <p:txBody>
          <a:bodyPr>
            <a:spAutoFit/>
          </a:bodyPr>
          <a:lstStyle/>
          <a:p>
            <a:pPr>
              <a:defRPr/>
            </a:pPr>
            <a:r>
              <a:rPr lang="zh-CN" altLang="en-US" sz="2400" dirty="0">
                <a:latin typeface="+mn-ea"/>
                <a:ea typeface="+mn-ea"/>
              </a:rPr>
              <a:t>可重复触发单稳态触发器的种类较多，常见型号包括</a:t>
            </a:r>
            <a:r>
              <a:rPr lang="en-US" altLang="en-US" sz="2400" dirty="0">
                <a:latin typeface="+mn-ea"/>
                <a:ea typeface="+mn-ea"/>
              </a:rPr>
              <a:t>CD4538</a:t>
            </a:r>
            <a:r>
              <a:rPr lang="zh-CN" altLang="en-US" sz="2400" dirty="0">
                <a:latin typeface="+mn-ea"/>
                <a:ea typeface="+mn-ea"/>
              </a:rPr>
              <a:t>、</a:t>
            </a:r>
            <a:r>
              <a:rPr lang="en-US" altLang="en-US" sz="2400" dirty="0">
                <a:latin typeface="+mn-ea"/>
                <a:ea typeface="+mn-ea"/>
              </a:rPr>
              <a:t>CD4098</a:t>
            </a:r>
            <a:r>
              <a:rPr lang="zh-CN" altLang="en-US" sz="2400" dirty="0">
                <a:latin typeface="+mn-ea"/>
                <a:ea typeface="+mn-ea"/>
              </a:rPr>
              <a:t>、</a:t>
            </a:r>
            <a:r>
              <a:rPr lang="en-US" altLang="en-US" sz="2400" dirty="0">
                <a:latin typeface="+mn-ea"/>
                <a:ea typeface="+mn-ea"/>
              </a:rPr>
              <a:t>CD4528</a:t>
            </a:r>
            <a:r>
              <a:rPr lang="zh-CN" altLang="en-US" sz="2400" dirty="0">
                <a:latin typeface="+mn-ea"/>
                <a:ea typeface="+mn-ea"/>
              </a:rPr>
              <a:t>、</a:t>
            </a:r>
            <a:r>
              <a:rPr lang="en-US" altLang="en-US" sz="2400" dirty="0">
                <a:latin typeface="+mn-ea"/>
                <a:ea typeface="+mn-ea"/>
              </a:rPr>
              <a:t>74HC123</a:t>
            </a:r>
            <a:r>
              <a:rPr lang="zh-CN" altLang="en-US" sz="2400" dirty="0">
                <a:latin typeface="+mn-ea"/>
                <a:ea typeface="+mn-ea"/>
              </a:rPr>
              <a:t>。</a:t>
            </a:r>
          </a:p>
        </p:txBody>
      </p:sp>
      <p:sp>
        <p:nvSpPr>
          <p:cNvPr id="22535" name="矩形 24"/>
          <p:cNvSpPr>
            <a:spLocks noChangeArrowheads="1"/>
          </p:cNvSpPr>
          <p:nvPr/>
        </p:nvSpPr>
        <p:spPr bwMode="auto">
          <a:xfrm>
            <a:off x="571501" y="4261247"/>
            <a:ext cx="4520789" cy="461665"/>
          </a:xfrm>
          <a:prstGeom prst="rect">
            <a:avLst/>
          </a:prstGeom>
          <a:noFill/>
          <a:ln w="9525">
            <a:noFill/>
            <a:miter lim="800000"/>
            <a:headEnd/>
            <a:tailEnd/>
          </a:ln>
        </p:spPr>
        <p:txBody>
          <a:bodyPr wrap="none">
            <a:spAutoFit/>
          </a:bodyPr>
          <a:lstStyle/>
          <a:p>
            <a:pPr>
              <a:defRPr/>
            </a:pPr>
            <a:r>
              <a:rPr lang="en-US" altLang="en-US" sz="2400" dirty="0">
                <a:solidFill>
                  <a:srgbClr val="FF0000"/>
                </a:solidFill>
                <a:latin typeface="+mn-ea"/>
                <a:ea typeface="+mn-ea"/>
              </a:rPr>
              <a:t>CD4538</a:t>
            </a:r>
            <a:r>
              <a:rPr lang="zh-CN" altLang="en-US" sz="2400" dirty="0">
                <a:solidFill>
                  <a:srgbClr val="FF0000"/>
                </a:solidFill>
                <a:latin typeface="+mn-ea"/>
                <a:ea typeface="+mn-ea"/>
              </a:rPr>
              <a:t>触发后维持暂稳态时间：</a:t>
            </a:r>
          </a:p>
        </p:txBody>
      </p:sp>
      <p:sp>
        <p:nvSpPr>
          <p:cNvPr id="2253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37" name="矩形 9"/>
          <p:cNvSpPr>
            <a:spLocks noChangeArrowheads="1"/>
          </p:cNvSpPr>
          <p:nvPr/>
        </p:nvSpPr>
        <p:spPr bwMode="auto">
          <a:xfrm>
            <a:off x="285750" y="1553766"/>
            <a:ext cx="8358188" cy="461665"/>
          </a:xfrm>
          <a:prstGeom prst="rect">
            <a:avLst/>
          </a:prstGeom>
          <a:noFill/>
          <a:ln w="9525">
            <a:noFill/>
            <a:miter lim="800000"/>
            <a:headEnd/>
            <a:tailEnd/>
          </a:ln>
        </p:spPr>
        <p:txBody>
          <a:bodyPr>
            <a:spAutoFit/>
          </a:bodyPr>
          <a:lstStyle/>
          <a:p>
            <a:pPr>
              <a:defRPr/>
            </a:pPr>
            <a:r>
              <a:rPr lang="en-US" altLang="en-US" sz="2400" dirty="0">
                <a:solidFill>
                  <a:srgbClr val="FF0000"/>
                </a:solidFill>
                <a:latin typeface="+mn-ea"/>
                <a:ea typeface="+mn-ea"/>
              </a:rPr>
              <a:t>CD4538</a:t>
            </a:r>
            <a:r>
              <a:rPr lang="zh-CN" altLang="en-US" sz="2400" dirty="0">
                <a:solidFill>
                  <a:srgbClr val="FF0000"/>
                </a:solidFill>
                <a:latin typeface="+mn-ea"/>
                <a:ea typeface="+mn-ea"/>
              </a:rPr>
              <a:t>的测试电路及仿真波形：</a:t>
            </a:r>
          </a:p>
        </p:txBody>
      </p:sp>
      <p:grpSp>
        <p:nvGrpSpPr>
          <p:cNvPr id="2" name="组合 12"/>
          <p:cNvGrpSpPr>
            <a:grpSpLocks/>
          </p:cNvGrpSpPr>
          <p:nvPr/>
        </p:nvGrpSpPr>
        <p:grpSpPr bwMode="auto">
          <a:xfrm>
            <a:off x="900114" y="1924050"/>
            <a:ext cx="7127875" cy="2268141"/>
            <a:chOff x="899490" y="2564880"/>
            <a:chExt cx="7128990" cy="3024420"/>
          </a:xfrm>
        </p:grpSpPr>
        <p:sp>
          <p:nvSpPr>
            <p:cNvPr id="22540" name="矩形 11"/>
            <p:cNvSpPr>
              <a:spLocks noChangeArrowheads="1"/>
            </p:cNvSpPr>
            <p:nvPr/>
          </p:nvSpPr>
          <p:spPr bwMode="auto">
            <a:xfrm>
              <a:off x="899490" y="2564880"/>
              <a:ext cx="7128990" cy="302442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2541" name="Picture 3" descr="4T7T2"/>
            <p:cNvPicPr>
              <a:picLocks noChangeAspect="1" noChangeArrowheads="1"/>
            </p:cNvPicPr>
            <p:nvPr/>
          </p:nvPicPr>
          <p:blipFill>
            <a:blip r:embed="rId4" cstate="print"/>
            <a:srcRect/>
            <a:stretch>
              <a:fillRect/>
            </a:stretch>
          </p:blipFill>
          <p:spPr bwMode="auto">
            <a:xfrm>
              <a:off x="928688" y="2643188"/>
              <a:ext cx="6884987" cy="2857500"/>
            </a:xfrm>
            <a:prstGeom prst="rect">
              <a:avLst/>
            </a:prstGeom>
            <a:noFill/>
            <a:ln w="9525">
              <a:noFill/>
              <a:miter lim="800000"/>
              <a:headEnd/>
              <a:tailEnd/>
            </a:ln>
          </p:spPr>
        </p:pic>
      </p:grpSp>
      <p:sp>
        <p:nvSpPr>
          <p:cNvPr id="2253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2530" name="Object 4"/>
          <p:cNvGraphicFramePr>
            <a:graphicFrameLocks noChangeAspect="1"/>
          </p:cNvGraphicFramePr>
          <p:nvPr/>
        </p:nvGraphicFramePr>
        <p:xfrm>
          <a:off x="5072064" y="4232672"/>
          <a:ext cx="1971675" cy="428625"/>
        </p:xfrm>
        <a:graphic>
          <a:graphicData uri="http://schemas.openxmlformats.org/presentationml/2006/ole">
            <p:oleObj spid="_x0000_s22530" r:id="rId5" imgW="660113" imgH="190417"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wipe(left)">
                                      <p:cBhvr>
                                        <p:cTn id="12" dur="500"/>
                                        <p:tgtEl>
                                          <p:spTgt spid="225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wipe(left)">
                                      <p:cBhvr>
                                        <p:cTn id="22" dur="500"/>
                                        <p:tgtEl>
                                          <p:spTgt spid="225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30"/>
                                        </p:tgtEl>
                                        <p:attrNameLst>
                                          <p:attrName>style.visibility</p:attrName>
                                        </p:attrNameLst>
                                      </p:cBhvr>
                                      <p:to>
                                        <p:strVal val="visible"/>
                                      </p:to>
                                    </p:set>
                                    <p:animEffect transition="in" filter="wipe(left)">
                                      <p:cBhvr>
                                        <p:cTn id="2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2535" grpId="0"/>
      <p:bldP spid="225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p:cNvSpPr>
            <a:spLocks noChangeArrowheads="1"/>
          </p:cNvSpPr>
          <p:nvPr/>
        </p:nvSpPr>
        <p:spPr bwMode="auto">
          <a:xfrm>
            <a:off x="642939" y="321469"/>
            <a:ext cx="43380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4.1.1  </a:t>
            </a:r>
            <a:r>
              <a:rPr lang="zh-CN" altLang="en-US" sz="2800" dirty="0">
                <a:solidFill>
                  <a:srgbClr val="FF0000"/>
                </a:solidFill>
                <a:latin typeface="+mj-ea"/>
                <a:ea typeface="+mj-ea"/>
              </a:rPr>
              <a:t>逻辑门的特殊类型</a:t>
            </a:r>
          </a:p>
        </p:txBody>
      </p:sp>
      <p:sp>
        <p:nvSpPr>
          <p:cNvPr id="36867" name="矩形 3"/>
          <p:cNvSpPr>
            <a:spLocks noChangeArrowheads="1"/>
          </p:cNvSpPr>
          <p:nvPr/>
        </p:nvSpPr>
        <p:spPr bwMode="auto">
          <a:xfrm>
            <a:off x="571500" y="857250"/>
            <a:ext cx="8286750" cy="1200329"/>
          </a:xfrm>
          <a:prstGeom prst="rect">
            <a:avLst/>
          </a:prstGeom>
          <a:noFill/>
          <a:ln w="9525">
            <a:noFill/>
            <a:miter lim="800000"/>
            <a:headEnd/>
            <a:tailEnd/>
          </a:ln>
        </p:spPr>
        <p:txBody>
          <a:bodyPr>
            <a:spAutoFit/>
          </a:bodyPr>
          <a:lstStyle/>
          <a:p>
            <a:pPr>
              <a:defRPr/>
            </a:pPr>
            <a:r>
              <a:rPr lang="zh-CN" altLang="en-US" sz="2400" dirty="0">
                <a:solidFill>
                  <a:srgbClr val="0000CC"/>
                </a:solidFill>
                <a:latin typeface="+mn-ea"/>
                <a:ea typeface="+mn-ea"/>
              </a:rPr>
              <a:t> </a:t>
            </a:r>
            <a:r>
              <a:rPr lang="zh-CN" altLang="en-US" sz="2400" dirty="0" smtClean="0">
                <a:solidFill>
                  <a:srgbClr val="0000CC"/>
                </a:solidFill>
                <a:latin typeface="+mn-ea"/>
                <a:ea typeface="+mn-ea"/>
              </a:rPr>
              <a:t>   逻辑</a:t>
            </a:r>
            <a:r>
              <a:rPr lang="zh-CN" altLang="en-US" sz="2400" dirty="0">
                <a:solidFill>
                  <a:srgbClr val="0000CC"/>
                </a:solidFill>
                <a:latin typeface="+mn-ea"/>
                <a:ea typeface="+mn-ea"/>
              </a:rPr>
              <a:t>门的种类较多，基本逻辑门包括与门、或门、非；复合逻辑门有与门、或门、与非门、或非门、与或非门；此外，异或门、同或（异或非）门也是重要的逻辑门。</a:t>
            </a:r>
          </a:p>
        </p:txBody>
      </p:sp>
      <p:sp>
        <p:nvSpPr>
          <p:cNvPr id="36868" name="矩形 3"/>
          <p:cNvSpPr>
            <a:spLocks noChangeArrowheads="1"/>
          </p:cNvSpPr>
          <p:nvPr/>
        </p:nvSpPr>
        <p:spPr bwMode="auto">
          <a:xfrm>
            <a:off x="571500" y="1928808"/>
            <a:ext cx="3786186" cy="461665"/>
          </a:xfrm>
          <a:prstGeom prst="rect">
            <a:avLst/>
          </a:prstGeom>
          <a:noFill/>
          <a:ln w="9525">
            <a:noFill/>
            <a:miter lim="800000"/>
            <a:headEnd/>
            <a:tailEnd/>
          </a:ln>
        </p:spPr>
        <p:txBody>
          <a:bodyPr wrap="square">
            <a:spAutoFit/>
          </a:bodyPr>
          <a:lstStyle/>
          <a:p>
            <a:pPr>
              <a:defRPr/>
            </a:pPr>
            <a:r>
              <a:rPr lang="en-US" altLang="zh-CN" sz="2400" dirty="0">
                <a:solidFill>
                  <a:srgbClr val="C00000"/>
                </a:solidFill>
                <a:latin typeface="+mn-ea"/>
                <a:ea typeface="+mn-ea"/>
              </a:rPr>
              <a:t>1</a:t>
            </a:r>
            <a:r>
              <a:rPr lang="zh-CN" altLang="en-US" sz="2400" dirty="0">
                <a:solidFill>
                  <a:srgbClr val="C00000"/>
                </a:solidFill>
                <a:latin typeface="+mn-ea"/>
                <a:ea typeface="+mn-ea"/>
              </a:rPr>
              <a:t>．漏极开路（</a:t>
            </a:r>
            <a:r>
              <a:rPr lang="en-US" altLang="zh-CN" sz="2400" dirty="0">
                <a:solidFill>
                  <a:srgbClr val="C00000"/>
                </a:solidFill>
                <a:latin typeface="+mn-ea"/>
                <a:ea typeface="+mn-ea"/>
              </a:rPr>
              <a:t> OD </a:t>
            </a:r>
            <a:r>
              <a:rPr lang="zh-CN" altLang="en-US" sz="2400" dirty="0">
                <a:solidFill>
                  <a:srgbClr val="C00000"/>
                </a:solidFill>
                <a:latin typeface="+mn-ea"/>
                <a:ea typeface="+mn-ea"/>
              </a:rPr>
              <a:t>）门</a:t>
            </a:r>
          </a:p>
        </p:txBody>
      </p:sp>
      <p:sp>
        <p:nvSpPr>
          <p:cNvPr id="13" name="矩形 3"/>
          <p:cNvSpPr>
            <a:spLocks noChangeArrowheads="1"/>
          </p:cNvSpPr>
          <p:nvPr/>
        </p:nvSpPr>
        <p:spPr bwMode="auto">
          <a:xfrm>
            <a:off x="466725" y="3571882"/>
            <a:ext cx="8286750" cy="830997"/>
          </a:xfrm>
          <a:prstGeom prst="rect">
            <a:avLst/>
          </a:prstGeom>
          <a:noFill/>
          <a:ln w="9525">
            <a:noFill/>
            <a:miter lim="800000"/>
            <a:headEnd/>
            <a:tailEnd/>
          </a:ln>
        </p:spPr>
        <p:txBody>
          <a:bodyPr>
            <a:spAutoFit/>
          </a:bodyPr>
          <a:lstStyle/>
          <a:p>
            <a:pPr>
              <a:defRPr/>
            </a:pPr>
            <a:r>
              <a:rPr lang="en-US" altLang="zh-CN" sz="2400" dirty="0">
                <a:solidFill>
                  <a:srgbClr val="002060"/>
                </a:solidFill>
                <a:latin typeface="+mn-ea"/>
                <a:ea typeface="+mn-ea"/>
              </a:rPr>
              <a:t>【</a:t>
            </a:r>
            <a:r>
              <a:rPr lang="zh-CN" altLang="en-US" sz="2400" dirty="0">
                <a:solidFill>
                  <a:srgbClr val="002060"/>
                </a:solidFill>
                <a:latin typeface="+mn-ea"/>
                <a:ea typeface="+mn-ea"/>
              </a:rPr>
              <a:t>例</a:t>
            </a:r>
            <a:r>
              <a:rPr lang="en-US" altLang="en-US" sz="2400" dirty="0">
                <a:solidFill>
                  <a:srgbClr val="002060"/>
                </a:solidFill>
                <a:latin typeface="+mn-ea"/>
                <a:ea typeface="+mn-ea"/>
              </a:rPr>
              <a:t>4-1-1</a:t>
            </a:r>
            <a:r>
              <a:rPr lang="en-US" altLang="zh-CN" sz="2400" dirty="0">
                <a:solidFill>
                  <a:srgbClr val="002060"/>
                </a:solidFill>
                <a:latin typeface="+mn-ea"/>
                <a:ea typeface="+mn-ea"/>
              </a:rPr>
              <a:t>】</a:t>
            </a:r>
            <a:r>
              <a:rPr lang="en-US" altLang="en-US" sz="2400" dirty="0">
                <a:solidFill>
                  <a:srgbClr val="002060"/>
                </a:solidFill>
                <a:latin typeface="+mn-ea"/>
                <a:ea typeface="+mn-ea"/>
              </a:rPr>
              <a:t>I2C</a:t>
            </a:r>
            <a:r>
              <a:rPr lang="zh-CN" altLang="en-US" sz="2400" dirty="0" smtClean="0">
                <a:solidFill>
                  <a:srgbClr val="002060"/>
                </a:solidFill>
                <a:latin typeface="+mn-ea"/>
                <a:ea typeface="+mn-ea"/>
              </a:rPr>
              <a:t>是单片机中常用的一种同步</a:t>
            </a:r>
            <a:r>
              <a:rPr lang="zh-CN" altLang="en-US" sz="2400" dirty="0">
                <a:solidFill>
                  <a:srgbClr val="002060"/>
                </a:solidFill>
                <a:latin typeface="+mn-ea"/>
                <a:ea typeface="+mn-ea"/>
              </a:rPr>
              <a:t>串行总线，其</a:t>
            </a:r>
            <a:r>
              <a:rPr lang="en-US" altLang="en-US" sz="2400" dirty="0">
                <a:solidFill>
                  <a:srgbClr val="002060"/>
                </a:solidFill>
                <a:latin typeface="+mn-ea"/>
                <a:ea typeface="+mn-ea"/>
              </a:rPr>
              <a:t>SCL</a:t>
            </a:r>
            <a:r>
              <a:rPr lang="zh-CN" altLang="en-US" sz="2400" dirty="0">
                <a:solidFill>
                  <a:srgbClr val="002060"/>
                </a:solidFill>
                <a:latin typeface="+mn-ea"/>
                <a:ea typeface="+mn-ea"/>
              </a:rPr>
              <a:t>（串行时钟）与</a:t>
            </a:r>
            <a:r>
              <a:rPr lang="en-US" altLang="en-US" sz="2400" dirty="0">
                <a:solidFill>
                  <a:srgbClr val="002060"/>
                </a:solidFill>
                <a:latin typeface="+mn-ea"/>
                <a:ea typeface="+mn-ea"/>
              </a:rPr>
              <a:t>SDA</a:t>
            </a:r>
            <a:r>
              <a:rPr lang="zh-CN" altLang="en-US" sz="2400" dirty="0">
                <a:solidFill>
                  <a:srgbClr val="002060"/>
                </a:solidFill>
                <a:latin typeface="+mn-ea"/>
                <a:ea typeface="+mn-ea"/>
              </a:rPr>
              <a:t>（串行数据）都采用了</a:t>
            </a:r>
            <a:r>
              <a:rPr lang="en-US" altLang="en-US" sz="2400" dirty="0">
                <a:solidFill>
                  <a:srgbClr val="002060"/>
                </a:solidFill>
                <a:latin typeface="+mn-ea"/>
                <a:ea typeface="+mn-ea"/>
              </a:rPr>
              <a:t>OD</a:t>
            </a:r>
            <a:r>
              <a:rPr lang="zh-CN" altLang="en-US" sz="2400" dirty="0">
                <a:solidFill>
                  <a:srgbClr val="002060"/>
                </a:solidFill>
                <a:latin typeface="+mn-ea"/>
                <a:ea typeface="+mn-ea"/>
              </a:rPr>
              <a:t>门结构。</a:t>
            </a:r>
          </a:p>
        </p:txBody>
      </p:sp>
      <p:sp>
        <p:nvSpPr>
          <p:cNvPr id="12" name="矩形 3"/>
          <p:cNvSpPr>
            <a:spLocks noChangeArrowheads="1"/>
          </p:cNvSpPr>
          <p:nvPr/>
        </p:nvSpPr>
        <p:spPr bwMode="auto">
          <a:xfrm>
            <a:off x="500063" y="2357436"/>
            <a:ext cx="5000631" cy="461665"/>
          </a:xfrm>
          <a:prstGeom prst="rect">
            <a:avLst/>
          </a:prstGeom>
          <a:noFill/>
          <a:ln w="9525">
            <a:noFill/>
            <a:miter lim="800000"/>
            <a:headEnd/>
            <a:tailEnd/>
          </a:ln>
        </p:spPr>
        <p:txBody>
          <a:bodyPr wrap="square">
            <a:spAutoFit/>
          </a:bodyPr>
          <a:lstStyle/>
          <a:p>
            <a:pPr>
              <a:defRPr/>
            </a:pPr>
            <a:r>
              <a:rPr lang="en-US" altLang="en-US" sz="2400" dirty="0">
                <a:latin typeface="+mn-ea"/>
                <a:ea typeface="+mn-ea"/>
              </a:rPr>
              <a:t>★OD</a:t>
            </a:r>
            <a:r>
              <a:rPr lang="zh-CN" altLang="en-US" sz="2400" dirty="0" smtClean="0">
                <a:latin typeface="+mn-ea"/>
                <a:ea typeface="+mn-ea"/>
              </a:rPr>
              <a:t>门需</a:t>
            </a:r>
            <a:r>
              <a:rPr lang="zh-CN" altLang="en-US" sz="2400" dirty="0">
                <a:latin typeface="+mn-ea"/>
                <a:ea typeface="+mn-ea"/>
              </a:rPr>
              <a:t>外</a:t>
            </a:r>
            <a:r>
              <a:rPr lang="zh-CN" altLang="en-US" sz="2400" dirty="0" smtClean="0">
                <a:latin typeface="+mn-ea"/>
                <a:ea typeface="+mn-ea"/>
              </a:rPr>
              <a:t>接上</a:t>
            </a:r>
            <a:r>
              <a:rPr lang="zh-CN" altLang="en-US" sz="2400" dirty="0">
                <a:latin typeface="+mn-ea"/>
                <a:ea typeface="+mn-ea"/>
              </a:rPr>
              <a:t>拉电阻到电源正极；</a:t>
            </a:r>
          </a:p>
        </p:txBody>
      </p:sp>
      <p:grpSp>
        <p:nvGrpSpPr>
          <p:cNvPr id="2" name="组合 14"/>
          <p:cNvGrpSpPr>
            <a:grpSpLocks/>
          </p:cNvGrpSpPr>
          <p:nvPr/>
        </p:nvGrpSpPr>
        <p:grpSpPr bwMode="auto">
          <a:xfrm>
            <a:off x="5715008" y="2185993"/>
            <a:ext cx="2160588" cy="1243013"/>
            <a:chOff x="6804310" y="2492870"/>
            <a:chExt cx="2160300" cy="1656230"/>
          </a:xfrm>
        </p:grpSpPr>
        <p:sp>
          <p:nvSpPr>
            <p:cNvPr id="34826" name="矩形 9"/>
            <p:cNvSpPr>
              <a:spLocks noChangeArrowheads="1"/>
            </p:cNvSpPr>
            <p:nvPr/>
          </p:nvSpPr>
          <p:spPr bwMode="auto">
            <a:xfrm>
              <a:off x="6804310" y="2492870"/>
              <a:ext cx="2160300" cy="16562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4827" name="Picture 2" descr="4T1T3"/>
            <p:cNvPicPr>
              <a:picLocks noChangeAspect="1" noChangeArrowheads="1"/>
            </p:cNvPicPr>
            <p:nvPr/>
          </p:nvPicPr>
          <p:blipFill>
            <a:blip r:embed="rId2" cstate="print"/>
            <a:srcRect/>
            <a:stretch>
              <a:fillRect/>
            </a:stretch>
          </p:blipFill>
          <p:spPr bwMode="auto">
            <a:xfrm>
              <a:off x="6929438" y="2571750"/>
              <a:ext cx="1984375" cy="1428750"/>
            </a:xfrm>
            <a:prstGeom prst="rect">
              <a:avLst/>
            </a:prstGeom>
            <a:noFill/>
            <a:ln w="9525">
              <a:noFill/>
              <a:miter lim="800000"/>
              <a:headEnd/>
              <a:tailEnd/>
            </a:ln>
          </p:spPr>
        </p:pic>
      </p:grpSp>
      <p:sp>
        <p:nvSpPr>
          <p:cNvPr id="14" name="矩形 3"/>
          <p:cNvSpPr>
            <a:spLocks noChangeArrowheads="1"/>
          </p:cNvSpPr>
          <p:nvPr/>
        </p:nvSpPr>
        <p:spPr bwMode="auto">
          <a:xfrm>
            <a:off x="500063" y="2714626"/>
            <a:ext cx="5072069" cy="830997"/>
          </a:xfrm>
          <a:prstGeom prst="rect">
            <a:avLst/>
          </a:prstGeom>
          <a:noFill/>
          <a:ln w="9525">
            <a:noFill/>
            <a:miter lim="800000"/>
            <a:headEnd/>
            <a:tailEnd/>
          </a:ln>
        </p:spPr>
        <p:txBody>
          <a:bodyPr wrap="square">
            <a:spAutoFit/>
          </a:bodyPr>
          <a:lstStyle/>
          <a:p>
            <a:pPr>
              <a:defRPr/>
            </a:pPr>
            <a:r>
              <a:rPr lang="zh-CN" altLang="en-US" sz="2400" dirty="0">
                <a:latin typeface="+mn-ea"/>
                <a:ea typeface="+mn-ea"/>
              </a:rPr>
              <a:t>★相同</a:t>
            </a:r>
            <a:r>
              <a:rPr lang="zh-CN" altLang="en-US" sz="2400" dirty="0" smtClean="0">
                <a:latin typeface="+mn-ea"/>
                <a:ea typeface="+mn-ea"/>
              </a:rPr>
              <a:t>型号</a:t>
            </a:r>
            <a:r>
              <a:rPr lang="en-US" altLang="en-US" sz="2400" dirty="0" smtClean="0">
                <a:latin typeface="+mn-ea"/>
                <a:ea typeface="+mn-ea"/>
              </a:rPr>
              <a:t>OD</a:t>
            </a:r>
            <a:r>
              <a:rPr lang="zh-CN" altLang="en-US" sz="2400" dirty="0" smtClean="0">
                <a:latin typeface="+mn-ea"/>
                <a:ea typeface="+mn-ea"/>
              </a:rPr>
              <a:t>门的输出端可多只并联，具有“线与”</a:t>
            </a:r>
            <a:r>
              <a:rPr lang="zh-CN" altLang="en-US" sz="2400" dirty="0">
                <a:latin typeface="+mn-ea"/>
                <a:ea typeface="+mn-ea"/>
              </a:rPr>
              <a:t>的逻辑功能。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p:bldP spid="13" grpId="0"/>
      <p:bldP spid="12"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  </a:t>
            </a:r>
            <a:r>
              <a:rPr lang="zh-CN" altLang="en-US" sz="2400" dirty="0">
                <a:solidFill>
                  <a:srgbClr val="C00000"/>
                </a:solidFill>
                <a:latin typeface="+mn-ea"/>
                <a:ea typeface="+mn-ea"/>
              </a:rPr>
              <a:t>多谐振荡电路设计</a:t>
            </a:r>
          </a:p>
        </p:txBody>
      </p:sp>
      <p:sp>
        <p:nvSpPr>
          <p:cNvPr id="7782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28" name="Rectangle 9"/>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矩形 22"/>
          <p:cNvSpPr/>
          <p:nvPr/>
        </p:nvSpPr>
        <p:spPr>
          <a:xfrm>
            <a:off x="285750" y="983457"/>
            <a:ext cx="8358188" cy="461665"/>
          </a:xfrm>
          <a:prstGeom prst="rect">
            <a:avLst/>
          </a:prstGeom>
        </p:spPr>
        <p:txBody>
          <a:bodyPr>
            <a:spAutoFit/>
          </a:bodyPr>
          <a:lstStyle/>
          <a:p>
            <a:pPr>
              <a:defRPr/>
            </a:pPr>
            <a:r>
              <a:rPr lang="zh-CN" altLang="en-US" sz="2400" dirty="0">
                <a:latin typeface="+mn-ea"/>
                <a:ea typeface="+mn-ea"/>
              </a:rPr>
              <a:t>多谐振荡电路以自激的方式输出方波。</a:t>
            </a:r>
          </a:p>
        </p:txBody>
      </p:sp>
      <p:sp>
        <p:nvSpPr>
          <p:cNvPr id="7783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1" name="矩形 9"/>
          <p:cNvSpPr>
            <a:spLocks noChangeArrowheads="1"/>
          </p:cNvSpPr>
          <p:nvPr/>
        </p:nvSpPr>
        <p:spPr bwMode="auto">
          <a:xfrm>
            <a:off x="285750" y="1415653"/>
            <a:ext cx="8358188" cy="461665"/>
          </a:xfrm>
          <a:prstGeom prst="rect">
            <a:avLst/>
          </a:prstGeom>
          <a:noFill/>
          <a:ln w="9525">
            <a:noFill/>
            <a:miter lim="800000"/>
            <a:headEnd/>
            <a:tailEnd/>
          </a:ln>
        </p:spPr>
        <p:txBody>
          <a:bodyPr>
            <a:spAutoFit/>
          </a:bodyPr>
          <a:lstStyle/>
          <a:p>
            <a:pPr>
              <a:defRPr/>
            </a:pPr>
            <a:r>
              <a:rPr lang="zh-CN" altLang="en-US" sz="2400" dirty="0">
                <a:solidFill>
                  <a:srgbClr val="FF0000"/>
                </a:solidFill>
                <a:latin typeface="+mn-ea"/>
                <a:ea typeface="+mn-ea"/>
              </a:rPr>
              <a:t>多谐振荡电路产生方波的原理可分为以下两种：</a:t>
            </a:r>
          </a:p>
        </p:txBody>
      </p:sp>
      <p:sp>
        <p:nvSpPr>
          <p:cNvPr id="7783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 name="矩形 11"/>
          <p:cNvSpPr/>
          <p:nvPr/>
        </p:nvSpPr>
        <p:spPr>
          <a:xfrm>
            <a:off x="285750" y="1832372"/>
            <a:ext cx="8358188" cy="1200329"/>
          </a:xfrm>
          <a:prstGeom prst="rect">
            <a:avLst/>
          </a:prstGeom>
        </p:spPr>
        <p:txBody>
          <a:bodyPr>
            <a:spAutoFit/>
          </a:bodyPr>
          <a:lstStyle/>
          <a:p>
            <a:pPr>
              <a:defRPr/>
            </a:pPr>
            <a:r>
              <a:rPr lang="en-US" altLang="en-US" sz="2400" dirty="0">
                <a:solidFill>
                  <a:srgbClr val="0000CC"/>
                </a:solidFill>
                <a:latin typeface="+mn-ea"/>
                <a:ea typeface="+mn-ea"/>
                <a:sym typeface="Wingdings"/>
              </a:rPr>
              <a:t></a:t>
            </a:r>
            <a:r>
              <a:rPr lang="en-US" altLang="en-US" sz="2400" dirty="0">
                <a:solidFill>
                  <a:srgbClr val="0000CC"/>
                </a:solidFill>
                <a:latin typeface="+mn-ea"/>
                <a:ea typeface="+mn-ea"/>
              </a:rPr>
              <a:t> </a:t>
            </a:r>
            <a:r>
              <a:rPr lang="zh-CN" altLang="en-US" sz="2400" dirty="0">
                <a:solidFill>
                  <a:srgbClr val="0000CC"/>
                </a:solidFill>
                <a:latin typeface="+mn-ea"/>
                <a:ea typeface="+mn-ea"/>
              </a:rPr>
              <a:t>利用阻容电路的充放电特性配合有源器件产生方波。该方式产生的方波具有起振容易、方波频率易于调节，但方波输出频率的稳定性较差。</a:t>
            </a:r>
          </a:p>
        </p:txBody>
      </p:sp>
      <p:sp>
        <p:nvSpPr>
          <p:cNvPr id="13" name="矩形 12"/>
          <p:cNvSpPr/>
          <p:nvPr/>
        </p:nvSpPr>
        <p:spPr>
          <a:xfrm>
            <a:off x="285750" y="2787254"/>
            <a:ext cx="8358188" cy="1569660"/>
          </a:xfrm>
          <a:prstGeom prst="rect">
            <a:avLst/>
          </a:prstGeom>
        </p:spPr>
        <p:txBody>
          <a:bodyPr>
            <a:spAutoFit/>
          </a:bodyPr>
          <a:lstStyle/>
          <a:p>
            <a:pPr>
              <a:defRPr/>
            </a:pPr>
            <a:r>
              <a:rPr lang="en-US" altLang="en-US" sz="2400" dirty="0">
                <a:solidFill>
                  <a:srgbClr val="0000CC"/>
                </a:solidFill>
                <a:latin typeface="+mn-ea"/>
                <a:ea typeface="+mn-ea"/>
                <a:sym typeface="Wingdings"/>
              </a:rPr>
              <a:t> </a:t>
            </a:r>
            <a:r>
              <a:rPr lang="zh-CN" altLang="en-US" sz="2400" dirty="0">
                <a:solidFill>
                  <a:srgbClr val="0000CC"/>
                </a:solidFill>
                <a:latin typeface="+mn-ea"/>
                <a:ea typeface="+mn-ea"/>
                <a:sym typeface="Wingdings"/>
              </a:rPr>
              <a:t>将晶振的标称频率分频后得到不同频率的方波。这种方式产生方波的频率精度及稳定性均很好，但方波的频率值固定，一般难以做到频率连续可调。</a:t>
            </a:r>
          </a:p>
          <a:p>
            <a:pPr>
              <a:defRPr/>
            </a:pP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31"/>
                                        </p:tgtEl>
                                        <p:attrNameLst>
                                          <p:attrName>style.visibility</p:attrName>
                                        </p:attrNameLst>
                                      </p:cBhvr>
                                      <p:to>
                                        <p:strVal val="visible"/>
                                      </p:to>
                                    </p:set>
                                    <p:animEffect transition="in" filter="wipe(left)">
                                      <p:cBhvr>
                                        <p:cTn id="12" dur="500"/>
                                        <p:tgtEl>
                                          <p:spTgt spid="778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7831" grpId="0"/>
      <p:bldP spid="12"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4.8.1  CD4047</a:t>
            </a:r>
            <a:r>
              <a:rPr lang="zh-CN" altLang="en-US" sz="2400" dirty="0">
                <a:solidFill>
                  <a:srgbClr val="C00000"/>
                </a:solidFill>
                <a:latin typeface="+mn-ea"/>
                <a:ea typeface="+mn-ea"/>
              </a:rPr>
              <a:t>构成多谐振荡电路</a:t>
            </a:r>
          </a:p>
        </p:txBody>
      </p:sp>
      <p:sp>
        <p:nvSpPr>
          <p:cNvPr id="2355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矩形 22"/>
          <p:cNvSpPr/>
          <p:nvPr/>
        </p:nvSpPr>
        <p:spPr>
          <a:xfrm>
            <a:off x="285750" y="910828"/>
            <a:ext cx="8643938" cy="830997"/>
          </a:xfrm>
          <a:prstGeom prst="rect">
            <a:avLst/>
          </a:prstGeom>
        </p:spPr>
        <p:txBody>
          <a:bodyPr>
            <a:spAutoFit/>
          </a:bodyPr>
          <a:lstStyle/>
          <a:p>
            <a:pPr>
              <a:defRPr/>
            </a:pPr>
            <a:r>
              <a:rPr lang="en-US" sz="2400" dirty="0">
                <a:solidFill>
                  <a:srgbClr val="0000CC"/>
                </a:solidFill>
                <a:latin typeface="+mn-ea"/>
                <a:ea typeface="+mn-ea"/>
              </a:rPr>
              <a:t> CD4047</a:t>
            </a:r>
            <a:r>
              <a:rPr lang="zh-CN" altLang="en-US" sz="2400" dirty="0">
                <a:solidFill>
                  <a:srgbClr val="0000CC"/>
                </a:solidFill>
                <a:latin typeface="+mn-ea"/>
                <a:ea typeface="+mn-ea"/>
              </a:rPr>
              <a:t>既可以接成单稳态电路，也可以通过外接阻容元器件构成多谐振荡电路，输出一组互补方波。 </a:t>
            </a:r>
          </a:p>
        </p:txBody>
      </p:sp>
      <p:sp>
        <p:nvSpPr>
          <p:cNvPr id="2355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 name="矩形 9"/>
          <p:cNvSpPr/>
          <p:nvPr/>
        </p:nvSpPr>
        <p:spPr>
          <a:xfrm>
            <a:off x="-71438" y="3350419"/>
            <a:ext cx="8358188" cy="461665"/>
          </a:xfrm>
          <a:prstGeom prst="rect">
            <a:avLst/>
          </a:prstGeom>
        </p:spPr>
        <p:txBody>
          <a:bodyPr>
            <a:spAutoFit/>
          </a:bodyPr>
          <a:lstStyle/>
          <a:p>
            <a:pPr>
              <a:defRPr/>
            </a:pPr>
            <a:r>
              <a:rPr lang="zh-CN" altLang="en-US" sz="2400" dirty="0">
                <a:solidFill>
                  <a:srgbClr val="C00000"/>
                </a:solidFill>
                <a:latin typeface="+mn-ea"/>
                <a:ea typeface="+mn-ea"/>
              </a:rPr>
              <a:t>“</a:t>
            </a:r>
            <a:r>
              <a:rPr lang="en-US" altLang="en-US" sz="2400" dirty="0">
                <a:solidFill>
                  <a:srgbClr val="C00000"/>
                </a:solidFill>
                <a:latin typeface="+mn-ea"/>
                <a:ea typeface="+mn-ea"/>
              </a:rPr>
              <a:t>OSC</a:t>
            </a:r>
            <a:r>
              <a:rPr lang="zh-CN" altLang="en-US" sz="2400" dirty="0">
                <a:solidFill>
                  <a:srgbClr val="C00000"/>
                </a:solidFill>
                <a:latin typeface="+mn-ea"/>
                <a:ea typeface="+mn-ea"/>
              </a:rPr>
              <a:t>”引脚：输出</a:t>
            </a:r>
            <a:r>
              <a:rPr lang="en-US" altLang="en-US" sz="2400" dirty="0">
                <a:solidFill>
                  <a:srgbClr val="C00000"/>
                </a:solidFill>
                <a:latin typeface="+mn-ea"/>
                <a:ea typeface="+mn-ea"/>
              </a:rPr>
              <a:t>2</a:t>
            </a:r>
            <a:r>
              <a:rPr lang="en-US" altLang="zh-CN" sz="2400" dirty="0">
                <a:solidFill>
                  <a:srgbClr val="C00000"/>
                </a:solidFill>
                <a:latin typeface="+mn-ea"/>
                <a:ea typeface="+mn-ea"/>
              </a:rPr>
              <a:t>f</a:t>
            </a:r>
            <a:r>
              <a:rPr lang="zh-CN" altLang="en-US" sz="2400" dirty="0">
                <a:solidFill>
                  <a:srgbClr val="C00000"/>
                </a:solidFill>
                <a:latin typeface="+mn-ea"/>
                <a:ea typeface="+mn-ea"/>
              </a:rPr>
              <a:t>频率的方波。</a:t>
            </a:r>
          </a:p>
        </p:txBody>
      </p:sp>
      <p:sp>
        <p:nvSpPr>
          <p:cNvPr id="2356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 name="矩形 11"/>
          <p:cNvSpPr/>
          <p:nvPr/>
        </p:nvSpPr>
        <p:spPr>
          <a:xfrm>
            <a:off x="357189" y="2118122"/>
            <a:ext cx="8358187" cy="461665"/>
          </a:xfrm>
          <a:prstGeom prst="rect">
            <a:avLst/>
          </a:prstGeom>
        </p:spPr>
        <p:txBody>
          <a:bodyPr>
            <a:spAutoFit/>
          </a:bodyPr>
          <a:lstStyle/>
          <a:p>
            <a:pPr>
              <a:defRPr/>
            </a:pPr>
            <a:r>
              <a:rPr lang="zh-CN" altLang="en-US" sz="2400" dirty="0">
                <a:solidFill>
                  <a:srgbClr val="C00000"/>
                </a:solidFill>
                <a:latin typeface="+mn-ea"/>
                <a:ea typeface="+mn-ea"/>
              </a:rPr>
              <a:t>产生方波的频率：</a:t>
            </a:r>
          </a:p>
        </p:txBody>
      </p:sp>
      <p:grpSp>
        <p:nvGrpSpPr>
          <p:cNvPr id="2" name="组合 14"/>
          <p:cNvGrpSpPr>
            <a:grpSpLocks/>
          </p:cNvGrpSpPr>
          <p:nvPr/>
        </p:nvGrpSpPr>
        <p:grpSpPr bwMode="auto">
          <a:xfrm>
            <a:off x="4787900" y="1600200"/>
            <a:ext cx="4032250" cy="2862263"/>
            <a:chOff x="4788030" y="2276840"/>
            <a:chExt cx="4032560" cy="3816530"/>
          </a:xfrm>
        </p:grpSpPr>
        <p:sp>
          <p:nvSpPr>
            <p:cNvPr id="23565" name="矩形 12"/>
            <p:cNvSpPr>
              <a:spLocks noChangeArrowheads="1"/>
            </p:cNvSpPr>
            <p:nvPr/>
          </p:nvSpPr>
          <p:spPr bwMode="auto">
            <a:xfrm>
              <a:off x="4788030" y="2276840"/>
              <a:ext cx="4032560" cy="38165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3566" name="Picture 2" descr="4T8T1"/>
            <p:cNvPicPr>
              <a:picLocks noChangeAspect="1" noChangeArrowheads="1"/>
            </p:cNvPicPr>
            <p:nvPr/>
          </p:nvPicPr>
          <p:blipFill>
            <a:blip r:embed="rId4" cstate="print"/>
            <a:srcRect/>
            <a:stretch>
              <a:fillRect/>
            </a:stretch>
          </p:blipFill>
          <p:spPr bwMode="auto">
            <a:xfrm>
              <a:off x="4857750" y="2357438"/>
              <a:ext cx="3841750" cy="3643312"/>
            </a:xfrm>
            <a:prstGeom prst="rect">
              <a:avLst/>
            </a:prstGeom>
            <a:noFill/>
            <a:ln w="9525">
              <a:noFill/>
              <a:miter lim="800000"/>
              <a:headEnd/>
              <a:tailEnd/>
            </a:ln>
          </p:spPr>
        </p:pic>
      </p:grpSp>
      <p:sp>
        <p:nvSpPr>
          <p:cNvPr id="14" name="矩形 13"/>
          <p:cNvSpPr/>
          <p:nvPr/>
        </p:nvSpPr>
        <p:spPr>
          <a:xfrm>
            <a:off x="357189" y="1660922"/>
            <a:ext cx="8358187" cy="461665"/>
          </a:xfrm>
          <a:prstGeom prst="rect">
            <a:avLst/>
          </a:prstGeom>
        </p:spPr>
        <p:txBody>
          <a:bodyPr>
            <a:spAutoFit/>
          </a:bodyPr>
          <a:lstStyle/>
          <a:p>
            <a:pPr>
              <a:defRPr/>
            </a:pPr>
            <a:r>
              <a:rPr lang="en-US" sz="2400" dirty="0">
                <a:solidFill>
                  <a:srgbClr val="C00000"/>
                </a:solidFill>
                <a:latin typeface="+mn-ea"/>
                <a:ea typeface="+mn-ea"/>
              </a:rPr>
              <a:t>CD4047</a:t>
            </a:r>
            <a:r>
              <a:rPr lang="zh-CN" altLang="en-US" sz="2400" dirty="0">
                <a:solidFill>
                  <a:srgbClr val="C00000"/>
                </a:solidFill>
                <a:latin typeface="+mn-ea"/>
                <a:ea typeface="+mn-ea"/>
              </a:rPr>
              <a:t>的典型应用电路：</a:t>
            </a:r>
          </a:p>
        </p:txBody>
      </p:sp>
      <p:sp>
        <p:nvSpPr>
          <p:cNvPr id="2356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3554" name="Object 3"/>
          <p:cNvGraphicFramePr>
            <a:graphicFrameLocks noChangeAspect="1"/>
          </p:cNvGraphicFramePr>
          <p:nvPr/>
        </p:nvGraphicFramePr>
        <p:xfrm>
          <a:off x="714375" y="2707482"/>
          <a:ext cx="2135188" cy="360760"/>
        </p:xfrm>
        <a:graphic>
          <a:graphicData uri="http://schemas.openxmlformats.org/presentationml/2006/ole">
            <p:oleObj spid="_x0000_s23554" r:id="rId5" imgW="850531" imgH="190417"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4"/>
                                        </p:tgtEl>
                                        <p:attrNameLst>
                                          <p:attrName>style.visibility</p:attrName>
                                        </p:attrNameLst>
                                      </p:cBhvr>
                                      <p:to>
                                        <p:strVal val="visible"/>
                                      </p:to>
                                    </p:set>
                                    <p:animEffect transition="in" filter="wipe(left)">
                                      <p:cBhvr>
                                        <p:cTn id="27" dur="500"/>
                                        <p:tgtEl>
                                          <p:spTgt spid="235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p:bldP spid="12"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4.8.2  CD4060</a:t>
            </a:r>
            <a:r>
              <a:rPr lang="zh-CN" altLang="en-US" sz="2400" dirty="0">
                <a:solidFill>
                  <a:srgbClr val="C00000"/>
                </a:solidFill>
                <a:latin typeface="+mn-ea"/>
                <a:ea typeface="+mn-ea"/>
              </a:rPr>
              <a:t>构成多谐振荡</a:t>
            </a:r>
            <a:r>
              <a:rPr lang="en-US" altLang="zh-CN" sz="2400" dirty="0">
                <a:solidFill>
                  <a:srgbClr val="C00000"/>
                </a:solidFill>
                <a:latin typeface="+mn-ea"/>
                <a:ea typeface="+mn-ea"/>
              </a:rPr>
              <a:t>/</a:t>
            </a:r>
            <a:r>
              <a:rPr lang="zh-CN" altLang="en-US" sz="2400" dirty="0">
                <a:solidFill>
                  <a:srgbClr val="C00000"/>
                </a:solidFill>
                <a:latin typeface="+mn-ea"/>
                <a:ea typeface="+mn-ea"/>
              </a:rPr>
              <a:t>分频电路</a:t>
            </a:r>
          </a:p>
        </p:txBody>
      </p:sp>
      <p:sp>
        <p:nvSpPr>
          <p:cNvPr id="7885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52" name="矩形 22"/>
          <p:cNvSpPr>
            <a:spLocks noChangeArrowheads="1"/>
          </p:cNvSpPr>
          <p:nvPr/>
        </p:nvSpPr>
        <p:spPr bwMode="auto">
          <a:xfrm>
            <a:off x="285750" y="857251"/>
            <a:ext cx="8643938" cy="1107996"/>
          </a:xfrm>
          <a:prstGeom prst="rect">
            <a:avLst/>
          </a:prstGeom>
          <a:noFill/>
          <a:ln w="9525">
            <a:noFill/>
            <a:miter lim="800000"/>
            <a:headEnd/>
            <a:tailEnd/>
          </a:ln>
        </p:spPr>
        <p:txBody>
          <a:bodyPr>
            <a:spAutoFit/>
          </a:bodyPr>
          <a:lstStyle/>
          <a:p>
            <a:pPr>
              <a:defRPr/>
            </a:pPr>
            <a:r>
              <a:rPr lang="zh-CN" altLang="en-US" sz="2200" dirty="0">
                <a:solidFill>
                  <a:srgbClr val="C00000"/>
                </a:solidFill>
                <a:latin typeface="+mn-ea"/>
                <a:ea typeface="+mn-ea"/>
              </a:rPr>
              <a:t>特点：</a:t>
            </a:r>
            <a:r>
              <a:rPr lang="en-US" altLang="en-US" sz="2200" dirty="0">
                <a:solidFill>
                  <a:srgbClr val="0000CC"/>
                </a:solidFill>
                <a:latin typeface="+mn-ea"/>
                <a:ea typeface="+mn-ea"/>
              </a:rPr>
              <a:t>CD4060</a:t>
            </a:r>
            <a:r>
              <a:rPr lang="zh-CN" altLang="en-US" sz="2200" dirty="0">
                <a:solidFill>
                  <a:srgbClr val="0000CC"/>
                </a:solidFill>
                <a:latin typeface="+mn-ea"/>
                <a:ea typeface="+mn-ea"/>
              </a:rPr>
              <a:t>是一款</a:t>
            </a:r>
            <a:r>
              <a:rPr lang="en-US" altLang="en-US" sz="2200" dirty="0">
                <a:solidFill>
                  <a:srgbClr val="0000CC"/>
                </a:solidFill>
                <a:latin typeface="+mn-ea"/>
                <a:ea typeface="+mn-ea"/>
              </a:rPr>
              <a:t>14</a:t>
            </a:r>
            <a:r>
              <a:rPr lang="zh-CN" altLang="en-US" sz="2200" dirty="0">
                <a:solidFill>
                  <a:srgbClr val="0000CC"/>
                </a:solidFill>
                <a:latin typeface="+mn-ea"/>
                <a:ea typeface="+mn-ea"/>
              </a:rPr>
              <a:t>位二进制振荡</a:t>
            </a:r>
            <a:r>
              <a:rPr lang="en-US" altLang="en-US" sz="2200" dirty="0">
                <a:solidFill>
                  <a:srgbClr val="0000CC"/>
                </a:solidFill>
                <a:latin typeface="+mn-ea"/>
                <a:ea typeface="+mn-ea"/>
              </a:rPr>
              <a:t>/</a:t>
            </a:r>
            <a:r>
              <a:rPr lang="zh-CN" altLang="en-US" sz="2200" dirty="0">
                <a:solidFill>
                  <a:srgbClr val="0000CC"/>
                </a:solidFill>
                <a:latin typeface="+mn-ea"/>
                <a:ea typeface="+mn-ea"/>
              </a:rPr>
              <a:t>分频电路，可配合外围的阻容元器件或晶振，自行产生一定频率的无稳态方波，再经内部的分频单元即可输出多种频率的方波信号。 </a:t>
            </a:r>
          </a:p>
        </p:txBody>
      </p:sp>
      <p:sp>
        <p:nvSpPr>
          <p:cNvPr id="7885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5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 name="矩形 11"/>
          <p:cNvSpPr/>
          <p:nvPr/>
        </p:nvSpPr>
        <p:spPr>
          <a:xfrm>
            <a:off x="357189" y="2301478"/>
            <a:ext cx="8358187" cy="461665"/>
          </a:xfrm>
          <a:prstGeom prst="rect">
            <a:avLst/>
          </a:prstGeom>
        </p:spPr>
        <p:txBody>
          <a:bodyPr>
            <a:spAutoFit/>
          </a:bodyPr>
          <a:lstStyle/>
          <a:p>
            <a:pPr>
              <a:defRPr/>
            </a:pPr>
            <a:r>
              <a:rPr lang="en-US" altLang="en-US" sz="2400" dirty="0">
                <a:solidFill>
                  <a:srgbClr val="C00000"/>
                </a:solidFill>
                <a:latin typeface="+mn-ea"/>
                <a:ea typeface="+mn-ea"/>
              </a:rPr>
              <a:t>CD4060</a:t>
            </a:r>
            <a:r>
              <a:rPr lang="zh-CN" altLang="en-US" sz="2400" dirty="0">
                <a:solidFill>
                  <a:srgbClr val="C00000"/>
                </a:solidFill>
                <a:latin typeface="+mn-ea"/>
                <a:ea typeface="+mn-ea"/>
              </a:rPr>
              <a:t>构成的基本振荡及分频测试电路和仿真波形：</a:t>
            </a:r>
          </a:p>
        </p:txBody>
      </p:sp>
      <p:sp>
        <p:nvSpPr>
          <p:cNvPr id="14" name="矩形 13"/>
          <p:cNvSpPr/>
          <p:nvPr/>
        </p:nvSpPr>
        <p:spPr>
          <a:xfrm>
            <a:off x="357189" y="1660922"/>
            <a:ext cx="8358187" cy="461665"/>
          </a:xfrm>
          <a:prstGeom prst="rect">
            <a:avLst/>
          </a:prstGeom>
        </p:spPr>
        <p:txBody>
          <a:bodyPr>
            <a:spAutoFit/>
          </a:bodyPr>
          <a:lstStyle/>
          <a:p>
            <a:pPr>
              <a:defRPr/>
            </a:pPr>
            <a:r>
              <a:rPr lang="en-US" altLang="en-US" sz="2400" dirty="0">
                <a:solidFill>
                  <a:srgbClr val="C00000"/>
                </a:solidFill>
                <a:latin typeface="+mn-ea"/>
                <a:ea typeface="+mn-ea"/>
              </a:rPr>
              <a:t>CD4060</a:t>
            </a:r>
            <a:r>
              <a:rPr lang="zh-CN" altLang="en-US" sz="2400" dirty="0">
                <a:solidFill>
                  <a:srgbClr val="C00000"/>
                </a:solidFill>
                <a:latin typeface="+mn-ea"/>
                <a:ea typeface="+mn-ea"/>
              </a:rPr>
              <a:t>的逻辑功能表：</a:t>
            </a:r>
          </a:p>
        </p:txBody>
      </p:sp>
      <p:sp>
        <p:nvSpPr>
          <p:cNvPr id="7885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78858" name="Picture 3"/>
          <p:cNvPicPr>
            <a:picLocks noChangeAspect="1" noChangeArrowheads="1"/>
          </p:cNvPicPr>
          <p:nvPr/>
        </p:nvPicPr>
        <p:blipFill>
          <a:blip r:embed="rId3" cstate="print"/>
          <a:srcRect/>
          <a:stretch>
            <a:fillRect/>
          </a:stretch>
        </p:blipFill>
        <p:spPr bwMode="auto">
          <a:xfrm>
            <a:off x="4572001" y="1393032"/>
            <a:ext cx="3286125" cy="973931"/>
          </a:xfrm>
          <a:prstGeom prst="rect">
            <a:avLst/>
          </a:prstGeom>
          <a:noFill/>
          <a:ln w="9525">
            <a:noFill/>
            <a:miter lim="800000"/>
            <a:headEnd/>
            <a:tailEnd/>
          </a:ln>
        </p:spPr>
      </p:pic>
      <p:grpSp>
        <p:nvGrpSpPr>
          <p:cNvPr id="2" name="组合 14"/>
          <p:cNvGrpSpPr>
            <a:grpSpLocks/>
          </p:cNvGrpSpPr>
          <p:nvPr/>
        </p:nvGrpSpPr>
        <p:grpSpPr bwMode="auto">
          <a:xfrm>
            <a:off x="755650" y="2625329"/>
            <a:ext cx="7272338" cy="2269331"/>
            <a:chOff x="755470" y="3501010"/>
            <a:chExt cx="7273010" cy="3024420"/>
          </a:xfrm>
        </p:grpSpPr>
        <p:sp>
          <p:nvSpPr>
            <p:cNvPr id="78860" name="矩形 12"/>
            <p:cNvSpPr>
              <a:spLocks noChangeArrowheads="1"/>
            </p:cNvSpPr>
            <p:nvPr/>
          </p:nvSpPr>
          <p:spPr bwMode="auto">
            <a:xfrm>
              <a:off x="755470" y="3501010"/>
              <a:ext cx="7273010" cy="302442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8861" name="Picture 4" descr="4T8T2"/>
            <p:cNvPicPr>
              <a:picLocks noChangeAspect="1" noChangeArrowheads="1"/>
            </p:cNvPicPr>
            <p:nvPr/>
          </p:nvPicPr>
          <p:blipFill>
            <a:blip r:embed="rId4" cstate="print"/>
            <a:srcRect/>
            <a:stretch>
              <a:fillRect/>
            </a:stretch>
          </p:blipFill>
          <p:spPr bwMode="auto">
            <a:xfrm>
              <a:off x="857250" y="3571875"/>
              <a:ext cx="7054850" cy="2857500"/>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58"/>
                                        </p:tgtEl>
                                        <p:attrNameLst>
                                          <p:attrName>style.visibility</p:attrName>
                                        </p:attrNameLst>
                                      </p:cBhvr>
                                      <p:to>
                                        <p:strVal val="visible"/>
                                      </p:to>
                                    </p:set>
                                    <p:animEffect transition="in" filter="wipe(left)">
                                      <p:cBhvr>
                                        <p:cTn id="17" dur="500"/>
                                        <p:tgtEl>
                                          <p:spTgt spid="788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12"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4.8.2  CD4060</a:t>
            </a:r>
            <a:r>
              <a:rPr lang="zh-CN" altLang="en-US" sz="2400" dirty="0">
                <a:solidFill>
                  <a:srgbClr val="C00000"/>
                </a:solidFill>
                <a:latin typeface="+mn-ea"/>
                <a:ea typeface="+mn-ea"/>
              </a:rPr>
              <a:t>构成多谐振荡</a:t>
            </a:r>
            <a:r>
              <a:rPr lang="en-US" altLang="zh-CN" sz="2400" dirty="0">
                <a:solidFill>
                  <a:srgbClr val="C00000"/>
                </a:solidFill>
                <a:latin typeface="+mn-ea"/>
                <a:ea typeface="+mn-ea"/>
              </a:rPr>
              <a:t>/</a:t>
            </a:r>
            <a:r>
              <a:rPr lang="zh-CN" altLang="en-US" sz="2400" dirty="0">
                <a:solidFill>
                  <a:srgbClr val="C00000"/>
                </a:solidFill>
                <a:latin typeface="+mn-ea"/>
                <a:ea typeface="+mn-ea"/>
              </a:rPr>
              <a:t>分频电路</a:t>
            </a:r>
          </a:p>
        </p:txBody>
      </p:sp>
      <p:sp>
        <p:nvSpPr>
          <p:cNvPr id="2458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矩形 22"/>
          <p:cNvSpPr/>
          <p:nvPr/>
        </p:nvSpPr>
        <p:spPr>
          <a:xfrm>
            <a:off x="285750" y="928688"/>
            <a:ext cx="8643938" cy="461665"/>
          </a:xfrm>
          <a:prstGeom prst="rect">
            <a:avLst/>
          </a:prstGeom>
        </p:spPr>
        <p:txBody>
          <a:bodyPr>
            <a:spAutoFit/>
          </a:bodyPr>
          <a:lstStyle/>
          <a:p>
            <a:pPr>
              <a:defRPr/>
            </a:pPr>
            <a:r>
              <a:rPr lang="en-US" altLang="en-US" sz="2400" dirty="0">
                <a:solidFill>
                  <a:srgbClr val="C00000"/>
                </a:solidFill>
                <a:latin typeface="+mn-ea"/>
                <a:ea typeface="+mn-ea"/>
              </a:rPr>
              <a:t>CD4060</a:t>
            </a:r>
            <a:r>
              <a:rPr lang="zh-CN" altLang="en-US" sz="2400" dirty="0">
                <a:solidFill>
                  <a:srgbClr val="C00000"/>
                </a:solidFill>
                <a:latin typeface="+mn-ea"/>
                <a:ea typeface="+mn-ea"/>
              </a:rPr>
              <a:t>构成多谐振荡电路的输出频率：</a:t>
            </a:r>
          </a:p>
        </p:txBody>
      </p:sp>
      <p:sp>
        <p:nvSpPr>
          <p:cNvPr id="2458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 name="矩形 11"/>
          <p:cNvSpPr/>
          <p:nvPr/>
        </p:nvSpPr>
        <p:spPr>
          <a:xfrm>
            <a:off x="285750" y="2495551"/>
            <a:ext cx="8358188" cy="461665"/>
          </a:xfrm>
          <a:prstGeom prst="rect">
            <a:avLst/>
          </a:prstGeom>
        </p:spPr>
        <p:txBody>
          <a:bodyPr>
            <a:spAutoFit/>
          </a:bodyPr>
          <a:lstStyle/>
          <a:p>
            <a:pPr>
              <a:defRPr/>
            </a:pPr>
            <a:r>
              <a:rPr lang="en-US" altLang="en-US" sz="2400" dirty="0">
                <a:solidFill>
                  <a:srgbClr val="C00000"/>
                </a:solidFill>
                <a:latin typeface="+mn-ea"/>
                <a:ea typeface="+mn-ea"/>
              </a:rPr>
              <a:t>R2</a:t>
            </a:r>
            <a:r>
              <a:rPr lang="zh-CN" altLang="en-US" sz="2400" dirty="0">
                <a:solidFill>
                  <a:srgbClr val="C00000"/>
                </a:solidFill>
                <a:latin typeface="+mn-ea"/>
                <a:ea typeface="+mn-ea"/>
              </a:rPr>
              <a:t>的取值一般是</a:t>
            </a:r>
            <a:r>
              <a:rPr lang="en-US" altLang="zh-CN" sz="2400" dirty="0">
                <a:solidFill>
                  <a:srgbClr val="C00000"/>
                </a:solidFill>
                <a:latin typeface="+mn-ea"/>
                <a:ea typeface="+mn-ea"/>
              </a:rPr>
              <a:t>R1</a:t>
            </a:r>
            <a:r>
              <a:rPr lang="zh-CN" altLang="en-US" sz="2400" dirty="0">
                <a:solidFill>
                  <a:srgbClr val="C00000"/>
                </a:solidFill>
                <a:latin typeface="+mn-ea"/>
                <a:ea typeface="+mn-ea"/>
              </a:rPr>
              <a:t>的</a:t>
            </a:r>
            <a:r>
              <a:rPr lang="en-US" altLang="zh-CN" sz="2400" dirty="0">
                <a:solidFill>
                  <a:srgbClr val="C00000"/>
                </a:solidFill>
                <a:latin typeface="+mn-ea"/>
                <a:ea typeface="+mn-ea"/>
              </a:rPr>
              <a:t>2-10</a:t>
            </a:r>
            <a:r>
              <a:rPr lang="zh-CN" altLang="en-US" sz="2400" dirty="0">
                <a:solidFill>
                  <a:srgbClr val="C00000"/>
                </a:solidFill>
                <a:latin typeface="+mn-ea"/>
                <a:ea typeface="+mn-ea"/>
              </a:rPr>
              <a:t>倍</a:t>
            </a:r>
            <a:r>
              <a:rPr lang="en-US" altLang="zh-CN" sz="2400" dirty="0">
                <a:solidFill>
                  <a:srgbClr val="C00000"/>
                </a:solidFill>
                <a:latin typeface="+mn-ea"/>
                <a:ea typeface="+mn-ea"/>
              </a:rPr>
              <a:t>;</a:t>
            </a:r>
            <a:endParaRPr lang="zh-CN" altLang="en-US" sz="2400" dirty="0">
              <a:solidFill>
                <a:srgbClr val="C00000"/>
              </a:solidFill>
              <a:latin typeface="+mn-ea"/>
              <a:ea typeface="+mn-ea"/>
            </a:endParaRPr>
          </a:p>
        </p:txBody>
      </p:sp>
      <p:sp>
        <p:nvSpPr>
          <p:cNvPr id="2458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6"/>
          <p:cNvGrpSpPr>
            <a:grpSpLocks/>
          </p:cNvGrpSpPr>
          <p:nvPr/>
        </p:nvGrpSpPr>
        <p:grpSpPr bwMode="auto">
          <a:xfrm>
            <a:off x="4859339" y="1329928"/>
            <a:ext cx="4213225" cy="2862263"/>
            <a:chOff x="4860040" y="1700760"/>
            <a:chExt cx="4211950" cy="3816530"/>
          </a:xfrm>
        </p:grpSpPr>
        <p:sp>
          <p:nvSpPr>
            <p:cNvPr id="24590" name="矩形 13"/>
            <p:cNvSpPr>
              <a:spLocks noChangeArrowheads="1"/>
            </p:cNvSpPr>
            <p:nvPr/>
          </p:nvSpPr>
          <p:spPr bwMode="auto">
            <a:xfrm>
              <a:off x="4860040" y="1700760"/>
              <a:ext cx="4211950" cy="38165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4591" name="Picture 2"/>
            <p:cNvPicPr>
              <a:picLocks noChangeAspect="1" noChangeArrowheads="1"/>
            </p:cNvPicPr>
            <p:nvPr/>
          </p:nvPicPr>
          <p:blipFill>
            <a:blip r:embed="rId4" cstate="print"/>
            <a:srcRect/>
            <a:stretch>
              <a:fillRect/>
            </a:stretch>
          </p:blipFill>
          <p:spPr bwMode="auto">
            <a:xfrm>
              <a:off x="5000625" y="1731102"/>
              <a:ext cx="3981450" cy="3786188"/>
            </a:xfrm>
            <a:prstGeom prst="rect">
              <a:avLst/>
            </a:prstGeom>
            <a:noFill/>
            <a:ln w="9525">
              <a:noFill/>
              <a:miter lim="800000"/>
              <a:headEnd/>
              <a:tailEnd/>
            </a:ln>
          </p:spPr>
        </p:pic>
      </p:grpSp>
      <p:sp>
        <p:nvSpPr>
          <p:cNvPr id="2458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4578" name="Object 3"/>
          <p:cNvGraphicFramePr>
            <a:graphicFrameLocks noChangeAspect="1"/>
          </p:cNvGraphicFramePr>
          <p:nvPr/>
        </p:nvGraphicFramePr>
        <p:xfrm>
          <a:off x="1500189" y="1459706"/>
          <a:ext cx="2428875" cy="409575"/>
        </p:xfrm>
        <a:graphic>
          <a:graphicData uri="http://schemas.openxmlformats.org/presentationml/2006/ole">
            <p:oleObj spid="_x0000_s24578" r:id="rId5" imgW="850531" imgH="190417" progId="Equation.DSMT4">
              <p:embed/>
            </p:oleObj>
          </a:graphicData>
        </a:graphic>
      </p:graphicFrame>
      <p:sp>
        <p:nvSpPr>
          <p:cNvPr id="15" name="矩形 14"/>
          <p:cNvSpPr/>
          <p:nvPr/>
        </p:nvSpPr>
        <p:spPr>
          <a:xfrm>
            <a:off x="293689" y="2031207"/>
            <a:ext cx="5214937" cy="461665"/>
          </a:xfrm>
          <a:prstGeom prst="rect">
            <a:avLst/>
          </a:prstGeom>
        </p:spPr>
        <p:txBody>
          <a:bodyPr>
            <a:spAutoFit/>
          </a:bodyPr>
          <a:lstStyle/>
          <a:p>
            <a:pPr>
              <a:defRPr/>
            </a:pPr>
            <a:r>
              <a:rPr lang="zh-CN" altLang="en-US" sz="2400" dirty="0">
                <a:solidFill>
                  <a:srgbClr val="C00000"/>
                </a:solidFill>
                <a:latin typeface="+mn-ea"/>
                <a:ea typeface="+mn-ea"/>
              </a:rPr>
              <a:t>其中，</a:t>
            </a:r>
            <a:r>
              <a:rPr lang="en-US" altLang="zh-CN" sz="2400" dirty="0">
                <a:solidFill>
                  <a:srgbClr val="C00000"/>
                </a:solidFill>
                <a:latin typeface="+mn-ea"/>
                <a:ea typeface="+mn-ea"/>
              </a:rPr>
              <a:t>R3</a:t>
            </a:r>
            <a:r>
              <a:rPr lang="zh-CN" altLang="en-US" sz="2400" dirty="0">
                <a:solidFill>
                  <a:srgbClr val="C00000"/>
                </a:solidFill>
                <a:latin typeface="+mn-ea"/>
                <a:ea typeface="+mn-ea"/>
              </a:rPr>
              <a:t>开路也可以；</a:t>
            </a:r>
          </a:p>
        </p:txBody>
      </p:sp>
      <p:sp>
        <p:nvSpPr>
          <p:cNvPr id="16" name="矩形 15"/>
          <p:cNvSpPr/>
          <p:nvPr/>
        </p:nvSpPr>
        <p:spPr>
          <a:xfrm>
            <a:off x="250826" y="2959894"/>
            <a:ext cx="4714875" cy="1569660"/>
          </a:xfrm>
          <a:prstGeom prst="rect">
            <a:avLst/>
          </a:prstGeom>
        </p:spPr>
        <p:txBody>
          <a:bodyPr>
            <a:spAutoFit/>
          </a:bodyPr>
          <a:lstStyle/>
          <a:p>
            <a:pPr>
              <a:defRPr/>
            </a:pPr>
            <a:r>
              <a:rPr lang="en-US" altLang="en-US" sz="2400" dirty="0">
                <a:solidFill>
                  <a:srgbClr val="C00000"/>
                </a:solidFill>
                <a:latin typeface="+mn-ea"/>
                <a:ea typeface="+mn-ea"/>
              </a:rPr>
              <a:t>CD4060</a:t>
            </a:r>
            <a:r>
              <a:rPr lang="zh-CN" altLang="en-US" sz="2400" dirty="0">
                <a:solidFill>
                  <a:srgbClr val="C00000"/>
                </a:solidFill>
                <a:latin typeface="+mn-ea"/>
                <a:ea typeface="+mn-ea"/>
              </a:rPr>
              <a:t>没有设置</a:t>
            </a:r>
            <a:r>
              <a:rPr lang="en-US" altLang="zh-CN" sz="2400" dirty="0">
                <a:solidFill>
                  <a:srgbClr val="C00000"/>
                </a:solidFill>
                <a:latin typeface="+mn-ea"/>
                <a:ea typeface="+mn-ea"/>
              </a:rPr>
              <a:t>f</a:t>
            </a:r>
            <a:r>
              <a:rPr lang="zh-CN" altLang="en-US" sz="2400" dirty="0">
                <a:solidFill>
                  <a:srgbClr val="C00000"/>
                </a:solidFill>
                <a:latin typeface="+mn-ea"/>
                <a:ea typeface="+mn-ea"/>
              </a:rPr>
              <a:t>频率输出引脚，而是将基本频率</a:t>
            </a:r>
            <a:r>
              <a:rPr lang="en-US" altLang="en-US" sz="2400" dirty="0">
                <a:solidFill>
                  <a:srgbClr val="C00000"/>
                </a:solidFill>
                <a:latin typeface="+mn-ea"/>
                <a:ea typeface="+mn-ea"/>
              </a:rPr>
              <a:t>f</a:t>
            </a:r>
            <a:r>
              <a:rPr lang="zh-CN" altLang="en-US" sz="2400" dirty="0">
                <a:solidFill>
                  <a:srgbClr val="C00000"/>
                </a:solidFill>
                <a:latin typeface="+mn-ea"/>
                <a:ea typeface="+mn-ea"/>
              </a:rPr>
              <a:t>进行</a:t>
            </a:r>
            <a:r>
              <a:rPr lang="en-US" altLang="en-US" sz="2400" dirty="0">
                <a:solidFill>
                  <a:srgbClr val="C00000"/>
                </a:solidFill>
                <a:latin typeface="+mn-ea"/>
                <a:ea typeface="+mn-ea"/>
              </a:rPr>
              <a:t>8</a:t>
            </a:r>
            <a:r>
              <a:rPr lang="zh-CN" altLang="en-US" sz="2400" dirty="0">
                <a:solidFill>
                  <a:srgbClr val="C00000"/>
                </a:solidFill>
                <a:latin typeface="+mn-ea"/>
                <a:ea typeface="+mn-ea"/>
              </a:rPr>
              <a:t>分频、</a:t>
            </a:r>
            <a:r>
              <a:rPr lang="en-US" altLang="en-US" sz="2400" dirty="0">
                <a:solidFill>
                  <a:srgbClr val="C00000"/>
                </a:solidFill>
                <a:latin typeface="+mn-ea"/>
                <a:ea typeface="+mn-ea"/>
              </a:rPr>
              <a:t>16</a:t>
            </a:r>
            <a:r>
              <a:rPr lang="zh-CN" altLang="en-US" sz="2400" dirty="0">
                <a:solidFill>
                  <a:srgbClr val="C00000"/>
                </a:solidFill>
                <a:latin typeface="+mn-ea"/>
                <a:ea typeface="+mn-ea"/>
              </a:rPr>
              <a:t>分频</a:t>
            </a:r>
            <a:r>
              <a:rPr lang="en-US" altLang="zh-CN" sz="2400" dirty="0">
                <a:solidFill>
                  <a:srgbClr val="C00000"/>
                </a:solidFill>
                <a:latin typeface="+mn-ea"/>
                <a:ea typeface="+mn-ea"/>
              </a:rPr>
              <a:t>…</a:t>
            </a:r>
            <a:r>
              <a:rPr lang="zh-CN" altLang="en-US" sz="2400" dirty="0">
                <a:solidFill>
                  <a:srgbClr val="C00000"/>
                </a:solidFill>
                <a:latin typeface="+mn-ea"/>
                <a:ea typeface="+mn-ea"/>
              </a:rPr>
              <a:t>后经</a:t>
            </a:r>
            <a:r>
              <a:rPr lang="en-US" altLang="en-US" sz="2400" dirty="0">
                <a:solidFill>
                  <a:srgbClr val="C00000"/>
                </a:solidFill>
                <a:latin typeface="+mn-ea"/>
                <a:ea typeface="+mn-ea"/>
              </a:rPr>
              <a:t>O3</a:t>
            </a:r>
            <a:r>
              <a:rPr lang="zh-CN" altLang="en-US" sz="2400" dirty="0">
                <a:solidFill>
                  <a:srgbClr val="C00000"/>
                </a:solidFill>
                <a:latin typeface="+mn-ea"/>
                <a:ea typeface="+mn-ea"/>
              </a:rPr>
              <a:t>～</a:t>
            </a:r>
            <a:r>
              <a:rPr lang="en-US" altLang="en-US" sz="2400" dirty="0">
                <a:solidFill>
                  <a:srgbClr val="C00000"/>
                </a:solidFill>
                <a:latin typeface="+mn-ea"/>
                <a:ea typeface="+mn-ea"/>
              </a:rPr>
              <a:t>O13</a:t>
            </a:r>
            <a:r>
              <a:rPr lang="zh-CN" altLang="en-US" sz="2400" dirty="0">
                <a:solidFill>
                  <a:srgbClr val="C00000"/>
                </a:solidFill>
                <a:latin typeface="+mn-ea"/>
                <a:ea typeface="+mn-ea"/>
              </a:rPr>
              <a:t>引脚输出，从而可以得到</a:t>
            </a:r>
            <a:r>
              <a:rPr lang="en-US" altLang="en-US" sz="2400" dirty="0">
                <a:solidFill>
                  <a:srgbClr val="C00000"/>
                </a:solidFill>
                <a:latin typeface="+mn-ea"/>
                <a:ea typeface="+mn-ea"/>
              </a:rPr>
              <a:t>10</a:t>
            </a:r>
            <a:r>
              <a:rPr lang="zh-CN" altLang="en-US" sz="2400" dirty="0">
                <a:solidFill>
                  <a:srgbClr val="C00000"/>
                </a:solidFill>
                <a:latin typeface="+mn-ea"/>
                <a:ea typeface="+mn-ea"/>
              </a:rPr>
              <a:t>种频率信号输出</a:t>
            </a:r>
            <a:r>
              <a:rPr lang="en-US" altLang="zh-CN" sz="2400" dirty="0">
                <a:solidFill>
                  <a:srgbClr val="C00000"/>
                </a:solidFill>
                <a:latin typeface="+mn-ea"/>
                <a:ea typeface="+mn-ea"/>
              </a:rPr>
              <a:t>.</a:t>
            </a:r>
            <a:endParaRPr lang="zh-CN" altLang="en-US" sz="2400" dirty="0">
              <a:solidFill>
                <a:srgbClr val="C00000"/>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78"/>
                                        </p:tgtEl>
                                        <p:attrNameLst>
                                          <p:attrName>style.visibility</p:attrName>
                                        </p:attrNameLst>
                                      </p:cBhvr>
                                      <p:to>
                                        <p:strVal val="visible"/>
                                      </p:to>
                                    </p:set>
                                    <p:animEffect transition="in" filter="wipe(left)">
                                      <p:cBhvr>
                                        <p:cTn id="17" dur="500"/>
                                        <p:tgtEl>
                                          <p:spTgt spid="245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2" grpId="0"/>
      <p:bldP spid="15" grpId="0"/>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4.8.2  CD4060</a:t>
            </a:r>
            <a:r>
              <a:rPr lang="zh-CN" altLang="en-US" sz="2400" dirty="0">
                <a:solidFill>
                  <a:srgbClr val="C00000"/>
                </a:solidFill>
                <a:latin typeface="+mn-ea"/>
                <a:ea typeface="+mn-ea"/>
              </a:rPr>
              <a:t>构成多谐振荡</a:t>
            </a:r>
            <a:r>
              <a:rPr lang="en-US" altLang="zh-CN" sz="2400" dirty="0">
                <a:solidFill>
                  <a:srgbClr val="C00000"/>
                </a:solidFill>
                <a:latin typeface="+mn-ea"/>
                <a:ea typeface="+mn-ea"/>
              </a:rPr>
              <a:t>/</a:t>
            </a:r>
            <a:r>
              <a:rPr lang="zh-CN" altLang="en-US" sz="2400" dirty="0">
                <a:solidFill>
                  <a:srgbClr val="C00000"/>
                </a:solidFill>
                <a:latin typeface="+mn-ea"/>
                <a:ea typeface="+mn-ea"/>
              </a:rPr>
              <a:t>分频电路</a:t>
            </a:r>
          </a:p>
        </p:txBody>
      </p:sp>
      <p:sp>
        <p:nvSpPr>
          <p:cNvPr id="7987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 name="矩形 22"/>
          <p:cNvSpPr/>
          <p:nvPr/>
        </p:nvSpPr>
        <p:spPr>
          <a:xfrm>
            <a:off x="285750" y="976312"/>
            <a:ext cx="8643938" cy="830997"/>
          </a:xfrm>
          <a:prstGeom prst="rect">
            <a:avLst/>
          </a:prstGeom>
        </p:spPr>
        <p:txBody>
          <a:bodyPr>
            <a:spAutoFit/>
          </a:bodyPr>
          <a:lstStyle/>
          <a:p>
            <a:pPr>
              <a:defRPr/>
            </a:pPr>
            <a:r>
              <a:rPr lang="zh-CN" altLang="en-US" sz="2400" dirty="0">
                <a:solidFill>
                  <a:srgbClr val="0000CC"/>
                </a:solidFill>
                <a:latin typeface="+mn-ea"/>
                <a:ea typeface="+mn-ea"/>
              </a:rPr>
              <a:t> 如果不用</a:t>
            </a:r>
            <a:r>
              <a:rPr lang="en-US" sz="2400" dirty="0">
                <a:solidFill>
                  <a:srgbClr val="0000CC"/>
                </a:solidFill>
                <a:latin typeface="+mn-ea"/>
                <a:ea typeface="+mn-ea"/>
              </a:rPr>
              <a:t>CD4060</a:t>
            </a:r>
            <a:r>
              <a:rPr lang="zh-CN" altLang="en-US" sz="2400" dirty="0">
                <a:solidFill>
                  <a:srgbClr val="0000CC"/>
                </a:solidFill>
                <a:latin typeface="+mn-ea"/>
                <a:ea typeface="+mn-ea"/>
              </a:rPr>
              <a:t>内部的振荡单元，直接将方波信号从“</a:t>
            </a:r>
            <a:r>
              <a:rPr lang="en-US" sz="2400" dirty="0">
                <a:solidFill>
                  <a:srgbClr val="0000CC"/>
                </a:solidFill>
                <a:latin typeface="+mn-ea"/>
                <a:ea typeface="+mn-ea"/>
              </a:rPr>
              <a:t>CTC</a:t>
            </a:r>
            <a:r>
              <a:rPr lang="zh-CN" altLang="en-US" sz="2400" dirty="0">
                <a:solidFill>
                  <a:srgbClr val="0000CC"/>
                </a:solidFill>
                <a:latin typeface="+mn-ea"/>
                <a:ea typeface="+mn-ea"/>
              </a:rPr>
              <a:t>”引脚输入，同样可以在</a:t>
            </a:r>
            <a:r>
              <a:rPr lang="en-US" sz="2400" dirty="0">
                <a:solidFill>
                  <a:srgbClr val="0000CC"/>
                </a:solidFill>
                <a:latin typeface="+mn-ea"/>
                <a:ea typeface="+mn-ea"/>
              </a:rPr>
              <a:t>O3</a:t>
            </a:r>
            <a:r>
              <a:rPr lang="zh-CN" altLang="en-US" sz="2400" dirty="0">
                <a:solidFill>
                  <a:srgbClr val="0000CC"/>
                </a:solidFill>
                <a:latin typeface="+mn-ea"/>
                <a:ea typeface="+mn-ea"/>
              </a:rPr>
              <a:t>～</a:t>
            </a:r>
            <a:r>
              <a:rPr lang="en-US" sz="2400" dirty="0">
                <a:solidFill>
                  <a:srgbClr val="0000CC"/>
                </a:solidFill>
                <a:latin typeface="+mn-ea"/>
                <a:ea typeface="+mn-ea"/>
              </a:rPr>
              <a:t>O13</a:t>
            </a:r>
            <a:r>
              <a:rPr lang="zh-CN" altLang="en-US" sz="2400" dirty="0">
                <a:solidFill>
                  <a:srgbClr val="0000CC"/>
                </a:solidFill>
                <a:latin typeface="+mn-ea"/>
                <a:ea typeface="+mn-ea"/>
              </a:rPr>
              <a:t>引脚输出不同分频比的方波脉冲</a:t>
            </a:r>
            <a:r>
              <a:rPr lang="en-US" altLang="zh-CN" sz="2400" dirty="0">
                <a:solidFill>
                  <a:srgbClr val="0000CC"/>
                </a:solidFill>
                <a:latin typeface="+mn-ea"/>
                <a:ea typeface="+mn-ea"/>
              </a:rPr>
              <a:t>.</a:t>
            </a:r>
            <a:endParaRPr lang="zh-CN" altLang="en-US" sz="2400" dirty="0">
              <a:solidFill>
                <a:srgbClr val="0000CC"/>
              </a:solidFill>
              <a:latin typeface="+mn-ea"/>
              <a:ea typeface="+mn-ea"/>
            </a:endParaRPr>
          </a:p>
        </p:txBody>
      </p:sp>
      <p:sp>
        <p:nvSpPr>
          <p:cNvPr id="7987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7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7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 name="矩形 14"/>
          <p:cNvSpPr/>
          <p:nvPr/>
        </p:nvSpPr>
        <p:spPr>
          <a:xfrm>
            <a:off x="374651" y="1653778"/>
            <a:ext cx="6429375" cy="461665"/>
          </a:xfrm>
          <a:prstGeom prst="rect">
            <a:avLst/>
          </a:prstGeom>
        </p:spPr>
        <p:txBody>
          <a:bodyPr>
            <a:spAutoFit/>
          </a:bodyPr>
          <a:lstStyle/>
          <a:p>
            <a:pPr>
              <a:defRPr/>
            </a:pPr>
            <a:r>
              <a:rPr lang="en-US" altLang="en-US" sz="2400" dirty="0">
                <a:solidFill>
                  <a:srgbClr val="C00000"/>
                </a:solidFill>
                <a:latin typeface="+mn-ea"/>
                <a:ea typeface="+mn-ea"/>
              </a:rPr>
              <a:t>CD4060</a:t>
            </a:r>
            <a:r>
              <a:rPr lang="zh-CN" altLang="en-US" sz="2400" dirty="0">
                <a:solidFill>
                  <a:srgbClr val="C00000"/>
                </a:solidFill>
                <a:latin typeface="+mn-ea"/>
                <a:ea typeface="+mn-ea"/>
              </a:rPr>
              <a:t>构成分频电路的电路结构及仿真波形：</a:t>
            </a:r>
          </a:p>
        </p:txBody>
      </p:sp>
      <p:grpSp>
        <p:nvGrpSpPr>
          <p:cNvPr id="2" name="组合 11"/>
          <p:cNvGrpSpPr>
            <a:grpSpLocks/>
          </p:cNvGrpSpPr>
          <p:nvPr/>
        </p:nvGrpSpPr>
        <p:grpSpPr bwMode="auto">
          <a:xfrm>
            <a:off x="539750" y="2139554"/>
            <a:ext cx="8064500" cy="2591990"/>
            <a:chOff x="539440" y="2852920"/>
            <a:chExt cx="8065120" cy="3456480"/>
          </a:xfrm>
        </p:grpSpPr>
        <p:sp>
          <p:nvSpPr>
            <p:cNvPr id="79883" name="矩形 10"/>
            <p:cNvSpPr>
              <a:spLocks noChangeArrowheads="1"/>
            </p:cNvSpPr>
            <p:nvPr/>
          </p:nvSpPr>
          <p:spPr bwMode="auto">
            <a:xfrm>
              <a:off x="539440" y="2852920"/>
              <a:ext cx="8065120" cy="345648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9884" name="Picture 3" descr="4T8T3"/>
            <p:cNvPicPr>
              <a:picLocks noChangeAspect="1" noChangeArrowheads="1"/>
            </p:cNvPicPr>
            <p:nvPr/>
          </p:nvPicPr>
          <p:blipFill>
            <a:blip r:embed="rId3" cstate="print"/>
            <a:srcRect/>
            <a:stretch>
              <a:fillRect/>
            </a:stretch>
          </p:blipFill>
          <p:spPr bwMode="auto">
            <a:xfrm>
              <a:off x="642938" y="2928938"/>
              <a:ext cx="7850187" cy="3286125"/>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4.8.3  </a:t>
            </a:r>
            <a:r>
              <a:rPr lang="zh-CN" altLang="en-US" sz="2400" dirty="0">
                <a:solidFill>
                  <a:srgbClr val="C00000"/>
                </a:solidFill>
                <a:latin typeface="+mn-ea"/>
                <a:ea typeface="+mn-ea"/>
              </a:rPr>
              <a:t>逻辑门构成多谐振荡电路</a:t>
            </a:r>
          </a:p>
        </p:txBody>
      </p:sp>
      <p:sp>
        <p:nvSpPr>
          <p:cNvPr id="2560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0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0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0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0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0" name="矩形 14"/>
          <p:cNvSpPr>
            <a:spLocks noChangeArrowheads="1"/>
          </p:cNvSpPr>
          <p:nvPr/>
        </p:nvSpPr>
        <p:spPr bwMode="auto">
          <a:xfrm>
            <a:off x="395289" y="1006078"/>
            <a:ext cx="6429375" cy="461665"/>
          </a:xfrm>
          <a:prstGeom prst="rect">
            <a:avLst/>
          </a:prstGeom>
          <a:noFill/>
          <a:ln w="9525">
            <a:noFill/>
            <a:miter lim="800000"/>
            <a:headEnd/>
            <a:tailEnd/>
          </a:ln>
        </p:spPr>
        <p:txBody>
          <a:bodyPr>
            <a:spAutoFit/>
          </a:bodyPr>
          <a:lstStyle/>
          <a:p>
            <a:r>
              <a:rPr lang="en-US" altLang="zh-CN" sz="2400"/>
              <a:t>1</a:t>
            </a:r>
            <a:r>
              <a:rPr lang="zh-CN" altLang="en-US" sz="2400"/>
              <a:t>．施密特门构成多谐振荡电路</a:t>
            </a:r>
          </a:p>
        </p:txBody>
      </p:sp>
      <p:grpSp>
        <p:nvGrpSpPr>
          <p:cNvPr id="2" name="组合 19"/>
          <p:cNvGrpSpPr>
            <a:grpSpLocks/>
          </p:cNvGrpSpPr>
          <p:nvPr/>
        </p:nvGrpSpPr>
        <p:grpSpPr bwMode="auto">
          <a:xfrm>
            <a:off x="5003801" y="1869282"/>
            <a:ext cx="3889375" cy="2160985"/>
            <a:chOff x="5004060" y="2492870"/>
            <a:chExt cx="3888540" cy="2880400"/>
          </a:xfrm>
        </p:grpSpPr>
        <p:sp>
          <p:nvSpPr>
            <p:cNvPr id="25616" name="矩形 18"/>
            <p:cNvSpPr>
              <a:spLocks noChangeArrowheads="1"/>
            </p:cNvSpPr>
            <p:nvPr/>
          </p:nvSpPr>
          <p:spPr bwMode="auto">
            <a:xfrm>
              <a:off x="5004060" y="2492870"/>
              <a:ext cx="3888540" cy="288040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5617" name="Picture 11"/>
            <p:cNvPicPr>
              <a:picLocks noChangeAspect="1" noChangeArrowheads="1"/>
            </p:cNvPicPr>
            <p:nvPr/>
          </p:nvPicPr>
          <p:blipFill>
            <a:blip r:embed="rId4" cstate="print"/>
            <a:srcRect/>
            <a:stretch>
              <a:fillRect/>
            </a:stretch>
          </p:blipFill>
          <p:spPr bwMode="auto">
            <a:xfrm>
              <a:off x="5072063" y="2643188"/>
              <a:ext cx="3648075" cy="2571750"/>
            </a:xfrm>
            <a:prstGeom prst="rect">
              <a:avLst/>
            </a:prstGeom>
            <a:noFill/>
            <a:ln w="9525">
              <a:noFill/>
              <a:miter lim="800000"/>
              <a:headEnd/>
              <a:tailEnd/>
            </a:ln>
          </p:spPr>
        </p:pic>
      </p:grpSp>
      <p:sp>
        <p:nvSpPr>
          <p:cNvPr id="25612" name="矩形 11"/>
          <p:cNvSpPr>
            <a:spLocks noChangeArrowheads="1"/>
          </p:cNvSpPr>
          <p:nvPr/>
        </p:nvSpPr>
        <p:spPr bwMode="auto">
          <a:xfrm>
            <a:off x="395289" y="3003947"/>
            <a:ext cx="6429375" cy="461665"/>
          </a:xfrm>
          <a:prstGeom prst="rect">
            <a:avLst/>
          </a:prstGeom>
          <a:noFill/>
          <a:ln w="9525">
            <a:noFill/>
            <a:miter lim="800000"/>
            <a:headEnd/>
            <a:tailEnd/>
          </a:ln>
        </p:spPr>
        <p:txBody>
          <a:bodyPr>
            <a:spAutoFit/>
          </a:bodyPr>
          <a:lstStyle/>
          <a:p>
            <a:pPr>
              <a:defRPr/>
            </a:pPr>
            <a:r>
              <a:rPr lang="zh-CN" altLang="en-US" sz="2400" dirty="0">
                <a:solidFill>
                  <a:srgbClr val="FF0000"/>
                </a:solidFill>
                <a:latin typeface="+mn-ea"/>
                <a:ea typeface="+mn-ea"/>
              </a:rPr>
              <a:t>方波输出频率：</a:t>
            </a:r>
          </a:p>
        </p:txBody>
      </p:sp>
      <p:sp>
        <p:nvSpPr>
          <p:cNvPr id="3"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12"/>
          <p:cNvGraphicFramePr>
            <a:graphicFrameLocks noChangeAspect="1"/>
          </p:cNvGraphicFramePr>
          <p:nvPr/>
        </p:nvGraphicFramePr>
        <p:xfrm>
          <a:off x="714375" y="3368278"/>
          <a:ext cx="3665538" cy="642938"/>
        </p:xfrm>
        <a:graphic>
          <a:graphicData uri="http://schemas.openxmlformats.org/presentationml/2006/ole">
            <p:oleObj spid="_x0000_s25602" r:id="rId5" imgW="1916868" imgH="444307" progId="Equation.DSMT4">
              <p:embed/>
            </p:oleObj>
          </a:graphicData>
        </a:graphic>
      </p:graphicFrame>
      <p:sp>
        <p:nvSpPr>
          <p:cNvPr id="16" name="矩形 15"/>
          <p:cNvSpPr/>
          <p:nvPr/>
        </p:nvSpPr>
        <p:spPr>
          <a:xfrm>
            <a:off x="466726" y="1545432"/>
            <a:ext cx="3591048" cy="461665"/>
          </a:xfrm>
          <a:prstGeom prst="rect">
            <a:avLst/>
          </a:prstGeom>
        </p:spPr>
        <p:txBody>
          <a:bodyPr wrap="none">
            <a:spAutoFit/>
          </a:bodyPr>
          <a:lstStyle/>
          <a:p>
            <a:pPr>
              <a:defRPr/>
            </a:pPr>
            <a:r>
              <a:rPr lang="en-US" sz="2400" dirty="0">
                <a:solidFill>
                  <a:srgbClr val="0000CC"/>
                </a:solidFill>
                <a:latin typeface="+mn-ea"/>
                <a:ea typeface="+mn-ea"/>
              </a:rPr>
              <a:t>R1</a:t>
            </a:r>
            <a:r>
              <a:rPr lang="zh-CN" altLang="en-US" sz="2400" dirty="0">
                <a:solidFill>
                  <a:srgbClr val="0000CC"/>
                </a:solidFill>
                <a:latin typeface="+mn-ea"/>
                <a:ea typeface="+mn-ea"/>
              </a:rPr>
              <a:t>与</a:t>
            </a:r>
            <a:r>
              <a:rPr lang="en-US" sz="2400" dirty="0">
                <a:solidFill>
                  <a:srgbClr val="0000CC"/>
                </a:solidFill>
                <a:latin typeface="+mn-ea"/>
                <a:ea typeface="+mn-ea"/>
              </a:rPr>
              <a:t>C2</a:t>
            </a:r>
            <a:r>
              <a:rPr lang="zh-CN" altLang="en-US" sz="2400" dirty="0">
                <a:solidFill>
                  <a:srgbClr val="0000CC"/>
                </a:solidFill>
                <a:latin typeface="+mn-ea"/>
                <a:ea typeface="+mn-ea"/>
              </a:rPr>
              <a:t>构成充放电回路；</a:t>
            </a:r>
          </a:p>
        </p:txBody>
      </p:sp>
      <p:sp>
        <p:nvSpPr>
          <p:cNvPr id="17" name="矩形 16"/>
          <p:cNvSpPr/>
          <p:nvPr/>
        </p:nvSpPr>
        <p:spPr>
          <a:xfrm>
            <a:off x="395289" y="1977628"/>
            <a:ext cx="4357687" cy="1200329"/>
          </a:xfrm>
          <a:prstGeom prst="rect">
            <a:avLst/>
          </a:prstGeom>
        </p:spPr>
        <p:txBody>
          <a:bodyPr>
            <a:spAutoFit/>
          </a:bodyPr>
          <a:lstStyle/>
          <a:p>
            <a:pPr>
              <a:defRPr/>
            </a:pPr>
            <a:r>
              <a:rPr lang="zh-CN" altLang="en-US" sz="2400" dirty="0">
                <a:solidFill>
                  <a:srgbClr val="0000CC"/>
                </a:solidFill>
                <a:latin typeface="+mn-ea"/>
                <a:ea typeface="+mn-ea"/>
              </a:rPr>
              <a:t>方波发生单元与负载之间串联了一只非门</a:t>
            </a:r>
            <a:r>
              <a:rPr lang="en-US" sz="2400" dirty="0">
                <a:solidFill>
                  <a:srgbClr val="0000CC"/>
                </a:solidFill>
                <a:latin typeface="+mn-ea"/>
                <a:ea typeface="+mn-ea"/>
              </a:rPr>
              <a:t>U2B</a:t>
            </a:r>
            <a:r>
              <a:rPr lang="zh-CN" altLang="en-US" sz="2400" dirty="0">
                <a:solidFill>
                  <a:srgbClr val="0000CC"/>
                </a:solidFill>
                <a:latin typeface="+mn-ea"/>
                <a:ea typeface="+mn-ea"/>
              </a:rPr>
              <a:t>，起到信号整形与输出缓冲的作用；</a:t>
            </a:r>
          </a:p>
        </p:txBody>
      </p:sp>
      <p:sp>
        <p:nvSpPr>
          <p:cNvPr id="18" name="矩形 17"/>
          <p:cNvSpPr/>
          <p:nvPr/>
        </p:nvSpPr>
        <p:spPr>
          <a:xfrm>
            <a:off x="428625" y="4125516"/>
            <a:ext cx="8358188" cy="830997"/>
          </a:xfrm>
          <a:prstGeom prst="rect">
            <a:avLst/>
          </a:prstGeom>
        </p:spPr>
        <p:txBody>
          <a:bodyPr>
            <a:spAutoFit/>
          </a:bodyPr>
          <a:lstStyle/>
          <a:p>
            <a:pPr>
              <a:defRPr/>
            </a:pPr>
            <a:r>
              <a:rPr lang="zh-CN" altLang="en-US" sz="2400" dirty="0">
                <a:solidFill>
                  <a:srgbClr val="0000CC"/>
                </a:solidFill>
                <a:latin typeface="+mn-ea"/>
                <a:ea typeface="+mn-ea"/>
              </a:rPr>
              <a:t>输出频率除与阻容网络的参数有关，还与逻辑门的电源电压、上限阈值电平、下限阈值电平相关。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12"/>
                                        </p:tgtEl>
                                        <p:attrNameLst>
                                          <p:attrName>style.visibility</p:attrName>
                                        </p:attrNameLst>
                                      </p:cBhvr>
                                      <p:to>
                                        <p:strVal val="visible"/>
                                      </p:to>
                                    </p:set>
                                    <p:animEffect transition="in" filter="wipe(left)">
                                      <p:cBhvr>
                                        <p:cTn id="27" dur="500"/>
                                        <p:tgtEl>
                                          <p:spTgt spid="256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02"/>
                                        </p:tgtEl>
                                        <p:attrNameLst>
                                          <p:attrName>style.visibility</p:attrName>
                                        </p:attrNameLst>
                                      </p:cBhvr>
                                      <p:to>
                                        <p:strVal val="visible"/>
                                      </p:to>
                                    </p:set>
                                    <p:animEffect transition="in" filter="wipe(left)">
                                      <p:cBhvr>
                                        <p:cTn id="32" dur="500"/>
                                        <p:tgtEl>
                                          <p:spTgt spid="256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p:bldP spid="25612" grpId="0"/>
      <p:bldP spid="16" grpId="0"/>
      <p:bldP spid="17" grpId="0"/>
      <p:bldP spid="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4.8.3  </a:t>
            </a:r>
            <a:r>
              <a:rPr lang="zh-CN" altLang="en-US" sz="2400" dirty="0">
                <a:solidFill>
                  <a:srgbClr val="C00000"/>
                </a:solidFill>
                <a:latin typeface="+mn-ea"/>
                <a:ea typeface="+mn-ea"/>
              </a:rPr>
              <a:t>逻辑门构成多谐振荡电路</a:t>
            </a:r>
          </a:p>
        </p:txBody>
      </p:sp>
      <p:sp>
        <p:nvSpPr>
          <p:cNvPr id="8089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4" name="矩形 14"/>
          <p:cNvSpPr>
            <a:spLocks noChangeArrowheads="1"/>
          </p:cNvSpPr>
          <p:nvPr/>
        </p:nvSpPr>
        <p:spPr bwMode="auto">
          <a:xfrm>
            <a:off x="357189" y="1017985"/>
            <a:ext cx="6429375" cy="461665"/>
          </a:xfrm>
          <a:prstGeom prst="rect">
            <a:avLst/>
          </a:prstGeom>
          <a:noFill/>
          <a:ln w="9525">
            <a:noFill/>
            <a:miter lim="800000"/>
            <a:headEnd/>
            <a:tailEnd/>
          </a:ln>
        </p:spPr>
        <p:txBody>
          <a:bodyPr>
            <a:spAutoFit/>
          </a:bodyPr>
          <a:lstStyle/>
          <a:p>
            <a:r>
              <a:rPr lang="en-US" altLang="zh-CN" sz="2400"/>
              <a:t>1</a:t>
            </a:r>
            <a:r>
              <a:rPr lang="zh-CN" altLang="en-US" sz="2400"/>
              <a:t>．施密特门构成多谐振荡电路</a:t>
            </a:r>
          </a:p>
        </p:txBody>
      </p:sp>
      <p:sp>
        <p:nvSpPr>
          <p:cNvPr id="80905"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500063" y="2089547"/>
            <a:ext cx="4500562" cy="830997"/>
          </a:xfrm>
          <a:prstGeom prst="rect">
            <a:avLst/>
          </a:prstGeom>
        </p:spPr>
        <p:txBody>
          <a:bodyPr>
            <a:spAutoFit/>
          </a:bodyPr>
          <a:lstStyle/>
          <a:p>
            <a:pPr>
              <a:defRPr/>
            </a:pPr>
            <a:r>
              <a:rPr lang="zh-CN" altLang="en-US" sz="2400" dirty="0">
                <a:solidFill>
                  <a:srgbClr val="0000CC"/>
                </a:solidFill>
                <a:latin typeface="+mn-ea"/>
                <a:ea typeface="+mn-ea"/>
              </a:rPr>
              <a:t>利用二极管的单向导电性可构造占空比可调的多谐振荡器；</a:t>
            </a:r>
          </a:p>
        </p:txBody>
      </p:sp>
      <p:grpSp>
        <p:nvGrpSpPr>
          <p:cNvPr id="2" name="组合 12"/>
          <p:cNvGrpSpPr>
            <a:grpSpLocks/>
          </p:cNvGrpSpPr>
          <p:nvPr/>
        </p:nvGrpSpPr>
        <p:grpSpPr bwMode="auto">
          <a:xfrm>
            <a:off x="5003801" y="1437085"/>
            <a:ext cx="3889375" cy="2484834"/>
            <a:chOff x="5004060" y="1916790"/>
            <a:chExt cx="3888540" cy="3312460"/>
          </a:xfrm>
        </p:grpSpPr>
        <p:sp>
          <p:nvSpPr>
            <p:cNvPr id="80908" name="矩形 11"/>
            <p:cNvSpPr>
              <a:spLocks noChangeArrowheads="1"/>
            </p:cNvSpPr>
            <p:nvPr/>
          </p:nvSpPr>
          <p:spPr bwMode="auto">
            <a:xfrm>
              <a:off x="5004060" y="1916790"/>
              <a:ext cx="3888540" cy="331246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0909" name="Picture 3"/>
            <p:cNvPicPr>
              <a:picLocks noChangeAspect="1" noChangeArrowheads="1"/>
            </p:cNvPicPr>
            <p:nvPr/>
          </p:nvPicPr>
          <p:blipFill>
            <a:blip r:embed="rId3" cstate="print"/>
            <a:srcRect/>
            <a:stretch>
              <a:fillRect/>
            </a:stretch>
          </p:blipFill>
          <p:spPr bwMode="auto">
            <a:xfrm>
              <a:off x="5072063" y="2000250"/>
              <a:ext cx="3756025" cy="3071813"/>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4.8.3  </a:t>
            </a:r>
            <a:r>
              <a:rPr lang="zh-CN" altLang="en-US" sz="2400" dirty="0">
                <a:solidFill>
                  <a:srgbClr val="C00000"/>
                </a:solidFill>
                <a:latin typeface="+mn-ea"/>
                <a:ea typeface="+mn-ea"/>
              </a:rPr>
              <a:t>逻辑门构成多谐振荡电路</a:t>
            </a:r>
          </a:p>
        </p:txBody>
      </p:sp>
      <p:sp>
        <p:nvSpPr>
          <p:cNvPr id="2662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4" name="矩形 14"/>
          <p:cNvSpPr>
            <a:spLocks noChangeArrowheads="1"/>
          </p:cNvSpPr>
          <p:nvPr/>
        </p:nvSpPr>
        <p:spPr bwMode="auto">
          <a:xfrm>
            <a:off x="357189" y="964407"/>
            <a:ext cx="6429375" cy="461665"/>
          </a:xfrm>
          <a:prstGeom prst="rect">
            <a:avLst/>
          </a:prstGeom>
          <a:noFill/>
          <a:ln w="9525">
            <a:noFill/>
            <a:miter lim="800000"/>
            <a:headEnd/>
            <a:tailEnd/>
          </a:ln>
        </p:spPr>
        <p:txBody>
          <a:bodyPr>
            <a:spAutoFit/>
          </a:bodyPr>
          <a:lstStyle/>
          <a:p>
            <a:r>
              <a:rPr lang="en-US" altLang="zh-CN" sz="2400"/>
              <a:t>2</a:t>
            </a:r>
            <a:r>
              <a:rPr lang="zh-CN" altLang="en-US" sz="2400"/>
              <a:t>．非门构成多谐振荡电路</a:t>
            </a:r>
          </a:p>
        </p:txBody>
      </p:sp>
      <p:sp>
        <p:nvSpPr>
          <p:cNvPr id="26635" name="矩形 11"/>
          <p:cNvSpPr>
            <a:spLocks noChangeArrowheads="1"/>
          </p:cNvSpPr>
          <p:nvPr/>
        </p:nvSpPr>
        <p:spPr bwMode="auto">
          <a:xfrm>
            <a:off x="539751" y="1707357"/>
            <a:ext cx="6429375" cy="461665"/>
          </a:xfrm>
          <a:prstGeom prst="rect">
            <a:avLst/>
          </a:prstGeom>
          <a:noFill/>
          <a:ln w="9525">
            <a:noFill/>
            <a:miter lim="800000"/>
            <a:headEnd/>
            <a:tailEnd/>
          </a:ln>
        </p:spPr>
        <p:txBody>
          <a:bodyPr>
            <a:spAutoFit/>
          </a:bodyPr>
          <a:lstStyle/>
          <a:p>
            <a:pPr>
              <a:defRPr/>
            </a:pPr>
            <a:r>
              <a:rPr lang="en-US" altLang="zh-CN" sz="2400" dirty="0">
                <a:solidFill>
                  <a:srgbClr val="FF0000"/>
                </a:solidFill>
                <a:latin typeface="+mn-ea"/>
                <a:ea typeface="+mn-ea"/>
              </a:rPr>
              <a:t>(a)</a:t>
            </a:r>
            <a:r>
              <a:rPr lang="zh-CN" altLang="en-US" sz="2400" dirty="0">
                <a:solidFill>
                  <a:srgbClr val="FF0000"/>
                </a:solidFill>
                <a:latin typeface="+mn-ea"/>
                <a:ea typeface="+mn-ea"/>
              </a:rPr>
              <a:t>图方波输出频率：</a:t>
            </a:r>
          </a:p>
        </p:txBody>
      </p:sp>
      <p:sp>
        <p:nvSpPr>
          <p:cNvPr id="26636"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500064" y="1275160"/>
            <a:ext cx="5444119" cy="461665"/>
          </a:xfrm>
          <a:prstGeom prst="rect">
            <a:avLst/>
          </a:prstGeom>
        </p:spPr>
        <p:txBody>
          <a:bodyPr wrap="none">
            <a:spAutoFit/>
          </a:bodyPr>
          <a:lstStyle/>
          <a:p>
            <a:pPr>
              <a:defRPr/>
            </a:pPr>
            <a:r>
              <a:rPr lang="zh-CN" altLang="en-US" sz="2400" dirty="0">
                <a:solidFill>
                  <a:srgbClr val="0000CC"/>
                </a:solidFill>
                <a:latin typeface="+mn-ea"/>
                <a:ea typeface="+mn-ea"/>
              </a:rPr>
              <a:t>由普通逻辑非门构造的方波产生电路：</a:t>
            </a:r>
          </a:p>
        </p:txBody>
      </p:sp>
      <p:sp>
        <p:nvSpPr>
          <p:cNvPr id="2663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6626" name="Object 4"/>
          <p:cNvGraphicFramePr>
            <a:graphicFrameLocks noChangeAspect="1"/>
          </p:cNvGraphicFramePr>
          <p:nvPr/>
        </p:nvGraphicFramePr>
        <p:xfrm>
          <a:off x="971550" y="2139553"/>
          <a:ext cx="2300288" cy="375047"/>
        </p:xfrm>
        <a:graphic>
          <a:graphicData uri="http://schemas.openxmlformats.org/presentationml/2006/ole">
            <p:oleObj spid="_x0000_s26626" r:id="rId4" imgW="876300" imgH="190500" progId="Equation.DSMT4">
              <p:embed/>
            </p:oleObj>
          </a:graphicData>
        </a:graphic>
      </p:graphicFrame>
      <p:sp>
        <p:nvSpPr>
          <p:cNvPr id="20" name="矩形 19"/>
          <p:cNvSpPr/>
          <p:nvPr/>
        </p:nvSpPr>
        <p:spPr>
          <a:xfrm>
            <a:off x="466725" y="2680097"/>
            <a:ext cx="4033838" cy="461665"/>
          </a:xfrm>
          <a:prstGeom prst="rect">
            <a:avLst/>
          </a:prstGeom>
        </p:spPr>
        <p:txBody>
          <a:bodyPr>
            <a:spAutoFit/>
          </a:bodyPr>
          <a:lstStyle/>
          <a:p>
            <a:pPr>
              <a:defRPr/>
            </a:pPr>
            <a:r>
              <a:rPr lang="en-US" altLang="en-US" sz="2400" dirty="0">
                <a:solidFill>
                  <a:srgbClr val="0000CC"/>
                </a:solidFill>
                <a:latin typeface="+mn-ea"/>
                <a:ea typeface="+mn-ea"/>
              </a:rPr>
              <a:t>R1是补偿电阻（ R1&gt;10R2）</a:t>
            </a:r>
            <a:endParaRPr lang="zh-CN" altLang="en-US" sz="2400" dirty="0">
              <a:solidFill>
                <a:srgbClr val="0000CC"/>
              </a:solidFill>
              <a:latin typeface="+mn-ea"/>
              <a:ea typeface="+mn-ea"/>
            </a:endParaRPr>
          </a:p>
        </p:txBody>
      </p:sp>
      <p:grpSp>
        <p:nvGrpSpPr>
          <p:cNvPr id="3" name="组合 21"/>
          <p:cNvGrpSpPr>
            <a:grpSpLocks/>
          </p:cNvGrpSpPr>
          <p:nvPr/>
        </p:nvGrpSpPr>
        <p:grpSpPr bwMode="auto">
          <a:xfrm>
            <a:off x="4716463" y="1653778"/>
            <a:ext cx="4176712" cy="3024188"/>
            <a:chOff x="4499990" y="2132820"/>
            <a:chExt cx="4392610" cy="4248590"/>
          </a:xfrm>
        </p:grpSpPr>
        <p:sp>
          <p:nvSpPr>
            <p:cNvPr id="26643" name="矩形 20"/>
            <p:cNvSpPr>
              <a:spLocks noChangeArrowheads="1"/>
            </p:cNvSpPr>
            <p:nvPr/>
          </p:nvSpPr>
          <p:spPr bwMode="auto">
            <a:xfrm>
              <a:off x="4499990" y="2132820"/>
              <a:ext cx="4392610" cy="424859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6644" name="Picture 3"/>
            <p:cNvPicPr>
              <a:picLocks noChangeAspect="1" noChangeArrowheads="1"/>
            </p:cNvPicPr>
            <p:nvPr/>
          </p:nvPicPr>
          <p:blipFill>
            <a:blip r:embed="rId5" cstate="print"/>
            <a:srcRect/>
            <a:stretch>
              <a:fillRect/>
            </a:stretch>
          </p:blipFill>
          <p:spPr bwMode="auto">
            <a:xfrm>
              <a:off x="4644010" y="2204830"/>
              <a:ext cx="3929063" cy="2009775"/>
            </a:xfrm>
            <a:prstGeom prst="rect">
              <a:avLst/>
            </a:prstGeom>
            <a:noFill/>
            <a:ln w="9525">
              <a:noFill/>
              <a:miter lim="800000"/>
              <a:headEnd/>
              <a:tailEnd/>
            </a:ln>
          </p:spPr>
        </p:pic>
        <p:pic>
          <p:nvPicPr>
            <p:cNvPr id="26645" name="Picture 6"/>
            <p:cNvPicPr>
              <a:picLocks noChangeAspect="1" noChangeArrowheads="1"/>
            </p:cNvPicPr>
            <p:nvPr/>
          </p:nvPicPr>
          <p:blipFill>
            <a:blip r:embed="rId6" cstate="print"/>
            <a:srcRect/>
            <a:stretch>
              <a:fillRect/>
            </a:stretch>
          </p:blipFill>
          <p:spPr bwMode="auto">
            <a:xfrm>
              <a:off x="4572000" y="4286250"/>
              <a:ext cx="4254500" cy="2000250"/>
            </a:xfrm>
            <a:prstGeom prst="rect">
              <a:avLst/>
            </a:prstGeom>
            <a:noFill/>
            <a:ln w="9525">
              <a:noFill/>
              <a:miter lim="800000"/>
              <a:headEnd/>
              <a:tailEnd/>
            </a:ln>
          </p:spPr>
        </p:pic>
      </p:grpSp>
      <p:sp>
        <p:nvSpPr>
          <p:cNvPr id="26642" name="矩形 21"/>
          <p:cNvSpPr>
            <a:spLocks noChangeArrowheads="1"/>
          </p:cNvSpPr>
          <p:nvPr/>
        </p:nvSpPr>
        <p:spPr bwMode="auto">
          <a:xfrm>
            <a:off x="714376" y="3219451"/>
            <a:ext cx="6429375" cy="461665"/>
          </a:xfrm>
          <a:prstGeom prst="rect">
            <a:avLst/>
          </a:prstGeom>
          <a:noFill/>
          <a:ln w="9525">
            <a:noFill/>
            <a:miter lim="800000"/>
            <a:headEnd/>
            <a:tailEnd/>
          </a:ln>
        </p:spPr>
        <p:txBody>
          <a:bodyPr>
            <a:spAutoFit/>
          </a:bodyPr>
          <a:lstStyle/>
          <a:p>
            <a:pPr>
              <a:defRPr/>
            </a:pPr>
            <a:r>
              <a:rPr lang="en-US" altLang="zh-CN" sz="2400" dirty="0">
                <a:solidFill>
                  <a:srgbClr val="FF0000"/>
                </a:solidFill>
                <a:latin typeface="+mn-ea"/>
                <a:ea typeface="+mn-ea"/>
              </a:rPr>
              <a:t>(b)</a:t>
            </a:r>
            <a:r>
              <a:rPr lang="zh-CN" altLang="en-US" sz="2400" dirty="0">
                <a:solidFill>
                  <a:srgbClr val="FF0000"/>
                </a:solidFill>
                <a:latin typeface="+mn-ea"/>
                <a:ea typeface="+mn-ea"/>
              </a:rPr>
              <a:t>图方波输出频率：</a:t>
            </a:r>
          </a:p>
        </p:txBody>
      </p:sp>
      <p:sp>
        <p:nvSpPr>
          <p:cNvPr id="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6627" name="Object 7"/>
          <p:cNvGraphicFramePr>
            <a:graphicFrameLocks noChangeAspect="1"/>
          </p:cNvGraphicFramePr>
          <p:nvPr/>
        </p:nvGraphicFramePr>
        <p:xfrm>
          <a:off x="928689" y="3813572"/>
          <a:ext cx="2274887" cy="375047"/>
        </p:xfrm>
        <a:graphic>
          <a:graphicData uri="http://schemas.openxmlformats.org/presentationml/2006/ole">
            <p:oleObj spid="_x0000_s26627" r:id="rId7" imgW="863225" imgH="190417"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5"/>
                                        </p:tgtEl>
                                        <p:attrNameLst>
                                          <p:attrName>style.visibility</p:attrName>
                                        </p:attrNameLst>
                                      </p:cBhvr>
                                      <p:to>
                                        <p:strVal val="visible"/>
                                      </p:to>
                                    </p:set>
                                    <p:animEffect transition="in" filter="wipe(left)">
                                      <p:cBhvr>
                                        <p:cTn id="17" dur="500"/>
                                        <p:tgtEl>
                                          <p:spTgt spid="266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26"/>
                                        </p:tgtEl>
                                        <p:attrNameLst>
                                          <p:attrName>style.visibility</p:attrName>
                                        </p:attrNameLst>
                                      </p:cBhvr>
                                      <p:to>
                                        <p:strVal val="visible"/>
                                      </p:to>
                                    </p:set>
                                    <p:animEffect transition="in" filter="wipe(left)">
                                      <p:cBhvr>
                                        <p:cTn id="22" dur="500"/>
                                        <p:tgtEl>
                                          <p:spTgt spid="266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42"/>
                                        </p:tgtEl>
                                        <p:attrNameLst>
                                          <p:attrName>style.visibility</p:attrName>
                                        </p:attrNameLst>
                                      </p:cBhvr>
                                      <p:to>
                                        <p:strVal val="visible"/>
                                      </p:to>
                                    </p:set>
                                    <p:animEffect transition="in" filter="wipe(left)">
                                      <p:cBhvr>
                                        <p:cTn id="32" dur="500"/>
                                        <p:tgtEl>
                                          <p:spTgt spid="266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627"/>
                                        </p:tgtEl>
                                        <p:attrNameLst>
                                          <p:attrName>style.visibility</p:attrName>
                                        </p:attrNameLst>
                                      </p:cBhvr>
                                      <p:to>
                                        <p:strVal val="visible"/>
                                      </p:to>
                                    </p:set>
                                    <p:animEffect transition="in" filter="wipe(left)">
                                      <p:cBhvr>
                                        <p:cTn id="3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p:bldP spid="16" grpId="0"/>
      <p:bldP spid="20" grpId="0"/>
      <p:bldP spid="2664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4.8.3  </a:t>
            </a:r>
            <a:r>
              <a:rPr lang="zh-CN" altLang="en-US" sz="2400" dirty="0">
                <a:solidFill>
                  <a:srgbClr val="C00000"/>
                </a:solidFill>
                <a:latin typeface="+mn-ea"/>
                <a:ea typeface="+mn-ea"/>
              </a:rPr>
              <a:t>逻辑门构成多谐振荡电路</a:t>
            </a:r>
          </a:p>
        </p:txBody>
      </p:sp>
      <p:sp>
        <p:nvSpPr>
          <p:cNvPr id="8192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8" name="矩形 14"/>
          <p:cNvSpPr>
            <a:spLocks noChangeArrowheads="1"/>
          </p:cNvSpPr>
          <p:nvPr/>
        </p:nvSpPr>
        <p:spPr bwMode="auto">
          <a:xfrm>
            <a:off x="357189" y="964407"/>
            <a:ext cx="6429375" cy="461665"/>
          </a:xfrm>
          <a:prstGeom prst="rect">
            <a:avLst/>
          </a:prstGeom>
          <a:noFill/>
          <a:ln w="9525">
            <a:noFill/>
            <a:miter lim="800000"/>
            <a:headEnd/>
            <a:tailEnd/>
          </a:ln>
        </p:spPr>
        <p:txBody>
          <a:bodyPr>
            <a:spAutoFit/>
          </a:bodyPr>
          <a:lstStyle/>
          <a:p>
            <a:r>
              <a:rPr lang="en-US" altLang="zh-CN" sz="2400"/>
              <a:t>3</a:t>
            </a:r>
            <a:r>
              <a:rPr lang="zh-CN" altLang="en-US" sz="2400"/>
              <a:t>．异或门构成多谐振荡电路</a:t>
            </a:r>
          </a:p>
        </p:txBody>
      </p:sp>
      <p:sp>
        <p:nvSpPr>
          <p:cNvPr id="81929"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500064" y="1339453"/>
            <a:ext cx="3278462" cy="461665"/>
          </a:xfrm>
          <a:prstGeom prst="rect">
            <a:avLst/>
          </a:prstGeom>
        </p:spPr>
        <p:txBody>
          <a:bodyPr wrap="none">
            <a:spAutoFit/>
          </a:bodyPr>
          <a:lstStyle/>
          <a:p>
            <a:pPr>
              <a:defRPr/>
            </a:pPr>
            <a:r>
              <a:rPr lang="zh-CN" altLang="en-US" sz="2400" dirty="0">
                <a:solidFill>
                  <a:srgbClr val="0000CC"/>
                </a:solidFill>
                <a:latin typeface="+mn-ea"/>
                <a:ea typeface="+mn-ea"/>
              </a:rPr>
              <a:t>电路结构及仿真波形；</a:t>
            </a:r>
          </a:p>
        </p:txBody>
      </p:sp>
      <p:sp>
        <p:nvSpPr>
          <p:cNvPr id="8193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矩形 19"/>
          <p:cNvSpPr/>
          <p:nvPr/>
        </p:nvSpPr>
        <p:spPr>
          <a:xfrm>
            <a:off x="500064" y="4154091"/>
            <a:ext cx="6429375" cy="461665"/>
          </a:xfrm>
          <a:prstGeom prst="rect">
            <a:avLst/>
          </a:prstGeom>
        </p:spPr>
        <p:txBody>
          <a:bodyPr>
            <a:spAutoFit/>
          </a:bodyPr>
          <a:lstStyle/>
          <a:p>
            <a:pPr>
              <a:defRPr/>
            </a:pPr>
            <a:r>
              <a:rPr lang="zh-CN" altLang="en-US" sz="2400" dirty="0">
                <a:solidFill>
                  <a:srgbClr val="0000CC"/>
                </a:solidFill>
                <a:latin typeface="+mn-ea"/>
                <a:ea typeface="+mn-ea"/>
              </a:rPr>
              <a:t>输出一组互补对称的方波，频率由</a:t>
            </a:r>
            <a:r>
              <a:rPr lang="en-US" altLang="zh-CN" sz="2400" dirty="0">
                <a:solidFill>
                  <a:srgbClr val="0000CC"/>
                </a:solidFill>
                <a:latin typeface="+mn-ea"/>
                <a:ea typeface="+mn-ea"/>
              </a:rPr>
              <a:t>R1</a:t>
            </a:r>
            <a:r>
              <a:rPr lang="zh-CN" altLang="en-US" sz="2400" dirty="0">
                <a:solidFill>
                  <a:srgbClr val="0000CC"/>
                </a:solidFill>
                <a:latin typeface="+mn-ea"/>
                <a:ea typeface="+mn-ea"/>
              </a:rPr>
              <a:t>和</a:t>
            </a:r>
            <a:r>
              <a:rPr lang="en-US" altLang="zh-CN" sz="2400" dirty="0">
                <a:solidFill>
                  <a:srgbClr val="0000CC"/>
                </a:solidFill>
                <a:latin typeface="+mn-ea"/>
                <a:ea typeface="+mn-ea"/>
              </a:rPr>
              <a:t>C1</a:t>
            </a:r>
            <a:r>
              <a:rPr lang="zh-CN" altLang="en-US" sz="2400" dirty="0">
                <a:solidFill>
                  <a:srgbClr val="0000CC"/>
                </a:solidFill>
                <a:latin typeface="+mn-ea"/>
                <a:ea typeface="+mn-ea"/>
              </a:rPr>
              <a:t>决定。</a:t>
            </a:r>
          </a:p>
        </p:txBody>
      </p:sp>
      <p:sp>
        <p:nvSpPr>
          <p:cNvPr id="8193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6"/>
          <p:cNvGrpSpPr>
            <a:grpSpLocks/>
          </p:cNvGrpSpPr>
          <p:nvPr/>
        </p:nvGrpSpPr>
        <p:grpSpPr bwMode="auto">
          <a:xfrm>
            <a:off x="395289" y="1815703"/>
            <a:ext cx="8281987" cy="2214563"/>
            <a:chOff x="395420" y="2420860"/>
            <a:chExt cx="8281150" cy="2952410"/>
          </a:xfrm>
        </p:grpSpPr>
        <p:sp>
          <p:nvSpPr>
            <p:cNvPr id="81935" name="矩形 14"/>
            <p:cNvSpPr>
              <a:spLocks noChangeArrowheads="1"/>
            </p:cNvSpPr>
            <p:nvPr/>
          </p:nvSpPr>
          <p:spPr bwMode="auto">
            <a:xfrm>
              <a:off x="395420" y="2420860"/>
              <a:ext cx="8281150" cy="295241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1936" name="Picture 4" descr="4T8T6"/>
            <p:cNvPicPr>
              <a:picLocks noChangeAspect="1" noChangeArrowheads="1"/>
            </p:cNvPicPr>
            <p:nvPr/>
          </p:nvPicPr>
          <p:blipFill>
            <a:blip r:embed="rId3" cstate="print"/>
            <a:srcRect/>
            <a:stretch>
              <a:fillRect/>
            </a:stretch>
          </p:blipFill>
          <p:spPr bwMode="auto">
            <a:xfrm>
              <a:off x="500063" y="2500313"/>
              <a:ext cx="8096250" cy="2786062"/>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4.8.4  </a:t>
            </a:r>
            <a:r>
              <a:rPr lang="zh-CN" altLang="en-US" sz="2400" dirty="0">
                <a:solidFill>
                  <a:srgbClr val="C00000"/>
                </a:solidFill>
                <a:latin typeface="+mn-ea"/>
                <a:ea typeface="+mn-ea"/>
              </a:rPr>
              <a:t>采用晶振的多谐振荡电路</a:t>
            </a:r>
          </a:p>
        </p:txBody>
      </p:sp>
      <p:sp>
        <p:nvSpPr>
          <p:cNvPr id="8294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294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294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295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295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2952" name="矩形 14"/>
          <p:cNvSpPr>
            <a:spLocks noChangeArrowheads="1"/>
          </p:cNvSpPr>
          <p:nvPr/>
        </p:nvSpPr>
        <p:spPr bwMode="auto">
          <a:xfrm>
            <a:off x="428626" y="1500188"/>
            <a:ext cx="6429375" cy="461665"/>
          </a:xfrm>
          <a:prstGeom prst="rect">
            <a:avLst/>
          </a:prstGeom>
          <a:noFill/>
          <a:ln w="9525">
            <a:noFill/>
            <a:miter lim="800000"/>
            <a:headEnd/>
            <a:tailEnd/>
          </a:ln>
        </p:spPr>
        <p:txBody>
          <a:bodyPr>
            <a:spAutoFit/>
          </a:bodyPr>
          <a:lstStyle/>
          <a:p>
            <a:r>
              <a:rPr lang="en-US" altLang="zh-CN" sz="2400"/>
              <a:t>1</a:t>
            </a:r>
            <a:r>
              <a:rPr lang="zh-CN" altLang="en-US" sz="2400"/>
              <a:t>．非门与晶振结合产生方波</a:t>
            </a:r>
          </a:p>
        </p:txBody>
      </p:sp>
      <p:sp>
        <p:nvSpPr>
          <p:cNvPr id="82953"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357189" y="910828"/>
            <a:ext cx="8643937" cy="830997"/>
          </a:xfrm>
          <a:prstGeom prst="rect">
            <a:avLst/>
          </a:prstGeom>
        </p:spPr>
        <p:txBody>
          <a:bodyPr>
            <a:spAutoFit/>
          </a:bodyPr>
          <a:lstStyle/>
          <a:p>
            <a:pPr>
              <a:defRPr/>
            </a:pPr>
            <a:r>
              <a:rPr lang="zh-CN" altLang="en-US" sz="2400" dirty="0">
                <a:solidFill>
                  <a:srgbClr val="0000CC"/>
                </a:solidFill>
                <a:latin typeface="+mn-ea"/>
                <a:ea typeface="+mn-ea"/>
              </a:rPr>
              <a:t>由逻辑门构成的方波产生电路，输出方波频率的稳定性及精度都不高；晶振（石英晶体）作为信号频率基准则是更好的选择。</a:t>
            </a:r>
          </a:p>
        </p:txBody>
      </p:sp>
      <p:sp>
        <p:nvSpPr>
          <p:cNvPr id="8295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矩形 19"/>
          <p:cNvSpPr/>
          <p:nvPr/>
        </p:nvSpPr>
        <p:spPr>
          <a:xfrm>
            <a:off x="500064" y="1875235"/>
            <a:ext cx="6429375" cy="461665"/>
          </a:xfrm>
          <a:prstGeom prst="rect">
            <a:avLst/>
          </a:prstGeom>
        </p:spPr>
        <p:txBody>
          <a:bodyPr>
            <a:spAutoFit/>
          </a:bodyPr>
          <a:lstStyle/>
          <a:p>
            <a:pPr>
              <a:defRPr/>
            </a:pPr>
            <a:r>
              <a:rPr lang="zh-CN" altLang="en-US" sz="2400" dirty="0">
                <a:solidFill>
                  <a:srgbClr val="FF0000"/>
                </a:solidFill>
                <a:latin typeface="+mn-ea"/>
                <a:ea typeface="+mn-ea"/>
              </a:rPr>
              <a:t>三种晶振配合非门构成方波振荡电路：</a:t>
            </a:r>
          </a:p>
        </p:txBody>
      </p:sp>
      <p:sp>
        <p:nvSpPr>
          <p:cNvPr id="8295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8"/>
          <p:cNvGrpSpPr>
            <a:grpSpLocks/>
          </p:cNvGrpSpPr>
          <p:nvPr/>
        </p:nvGrpSpPr>
        <p:grpSpPr bwMode="auto">
          <a:xfrm>
            <a:off x="250825" y="2247901"/>
            <a:ext cx="8642350" cy="1889522"/>
            <a:chOff x="251400" y="2996940"/>
            <a:chExt cx="8641200" cy="2520350"/>
          </a:xfrm>
        </p:grpSpPr>
        <p:sp>
          <p:nvSpPr>
            <p:cNvPr id="82960" name="矩形 17"/>
            <p:cNvSpPr>
              <a:spLocks noChangeArrowheads="1"/>
            </p:cNvSpPr>
            <p:nvPr/>
          </p:nvSpPr>
          <p:spPr bwMode="auto">
            <a:xfrm>
              <a:off x="251400" y="2996940"/>
              <a:ext cx="8641200" cy="252035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2961" name="Picture 2" descr="4T8T7"/>
            <p:cNvPicPr>
              <a:picLocks noChangeAspect="1" noChangeArrowheads="1"/>
            </p:cNvPicPr>
            <p:nvPr/>
          </p:nvPicPr>
          <p:blipFill>
            <a:blip r:embed="rId3" cstate="print"/>
            <a:srcRect/>
            <a:stretch>
              <a:fillRect/>
            </a:stretch>
          </p:blipFill>
          <p:spPr bwMode="auto">
            <a:xfrm>
              <a:off x="285750" y="3071813"/>
              <a:ext cx="8559800" cy="2286000"/>
            </a:xfrm>
            <a:prstGeom prst="rect">
              <a:avLst/>
            </a:prstGeom>
            <a:noFill/>
            <a:ln w="9525">
              <a:noFill/>
              <a:miter lim="800000"/>
              <a:headEnd/>
              <a:tailEnd/>
            </a:ln>
          </p:spPr>
        </p:pic>
      </p:grpSp>
      <p:sp>
        <p:nvSpPr>
          <p:cNvPr id="17" name="矩形 16"/>
          <p:cNvSpPr/>
          <p:nvPr/>
        </p:nvSpPr>
        <p:spPr>
          <a:xfrm>
            <a:off x="357188" y="4125516"/>
            <a:ext cx="8501062" cy="830997"/>
          </a:xfrm>
          <a:prstGeom prst="rect">
            <a:avLst/>
          </a:prstGeom>
        </p:spPr>
        <p:txBody>
          <a:bodyPr>
            <a:spAutoFit/>
          </a:bodyPr>
          <a:lstStyle/>
          <a:p>
            <a:pPr>
              <a:defRPr/>
            </a:pPr>
            <a:r>
              <a:rPr lang="zh-CN" altLang="en-US" sz="2400" dirty="0">
                <a:solidFill>
                  <a:srgbClr val="0000CC"/>
                </a:solidFill>
                <a:latin typeface="+mn-ea"/>
                <a:ea typeface="+mn-ea"/>
              </a:rPr>
              <a:t>晶振频率均为</a:t>
            </a:r>
            <a:r>
              <a:rPr lang="en-US" altLang="en-US" sz="2400" dirty="0">
                <a:solidFill>
                  <a:srgbClr val="0000CC"/>
                </a:solidFill>
                <a:latin typeface="+mn-ea"/>
                <a:ea typeface="+mn-ea"/>
              </a:rPr>
              <a:t>32.768kHz</a:t>
            </a:r>
            <a:r>
              <a:rPr lang="zh-CN" altLang="en-US" sz="2400" dirty="0">
                <a:solidFill>
                  <a:srgbClr val="0000CC"/>
                </a:solidFill>
                <a:latin typeface="+mn-ea"/>
                <a:ea typeface="+mn-ea"/>
              </a:rPr>
              <a:t>，在电子钟表、单片机、计算机主板中得到广泛应用。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52"/>
                                        </p:tgtEl>
                                        <p:attrNameLst>
                                          <p:attrName>style.visibility</p:attrName>
                                        </p:attrNameLst>
                                      </p:cBhvr>
                                      <p:to>
                                        <p:strVal val="visible"/>
                                      </p:to>
                                    </p:set>
                                    <p:animEffect transition="in" filter="wipe(left)">
                                      <p:cBhvr>
                                        <p:cTn id="12" dur="500"/>
                                        <p:tgtEl>
                                          <p:spTgt spid="829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2" grpId="0"/>
      <p:bldP spid="16" grpId="0"/>
      <p:bldP spid="20"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a:spLocks noChangeArrowheads="1"/>
          </p:cNvSpPr>
          <p:nvPr/>
        </p:nvSpPr>
        <p:spPr bwMode="auto">
          <a:xfrm>
            <a:off x="642939" y="321469"/>
            <a:ext cx="43380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4.1.1  </a:t>
            </a:r>
            <a:r>
              <a:rPr lang="zh-CN" altLang="en-US" sz="2800" dirty="0">
                <a:solidFill>
                  <a:srgbClr val="FF0000"/>
                </a:solidFill>
                <a:latin typeface="+mj-ea"/>
                <a:ea typeface="+mj-ea"/>
              </a:rPr>
              <a:t>逻辑门的特殊类型</a:t>
            </a:r>
          </a:p>
        </p:txBody>
      </p:sp>
      <p:sp>
        <p:nvSpPr>
          <p:cNvPr id="37891" name="矩形 3"/>
          <p:cNvSpPr>
            <a:spLocks noChangeArrowheads="1"/>
          </p:cNvSpPr>
          <p:nvPr/>
        </p:nvSpPr>
        <p:spPr bwMode="auto">
          <a:xfrm>
            <a:off x="539750" y="897732"/>
            <a:ext cx="8286750"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2</a:t>
            </a:r>
            <a:r>
              <a:rPr lang="zh-CN" altLang="en-US" sz="2400" dirty="0">
                <a:solidFill>
                  <a:srgbClr val="C00000"/>
                </a:solidFill>
                <a:latin typeface="+mn-ea"/>
                <a:ea typeface="+mn-ea"/>
              </a:rPr>
              <a:t>．三态门</a:t>
            </a:r>
          </a:p>
        </p:txBody>
      </p:sp>
      <p:sp>
        <p:nvSpPr>
          <p:cNvPr id="13" name="矩形 3"/>
          <p:cNvSpPr>
            <a:spLocks noChangeArrowheads="1"/>
          </p:cNvSpPr>
          <p:nvPr/>
        </p:nvSpPr>
        <p:spPr bwMode="auto">
          <a:xfrm>
            <a:off x="500063" y="3589735"/>
            <a:ext cx="8286750" cy="1200329"/>
          </a:xfrm>
          <a:prstGeom prst="rect">
            <a:avLst/>
          </a:prstGeom>
          <a:noFill/>
          <a:ln w="9525">
            <a:noFill/>
            <a:miter lim="800000"/>
            <a:headEnd/>
            <a:tailEnd/>
          </a:ln>
        </p:spPr>
        <p:txBody>
          <a:bodyPr>
            <a:spAutoFit/>
          </a:bodyPr>
          <a:lstStyle/>
          <a:p>
            <a:pPr>
              <a:defRPr/>
            </a:pPr>
            <a:r>
              <a:rPr lang="en-US" altLang="zh-CN" sz="2400" dirty="0">
                <a:solidFill>
                  <a:srgbClr val="002060"/>
                </a:solidFill>
                <a:latin typeface="+mn-ea"/>
                <a:ea typeface="+mn-ea"/>
              </a:rPr>
              <a:t>【</a:t>
            </a:r>
            <a:r>
              <a:rPr lang="zh-CN" altLang="en-US" sz="2400" dirty="0">
                <a:solidFill>
                  <a:srgbClr val="002060"/>
                </a:solidFill>
                <a:latin typeface="+mn-ea"/>
                <a:ea typeface="+mn-ea"/>
              </a:rPr>
              <a:t>例</a:t>
            </a:r>
            <a:r>
              <a:rPr lang="en-US" altLang="en-US" sz="2400" dirty="0">
                <a:solidFill>
                  <a:srgbClr val="002060"/>
                </a:solidFill>
                <a:latin typeface="+mn-ea"/>
                <a:ea typeface="+mn-ea"/>
              </a:rPr>
              <a:t>4-1-2</a:t>
            </a:r>
            <a:r>
              <a:rPr lang="en-US" altLang="zh-CN" sz="2400" dirty="0">
                <a:solidFill>
                  <a:srgbClr val="002060"/>
                </a:solidFill>
                <a:latin typeface="+mn-ea"/>
                <a:ea typeface="+mn-ea"/>
              </a:rPr>
              <a:t>】 </a:t>
            </a:r>
            <a:r>
              <a:rPr lang="zh-CN" altLang="en-US" sz="2400" dirty="0">
                <a:solidFill>
                  <a:srgbClr val="002060"/>
                </a:solidFill>
                <a:latin typeface="+mn-ea"/>
                <a:ea typeface="+mn-ea"/>
              </a:rPr>
              <a:t>常用集成三态门芯片的型号为</a:t>
            </a:r>
            <a:r>
              <a:rPr lang="en-US" altLang="en-US" sz="2400" dirty="0">
                <a:solidFill>
                  <a:srgbClr val="002060"/>
                </a:solidFill>
                <a:latin typeface="+mn-ea"/>
                <a:ea typeface="+mn-ea"/>
              </a:rPr>
              <a:t>74HC125</a:t>
            </a:r>
            <a:r>
              <a:rPr lang="zh-CN" altLang="en-US" sz="2400" dirty="0">
                <a:solidFill>
                  <a:srgbClr val="002060"/>
                </a:solidFill>
                <a:latin typeface="+mn-ea"/>
                <a:ea typeface="+mn-ea"/>
              </a:rPr>
              <a:t>，总线收发器</a:t>
            </a:r>
            <a:r>
              <a:rPr lang="en-US" altLang="en-US" sz="2400" dirty="0">
                <a:solidFill>
                  <a:srgbClr val="002060"/>
                </a:solidFill>
                <a:latin typeface="+mn-ea"/>
                <a:ea typeface="+mn-ea"/>
              </a:rPr>
              <a:t>74HC244</a:t>
            </a:r>
            <a:r>
              <a:rPr lang="zh-CN" altLang="en-US" sz="2400" dirty="0">
                <a:solidFill>
                  <a:srgbClr val="002060"/>
                </a:solidFill>
                <a:latin typeface="+mn-ea"/>
                <a:ea typeface="+mn-ea"/>
              </a:rPr>
              <a:t>、</a:t>
            </a:r>
            <a:r>
              <a:rPr lang="en-US" altLang="en-US" sz="2400" dirty="0" smtClean="0">
                <a:solidFill>
                  <a:srgbClr val="002060"/>
                </a:solidFill>
                <a:latin typeface="+mn-ea"/>
                <a:ea typeface="+mn-ea"/>
              </a:rPr>
              <a:t>74HC245</a:t>
            </a:r>
            <a:r>
              <a:rPr lang="zh-CN" altLang="en-US" sz="2400" dirty="0" smtClean="0">
                <a:solidFill>
                  <a:srgbClr val="002060"/>
                </a:solidFill>
                <a:latin typeface="+mn-ea"/>
                <a:ea typeface="+mn-ea"/>
              </a:rPr>
              <a:t>内部包含</a:t>
            </a:r>
            <a:r>
              <a:rPr lang="zh-CN" altLang="en-US" sz="2400" dirty="0">
                <a:solidFill>
                  <a:srgbClr val="002060"/>
                </a:solidFill>
                <a:latin typeface="+mn-ea"/>
                <a:ea typeface="+mn-ea"/>
              </a:rPr>
              <a:t>了</a:t>
            </a:r>
            <a:r>
              <a:rPr lang="en-US" altLang="en-US" sz="2400" dirty="0">
                <a:solidFill>
                  <a:srgbClr val="002060"/>
                </a:solidFill>
                <a:latin typeface="+mn-ea"/>
                <a:ea typeface="+mn-ea"/>
              </a:rPr>
              <a:t>8</a:t>
            </a:r>
            <a:r>
              <a:rPr lang="zh-CN" altLang="en-US" sz="2400" dirty="0">
                <a:solidFill>
                  <a:srgbClr val="002060"/>
                </a:solidFill>
                <a:latin typeface="+mn-ea"/>
                <a:ea typeface="+mn-ea"/>
              </a:rPr>
              <a:t>路三态门。此外，很多数字集成芯片的输出端</a:t>
            </a:r>
            <a:r>
              <a:rPr lang="zh-CN" altLang="en-US" sz="2400" dirty="0" smtClean="0">
                <a:solidFill>
                  <a:srgbClr val="002060"/>
                </a:solidFill>
                <a:latin typeface="+mn-ea"/>
                <a:ea typeface="+mn-ea"/>
              </a:rPr>
              <a:t>均设计有三态</a:t>
            </a:r>
            <a:r>
              <a:rPr lang="zh-CN" altLang="en-US" sz="2400" dirty="0">
                <a:solidFill>
                  <a:srgbClr val="002060"/>
                </a:solidFill>
                <a:latin typeface="+mn-ea"/>
                <a:ea typeface="+mn-ea"/>
              </a:rPr>
              <a:t>门的结构。</a:t>
            </a:r>
          </a:p>
        </p:txBody>
      </p:sp>
      <p:sp>
        <p:nvSpPr>
          <p:cNvPr id="11" name="矩形 3"/>
          <p:cNvSpPr>
            <a:spLocks noChangeArrowheads="1"/>
          </p:cNvSpPr>
          <p:nvPr/>
        </p:nvSpPr>
        <p:spPr bwMode="auto">
          <a:xfrm>
            <a:off x="500063" y="1714494"/>
            <a:ext cx="8286750" cy="461665"/>
          </a:xfrm>
          <a:prstGeom prst="rect">
            <a:avLst/>
          </a:prstGeom>
          <a:noFill/>
          <a:ln w="9525">
            <a:noFill/>
            <a:miter lim="800000"/>
            <a:headEnd/>
            <a:tailEnd/>
          </a:ln>
        </p:spPr>
        <p:txBody>
          <a:bodyPr>
            <a:spAutoFit/>
          </a:bodyPr>
          <a:lstStyle/>
          <a:p>
            <a:pPr>
              <a:defRPr/>
            </a:pPr>
            <a:r>
              <a:rPr lang="zh-CN" altLang="en-US" sz="2400" dirty="0" smtClean="0">
                <a:solidFill>
                  <a:srgbClr val="C00000"/>
                </a:solidFill>
                <a:latin typeface="+mn-ea"/>
                <a:ea typeface="+mn-ea"/>
              </a:rPr>
              <a:t>三态门的工作</a:t>
            </a:r>
            <a:r>
              <a:rPr lang="zh-CN" altLang="en-US" sz="2400" dirty="0">
                <a:solidFill>
                  <a:srgbClr val="C00000"/>
                </a:solidFill>
                <a:latin typeface="+mn-ea"/>
                <a:ea typeface="+mn-ea"/>
              </a:rPr>
              <a:t>特点：</a:t>
            </a:r>
          </a:p>
        </p:txBody>
      </p:sp>
      <p:sp>
        <p:nvSpPr>
          <p:cNvPr id="12" name="矩形 3"/>
          <p:cNvSpPr>
            <a:spLocks noChangeArrowheads="1"/>
          </p:cNvSpPr>
          <p:nvPr/>
        </p:nvSpPr>
        <p:spPr bwMode="auto">
          <a:xfrm>
            <a:off x="500063" y="2143122"/>
            <a:ext cx="8286750" cy="830997"/>
          </a:xfrm>
          <a:prstGeom prst="rect">
            <a:avLst/>
          </a:prstGeom>
          <a:noFill/>
          <a:ln w="9525">
            <a:noFill/>
            <a:miter lim="800000"/>
            <a:headEnd/>
            <a:tailEnd/>
          </a:ln>
        </p:spPr>
        <p:txBody>
          <a:bodyPr>
            <a:spAutoFit/>
          </a:bodyPr>
          <a:lstStyle/>
          <a:p>
            <a:pPr>
              <a:defRPr/>
            </a:pPr>
            <a:r>
              <a:rPr lang="en-US" altLang="en-US" sz="2400" dirty="0" smtClean="0">
                <a:latin typeface="+mn-ea"/>
                <a:ea typeface="+mn-ea"/>
              </a:rPr>
              <a:t>    ★</a:t>
            </a:r>
            <a:r>
              <a:rPr lang="zh-CN" altLang="en-US" sz="2400" dirty="0">
                <a:latin typeface="+mn-ea"/>
                <a:ea typeface="+mn-ea"/>
              </a:rPr>
              <a:t>当三态门的使能引脚有效时，三态门按照正常的逻辑功能进行工作；</a:t>
            </a:r>
          </a:p>
        </p:txBody>
      </p:sp>
      <p:sp>
        <p:nvSpPr>
          <p:cNvPr id="14" name="矩形 3"/>
          <p:cNvSpPr>
            <a:spLocks noChangeArrowheads="1"/>
          </p:cNvSpPr>
          <p:nvPr/>
        </p:nvSpPr>
        <p:spPr bwMode="auto">
          <a:xfrm>
            <a:off x="500063" y="2812323"/>
            <a:ext cx="8286750" cy="830997"/>
          </a:xfrm>
          <a:prstGeom prst="rect">
            <a:avLst/>
          </a:prstGeom>
          <a:noFill/>
          <a:ln w="9525">
            <a:noFill/>
            <a:miter lim="800000"/>
            <a:headEnd/>
            <a:tailEnd/>
          </a:ln>
        </p:spPr>
        <p:txBody>
          <a:bodyPr>
            <a:spAutoFit/>
          </a:bodyPr>
          <a:lstStyle/>
          <a:p>
            <a:pPr>
              <a:defRPr/>
            </a:pPr>
            <a:r>
              <a:rPr lang="zh-CN" altLang="en-US" sz="2400" dirty="0" smtClean="0">
                <a:latin typeface="+mn-ea"/>
                <a:ea typeface="+mn-ea"/>
              </a:rPr>
              <a:t>    ★</a:t>
            </a:r>
            <a:r>
              <a:rPr lang="zh-CN" altLang="en-US" sz="2400" dirty="0">
                <a:latin typeface="+mn-ea"/>
                <a:ea typeface="+mn-ea"/>
              </a:rPr>
              <a:t>当三态门的使能引脚处于无效电平时，三态门输出高阻态，与所连接电路断开</a:t>
            </a:r>
            <a:r>
              <a:rPr lang="zh-CN" altLang="en-US" sz="2400" dirty="0"/>
              <a:t>。</a:t>
            </a:r>
            <a:endParaRPr lang="zh-CN" altLang="en-US" sz="2400" dirty="0">
              <a:latin typeface="+mn-ea"/>
              <a:ea typeface="+mn-ea"/>
            </a:endParaRPr>
          </a:p>
        </p:txBody>
      </p:sp>
      <p:sp>
        <p:nvSpPr>
          <p:cNvPr id="10" name="矩形 3"/>
          <p:cNvSpPr>
            <a:spLocks noChangeArrowheads="1"/>
          </p:cNvSpPr>
          <p:nvPr/>
        </p:nvSpPr>
        <p:spPr bwMode="auto">
          <a:xfrm>
            <a:off x="500063" y="1285866"/>
            <a:ext cx="7786713" cy="461665"/>
          </a:xfrm>
          <a:prstGeom prst="rect">
            <a:avLst/>
          </a:prstGeom>
          <a:noFill/>
          <a:ln w="9525">
            <a:noFill/>
            <a:miter lim="800000"/>
            <a:headEnd/>
            <a:tailEnd/>
          </a:ln>
        </p:spPr>
        <p:txBody>
          <a:bodyPr wrap="square">
            <a:spAutoFit/>
          </a:bodyPr>
          <a:lstStyle/>
          <a:p>
            <a:pPr>
              <a:defRPr/>
            </a:pPr>
            <a:r>
              <a:rPr lang="zh-CN" altLang="en-US" sz="2400" dirty="0" smtClean="0">
                <a:solidFill>
                  <a:srgbClr val="0000CC"/>
                </a:solidFill>
                <a:latin typeface="+mn-ea"/>
                <a:ea typeface="+mn-ea"/>
              </a:rPr>
              <a:t>    三态门比普通</a:t>
            </a:r>
            <a:r>
              <a:rPr lang="zh-CN" altLang="en-US" sz="2400" dirty="0">
                <a:solidFill>
                  <a:srgbClr val="0000CC"/>
                </a:solidFill>
                <a:latin typeface="+mn-ea"/>
                <a:ea typeface="+mn-ea"/>
              </a:rPr>
              <a:t>逻辑</a:t>
            </a:r>
            <a:r>
              <a:rPr lang="zh-CN" altLang="en-US" sz="2400" dirty="0" smtClean="0">
                <a:solidFill>
                  <a:srgbClr val="0000CC"/>
                </a:solidFill>
                <a:latin typeface="+mn-ea"/>
                <a:ea typeface="+mn-ea"/>
              </a:rPr>
              <a:t>门多出了</a:t>
            </a:r>
            <a:r>
              <a:rPr lang="zh-CN" altLang="en-US" sz="2400" dirty="0">
                <a:solidFill>
                  <a:srgbClr val="0000CC"/>
                </a:solidFill>
                <a:latin typeface="+mn-ea"/>
                <a:ea typeface="+mn-ea"/>
              </a:rPr>
              <a:t>一只使能（选通）引脚。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13" grpId="0"/>
      <p:bldP spid="11" grpId="0"/>
      <p:bldP spid="12" grpId="0"/>
      <p:bldP spid="14" grpId="0"/>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4.8.4  </a:t>
            </a:r>
            <a:r>
              <a:rPr lang="zh-CN" altLang="en-US" sz="2400" dirty="0">
                <a:solidFill>
                  <a:srgbClr val="C00000"/>
                </a:solidFill>
                <a:latin typeface="+mn-ea"/>
                <a:ea typeface="+mn-ea"/>
              </a:rPr>
              <a:t>采用晶振的多谐振荡电路</a:t>
            </a:r>
          </a:p>
        </p:txBody>
      </p:sp>
      <p:sp>
        <p:nvSpPr>
          <p:cNvPr id="8397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397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397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397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397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3976" name="矩形 14"/>
          <p:cNvSpPr>
            <a:spLocks noChangeArrowheads="1"/>
          </p:cNvSpPr>
          <p:nvPr/>
        </p:nvSpPr>
        <p:spPr bwMode="auto">
          <a:xfrm>
            <a:off x="428626" y="964407"/>
            <a:ext cx="6429375" cy="461665"/>
          </a:xfrm>
          <a:prstGeom prst="rect">
            <a:avLst/>
          </a:prstGeom>
          <a:noFill/>
          <a:ln w="9525">
            <a:noFill/>
            <a:miter lim="800000"/>
            <a:headEnd/>
            <a:tailEnd/>
          </a:ln>
        </p:spPr>
        <p:txBody>
          <a:bodyPr>
            <a:spAutoFit/>
          </a:bodyPr>
          <a:lstStyle/>
          <a:p>
            <a:r>
              <a:rPr lang="en-US" altLang="zh-CN" sz="2400"/>
              <a:t>2</a:t>
            </a:r>
            <a:r>
              <a:rPr lang="zh-CN" altLang="en-US" sz="2400"/>
              <a:t>．与非门、或非门结合晶振产生方波</a:t>
            </a:r>
          </a:p>
        </p:txBody>
      </p:sp>
      <p:sp>
        <p:nvSpPr>
          <p:cNvPr id="83977"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397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矩形 19"/>
          <p:cNvSpPr/>
          <p:nvPr/>
        </p:nvSpPr>
        <p:spPr>
          <a:xfrm>
            <a:off x="428626" y="1393032"/>
            <a:ext cx="8429625" cy="461665"/>
          </a:xfrm>
          <a:prstGeom prst="rect">
            <a:avLst/>
          </a:prstGeom>
        </p:spPr>
        <p:txBody>
          <a:bodyPr>
            <a:spAutoFit/>
          </a:bodyPr>
          <a:lstStyle/>
          <a:p>
            <a:pPr>
              <a:defRPr/>
            </a:pPr>
            <a:r>
              <a:rPr lang="zh-CN" altLang="en-US" sz="2400" dirty="0">
                <a:solidFill>
                  <a:srgbClr val="FF0000"/>
                </a:solidFill>
                <a:latin typeface="+mn-ea"/>
                <a:ea typeface="+mn-ea"/>
              </a:rPr>
              <a:t>采用与非门、或非门结合晶振产生方波的多谐振荡电路：</a:t>
            </a:r>
          </a:p>
        </p:txBody>
      </p:sp>
      <p:sp>
        <p:nvSpPr>
          <p:cNvPr id="8398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 name="矩形 16"/>
          <p:cNvSpPr/>
          <p:nvPr/>
        </p:nvSpPr>
        <p:spPr>
          <a:xfrm>
            <a:off x="571501" y="4100513"/>
            <a:ext cx="8501063" cy="461665"/>
          </a:xfrm>
          <a:prstGeom prst="rect">
            <a:avLst/>
          </a:prstGeom>
        </p:spPr>
        <p:txBody>
          <a:bodyPr>
            <a:spAutoFit/>
          </a:bodyPr>
          <a:lstStyle/>
          <a:p>
            <a:pPr>
              <a:defRPr/>
            </a:pPr>
            <a:r>
              <a:rPr lang="zh-CN" altLang="en-US" sz="2400" dirty="0">
                <a:solidFill>
                  <a:srgbClr val="0000CC"/>
                </a:solidFill>
                <a:latin typeface="+mn-ea"/>
                <a:ea typeface="+mn-ea"/>
              </a:rPr>
              <a:t>增加了“选通”端，可控制电路是否起振。</a:t>
            </a:r>
          </a:p>
        </p:txBody>
      </p:sp>
      <p:grpSp>
        <p:nvGrpSpPr>
          <p:cNvPr id="2" name="组合 15"/>
          <p:cNvGrpSpPr>
            <a:grpSpLocks/>
          </p:cNvGrpSpPr>
          <p:nvPr/>
        </p:nvGrpSpPr>
        <p:grpSpPr bwMode="auto">
          <a:xfrm>
            <a:off x="539751" y="1869281"/>
            <a:ext cx="8137525" cy="2106216"/>
            <a:chOff x="539440" y="2492870"/>
            <a:chExt cx="8137130" cy="2808390"/>
          </a:xfrm>
        </p:grpSpPr>
        <p:sp>
          <p:nvSpPr>
            <p:cNvPr id="83983" name="矩形 14"/>
            <p:cNvSpPr>
              <a:spLocks noChangeArrowheads="1"/>
            </p:cNvSpPr>
            <p:nvPr/>
          </p:nvSpPr>
          <p:spPr bwMode="auto">
            <a:xfrm>
              <a:off x="539440" y="2492870"/>
              <a:ext cx="8137130" cy="280839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3984" name="Picture 2" descr="4T8T8"/>
            <p:cNvPicPr>
              <a:picLocks noChangeAspect="1" noChangeArrowheads="1"/>
            </p:cNvPicPr>
            <p:nvPr/>
          </p:nvPicPr>
          <p:blipFill>
            <a:blip r:embed="rId3" cstate="print"/>
            <a:srcRect/>
            <a:stretch>
              <a:fillRect/>
            </a:stretch>
          </p:blipFill>
          <p:spPr bwMode="auto">
            <a:xfrm>
              <a:off x="642938" y="2571750"/>
              <a:ext cx="7920037" cy="2714625"/>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4.8.4  </a:t>
            </a:r>
            <a:r>
              <a:rPr lang="zh-CN" altLang="en-US" sz="2400" dirty="0">
                <a:solidFill>
                  <a:srgbClr val="C00000"/>
                </a:solidFill>
                <a:latin typeface="+mn-ea"/>
                <a:ea typeface="+mn-ea"/>
              </a:rPr>
              <a:t>采用晶振的多谐振荡电路</a:t>
            </a:r>
          </a:p>
        </p:txBody>
      </p:sp>
      <p:sp>
        <p:nvSpPr>
          <p:cNvPr id="8499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499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499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499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499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5000" name="矩形 14"/>
          <p:cNvSpPr>
            <a:spLocks noChangeArrowheads="1"/>
          </p:cNvSpPr>
          <p:nvPr/>
        </p:nvSpPr>
        <p:spPr bwMode="auto">
          <a:xfrm>
            <a:off x="428626" y="910828"/>
            <a:ext cx="6429375" cy="461665"/>
          </a:xfrm>
          <a:prstGeom prst="rect">
            <a:avLst/>
          </a:prstGeom>
          <a:noFill/>
          <a:ln w="9525">
            <a:noFill/>
            <a:miter lim="800000"/>
            <a:headEnd/>
            <a:tailEnd/>
          </a:ln>
        </p:spPr>
        <p:txBody>
          <a:bodyPr>
            <a:spAutoFit/>
          </a:bodyPr>
          <a:lstStyle/>
          <a:p>
            <a:r>
              <a:rPr lang="en-US" altLang="zh-CN" sz="2400"/>
              <a:t>3</a:t>
            </a:r>
            <a:r>
              <a:rPr lang="zh-CN" altLang="en-US" sz="2400"/>
              <a:t>．</a:t>
            </a:r>
            <a:r>
              <a:rPr lang="en-US" altLang="zh-CN" sz="2400"/>
              <a:t>CD4060</a:t>
            </a:r>
            <a:r>
              <a:rPr lang="zh-CN" altLang="en-US" sz="2400"/>
              <a:t>结合晶振产生方波</a:t>
            </a:r>
          </a:p>
        </p:txBody>
      </p:sp>
      <p:sp>
        <p:nvSpPr>
          <p:cNvPr id="85001"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500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矩形 19"/>
          <p:cNvSpPr/>
          <p:nvPr/>
        </p:nvSpPr>
        <p:spPr>
          <a:xfrm>
            <a:off x="357188" y="1232297"/>
            <a:ext cx="8501062" cy="830997"/>
          </a:xfrm>
          <a:prstGeom prst="rect">
            <a:avLst/>
          </a:prstGeom>
        </p:spPr>
        <p:txBody>
          <a:bodyPr>
            <a:spAutoFit/>
          </a:bodyPr>
          <a:lstStyle/>
          <a:p>
            <a:pPr>
              <a:defRPr/>
            </a:pPr>
            <a:r>
              <a:rPr lang="en-US" altLang="en-US" sz="2400" dirty="0">
                <a:solidFill>
                  <a:srgbClr val="FF0000"/>
                </a:solidFill>
                <a:latin typeface="+mn-ea"/>
                <a:ea typeface="+mn-ea"/>
              </a:rPr>
              <a:t>CD4060</a:t>
            </a:r>
            <a:r>
              <a:rPr lang="zh-CN" altLang="en-US" sz="2400" dirty="0">
                <a:solidFill>
                  <a:srgbClr val="FF0000"/>
                </a:solidFill>
                <a:latin typeface="+mn-ea"/>
                <a:ea typeface="+mn-ea"/>
              </a:rPr>
              <a:t>的“</a:t>
            </a:r>
            <a:r>
              <a:rPr lang="en-US" altLang="en-US" sz="2400" dirty="0">
                <a:solidFill>
                  <a:srgbClr val="FF0000"/>
                </a:solidFill>
                <a:latin typeface="+mn-ea"/>
                <a:ea typeface="+mn-ea"/>
              </a:rPr>
              <a:t>CTC</a:t>
            </a:r>
            <a:r>
              <a:rPr lang="zh-CN" altLang="en-US" sz="2400" dirty="0">
                <a:solidFill>
                  <a:srgbClr val="FF0000"/>
                </a:solidFill>
                <a:latin typeface="+mn-ea"/>
                <a:ea typeface="+mn-ea"/>
              </a:rPr>
              <a:t>”、“</a:t>
            </a:r>
            <a:r>
              <a:rPr lang="en-US" altLang="en-US" sz="2400" dirty="0">
                <a:solidFill>
                  <a:srgbClr val="FF0000"/>
                </a:solidFill>
                <a:latin typeface="+mn-ea"/>
                <a:ea typeface="+mn-ea"/>
              </a:rPr>
              <a:t>RTC</a:t>
            </a:r>
            <a:r>
              <a:rPr lang="zh-CN" altLang="en-US" sz="2400" dirty="0">
                <a:solidFill>
                  <a:srgbClr val="FF0000"/>
                </a:solidFill>
                <a:latin typeface="+mn-ea"/>
                <a:ea typeface="+mn-ea"/>
              </a:rPr>
              <a:t>”、“</a:t>
            </a:r>
            <a:r>
              <a:rPr lang="en-US" altLang="en-US" sz="2400" dirty="0">
                <a:solidFill>
                  <a:srgbClr val="FF0000"/>
                </a:solidFill>
                <a:latin typeface="+mn-ea"/>
                <a:ea typeface="+mn-ea"/>
              </a:rPr>
              <a:t>RS</a:t>
            </a:r>
            <a:r>
              <a:rPr lang="zh-CN" altLang="en-US" sz="2400" dirty="0">
                <a:solidFill>
                  <a:srgbClr val="FF0000"/>
                </a:solidFill>
                <a:latin typeface="+mn-ea"/>
                <a:ea typeface="+mn-ea"/>
              </a:rPr>
              <a:t>”引脚除可以连接阻容元器件构成振荡电路外，也可以外接精度更高的晶振构成振荡电路：</a:t>
            </a:r>
          </a:p>
        </p:txBody>
      </p:sp>
      <p:sp>
        <p:nvSpPr>
          <p:cNvPr id="8500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4"/>
          <p:cNvGrpSpPr>
            <a:grpSpLocks/>
          </p:cNvGrpSpPr>
          <p:nvPr/>
        </p:nvGrpSpPr>
        <p:grpSpPr bwMode="auto">
          <a:xfrm>
            <a:off x="900114" y="1924050"/>
            <a:ext cx="7704137" cy="2807494"/>
            <a:chOff x="899490" y="2564880"/>
            <a:chExt cx="7705070" cy="3744520"/>
          </a:xfrm>
        </p:grpSpPr>
        <p:sp>
          <p:nvSpPr>
            <p:cNvPr id="85006" name="矩形 13"/>
            <p:cNvSpPr>
              <a:spLocks noChangeArrowheads="1"/>
            </p:cNvSpPr>
            <p:nvPr/>
          </p:nvSpPr>
          <p:spPr bwMode="auto">
            <a:xfrm>
              <a:off x="899490" y="2564880"/>
              <a:ext cx="7705070" cy="374452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5007" name="Picture 2" descr="4T8T9"/>
            <p:cNvPicPr>
              <a:picLocks noChangeAspect="1" noChangeArrowheads="1"/>
            </p:cNvPicPr>
            <p:nvPr/>
          </p:nvPicPr>
          <p:blipFill>
            <a:blip r:embed="rId3" cstate="print"/>
            <a:srcRect/>
            <a:stretch>
              <a:fillRect/>
            </a:stretch>
          </p:blipFill>
          <p:spPr bwMode="auto">
            <a:xfrm>
              <a:off x="1000125" y="2643188"/>
              <a:ext cx="7429500" cy="3570287"/>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8"/>
          <p:cNvSpPr>
            <a:spLocks noChangeArrowheads="1"/>
          </p:cNvSpPr>
          <p:nvPr/>
        </p:nvSpPr>
        <p:spPr bwMode="auto">
          <a:xfrm>
            <a:off x="428626" y="267891"/>
            <a:ext cx="8215313" cy="514350"/>
          </a:xfrm>
          <a:prstGeom prst="rect">
            <a:avLst/>
          </a:prstGeom>
          <a:noFill/>
          <a:ln w="9525">
            <a:noFill/>
            <a:miter lim="800000"/>
            <a:headEnd/>
            <a:tailEnd/>
          </a:ln>
        </p:spPr>
        <p:txBody>
          <a:bodyPr anchor="ctr"/>
          <a:lstStyle/>
          <a:p>
            <a:r>
              <a:rPr lang="en-US" altLang="zh-CN" sz="2400" dirty="0">
                <a:solidFill>
                  <a:srgbClr val="C00000"/>
                </a:solidFill>
                <a:latin typeface="+mn-ea"/>
                <a:ea typeface="+mn-ea"/>
              </a:rPr>
              <a:t>4.9  </a:t>
            </a:r>
            <a:r>
              <a:rPr lang="zh-CN" altLang="en-US" sz="2400" dirty="0">
                <a:solidFill>
                  <a:srgbClr val="C00000"/>
                </a:solidFill>
                <a:latin typeface="+mn-ea"/>
                <a:ea typeface="+mn-ea"/>
              </a:rPr>
              <a:t>模拟开关设计</a:t>
            </a:r>
          </a:p>
        </p:txBody>
      </p:sp>
      <p:sp>
        <p:nvSpPr>
          <p:cNvPr id="8601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602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602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602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602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6024" name="矩形 14"/>
          <p:cNvSpPr>
            <a:spLocks noChangeArrowheads="1"/>
          </p:cNvSpPr>
          <p:nvPr/>
        </p:nvSpPr>
        <p:spPr bwMode="auto">
          <a:xfrm>
            <a:off x="357188" y="951310"/>
            <a:ext cx="8286750" cy="461665"/>
          </a:xfrm>
          <a:prstGeom prst="rect">
            <a:avLst/>
          </a:prstGeom>
          <a:noFill/>
          <a:ln w="9525">
            <a:noFill/>
            <a:miter lim="800000"/>
            <a:headEnd/>
            <a:tailEnd/>
          </a:ln>
        </p:spPr>
        <p:txBody>
          <a:bodyPr>
            <a:spAutoFit/>
          </a:bodyPr>
          <a:lstStyle/>
          <a:p>
            <a:pPr>
              <a:defRPr/>
            </a:pPr>
            <a:r>
              <a:rPr lang="zh-CN" altLang="en-US" sz="2400" dirty="0">
                <a:solidFill>
                  <a:srgbClr val="0000CC"/>
                </a:solidFill>
                <a:latin typeface="+mn-ea"/>
                <a:ea typeface="+mn-ea"/>
              </a:rPr>
              <a:t>模拟开关具有接通、传输、断开模拟信号或数字信号的功能。</a:t>
            </a:r>
          </a:p>
        </p:txBody>
      </p:sp>
      <p:sp>
        <p:nvSpPr>
          <p:cNvPr id="86025"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602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矩形 19"/>
          <p:cNvSpPr/>
          <p:nvPr/>
        </p:nvSpPr>
        <p:spPr>
          <a:xfrm>
            <a:off x="357188" y="1275160"/>
            <a:ext cx="8501062" cy="830997"/>
          </a:xfrm>
          <a:prstGeom prst="rect">
            <a:avLst/>
          </a:prstGeom>
        </p:spPr>
        <p:txBody>
          <a:bodyPr>
            <a:spAutoFit/>
          </a:bodyPr>
          <a:lstStyle/>
          <a:p>
            <a:pPr>
              <a:defRPr/>
            </a:pPr>
            <a:r>
              <a:rPr lang="zh-CN" altLang="en-US" sz="2400" dirty="0">
                <a:solidFill>
                  <a:srgbClr val="FF0000"/>
                </a:solidFill>
                <a:latin typeface="+mn-ea"/>
                <a:ea typeface="+mn-ea"/>
              </a:rPr>
              <a:t>特点：</a:t>
            </a:r>
            <a:r>
              <a:rPr lang="zh-CN" altLang="en-US" sz="2400" dirty="0">
                <a:solidFill>
                  <a:srgbClr val="0000CC"/>
                </a:solidFill>
                <a:latin typeface="+mn-ea"/>
                <a:ea typeface="+mn-ea"/>
              </a:rPr>
              <a:t>与机械式开关相比，模拟开关的工作电流较小，但开关体积及功耗都可以做到很小且控制灵活。</a:t>
            </a:r>
          </a:p>
        </p:txBody>
      </p:sp>
      <p:sp>
        <p:nvSpPr>
          <p:cNvPr id="8602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6029" name="矩形 13"/>
          <p:cNvSpPr>
            <a:spLocks noChangeArrowheads="1"/>
          </p:cNvSpPr>
          <p:nvPr/>
        </p:nvSpPr>
        <p:spPr bwMode="auto">
          <a:xfrm>
            <a:off x="357188" y="1869282"/>
            <a:ext cx="8501062" cy="461665"/>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常用模拟开关的逻辑符号：</a:t>
            </a:r>
          </a:p>
        </p:txBody>
      </p:sp>
      <p:grpSp>
        <p:nvGrpSpPr>
          <p:cNvPr id="2" name="组合 15"/>
          <p:cNvGrpSpPr>
            <a:grpSpLocks/>
          </p:cNvGrpSpPr>
          <p:nvPr/>
        </p:nvGrpSpPr>
        <p:grpSpPr bwMode="auto">
          <a:xfrm>
            <a:off x="466726" y="2247900"/>
            <a:ext cx="8137525" cy="2483644"/>
            <a:chOff x="467430" y="2996940"/>
            <a:chExt cx="8137130" cy="3312460"/>
          </a:xfrm>
        </p:grpSpPr>
        <p:sp>
          <p:nvSpPr>
            <p:cNvPr id="86031" name="矩形 14"/>
            <p:cNvSpPr>
              <a:spLocks noChangeArrowheads="1"/>
            </p:cNvSpPr>
            <p:nvPr/>
          </p:nvSpPr>
          <p:spPr bwMode="auto">
            <a:xfrm>
              <a:off x="467430" y="2996940"/>
              <a:ext cx="8137130" cy="331246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6032" name="Picture 2" descr="4T9T1"/>
            <p:cNvPicPr>
              <a:picLocks noChangeAspect="1" noChangeArrowheads="1"/>
            </p:cNvPicPr>
            <p:nvPr/>
          </p:nvPicPr>
          <p:blipFill>
            <a:blip r:embed="rId3" cstate="print"/>
            <a:srcRect/>
            <a:stretch>
              <a:fillRect/>
            </a:stretch>
          </p:blipFill>
          <p:spPr bwMode="auto">
            <a:xfrm>
              <a:off x="500063" y="3071813"/>
              <a:ext cx="7988300" cy="3214687"/>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4"/>
                                        </p:tgtEl>
                                        <p:attrNameLst>
                                          <p:attrName>style.visibility</p:attrName>
                                        </p:attrNameLst>
                                      </p:cBhvr>
                                      <p:to>
                                        <p:strVal val="visible"/>
                                      </p:to>
                                    </p:set>
                                    <p:animEffect transition="in" filter="wipe(left)">
                                      <p:cBhvr>
                                        <p:cTn id="7" dur="500"/>
                                        <p:tgtEl>
                                          <p:spTgt spid="860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9"/>
                                        </p:tgtEl>
                                        <p:attrNameLst>
                                          <p:attrName>style.visibility</p:attrName>
                                        </p:attrNameLst>
                                      </p:cBhvr>
                                      <p:to>
                                        <p:strVal val="visible"/>
                                      </p:to>
                                    </p:set>
                                    <p:animEffect transition="in" filter="wipe(left)">
                                      <p:cBhvr>
                                        <p:cTn id="17" dur="500"/>
                                        <p:tgtEl>
                                          <p:spTgt spid="86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4" grpId="0"/>
      <p:bldP spid="20" grpId="0"/>
      <p:bldP spid="860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704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704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704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704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7047"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4.9.1  4</a:t>
            </a:r>
            <a:r>
              <a:rPr lang="zh-CN" altLang="en-US" sz="2400" dirty="0">
                <a:solidFill>
                  <a:srgbClr val="C00000"/>
                </a:solidFill>
                <a:latin typeface="+mn-ea"/>
                <a:ea typeface="+mn-ea"/>
              </a:rPr>
              <a:t>路双向模拟开关</a:t>
            </a:r>
            <a:r>
              <a:rPr lang="en-US" altLang="zh-CN" sz="2400" dirty="0">
                <a:solidFill>
                  <a:srgbClr val="C00000"/>
                </a:solidFill>
                <a:latin typeface="+mn-ea"/>
                <a:ea typeface="+mn-ea"/>
              </a:rPr>
              <a:t>74HC4066</a:t>
            </a:r>
            <a:endParaRPr lang="zh-CN" altLang="en-US" sz="2400" dirty="0">
              <a:solidFill>
                <a:srgbClr val="C00000"/>
              </a:solidFill>
              <a:latin typeface="+mn-ea"/>
              <a:ea typeface="+mn-ea"/>
            </a:endParaRPr>
          </a:p>
        </p:txBody>
      </p:sp>
      <p:sp>
        <p:nvSpPr>
          <p:cNvPr id="87048"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704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矩形 19"/>
          <p:cNvSpPr/>
          <p:nvPr/>
        </p:nvSpPr>
        <p:spPr>
          <a:xfrm>
            <a:off x="395288" y="1168003"/>
            <a:ext cx="8501062" cy="830997"/>
          </a:xfrm>
          <a:prstGeom prst="rect">
            <a:avLst/>
          </a:prstGeom>
        </p:spPr>
        <p:txBody>
          <a:bodyPr>
            <a:spAutoFit/>
          </a:bodyPr>
          <a:lstStyle/>
          <a:p>
            <a:pPr>
              <a:defRPr/>
            </a:pPr>
            <a:r>
              <a:rPr lang="zh-CN" altLang="en-US" sz="2400" dirty="0">
                <a:solidFill>
                  <a:srgbClr val="FF0000"/>
                </a:solidFill>
                <a:latin typeface="+mn-ea"/>
                <a:ea typeface="+mn-ea"/>
              </a:rPr>
              <a:t>特点：</a:t>
            </a:r>
            <a:r>
              <a:rPr lang="en-US" sz="2400" dirty="0"/>
              <a:t> </a:t>
            </a:r>
            <a:r>
              <a:rPr lang="en-US" sz="2400" dirty="0">
                <a:solidFill>
                  <a:srgbClr val="0000CC"/>
                </a:solidFill>
                <a:latin typeface="+mn-ea"/>
                <a:ea typeface="+mn-ea"/>
              </a:rPr>
              <a:t>74HC4066</a:t>
            </a:r>
            <a:r>
              <a:rPr lang="zh-CN" altLang="en-US" sz="2400" dirty="0">
                <a:solidFill>
                  <a:srgbClr val="0000CC"/>
                </a:solidFill>
                <a:latin typeface="+mn-ea"/>
                <a:ea typeface="+mn-ea"/>
              </a:rPr>
              <a:t>的引脚排列兼容</a:t>
            </a:r>
            <a:r>
              <a:rPr lang="en-US" sz="2400" dirty="0">
                <a:solidFill>
                  <a:srgbClr val="0000CC"/>
                </a:solidFill>
                <a:latin typeface="+mn-ea"/>
                <a:ea typeface="+mn-ea"/>
              </a:rPr>
              <a:t>CD4046</a:t>
            </a:r>
            <a:r>
              <a:rPr lang="zh-CN" altLang="en-US" sz="2400" dirty="0">
                <a:solidFill>
                  <a:srgbClr val="0000CC"/>
                </a:solidFill>
                <a:latin typeface="+mn-ea"/>
                <a:ea typeface="+mn-ea"/>
              </a:rPr>
              <a:t>、</a:t>
            </a:r>
            <a:r>
              <a:rPr lang="en-US" sz="2400" dirty="0">
                <a:solidFill>
                  <a:srgbClr val="0000CC"/>
                </a:solidFill>
                <a:latin typeface="+mn-ea"/>
                <a:ea typeface="+mn-ea"/>
              </a:rPr>
              <a:t>CD4016 </a:t>
            </a:r>
            <a:r>
              <a:rPr lang="zh-CN" altLang="en-US" sz="2400" dirty="0">
                <a:solidFill>
                  <a:srgbClr val="0000CC"/>
                </a:solidFill>
                <a:latin typeface="+mn-ea"/>
                <a:ea typeface="+mn-ea"/>
              </a:rPr>
              <a:t>，其内部集成有</a:t>
            </a:r>
            <a:r>
              <a:rPr lang="en-US" altLang="en-US" sz="2400" dirty="0">
                <a:solidFill>
                  <a:srgbClr val="0000CC"/>
                </a:solidFill>
                <a:latin typeface="+mn-ea"/>
                <a:ea typeface="+mn-ea"/>
              </a:rPr>
              <a:t>4</a:t>
            </a:r>
            <a:r>
              <a:rPr lang="zh-CN" altLang="en-US" sz="2400" dirty="0">
                <a:solidFill>
                  <a:srgbClr val="0000CC"/>
                </a:solidFill>
                <a:latin typeface="+mn-ea"/>
                <a:ea typeface="+mn-ea"/>
              </a:rPr>
              <a:t>组独立控制的双向模拟开关。</a:t>
            </a:r>
          </a:p>
        </p:txBody>
      </p:sp>
      <p:sp>
        <p:nvSpPr>
          <p:cNvPr id="87051"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 name="矩形 13"/>
          <p:cNvSpPr/>
          <p:nvPr/>
        </p:nvSpPr>
        <p:spPr>
          <a:xfrm>
            <a:off x="357188" y="2250282"/>
            <a:ext cx="8501062" cy="461665"/>
          </a:xfrm>
          <a:prstGeom prst="rect">
            <a:avLst/>
          </a:prstGeom>
        </p:spPr>
        <p:txBody>
          <a:bodyPr>
            <a:spAutoFit/>
          </a:bodyPr>
          <a:lstStyle/>
          <a:p>
            <a:pPr>
              <a:defRPr/>
            </a:pPr>
            <a:r>
              <a:rPr lang="zh-CN" altLang="en-US" sz="2400" dirty="0">
                <a:solidFill>
                  <a:srgbClr val="FF0000"/>
                </a:solidFill>
                <a:latin typeface="+mn-ea"/>
                <a:ea typeface="+mn-ea"/>
              </a:rPr>
              <a:t>功能表：</a:t>
            </a:r>
          </a:p>
        </p:txBody>
      </p:sp>
      <p:pic>
        <p:nvPicPr>
          <p:cNvPr id="87053" name="Picture 2"/>
          <p:cNvPicPr>
            <a:picLocks noChangeAspect="1" noChangeArrowheads="1"/>
          </p:cNvPicPr>
          <p:nvPr/>
        </p:nvPicPr>
        <p:blipFill>
          <a:blip r:embed="rId3" cstate="print"/>
          <a:srcRect/>
          <a:stretch>
            <a:fillRect/>
          </a:stretch>
        </p:blipFill>
        <p:spPr bwMode="auto">
          <a:xfrm>
            <a:off x="2786063" y="2196704"/>
            <a:ext cx="3429000" cy="128587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53"/>
                                        </p:tgtEl>
                                        <p:attrNameLst>
                                          <p:attrName>style.visibility</p:attrName>
                                        </p:attrNameLst>
                                      </p:cBhvr>
                                      <p:to>
                                        <p:strVal val="visible"/>
                                      </p:to>
                                    </p:set>
                                    <p:animEffect transition="in" filter="wipe(left)">
                                      <p:cBhvr>
                                        <p:cTn id="17" dur="500"/>
                                        <p:tgtEl>
                                          <p:spTgt spid="87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806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806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806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807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8071"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4.9.1  4</a:t>
            </a:r>
            <a:r>
              <a:rPr lang="zh-CN" altLang="en-US" sz="2400" dirty="0">
                <a:solidFill>
                  <a:srgbClr val="C00000"/>
                </a:solidFill>
                <a:latin typeface="+mn-ea"/>
                <a:ea typeface="+mn-ea"/>
              </a:rPr>
              <a:t>路双向模拟开关</a:t>
            </a:r>
            <a:r>
              <a:rPr lang="en-US" altLang="zh-CN" sz="2400" dirty="0">
                <a:solidFill>
                  <a:srgbClr val="C00000"/>
                </a:solidFill>
                <a:latin typeface="+mn-ea"/>
                <a:ea typeface="+mn-ea"/>
              </a:rPr>
              <a:t>74HC4066</a:t>
            </a:r>
            <a:endParaRPr lang="zh-CN" altLang="en-US" sz="2400" dirty="0">
              <a:solidFill>
                <a:srgbClr val="C00000"/>
              </a:solidFill>
              <a:latin typeface="+mn-ea"/>
              <a:ea typeface="+mn-ea"/>
            </a:endParaRPr>
          </a:p>
        </p:txBody>
      </p:sp>
      <p:sp>
        <p:nvSpPr>
          <p:cNvPr id="88072"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807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807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179388" y="897732"/>
            <a:ext cx="8501062" cy="461665"/>
          </a:xfrm>
          <a:prstGeom prst="rect">
            <a:avLst/>
          </a:prstGeom>
        </p:spPr>
        <p:txBody>
          <a:bodyPr>
            <a:spAutoFit/>
          </a:bodyPr>
          <a:lstStyle/>
          <a:p>
            <a:pPr>
              <a:defRPr/>
            </a:pPr>
            <a:r>
              <a:rPr lang="en-US" altLang="zh-CN" sz="2400" dirty="0">
                <a:solidFill>
                  <a:srgbClr val="0000CC"/>
                </a:solidFill>
                <a:latin typeface="+mn-ea"/>
                <a:ea typeface="+mn-ea"/>
              </a:rPr>
              <a:t>【</a:t>
            </a:r>
            <a:r>
              <a:rPr lang="zh-CN" altLang="en-US" sz="2400" dirty="0">
                <a:solidFill>
                  <a:srgbClr val="0000CC"/>
                </a:solidFill>
                <a:latin typeface="+mn-ea"/>
                <a:ea typeface="+mn-ea"/>
              </a:rPr>
              <a:t>例</a:t>
            </a:r>
            <a:r>
              <a:rPr lang="en-US" sz="2400" dirty="0">
                <a:solidFill>
                  <a:srgbClr val="0000CC"/>
                </a:solidFill>
                <a:latin typeface="+mn-ea"/>
                <a:ea typeface="+mn-ea"/>
              </a:rPr>
              <a:t>4-9-1</a:t>
            </a:r>
            <a:r>
              <a:rPr lang="en-US" altLang="zh-CN" sz="2400" dirty="0">
                <a:solidFill>
                  <a:srgbClr val="0000CC"/>
                </a:solidFill>
                <a:latin typeface="+mn-ea"/>
                <a:ea typeface="+mn-ea"/>
              </a:rPr>
              <a:t>】 </a:t>
            </a:r>
            <a:r>
              <a:rPr lang="zh-CN" altLang="en-US" sz="2400" dirty="0">
                <a:solidFill>
                  <a:srgbClr val="0000CC"/>
                </a:solidFill>
                <a:latin typeface="+mn-ea"/>
                <a:ea typeface="+mn-ea"/>
              </a:rPr>
              <a:t>采用</a:t>
            </a:r>
            <a:r>
              <a:rPr lang="en-US" sz="2400" dirty="0">
                <a:solidFill>
                  <a:srgbClr val="0000CC"/>
                </a:solidFill>
                <a:latin typeface="+mn-ea"/>
                <a:ea typeface="+mn-ea"/>
              </a:rPr>
              <a:t>74HC4066</a:t>
            </a:r>
            <a:r>
              <a:rPr lang="zh-CN" altLang="en-US" sz="2400" dirty="0">
                <a:solidFill>
                  <a:srgbClr val="0000CC"/>
                </a:solidFill>
                <a:latin typeface="+mn-ea"/>
                <a:ea typeface="+mn-ea"/>
              </a:rPr>
              <a:t>设计的可编程增益放大电路。</a:t>
            </a:r>
          </a:p>
        </p:txBody>
      </p:sp>
      <p:grpSp>
        <p:nvGrpSpPr>
          <p:cNvPr id="2" name="组合 14"/>
          <p:cNvGrpSpPr>
            <a:grpSpLocks/>
          </p:cNvGrpSpPr>
          <p:nvPr/>
        </p:nvGrpSpPr>
        <p:grpSpPr bwMode="auto">
          <a:xfrm>
            <a:off x="466725" y="1329929"/>
            <a:ext cx="7850188" cy="2483644"/>
            <a:chOff x="467430" y="1772770"/>
            <a:chExt cx="7849090" cy="3312460"/>
          </a:xfrm>
        </p:grpSpPr>
        <p:sp>
          <p:nvSpPr>
            <p:cNvPr id="88078" name="矩形 13"/>
            <p:cNvSpPr>
              <a:spLocks noChangeArrowheads="1"/>
            </p:cNvSpPr>
            <p:nvPr/>
          </p:nvSpPr>
          <p:spPr bwMode="auto">
            <a:xfrm>
              <a:off x="467430" y="1772770"/>
              <a:ext cx="7849090" cy="331246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8079" name="Picture 3" descr="4T9T2"/>
            <p:cNvPicPr>
              <a:picLocks noChangeAspect="1" noChangeArrowheads="1"/>
            </p:cNvPicPr>
            <p:nvPr/>
          </p:nvPicPr>
          <p:blipFill>
            <a:blip r:embed="rId3" cstate="print"/>
            <a:srcRect/>
            <a:stretch>
              <a:fillRect/>
            </a:stretch>
          </p:blipFill>
          <p:spPr bwMode="auto">
            <a:xfrm>
              <a:off x="539440" y="1844780"/>
              <a:ext cx="7671865" cy="3179075"/>
            </a:xfrm>
            <a:prstGeom prst="rect">
              <a:avLst/>
            </a:prstGeom>
            <a:noFill/>
            <a:ln w="9525">
              <a:noFill/>
              <a:miter lim="800000"/>
              <a:headEnd/>
              <a:tailEnd/>
            </a:ln>
          </p:spPr>
        </p:pic>
      </p:grpSp>
      <p:sp>
        <p:nvSpPr>
          <p:cNvPr id="17" name="矩形 16"/>
          <p:cNvSpPr/>
          <p:nvPr/>
        </p:nvSpPr>
        <p:spPr>
          <a:xfrm>
            <a:off x="214313" y="3868341"/>
            <a:ext cx="8501062" cy="1200329"/>
          </a:xfrm>
          <a:prstGeom prst="rect">
            <a:avLst/>
          </a:prstGeom>
        </p:spPr>
        <p:txBody>
          <a:bodyPr>
            <a:spAutoFit/>
          </a:bodyPr>
          <a:lstStyle/>
          <a:p>
            <a:pPr>
              <a:defRPr/>
            </a:pPr>
            <a:r>
              <a:rPr lang="zh-CN" altLang="en-US" sz="2400" dirty="0">
                <a:solidFill>
                  <a:srgbClr val="0000CC"/>
                </a:solidFill>
                <a:latin typeface="+mn-ea"/>
                <a:ea typeface="+mn-ea"/>
              </a:rPr>
              <a:t> 在</a:t>
            </a:r>
            <a:r>
              <a:rPr lang="en-US" altLang="en-US" sz="2400" dirty="0">
                <a:solidFill>
                  <a:srgbClr val="0000CC"/>
                </a:solidFill>
                <a:latin typeface="+mn-ea"/>
                <a:ea typeface="+mn-ea"/>
              </a:rPr>
              <a:t>K1</a:t>
            </a:r>
            <a:r>
              <a:rPr lang="zh-CN" altLang="en-US" sz="2400" dirty="0">
                <a:solidFill>
                  <a:srgbClr val="0000CC"/>
                </a:solidFill>
                <a:latin typeface="+mn-ea"/>
                <a:ea typeface="+mn-ea"/>
              </a:rPr>
              <a:t>～</a:t>
            </a:r>
            <a:r>
              <a:rPr lang="en-US" altLang="en-US" sz="2400" dirty="0">
                <a:solidFill>
                  <a:srgbClr val="0000CC"/>
                </a:solidFill>
                <a:latin typeface="+mn-ea"/>
                <a:ea typeface="+mn-ea"/>
              </a:rPr>
              <a:t>K4</a:t>
            </a:r>
            <a:r>
              <a:rPr lang="zh-CN" altLang="en-US" sz="2400" dirty="0">
                <a:solidFill>
                  <a:srgbClr val="0000CC"/>
                </a:solidFill>
                <a:latin typeface="+mn-ea"/>
                <a:ea typeface="+mn-ea"/>
              </a:rPr>
              <a:t>的控制下，</a:t>
            </a:r>
            <a:r>
              <a:rPr lang="en-US" altLang="en-US" sz="2400" dirty="0">
                <a:solidFill>
                  <a:srgbClr val="0000CC"/>
                </a:solidFill>
                <a:latin typeface="+mn-ea"/>
                <a:ea typeface="+mn-ea"/>
              </a:rPr>
              <a:t>4</a:t>
            </a:r>
            <a:r>
              <a:rPr lang="zh-CN" altLang="en-US" sz="2400" dirty="0">
                <a:solidFill>
                  <a:srgbClr val="0000CC"/>
                </a:solidFill>
                <a:latin typeface="+mn-ea"/>
                <a:ea typeface="+mn-ea"/>
              </a:rPr>
              <a:t>只</a:t>
            </a:r>
            <a:r>
              <a:rPr lang="en-US" altLang="en-US" sz="2400" dirty="0">
                <a:solidFill>
                  <a:srgbClr val="0000CC"/>
                </a:solidFill>
                <a:latin typeface="+mn-ea"/>
                <a:ea typeface="+mn-ea"/>
              </a:rPr>
              <a:t>74HC4066</a:t>
            </a:r>
            <a:r>
              <a:rPr lang="zh-CN" altLang="en-US" sz="2400" dirty="0">
                <a:solidFill>
                  <a:srgbClr val="0000CC"/>
                </a:solidFill>
                <a:latin typeface="+mn-ea"/>
                <a:ea typeface="+mn-ea"/>
              </a:rPr>
              <a:t>轮流导通，与</a:t>
            </a:r>
            <a:r>
              <a:rPr lang="en-US" altLang="en-US" sz="2400" dirty="0">
                <a:solidFill>
                  <a:srgbClr val="0000CC"/>
                </a:solidFill>
                <a:latin typeface="+mn-ea"/>
                <a:ea typeface="+mn-ea"/>
              </a:rPr>
              <a:t>R1</a:t>
            </a:r>
            <a:r>
              <a:rPr lang="zh-CN" altLang="en-US" sz="2400" dirty="0">
                <a:solidFill>
                  <a:srgbClr val="0000CC"/>
                </a:solidFill>
                <a:latin typeface="+mn-ea"/>
                <a:ea typeface="+mn-ea"/>
              </a:rPr>
              <a:t>～</a:t>
            </a:r>
            <a:r>
              <a:rPr lang="en-US" altLang="en-US" sz="2400" dirty="0">
                <a:solidFill>
                  <a:srgbClr val="0000CC"/>
                </a:solidFill>
                <a:latin typeface="+mn-ea"/>
                <a:ea typeface="+mn-ea"/>
              </a:rPr>
              <a:t>R4</a:t>
            </a:r>
            <a:r>
              <a:rPr lang="zh-CN" altLang="en-US" sz="2400" dirty="0">
                <a:solidFill>
                  <a:srgbClr val="0000CC"/>
                </a:solidFill>
                <a:latin typeface="+mn-ea"/>
                <a:ea typeface="+mn-ea"/>
              </a:rPr>
              <a:t>分别构成集成运放</a:t>
            </a:r>
            <a:r>
              <a:rPr lang="en-US" altLang="en-US" sz="2400" dirty="0">
                <a:solidFill>
                  <a:srgbClr val="0000CC"/>
                </a:solidFill>
                <a:latin typeface="+mn-ea"/>
                <a:ea typeface="+mn-ea"/>
              </a:rPr>
              <a:t>U1A</a:t>
            </a:r>
            <a:r>
              <a:rPr lang="zh-CN" altLang="en-US" sz="2400" dirty="0">
                <a:solidFill>
                  <a:srgbClr val="0000CC"/>
                </a:solidFill>
                <a:latin typeface="+mn-ea"/>
                <a:ea typeface="+mn-ea"/>
              </a:rPr>
              <a:t>的负反馈电阻，实现了近似的</a:t>
            </a:r>
            <a:r>
              <a:rPr lang="en-US" altLang="en-US" sz="2400" dirty="0">
                <a:solidFill>
                  <a:srgbClr val="0000CC"/>
                </a:solidFill>
                <a:latin typeface="+mn-ea"/>
                <a:ea typeface="+mn-ea"/>
              </a:rPr>
              <a:t>-1</a:t>
            </a:r>
            <a:r>
              <a:rPr lang="zh-CN" altLang="en-US" sz="2400" dirty="0">
                <a:solidFill>
                  <a:srgbClr val="0000CC"/>
                </a:solidFill>
                <a:latin typeface="+mn-ea"/>
                <a:ea typeface="+mn-ea"/>
              </a:rPr>
              <a:t>、</a:t>
            </a:r>
            <a:r>
              <a:rPr lang="en-US" altLang="en-US" sz="2400" dirty="0">
                <a:solidFill>
                  <a:srgbClr val="0000CC"/>
                </a:solidFill>
                <a:latin typeface="+mn-ea"/>
                <a:ea typeface="+mn-ea"/>
              </a:rPr>
              <a:t>-2</a:t>
            </a:r>
            <a:r>
              <a:rPr lang="zh-CN" altLang="en-US" sz="2400" dirty="0">
                <a:solidFill>
                  <a:srgbClr val="0000CC"/>
                </a:solidFill>
                <a:latin typeface="+mn-ea"/>
                <a:ea typeface="+mn-ea"/>
              </a:rPr>
              <a:t>、</a:t>
            </a:r>
            <a:r>
              <a:rPr lang="en-US" altLang="en-US" sz="2400" dirty="0">
                <a:solidFill>
                  <a:srgbClr val="0000CC"/>
                </a:solidFill>
                <a:latin typeface="+mn-ea"/>
                <a:ea typeface="+mn-ea"/>
              </a:rPr>
              <a:t>-3</a:t>
            </a:r>
            <a:r>
              <a:rPr lang="zh-CN" altLang="en-US" sz="2400" dirty="0">
                <a:solidFill>
                  <a:srgbClr val="0000CC"/>
                </a:solidFill>
                <a:latin typeface="+mn-ea"/>
                <a:ea typeface="+mn-ea"/>
              </a:rPr>
              <a:t>、</a:t>
            </a:r>
            <a:r>
              <a:rPr lang="en-US" altLang="en-US" sz="2400" dirty="0">
                <a:solidFill>
                  <a:srgbClr val="0000CC"/>
                </a:solidFill>
                <a:latin typeface="+mn-ea"/>
                <a:ea typeface="+mn-ea"/>
              </a:rPr>
              <a:t>-5</a:t>
            </a:r>
            <a:r>
              <a:rPr lang="zh-CN" altLang="en-US" sz="2400" dirty="0">
                <a:solidFill>
                  <a:srgbClr val="0000CC"/>
                </a:solidFill>
                <a:latin typeface="+mn-ea"/>
                <a:ea typeface="+mn-ea"/>
              </a:rPr>
              <a:t>倍信号增益。</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909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909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909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909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9095"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4.9.2  </a:t>
            </a:r>
            <a:r>
              <a:rPr lang="zh-CN" altLang="en-US" sz="2400" dirty="0">
                <a:solidFill>
                  <a:srgbClr val="C00000"/>
                </a:solidFill>
                <a:latin typeface="+mn-ea"/>
                <a:ea typeface="+mn-ea"/>
              </a:rPr>
              <a:t>单</a:t>
            </a:r>
            <a:r>
              <a:rPr lang="en-US" altLang="zh-CN" sz="2400" dirty="0">
                <a:solidFill>
                  <a:srgbClr val="C00000"/>
                </a:solidFill>
                <a:latin typeface="+mn-ea"/>
                <a:ea typeface="+mn-ea"/>
              </a:rPr>
              <a:t>8/</a:t>
            </a:r>
            <a:r>
              <a:rPr lang="zh-CN" altLang="en-US" sz="2400" dirty="0">
                <a:solidFill>
                  <a:srgbClr val="C00000"/>
                </a:solidFill>
                <a:latin typeface="+mn-ea"/>
                <a:ea typeface="+mn-ea"/>
              </a:rPr>
              <a:t>双</a:t>
            </a:r>
            <a:r>
              <a:rPr lang="en-US" altLang="zh-CN" sz="2400" dirty="0">
                <a:solidFill>
                  <a:srgbClr val="C00000"/>
                </a:solidFill>
                <a:latin typeface="+mn-ea"/>
                <a:ea typeface="+mn-ea"/>
              </a:rPr>
              <a:t>4</a:t>
            </a:r>
            <a:r>
              <a:rPr lang="zh-CN" altLang="en-US" sz="2400" dirty="0">
                <a:solidFill>
                  <a:srgbClr val="C00000"/>
                </a:solidFill>
                <a:latin typeface="+mn-ea"/>
                <a:ea typeface="+mn-ea"/>
              </a:rPr>
              <a:t>路模拟开关</a:t>
            </a:r>
            <a:r>
              <a:rPr lang="en-US" altLang="zh-CN" sz="2400" dirty="0">
                <a:solidFill>
                  <a:srgbClr val="C00000"/>
                </a:solidFill>
                <a:latin typeface="+mn-ea"/>
                <a:ea typeface="+mn-ea"/>
              </a:rPr>
              <a:t>ADG608/609</a:t>
            </a:r>
            <a:endParaRPr lang="zh-CN" altLang="en-US" sz="2400" dirty="0">
              <a:solidFill>
                <a:srgbClr val="C00000"/>
              </a:solidFill>
              <a:latin typeface="+mn-ea"/>
              <a:ea typeface="+mn-ea"/>
            </a:endParaRPr>
          </a:p>
        </p:txBody>
      </p:sp>
      <p:sp>
        <p:nvSpPr>
          <p:cNvPr id="89096"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909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 name="矩形 19"/>
          <p:cNvSpPr/>
          <p:nvPr/>
        </p:nvSpPr>
        <p:spPr>
          <a:xfrm>
            <a:off x="357188" y="857251"/>
            <a:ext cx="8501062" cy="830997"/>
          </a:xfrm>
          <a:prstGeom prst="rect">
            <a:avLst/>
          </a:prstGeom>
        </p:spPr>
        <p:txBody>
          <a:bodyPr>
            <a:spAutoFit/>
          </a:bodyPr>
          <a:lstStyle/>
          <a:p>
            <a:pPr>
              <a:defRPr/>
            </a:pPr>
            <a:r>
              <a:rPr lang="zh-CN" altLang="en-US" sz="2400" dirty="0">
                <a:solidFill>
                  <a:srgbClr val="FF0000"/>
                </a:solidFill>
                <a:latin typeface="+mn-ea"/>
                <a:ea typeface="+mn-ea"/>
              </a:rPr>
              <a:t>特点：</a:t>
            </a:r>
            <a:r>
              <a:rPr lang="en-US" sz="2400" dirty="0"/>
              <a:t> </a:t>
            </a:r>
            <a:r>
              <a:rPr lang="en-US" altLang="en-US" sz="2400" dirty="0">
                <a:solidFill>
                  <a:srgbClr val="0000CC"/>
                </a:solidFill>
                <a:latin typeface="+mn-ea"/>
                <a:ea typeface="+mn-ea"/>
              </a:rPr>
              <a:t>ADG608</a:t>
            </a:r>
            <a:r>
              <a:rPr lang="zh-CN" altLang="en-US" sz="2400" dirty="0">
                <a:solidFill>
                  <a:srgbClr val="0000CC"/>
                </a:solidFill>
                <a:latin typeface="+mn-ea"/>
                <a:ea typeface="+mn-ea"/>
              </a:rPr>
              <a:t>根据三位地址线</a:t>
            </a:r>
            <a:r>
              <a:rPr lang="en-US" altLang="en-US" sz="2400" dirty="0">
                <a:solidFill>
                  <a:srgbClr val="0000CC"/>
                </a:solidFill>
                <a:latin typeface="+mn-ea"/>
                <a:ea typeface="+mn-ea"/>
              </a:rPr>
              <a:t>A0</a:t>
            </a:r>
            <a:r>
              <a:rPr lang="zh-CN" altLang="en-US" sz="2400" dirty="0">
                <a:solidFill>
                  <a:srgbClr val="0000CC"/>
                </a:solidFill>
                <a:latin typeface="+mn-ea"/>
                <a:ea typeface="+mn-ea"/>
              </a:rPr>
              <a:t>、</a:t>
            </a:r>
            <a:r>
              <a:rPr lang="en-US" altLang="en-US" sz="2400" dirty="0">
                <a:solidFill>
                  <a:srgbClr val="0000CC"/>
                </a:solidFill>
                <a:latin typeface="+mn-ea"/>
                <a:ea typeface="+mn-ea"/>
              </a:rPr>
              <a:t>A1</a:t>
            </a:r>
            <a:r>
              <a:rPr lang="zh-CN" altLang="en-US" sz="2400" dirty="0">
                <a:solidFill>
                  <a:srgbClr val="0000CC"/>
                </a:solidFill>
                <a:latin typeface="+mn-ea"/>
                <a:ea typeface="+mn-ea"/>
              </a:rPr>
              <a:t>和</a:t>
            </a:r>
            <a:r>
              <a:rPr lang="en-US" altLang="en-US" sz="2400" dirty="0">
                <a:solidFill>
                  <a:srgbClr val="0000CC"/>
                </a:solidFill>
                <a:latin typeface="+mn-ea"/>
                <a:ea typeface="+mn-ea"/>
              </a:rPr>
              <a:t>A2</a:t>
            </a:r>
            <a:r>
              <a:rPr lang="zh-CN" altLang="en-US" sz="2400" dirty="0">
                <a:solidFill>
                  <a:srgbClr val="0000CC"/>
                </a:solidFill>
                <a:latin typeface="+mn-ea"/>
                <a:ea typeface="+mn-ea"/>
              </a:rPr>
              <a:t>的取值，切换</a:t>
            </a:r>
            <a:r>
              <a:rPr lang="en-US" altLang="en-US" sz="2400" dirty="0">
                <a:solidFill>
                  <a:srgbClr val="0000CC"/>
                </a:solidFill>
                <a:latin typeface="+mn-ea"/>
                <a:ea typeface="+mn-ea"/>
              </a:rPr>
              <a:t>S1, S2, </a:t>
            </a:r>
            <a:r>
              <a:rPr lang="en-US" altLang="zh-CN" sz="2400" dirty="0">
                <a:solidFill>
                  <a:srgbClr val="0000CC"/>
                </a:solidFill>
                <a:latin typeface="+mn-ea"/>
                <a:ea typeface="+mn-ea"/>
              </a:rPr>
              <a:t>…</a:t>
            </a:r>
            <a:r>
              <a:rPr lang="en-US" altLang="en-US" sz="2400" dirty="0">
                <a:solidFill>
                  <a:srgbClr val="0000CC"/>
                </a:solidFill>
                <a:latin typeface="+mn-ea"/>
                <a:ea typeface="+mn-ea"/>
              </a:rPr>
              <a:t>, S8</a:t>
            </a:r>
            <a:r>
              <a:rPr lang="zh-CN" altLang="en-US" sz="2400" dirty="0">
                <a:solidFill>
                  <a:srgbClr val="0000CC"/>
                </a:solidFill>
                <a:latin typeface="+mn-ea"/>
                <a:ea typeface="+mn-ea"/>
              </a:rPr>
              <a:t>这</a:t>
            </a:r>
            <a:r>
              <a:rPr lang="en-US" altLang="en-US" sz="2400" dirty="0">
                <a:solidFill>
                  <a:srgbClr val="0000CC"/>
                </a:solidFill>
                <a:latin typeface="+mn-ea"/>
                <a:ea typeface="+mn-ea"/>
              </a:rPr>
              <a:t>8</a:t>
            </a:r>
            <a:r>
              <a:rPr lang="zh-CN" altLang="en-US" sz="2400" dirty="0">
                <a:solidFill>
                  <a:srgbClr val="0000CC"/>
                </a:solidFill>
                <a:latin typeface="+mn-ea"/>
                <a:ea typeface="+mn-ea"/>
              </a:rPr>
              <a:t>路输入引脚其中的一路信号至输出引脚“</a:t>
            </a:r>
            <a:r>
              <a:rPr lang="en-US" altLang="en-US" sz="2400" dirty="0">
                <a:solidFill>
                  <a:srgbClr val="0000CC"/>
                </a:solidFill>
                <a:latin typeface="+mn-ea"/>
                <a:ea typeface="+mn-ea"/>
              </a:rPr>
              <a:t>D</a:t>
            </a:r>
            <a:r>
              <a:rPr lang="zh-CN" altLang="en-US" sz="2400" dirty="0">
                <a:solidFill>
                  <a:srgbClr val="0000CC"/>
                </a:solidFill>
                <a:latin typeface="+mn-ea"/>
                <a:ea typeface="+mn-ea"/>
              </a:rPr>
              <a:t>” 。</a:t>
            </a:r>
          </a:p>
        </p:txBody>
      </p:sp>
      <p:sp>
        <p:nvSpPr>
          <p:cNvPr id="8909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 name="矩形 13"/>
          <p:cNvSpPr/>
          <p:nvPr/>
        </p:nvSpPr>
        <p:spPr>
          <a:xfrm>
            <a:off x="357188" y="1446610"/>
            <a:ext cx="8501062" cy="461665"/>
          </a:xfrm>
          <a:prstGeom prst="rect">
            <a:avLst/>
          </a:prstGeom>
        </p:spPr>
        <p:txBody>
          <a:bodyPr>
            <a:spAutoFit/>
          </a:bodyPr>
          <a:lstStyle/>
          <a:p>
            <a:pPr>
              <a:defRPr/>
            </a:pPr>
            <a:r>
              <a:rPr lang="en-US" altLang="en-US" sz="2400" dirty="0">
                <a:solidFill>
                  <a:srgbClr val="FF0000"/>
                </a:solidFill>
                <a:latin typeface="+mn-ea"/>
                <a:ea typeface="+mn-ea"/>
              </a:rPr>
              <a:t>ADG608</a:t>
            </a:r>
            <a:r>
              <a:rPr lang="zh-CN" altLang="en-US" sz="2400" dirty="0">
                <a:solidFill>
                  <a:srgbClr val="FF0000"/>
                </a:solidFill>
                <a:latin typeface="+mn-ea"/>
                <a:ea typeface="+mn-ea"/>
              </a:rPr>
              <a:t>的双电源测试电路及错误电源电压时的仿真波形：</a:t>
            </a:r>
          </a:p>
        </p:txBody>
      </p:sp>
      <p:grpSp>
        <p:nvGrpSpPr>
          <p:cNvPr id="2" name="组合 18"/>
          <p:cNvGrpSpPr>
            <a:grpSpLocks/>
          </p:cNvGrpSpPr>
          <p:nvPr/>
        </p:nvGrpSpPr>
        <p:grpSpPr bwMode="auto">
          <a:xfrm>
            <a:off x="611188" y="1815704"/>
            <a:ext cx="7777162" cy="2321719"/>
            <a:chOff x="467430" y="2348850"/>
            <a:chExt cx="7777080" cy="3096430"/>
          </a:xfrm>
        </p:grpSpPr>
        <p:sp>
          <p:nvSpPr>
            <p:cNvPr id="89104" name="矩形 17"/>
            <p:cNvSpPr>
              <a:spLocks noChangeArrowheads="1"/>
            </p:cNvSpPr>
            <p:nvPr/>
          </p:nvSpPr>
          <p:spPr bwMode="auto">
            <a:xfrm>
              <a:off x="467430" y="2348850"/>
              <a:ext cx="7777080" cy="30964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9105" name="Picture 2" descr="4T9T3"/>
            <p:cNvPicPr>
              <a:picLocks noChangeAspect="1" noChangeArrowheads="1"/>
            </p:cNvPicPr>
            <p:nvPr/>
          </p:nvPicPr>
          <p:blipFill>
            <a:blip r:embed="rId3" cstate="print"/>
            <a:srcRect/>
            <a:stretch>
              <a:fillRect/>
            </a:stretch>
          </p:blipFill>
          <p:spPr bwMode="auto">
            <a:xfrm>
              <a:off x="571501" y="2428876"/>
              <a:ext cx="7601000" cy="2944532"/>
            </a:xfrm>
            <a:prstGeom prst="rect">
              <a:avLst/>
            </a:prstGeom>
            <a:noFill/>
            <a:ln w="9525">
              <a:noFill/>
              <a:miter lim="800000"/>
              <a:headEnd/>
              <a:tailEnd/>
            </a:ln>
          </p:spPr>
        </p:pic>
      </p:grpSp>
      <p:sp>
        <p:nvSpPr>
          <p:cNvPr id="16" name="矩形 15"/>
          <p:cNvSpPr/>
          <p:nvPr/>
        </p:nvSpPr>
        <p:spPr>
          <a:xfrm>
            <a:off x="428626" y="4125516"/>
            <a:ext cx="8501063" cy="430887"/>
          </a:xfrm>
          <a:prstGeom prst="rect">
            <a:avLst/>
          </a:prstGeom>
        </p:spPr>
        <p:txBody>
          <a:bodyPr>
            <a:spAutoFit/>
          </a:bodyPr>
          <a:lstStyle/>
          <a:p>
            <a:pPr>
              <a:defRPr/>
            </a:pPr>
            <a:r>
              <a:rPr lang="en-US" altLang="en-US" sz="2200" dirty="0">
                <a:solidFill>
                  <a:srgbClr val="FF0000"/>
                </a:solidFill>
                <a:latin typeface="+mn-ea"/>
                <a:ea typeface="+mn-ea"/>
              </a:rPr>
              <a:t>(</a:t>
            </a:r>
            <a:r>
              <a:rPr lang="en-US" altLang="zh-CN" sz="2200" dirty="0">
                <a:solidFill>
                  <a:srgbClr val="FF0000"/>
                </a:solidFill>
                <a:latin typeface="+mn-ea"/>
                <a:ea typeface="+mn-ea"/>
              </a:rPr>
              <a:t>b</a:t>
            </a:r>
            <a:r>
              <a:rPr lang="en-US" altLang="en-US" sz="2200" dirty="0">
                <a:solidFill>
                  <a:srgbClr val="FF0000"/>
                </a:solidFill>
                <a:latin typeface="+mn-ea"/>
                <a:ea typeface="+mn-ea"/>
              </a:rPr>
              <a:t>)</a:t>
            </a:r>
            <a:r>
              <a:rPr lang="zh-CN" altLang="en-US" sz="2200" dirty="0">
                <a:solidFill>
                  <a:srgbClr val="FF0000"/>
                </a:solidFill>
                <a:latin typeface="+mn-ea"/>
                <a:ea typeface="+mn-ea"/>
              </a:rPr>
              <a:t>图中，当输入信号超过双电源电压幅值，会出现双向限幅；</a:t>
            </a:r>
          </a:p>
        </p:txBody>
      </p:sp>
      <p:sp>
        <p:nvSpPr>
          <p:cNvPr id="17" name="矩形 16"/>
          <p:cNvSpPr/>
          <p:nvPr/>
        </p:nvSpPr>
        <p:spPr>
          <a:xfrm>
            <a:off x="428626" y="4393407"/>
            <a:ext cx="8501063" cy="430887"/>
          </a:xfrm>
          <a:prstGeom prst="rect">
            <a:avLst/>
          </a:prstGeom>
        </p:spPr>
        <p:txBody>
          <a:bodyPr>
            <a:spAutoFit/>
          </a:bodyPr>
          <a:lstStyle/>
          <a:p>
            <a:pPr>
              <a:defRPr/>
            </a:pPr>
            <a:r>
              <a:rPr lang="en-US" altLang="en-US" sz="2200" dirty="0">
                <a:solidFill>
                  <a:srgbClr val="FF0000"/>
                </a:solidFill>
                <a:latin typeface="+mn-ea"/>
                <a:ea typeface="+mn-ea"/>
              </a:rPr>
              <a:t>(</a:t>
            </a:r>
            <a:r>
              <a:rPr lang="en-US" altLang="zh-CN" sz="2200" dirty="0">
                <a:solidFill>
                  <a:srgbClr val="FF0000"/>
                </a:solidFill>
                <a:latin typeface="+mn-ea"/>
                <a:ea typeface="+mn-ea"/>
              </a:rPr>
              <a:t>c</a:t>
            </a:r>
            <a:r>
              <a:rPr lang="en-US" altLang="en-US" sz="2200" dirty="0">
                <a:solidFill>
                  <a:srgbClr val="FF0000"/>
                </a:solidFill>
                <a:latin typeface="+mn-ea"/>
                <a:ea typeface="+mn-ea"/>
              </a:rPr>
              <a:t>)</a:t>
            </a:r>
            <a:r>
              <a:rPr lang="zh-CN" altLang="en-US" sz="2200" dirty="0">
                <a:solidFill>
                  <a:srgbClr val="FF0000"/>
                </a:solidFill>
                <a:latin typeface="+mn-ea"/>
                <a:ea typeface="+mn-ea"/>
              </a:rPr>
              <a:t>图中，单电源电路中，当输入信号为负电压时会负半周截止；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P spid="16" grpId="0"/>
      <p:bldP spid="1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1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1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1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1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19"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4.10  555</a:t>
            </a:r>
            <a:r>
              <a:rPr lang="zh-CN" altLang="en-US" sz="2400" dirty="0">
                <a:solidFill>
                  <a:srgbClr val="C00000"/>
                </a:solidFill>
                <a:latin typeface="+mn-ea"/>
                <a:ea typeface="+mn-ea"/>
              </a:rPr>
              <a:t>定时器设计</a:t>
            </a:r>
          </a:p>
        </p:txBody>
      </p:sp>
      <p:sp>
        <p:nvSpPr>
          <p:cNvPr id="90120"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2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2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0123" name="矩形 15"/>
          <p:cNvSpPr>
            <a:spLocks noChangeArrowheads="1"/>
          </p:cNvSpPr>
          <p:nvPr/>
        </p:nvSpPr>
        <p:spPr bwMode="auto">
          <a:xfrm>
            <a:off x="357188" y="2196704"/>
            <a:ext cx="8501062" cy="2308324"/>
          </a:xfrm>
          <a:prstGeom prst="rect">
            <a:avLst/>
          </a:prstGeom>
          <a:noFill/>
          <a:ln w="9525">
            <a:noFill/>
            <a:miter lim="800000"/>
            <a:headEnd/>
            <a:tailEnd/>
          </a:ln>
        </p:spPr>
        <p:txBody>
          <a:bodyPr>
            <a:spAutoFit/>
          </a:bodyPr>
          <a:lstStyle/>
          <a:p>
            <a:r>
              <a:rPr lang="zh-CN" altLang="en-US" sz="2400" u="sng">
                <a:solidFill>
                  <a:srgbClr val="000066"/>
                </a:solidFill>
                <a:latin typeface="Times New Roman" pitchFamily="18" charset="0"/>
                <a:ea typeface="楷体_GB2312" pitchFamily="49" charset="-122"/>
              </a:rPr>
              <a:t>技巧： 双极型</a:t>
            </a:r>
            <a:r>
              <a:rPr lang="en-US" altLang="en-US" sz="2400" u="sng">
                <a:solidFill>
                  <a:srgbClr val="000066"/>
                </a:solidFill>
                <a:latin typeface="Times New Roman" pitchFamily="18" charset="0"/>
                <a:ea typeface="楷体_GB2312" pitchFamily="49" charset="-122"/>
              </a:rPr>
              <a:t>555</a:t>
            </a:r>
            <a:r>
              <a:rPr lang="zh-CN" altLang="en-US" sz="2400" u="sng">
                <a:solidFill>
                  <a:srgbClr val="000066"/>
                </a:solidFill>
                <a:latin typeface="Times New Roman" pitchFamily="18" charset="0"/>
                <a:ea typeface="楷体_GB2312" pitchFamily="49" charset="-122"/>
              </a:rPr>
              <a:t>定时器常见型号为</a:t>
            </a:r>
            <a:r>
              <a:rPr lang="en-US" altLang="en-US" sz="2400" u="sng">
                <a:solidFill>
                  <a:srgbClr val="000066"/>
                </a:solidFill>
                <a:latin typeface="Times New Roman" pitchFamily="18" charset="0"/>
                <a:ea typeface="楷体_GB2312" pitchFamily="49" charset="-122"/>
              </a:rPr>
              <a:t> </a:t>
            </a:r>
            <a:r>
              <a:rPr lang="zh-CN" altLang="en-US" sz="2400" u="sng">
                <a:solidFill>
                  <a:srgbClr val="000066"/>
                </a:solidFill>
                <a:latin typeface="Times New Roman" pitchFamily="18" charset="0"/>
                <a:ea typeface="楷体_GB2312" pitchFamily="49" charset="-122"/>
              </a:rPr>
              <a:t>、</a:t>
            </a:r>
            <a:r>
              <a:rPr lang="en-US" altLang="en-US" sz="2400" u="sng">
                <a:solidFill>
                  <a:srgbClr val="000066"/>
                </a:solidFill>
                <a:latin typeface="Times New Roman" pitchFamily="18" charset="0"/>
                <a:ea typeface="楷体_GB2312" pitchFamily="49" charset="-122"/>
              </a:rPr>
              <a:t>NE555</a:t>
            </a:r>
            <a:r>
              <a:rPr lang="zh-CN" altLang="en-US" sz="2400" u="sng">
                <a:solidFill>
                  <a:srgbClr val="000066"/>
                </a:solidFill>
                <a:latin typeface="Times New Roman" pitchFamily="18" charset="0"/>
                <a:ea typeface="楷体_GB2312" pitchFamily="49" charset="-122"/>
              </a:rPr>
              <a:t>、</a:t>
            </a:r>
            <a:r>
              <a:rPr lang="en-US" altLang="en-US" sz="2400" u="sng">
                <a:solidFill>
                  <a:srgbClr val="000066"/>
                </a:solidFill>
                <a:latin typeface="Times New Roman" pitchFamily="18" charset="0"/>
                <a:ea typeface="楷体_GB2312" pitchFamily="49" charset="-122"/>
              </a:rPr>
              <a:t>MC1555</a:t>
            </a:r>
            <a:r>
              <a:rPr lang="zh-CN" altLang="en-US" sz="2400" u="sng">
                <a:solidFill>
                  <a:srgbClr val="000066"/>
                </a:solidFill>
                <a:latin typeface="Times New Roman" pitchFamily="18" charset="0"/>
                <a:ea typeface="楷体_GB2312" pitchFamily="49" charset="-122"/>
              </a:rPr>
              <a:t>；</a:t>
            </a:r>
            <a:r>
              <a:rPr lang="en-US" altLang="en-US" sz="2400" u="sng">
                <a:solidFill>
                  <a:srgbClr val="000066"/>
                </a:solidFill>
                <a:latin typeface="Times New Roman" pitchFamily="18" charset="0"/>
                <a:ea typeface="楷体_GB2312" pitchFamily="49" charset="-122"/>
              </a:rPr>
              <a:t>CMOS</a:t>
            </a:r>
            <a:r>
              <a:rPr lang="zh-CN" altLang="en-US" sz="2400" u="sng">
                <a:solidFill>
                  <a:srgbClr val="000066"/>
                </a:solidFill>
                <a:latin typeface="Times New Roman" pitchFamily="18" charset="0"/>
                <a:ea typeface="楷体_GB2312" pitchFamily="49" charset="-122"/>
              </a:rPr>
              <a:t>型</a:t>
            </a:r>
            <a:r>
              <a:rPr lang="en-US" altLang="en-US" sz="2400" u="sng">
                <a:solidFill>
                  <a:srgbClr val="000066"/>
                </a:solidFill>
                <a:latin typeface="Times New Roman" pitchFamily="18" charset="0"/>
                <a:ea typeface="楷体_GB2312" pitchFamily="49" charset="-122"/>
              </a:rPr>
              <a:t>555</a:t>
            </a:r>
            <a:r>
              <a:rPr lang="zh-CN" altLang="en-US" sz="2400" u="sng">
                <a:solidFill>
                  <a:srgbClr val="000066"/>
                </a:solidFill>
                <a:latin typeface="Times New Roman" pitchFamily="18" charset="0"/>
                <a:ea typeface="楷体_GB2312" pitchFamily="49" charset="-122"/>
              </a:rPr>
              <a:t>定时器常见型号为</a:t>
            </a:r>
            <a:r>
              <a:rPr lang="en-US" altLang="en-US" sz="2400" u="sng">
                <a:solidFill>
                  <a:srgbClr val="000066"/>
                </a:solidFill>
                <a:latin typeface="Times New Roman" pitchFamily="18" charset="0"/>
                <a:ea typeface="楷体_GB2312" pitchFamily="49" charset="-122"/>
              </a:rPr>
              <a:t>LMC555</a:t>
            </a:r>
            <a:r>
              <a:rPr lang="zh-CN" altLang="en-US" sz="2400" u="sng">
                <a:solidFill>
                  <a:srgbClr val="000066"/>
                </a:solidFill>
                <a:latin typeface="Times New Roman" pitchFamily="18" charset="0"/>
                <a:ea typeface="楷体_GB2312" pitchFamily="49" charset="-122"/>
              </a:rPr>
              <a:t>、</a:t>
            </a:r>
            <a:r>
              <a:rPr lang="en-US" altLang="en-US" sz="2400" u="sng">
                <a:solidFill>
                  <a:srgbClr val="000066"/>
                </a:solidFill>
                <a:latin typeface="Times New Roman" pitchFamily="18" charset="0"/>
                <a:ea typeface="楷体_GB2312" pitchFamily="49" charset="-122"/>
              </a:rPr>
              <a:t>TLC555</a:t>
            </a:r>
            <a:r>
              <a:rPr lang="zh-CN" altLang="en-US" sz="2400" u="sng">
                <a:solidFill>
                  <a:srgbClr val="000066"/>
                </a:solidFill>
                <a:latin typeface="Times New Roman" pitchFamily="18" charset="0"/>
                <a:ea typeface="楷体_GB2312" pitchFamily="49" charset="-122"/>
              </a:rPr>
              <a:t>、</a:t>
            </a:r>
            <a:r>
              <a:rPr lang="en-US" altLang="en-US" sz="2400" u="sng">
                <a:solidFill>
                  <a:srgbClr val="000066"/>
                </a:solidFill>
                <a:latin typeface="Times New Roman" pitchFamily="18" charset="0"/>
                <a:ea typeface="楷体_GB2312" pitchFamily="49" charset="-122"/>
              </a:rPr>
              <a:t>TS555</a:t>
            </a:r>
            <a:r>
              <a:rPr lang="zh-CN" altLang="en-US" sz="2400" u="sng">
                <a:solidFill>
                  <a:srgbClr val="000066"/>
                </a:solidFill>
                <a:latin typeface="Times New Roman" pitchFamily="18" charset="0"/>
                <a:ea typeface="楷体_GB2312" pitchFamily="49" charset="-122"/>
              </a:rPr>
              <a:t>、</a:t>
            </a:r>
            <a:r>
              <a:rPr lang="en-US" altLang="en-US" sz="2400" u="sng">
                <a:solidFill>
                  <a:srgbClr val="000066"/>
                </a:solidFill>
                <a:latin typeface="Times New Roman" pitchFamily="18" charset="0"/>
                <a:ea typeface="楷体_GB2312" pitchFamily="49" charset="-122"/>
              </a:rPr>
              <a:t>ICM7555</a:t>
            </a:r>
            <a:r>
              <a:rPr lang="zh-CN" altLang="en-US" sz="2400" u="sng">
                <a:solidFill>
                  <a:srgbClr val="000066"/>
                </a:solidFill>
                <a:latin typeface="Times New Roman" pitchFamily="18" charset="0"/>
                <a:ea typeface="楷体_GB2312" pitchFamily="49" charset="-122"/>
              </a:rPr>
              <a:t>，芯片供电电压甚至可低至</a:t>
            </a:r>
            <a:r>
              <a:rPr lang="en-US" altLang="en-US" sz="2400" u="sng">
                <a:solidFill>
                  <a:srgbClr val="000066"/>
                </a:solidFill>
                <a:latin typeface="Times New Roman" pitchFamily="18" charset="0"/>
                <a:ea typeface="楷体_GB2312" pitchFamily="49" charset="-122"/>
              </a:rPr>
              <a:t>1.5V</a:t>
            </a:r>
            <a:r>
              <a:rPr lang="zh-CN" altLang="en-US" sz="2400" u="sng">
                <a:solidFill>
                  <a:srgbClr val="000066"/>
                </a:solidFill>
                <a:latin typeface="Times New Roman" pitchFamily="18" charset="0"/>
                <a:ea typeface="楷体_GB2312" pitchFamily="49" charset="-122"/>
              </a:rPr>
              <a:t>，功耗不到双极型</a:t>
            </a:r>
            <a:r>
              <a:rPr lang="en-US" altLang="en-US" sz="2400" u="sng">
                <a:solidFill>
                  <a:srgbClr val="000066"/>
                </a:solidFill>
                <a:latin typeface="Times New Roman" pitchFamily="18" charset="0"/>
                <a:ea typeface="楷体_GB2312" pitchFamily="49" charset="-122"/>
              </a:rPr>
              <a:t>555</a:t>
            </a:r>
            <a:r>
              <a:rPr lang="zh-CN" altLang="en-US" sz="2400" u="sng">
                <a:solidFill>
                  <a:srgbClr val="000066"/>
                </a:solidFill>
                <a:latin typeface="Times New Roman" pitchFamily="18" charset="0"/>
                <a:ea typeface="楷体_GB2312" pitchFamily="49" charset="-122"/>
              </a:rPr>
              <a:t>的十分之一，适用于低电压、低功耗的电路场合。在一个集成块内部集成两个</a:t>
            </a:r>
            <a:r>
              <a:rPr lang="en-US" altLang="en-US" sz="2400" u="sng">
                <a:solidFill>
                  <a:srgbClr val="000066"/>
                </a:solidFill>
                <a:latin typeface="Times New Roman" pitchFamily="18" charset="0"/>
                <a:ea typeface="楷体_GB2312" pitchFamily="49" charset="-122"/>
              </a:rPr>
              <a:t>555</a:t>
            </a:r>
            <a:r>
              <a:rPr lang="zh-CN" altLang="en-US" sz="2400" u="sng">
                <a:solidFill>
                  <a:srgbClr val="000066"/>
                </a:solidFill>
                <a:latin typeface="Times New Roman" pitchFamily="18" charset="0"/>
                <a:ea typeface="楷体_GB2312" pitchFamily="49" charset="-122"/>
              </a:rPr>
              <a:t>单元的定时器型号包括</a:t>
            </a:r>
            <a:r>
              <a:rPr lang="en-US" altLang="en-US" sz="2400" u="sng">
                <a:solidFill>
                  <a:srgbClr val="000066"/>
                </a:solidFill>
                <a:latin typeface="Times New Roman" pitchFamily="18" charset="0"/>
                <a:ea typeface="楷体_GB2312" pitchFamily="49" charset="-122"/>
              </a:rPr>
              <a:t>NE556</a:t>
            </a:r>
            <a:r>
              <a:rPr lang="zh-CN" altLang="en-US" sz="2400" u="sng">
                <a:solidFill>
                  <a:srgbClr val="000066"/>
                </a:solidFill>
                <a:latin typeface="Times New Roman" pitchFamily="18" charset="0"/>
                <a:ea typeface="楷体_GB2312" pitchFamily="49" charset="-122"/>
              </a:rPr>
              <a:t>、</a:t>
            </a:r>
            <a:r>
              <a:rPr lang="en-US" altLang="en-US" sz="2400" u="sng">
                <a:solidFill>
                  <a:srgbClr val="000066"/>
                </a:solidFill>
                <a:latin typeface="Times New Roman" pitchFamily="18" charset="0"/>
                <a:ea typeface="楷体_GB2312" pitchFamily="49" charset="-122"/>
              </a:rPr>
              <a:t>LM556</a:t>
            </a:r>
            <a:r>
              <a:rPr lang="zh-CN" altLang="en-US" sz="2400" u="sng">
                <a:solidFill>
                  <a:srgbClr val="000066"/>
                </a:solidFill>
                <a:latin typeface="Times New Roman" pitchFamily="18" charset="0"/>
                <a:ea typeface="楷体_GB2312" pitchFamily="49" charset="-122"/>
              </a:rPr>
              <a:t>等，集成</a:t>
            </a:r>
            <a:r>
              <a:rPr lang="en-US" altLang="en-US" sz="2400" u="sng">
                <a:solidFill>
                  <a:srgbClr val="000066"/>
                </a:solidFill>
                <a:latin typeface="Times New Roman" pitchFamily="18" charset="0"/>
                <a:ea typeface="楷体_GB2312" pitchFamily="49" charset="-122"/>
              </a:rPr>
              <a:t>4</a:t>
            </a:r>
            <a:r>
              <a:rPr lang="zh-CN" altLang="en-US" sz="2400" u="sng">
                <a:solidFill>
                  <a:srgbClr val="000066"/>
                </a:solidFill>
                <a:latin typeface="Times New Roman" pitchFamily="18" charset="0"/>
                <a:ea typeface="楷体_GB2312" pitchFamily="49" charset="-122"/>
              </a:rPr>
              <a:t>个</a:t>
            </a:r>
            <a:r>
              <a:rPr lang="en-US" altLang="en-US" sz="2400" u="sng">
                <a:solidFill>
                  <a:srgbClr val="000066"/>
                </a:solidFill>
                <a:latin typeface="Times New Roman" pitchFamily="18" charset="0"/>
                <a:ea typeface="楷体_GB2312" pitchFamily="49" charset="-122"/>
              </a:rPr>
              <a:t>555</a:t>
            </a:r>
            <a:r>
              <a:rPr lang="zh-CN" altLang="en-US" sz="2400" u="sng">
                <a:solidFill>
                  <a:srgbClr val="000066"/>
                </a:solidFill>
                <a:latin typeface="Times New Roman" pitchFamily="18" charset="0"/>
                <a:ea typeface="楷体_GB2312" pitchFamily="49" charset="-122"/>
              </a:rPr>
              <a:t>单元的常见型号为</a:t>
            </a:r>
            <a:r>
              <a:rPr lang="en-US" altLang="en-US" sz="2400" u="sng">
                <a:solidFill>
                  <a:srgbClr val="000066"/>
                </a:solidFill>
                <a:latin typeface="Times New Roman" pitchFamily="18" charset="0"/>
                <a:ea typeface="楷体_GB2312" pitchFamily="49" charset="-122"/>
              </a:rPr>
              <a:t>NE558</a:t>
            </a:r>
            <a:r>
              <a:rPr lang="zh-CN" altLang="en-US" sz="2400" u="sng">
                <a:solidFill>
                  <a:srgbClr val="000066"/>
                </a:solidFill>
                <a:latin typeface="Times New Roman" pitchFamily="18" charset="0"/>
                <a:ea typeface="楷体_GB2312" pitchFamily="49" charset="-122"/>
              </a:rPr>
              <a:t>。</a:t>
            </a:r>
          </a:p>
        </p:txBody>
      </p:sp>
      <p:sp>
        <p:nvSpPr>
          <p:cNvPr id="90124" name="Rectangle 2"/>
          <p:cNvSpPr>
            <a:spLocks noChangeArrowheads="1"/>
          </p:cNvSpPr>
          <p:nvPr/>
        </p:nvSpPr>
        <p:spPr bwMode="auto">
          <a:xfrm>
            <a:off x="214313" y="1232328"/>
            <a:ext cx="8723312" cy="830997"/>
          </a:xfrm>
          <a:prstGeom prst="rect">
            <a:avLst/>
          </a:prstGeom>
          <a:solidFill>
            <a:srgbClr val="FFFFFF">
              <a:alpha val="0"/>
            </a:srgbClr>
          </a:solidFill>
          <a:ln w="38100" algn="ctr">
            <a:noFill/>
            <a:miter lim="800000"/>
            <a:headEnd/>
            <a:tailEnd/>
          </a:ln>
        </p:spPr>
        <p:txBody>
          <a:bodyPr anchor="ctr">
            <a:spAutoFit/>
          </a:bodyPr>
          <a:lstStyle/>
          <a:p>
            <a:r>
              <a:rPr lang="en-US" altLang="zh-CN" sz="2400">
                <a:solidFill>
                  <a:srgbClr val="000066"/>
                </a:solidFill>
                <a:latin typeface="Times New Roman" pitchFamily="18" charset="0"/>
                <a:ea typeface="楷体_GB2312" pitchFamily="49" charset="-122"/>
              </a:rPr>
              <a:t>    555</a:t>
            </a:r>
            <a:r>
              <a:rPr lang="zh-CN" altLang="en-US" sz="2400">
                <a:solidFill>
                  <a:srgbClr val="000066"/>
                </a:solidFill>
                <a:latin typeface="Times New Roman" pitchFamily="18" charset="0"/>
                <a:ea typeface="楷体_GB2312" pitchFamily="49" charset="-122"/>
              </a:rPr>
              <a:t>定时器是一种应用方便的中规模集成电路</a:t>
            </a:r>
            <a:r>
              <a:rPr lang="en-US" altLang="zh-CN" sz="2400">
                <a:solidFill>
                  <a:srgbClr val="000066"/>
                </a:solidFill>
                <a:latin typeface="Times New Roman" pitchFamily="18" charset="0"/>
                <a:ea typeface="楷体_GB2312" pitchFamily="49" charset="-122"/>
              </a:rPr>
              <a:t>, </a:t>
            </a:r>
            <a:r>
              <a:rPr lang="zh-CN" altLang="en-US" sz="2400">
                <a:solidFill>
                  <a:srgbClr val="000066"/>
                </a:solidFill>
                <a:latin typeface="Times New Roman" pitchFamily="18" charset="0"/>
                <a:ea typeface="楷体_GB2312" pitchFamily="49" charset="-122"/>
              </a:rPr>
              <a:t>广泛用于信号的产生、变换、控制与检测。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wipe(left)">
                                      <p:cBhvr>
                                        <p:cTn id="7" dur="500"/>
                                        <p:tgtEl>
                                          <p:spTgt spid="90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23"/>
                                        </p:tgtEl>
                                        <p:attrNameLst>
                                          <p:attrName>style.visibility</p:attrName>
                                        </p:attrNameLst>
                                      </p:cBhvr>
                                      <p:to>
                                        <p:strVal val="visible"/>
                                      </p:to>
                                    </p:set>
                                    <p:animEffect transition="in" filter="wipe(left)">
                                      <p:cBhvr>
                                        <p:cTn id="12" dur="500"/>
                                        <p:tgtEl>
                                          <p:spTgt spid="90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3" grpId="0"/>
      <p:bldP spid="9012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3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4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4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4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43"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4.10.1  </a:t>
            </a:r>
            <a:r>
              <a:rPr lang="zh-CN" altLang="en-US" sz="2400" dirty="0">
                <a:solidFill>
                  <a:srgbClr val="C00000"/>
                </a:solidFill>
                <a:latin typeface="+mn-ea"/>
                <a:ea typeface="+mn-ea"/>
              </a:rPr>
              <a:t>多谐振荡电路设计</a:t>
            </a:r>
          </a:p>
        </p:txBody>
      </p:sp>
      <p:sp>
        <p:nvSpPr>
          <p:cNvPr id="91144"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4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46"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1147" name="Rectangle 2"/>
          <p:cNvSpPr>
            <a:spLocks noChangeArrowheads="1"/>
          </p:cNvSpPr>
          <p:nvPr/>
        </p:nvSpPr>
        <p:spPr bwMode="auto">
          <a:xfrm>
            <a:off x="420688" y="853232"/>
            <a:ext cx="8723312" cy="461665"/>
          </a:xfrm>
          <a:prstGeom prst="rect">
            <a:avLst/>
          </a:prstGeom>
          <a:solidFill>
            <a:srgbClr val="FFFFFF">
              <a:alpha val="0"/>
            </a:srgbClr>
          </a:solidFill>
          <a:ln w="38100" algn="ctr">
            <a:noFill/>
            <a:miter lim="800000"/>
            <a:headEnd/>
            <a:tailEnd/>
          </a:ln>
        </p:spPr>
        <p:txBody>
          <a:bodyPr anchor="ctr">
            <a:spAutoFit/>
          </a:bodyPr>
          <a:lstStyle/>
          <a:p>
            <a:r>
              <a:rPr lang="en-US" altLang="zh-CN" sz="2400">
                <a:solidFill>
                  <a:srgbClr val="FF0000"/>
                </a:solidFill>
                <a:latin typeface="Times New Roman" pitchFamily="18" charset="0"/>
                <a:ea typeface="楷体_GB2312" pitchFamily="49" charset="-122"/>
              </a:rPr>
              <a:t> </a:t>
            </a:r>
            <a:r>
              <a:rPr lang="zh-CN" altLang="en-US" sz="2400">
                <a:solidFill>
                  <a:srgbClr val="FF0000"/>
                </a:solidFill>
                <a:latin typeface="Times New Roman" pitchFamily="18" charset="0"/>
                <a:ea typeface="楷体_GB2312" pitchFamily="49" charset="-122"/>
              </a:rPr>
              <a:t>用</a:t>
            </a:r>
            <a:r>
              <a:rPr lang="en-US" altLang="zh-CN" sz="2400">
                <a:solidFill>
                  <a:srgbClr val="FF0000"/>
                </a:solidFill>
                <a:latin typeface="Times New Roman" pitchFamily="18" charset="0"/>
                <a:ea typeface="楷体_GB2312" pitchFamily="49" charset="-122"/>
              </a:rPr>
              <a:t>Multisim</a:t>
            </a:r>
            <a:r>
              <a:rPr lang="zh-CN" altLang="en-US" sz="2400">
                <a:solidFill>
                  <a:srgbClr val="FF0000"/>
                </a:solidFill>
                <a:latin typeface="Times New Roman" pitchFamily="18" charset="0"/>
                <a:ea typeface="楷体_GB2312" pitchFamily="49" charset="-122"/>
              </a:rPr>
              <a:t>软件设计由</a:t>
            </a:r>
            <a:r>
              <a:rPr lang="en-US" altLang="zh-CN" sz="2400">
                <a:solidFill>
                  <a:srgbClr val="FF0000"/>
                </a:solidFill>
                <a:latin typeface="Times New Roman" pitchFamily="18" charset="0"/>
                <a:ea typeface="楷体_GB2312" pitchFamily="49" charset="-122"/>
              </a:rPr>
              <a:t>555</a:t>
            </a:r>
            <a:r>
              <a:rPr lang="zh-CN" altLang="en-US" sz="2400">
                <a:solidFill>
                  <a:srgbClr val="FF0000"/>
                </a:solidFill>
                <a:latin typeface="Times New Roman" pitchFamily="18" charset="0"/>
                <a:ea typeface="楷体_GB2312" pitchFamily="49" charset="-122"/>
              </a:rPr>
              <a:t>构成多谐振荡器的步骤：</a:t>
            </a:r>
          </a:p>
        </p:txBody>
      </p:sp>
      <p:sp>
        <p:nvSpPr>
          <p:cNvPr id="91148" name="矩形 12"/>
          <p:cNvSpPr>
            <a:spLocks noChangeArrowheads="1"/>
          </p:cNvSpPr>
          <p:nvPr/>
        </p:nvSpPr>
        <p:spPr bwMode="auto">
          <a:xfrm>
            <a:off x="285750" y="1232297"/>
            <a:ext cx="8572500" cy="830997"/>
          </a:xfrm>
          <a:prstGeom prst="rect">
            <a:avLst/>
          </a:prstGeom>
          <a:noFill/>
          <a:ln w="9525">
            <a:noFill/>
            <a:miter lim="800000"/>
            <a:headEnd/>
            <a:tailEnd/>
          </a:ln>
        </p:spPr>
        <p:txBody>
          <a:bodyPr>
            <a:spAutoFit/>
          </a:bodyPr>
          <a:lstStyle/>
          <a:p>
            <a:r>
              <a:rPr lang="en-US" altLang="zh-CN" sz="2400">
                <a:solidFill>
                  <a:srgbClr val="000066"/>
                </a:solidFill>
                <a:latin typeface="Times New Roman" pitchFamily="18" charset="0"/>
                <a:ea typeface="楷体_GB2312" pitchFamily="49" charset="-122"/>
              </a:rPr>
              <a:t>【</a:t>
            </a:r>
            <a:r>
              <a:rPr lang="zh-CN" altLang="en-US" sz="2400">
                <a:solidFill>
                  <a:srgbClr val="000066"/>
                </a:solidFill>
                <a:latin typeface="Times New Roman" pitchFamily="18" charset="0"/>
                <a:ea typeface="楷体_GB2312" pitchFamily="49" charset="-122"/>
              </a:rPr>
              <a:t>例</a:t>
            </a:r>
            <a:r>
              <a:rPr lang="en-US" altLang="en-US" sz="2400">
                <a:solidFill>
                  <a:srgbClr val="000066"/>
                </a:solidFill>
                <a:latin typeface="Times New Roman" pitchFamily="18" charset="0"/>
                <a:ea typeface="楷体_GB2312" pitchFamily="49" charset="-122"/>
              </a:rPr>
              <a:t>4-10-1</a:t>
            </a:r>
            <a:r>
              <a:rPr lang="en-US" altLang="zh-CN" sz="2400">
                <a:solidFill>
                  <a:srgbClr val="000066"/>
                </a:solidFill>
                <a:latin typeface="Times New Roman" pitchFamily="18" charset="0"/>
                <a:ea typeface="楷体_GB2312" pitchFamily="49" charset="-122"/>
              </a:rPr>
              <a:t>】 </a:t>
            </a:r>
            <a:r>
              <a:rPr lang="zh-CN" altLang="en-US" sz="2400">
                <a:solidFill>
                  <a:srgbClr val="000066"/>
                </a:solidFill>
                <a:latin typeface="Times New Roman" pitchFamily="18" charset="0"/>
                <a:ea typeface="楷体_GB2312" pitchFamily="49" charset="-122"/>
              </a:rPr>
              <a:t>设计占空比为</a:t>
            </a:r>
            <a:r>
              <a:rPr lang="en-US" altLang="en-US" sz="2400">
                <a:solidFill>
                  <a:srgbClr val="000066"/>
                </a:solidFill>
                <a:latin typeface="Times New Roman" pitchFamily="18" charset="0"/>
                <a:ea typeface="楷体_GB2312" pitchFamily="49" charset="-122"/>
              </a:rPr>
              <a:t>75%</a:t>
            </a:r>
            <a:r>
              <a:rPr lang="zh-CN" altLang="en-US" sz="2400">
                <a:solidFill>
                  <a:srgbClr val="000066"/>
                </a:solidFill>
                <a:latin typeface="Times New Roman" pitchFamily="18" charset="0"/>
                <a:ea typeface="楷体_GB2312" pitchFamily="49" charset="-122"/>
              </a:rPr>
              <a:t>、频率为</a:t>
            </a:r>
            <a:r>
              <a:rPr lang="en-US" altLang="en-US" sz="2400">
                <a:solidFill>
                  <a:srgbClr val="000066"/>
                </a:solidFill>
                <a:latin typeface="Times New Roman" pitchFamily="18" charset="0"/>
                <a:ea typeface="楷体_GB2312" pitchFamily="49" charset="-122"/>
              </a:rPr>
              <a:t>4.096Hz</a:t>
            </a:r>
            <a:r>
              <a:rPr lang="zh-CN" altLang="en-US" sz="2400">
                <a:solidFill>
                  <a:srgbClr val="000066"/>
                </a:solidFill>
                <a:latin typeface="Times New Roman" pitchFamily="18" charset="0"/>
                <a:ea typeface="楷体_GB2312" pitchFamily="49" charset="-122"/>
              </a:rPr>
              <a:t>的</a:t>
            </a:r>
            <a:r>
              <a:rPr lang="en-US" altLang="en-US" sz="2400">
                <a:solidFill>
                  <a:srgbClr val="000066"/>
                </a:solidFill>
                <a:latin typeface="Times New Roman" pitchFamily="18" charset="0"/>
                <a:ea typeface="楷体_GB2312" pitchFamily="49" charset="-122"/>
              </a:rPr>
              <a:t>TTL</a:t>
            </a:r>
            <a:r>
              <a:rPr lang="zh-CN" altLang="en-US" sz="2400">
                <a:solidFill>
                  <a:srgbClr val="000066"/>
                </a:solidFill>
                <a:latin typeface="Times New Roman" pitchFamily="18" charset="0"/>
                <a:ea typeface="楷体_GB2312" pitchFamily="49" charset="-122"/>
              </a:rPr>
              <a:t>电平方波发生器电路。</a:t>
            </a:r>
          </a:p>
        </p:txBody>
      </p:sp>
      <p:sp>
        <p:nvSpPr>
          <p:cNvPr id="14" name="矩形 13"/>
          <p:cNvSpPr/>
          <p:nvPr/>
        </p:nvSpPr>
        <p:spPr>
          <a:xfrm>
            <a:off x="214314" y="2683669"/>
            <a:ext cx="5000625" cy="707886"/>
          </a:xfrm>
          <a:prstGeom prst="rect">
            <a:avLst/>
          </a:prstGeom>
        </p:spPr>
        <p:txBody>
          <a:bodyPr>
            <a:spAutoFit/>
          </a:bodyPr>
          <a:lstStyle/>
          <a:p>
            <a:pPr>
              <a:defRPr/>
            </a:pPr>
            <a:r>
              <a:rPr lang="zh-CN" altLang="en-US" sz="2000" dirty="0">
                <a:solidFill>
                  <a:srgbClr val="0000CC"/>
                </a:solidFill>
                <a:latin typeface="+mn-ea"/>
                <a:ea typeface="+mn-ea"/>
              </a:rPr>
              <a:t>（</a:t>
            </a:r>
            <a:r>
              <a:rPr lang="en-US" altLang="zh-CN" sz="2000" dirty="0">
                <a:solidFill>
                  <a:srgbClr val="0000CC"/>
                </a:solidFill>
                <a:latin typeface="+mn-ea"/>
                <a:ea typeface="+mn-ea"/>
              </a:rPr>
              <a:t>1</a:t>
            </a:r>
            <a:r>
              <a:rPr lang="zh-CN" altLang="en-US" sz="2000" dirty="0">
                <a:solidFill>
                  <a:srgbClr val="0000CC"/>
                </a:solidFill>
                <a:latin typeface="+mn-ea"/>
                <a:ea typeface="+mn-ea"/>
              </a:rPr>
              <a:t>）在窗口左上方“</a:t>
            </a:r>
            <a:r>
              <a:rPr lang="en-US" sz="2000" dirty="0">
                <a:solidFill>
                  <a:srgbClr val="0000CC"/>
                </a:solidFill>
                <a:latin typeface="+mn-ea"/>
                <a:ea typeface="+mn-ea"/>
              </a:rPr>
              <a:t>Type</a:t>
            </a:r>
            <a:r>
              <a:rPr lang="zh-CN" altLang="en-US" sz="2000" dirty="0">
                <a:solidFill>
                  <a:srgbClr val="0000CC"/>
                </a:solidFill>
                <a:latin typeface="+mn-ea"/>
                <a:ea typeface="+mn-ea"/>
              </a:rPr>
              <a:t>”下拉列表框中选择“</a:t>
            </a:r>
            <a:r>
              <a:rPr lang="en-US" sz="2000" dirty="0" err="1">
                <a:solidFill>
                  <a:srgbClr val="0000CC"/>
                </a:solidFill>
                <a:latin typeface="+mn-ea"/>
                <a:ea typeface="+mn-ea"/>
              </a:rPr>
              <a:t>Astable</a:t>
            </a:r>
            <a:r>
              <a:rPr lang="en-US" sz="2000" dirty="0">
                <a:solidFill>
                  <a:srgbClr val="0000CC"/>
                </a:solidFill>
                <a:latin typeface="+mn-ea"/>
                <a:ea typeface="+mn-ea"/>
              </a:rPr>
              <a:t> operation</a:t>
            </a:r>
            <a:r>
              <a:rPr lang="zh-CN" altLang="en-US" sz="2000" dirty="0">
                <a:solidFill>
                  <a:srgbClr val="0000CC"/>
                </a:solidFill>
                <a:latin typeface="+mn-ea"/>
                <a:ea typeface="+mn-ea"/>
              </a:rPr>
              <a:t>”（多谐振荡）；</a:t>
            </a:r>
          </a:p>
        </p:txBody>
      </p:sp>
      <p:sp>
        <p:nvSpPr>
          <p:cNvPr id="17" name="矩形 16"/>
          <p:cNvSpPr/>
          <p:nvPr/>
        </p:nvSpPr>
        <p:spPr>
          <a:xfrm>
            <a:off x="214313" y="3236119"/>
            <a:ext cx="5072062" cy="400110"/>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2</a:t>
            </a:r>
            <a:r>
              <a:rPr lang="zh-CN" altLang="en-US" sz="2000" dirty="0">
                <a:solidFill>
                  <a:srgbClr val="0000CC"/>
                </a:solidFill>
                <a:latin typeface="+mn-ea"/>
                <a:ea typeface="+mn-ea"/>
              </a:rPr>
              <a:t>）将电源电压</a:t>
            </a:r>
            <a:r>
              <a:rPr lang="en-US" altLang="en-US" sz="2000" dirty="0">
                <a:solidFill>
                  <a:srgbClr val="0000CC"/>
                </a:solidFill>
                <a:latin typeface="+mn-ea"/>
                <a:ea typeface="+mn-ea"/>
              </a:rPr>
              <a:t>Vs</a:t>
            </a:r>
            <a:r>
              <a:rPr lang="zh-CN" altLang="en-US" sz="2000" dirty="0">
                <a:solidFill>
                  <a:srgbClr val="0000CC"/>
                </a:solidFill>
                <a:latin typeface="+mn-ea"/>
                <a:ea typeface="+mn-ea"/>
              </a:rPr>
              <a:t>设定为</a:t>
            </a:r>
            <a:r>
              <a:rPr lang="en-US" altLang="en-US" sz="2000" dirty="0">
                <a:solidFill>
                  <a:srgbClr val="0000CC"/>
                </a:solidFill>
                <a:latin typeface="+mn-ea"/>
                <a:ea typeface="+mn-ea"/>
              </a:rPr>
              <a:t>+5V</a:t>
            </a:r>
            <a:r>
              <a:rPr lang="zh-CN" altLang="en-US" sz="2000" dirty="0">
                <a:solidFill>
                  <a:srgbClr val="0000CC"/>
                </a:solidFill>
                <a:latin typeface="+mn-ea"/>
                <a:ea typeface="+mn-ea"/>
              </a:rPr>
              <a:t>；</a:t>
            </a:r>
          </a:p>
        </p:txBody>
      </p:sp>
      <p:pic>
        <p:nvPicPr>
          <p:cNvPr id="91151" name="Picture 2"/>
          <p:cNvPicPr>
            <a:picLocks noChangeAspect="1" noChangeArrowheads="1"/>
          </p:cNvPicPr>
          <p:nvPr/>
        </p:nvPicPr>
        <p:blipFill>
          <a:blip r:embed="rId3" cstate="print"/>
          <a:srcRect/>
          <a:stretch>
            <a:fillRect/>
          </a:stretch>
        </p:blipFill>
        <p:spPr bwMode="auto">
          <a:xfrm>
            <a:off x="5286376" y="2357438"/>
            <a:ext cx="3516313" cy="2464594"/>
          </a:xfrm>
          <a:prstGeom prst="rect">
            <a:avLst/>
          </a:prstGeom>
          <a:noFill/>
          <a:ln w="9525">
            <a:noFill/>
            <a:miter lim="800000"/>
            <a:headEnd/>
            <a:tailEnd/>
          </a:ln>
        </p:spPr>
      </p:pic>
      <p:sp>
        <p:nvSpPr>
          <p:cNvPr id="19" name="矩形 18"/>
          <p:cNvSpPr/>
          <p:nvPr/>
        </p:nvSpPr>
        <p:spPr>
          <a:xfrm>
            <a:off x="214313" y="3648075"/>
            <a:ext cx="5072062" cy="707886"/>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3</a:t>
            </a:r>
            <a:r>
              <a:rPr lang="zh-CN" altLang="en-US" sz="2000" dirty="0">
                <a:solidFill>
                  <a:srgbClr val="0000CC"/>
                </a:solidFill>
                <a:latin typeface="+mn-ea"/>
                <a:ea typeface="+mn-ea"/>
              </a:rPr>
              <a:t>）将方波频率</a:t>
            </a:r>
            <a:r>
              <a:rPr lang="en-US" altLang="en-US" sz="2000" dirty="0">
                <a:solidFill>
                  <a:srgbClr val="0000CC"/>
                </a:solidFill>
                <a:latin typeface="+mn-ea"/>
                <a:ea typeface="+mn-ea"/>
              </a:rPr>
              <a:t>Frequency</a:t>
            </a:r>
            <a:r>
              <a:rPr lang="zh-CN" altLang="en-US" sz="2000" dirty="0">
                <a:solidFill>
                  <a:srgbClr val="0000CC"/>
                </a:solidFill>
                <a:latin typeface="+mn-ea"/>
                <a:ea typeface="+mn-ea"/>
              </a:rPr>
              <a:t>设定为</a:t>
            </a:r>
            <a:r>
              <a:rPr lang="en-US" altLang="en-US" sz="2000" dirty="0">
                <a:solidFill>
                  <a:srgbClr val="0000CC"/>
                </a:solidFill>
                <a:latin typeface="+mn-ea"/>
                <a:ea typeface="+mn-ea"/>
              </a:rPr>
              <a:t>4.096kHz</a:t>
            </a:r>
            <a:r>
              <a:rPr lang="zh-CN" altLang="en-US" sz="2000" dirty="0">
                <a:solidFill>
                  <a:srgbClr val="0000CC"/>
                </a:solidFill>
                <a:latin typeface="+mn-ea"/>
                <a:ea typeface="+mn-ea"/>
              </a:rPr>
              <a:t>，占空比</a:t>
            </a:r>
            <a:r>
              <a:rPr lang="en-US" altLang="en-US" sz="2000" dirty="0">
                <a:solidFill>
                  <a:srgbClr val="0000CC"/>
                </a:solidFill>
                <a:latin typeface="+mn-ea"/>
                <a:ea typeface="+mn-ea"/>
              </a:rPr>
              <a:t>Duty</a:t>
            </a:r>
            <a:r>
              <a:rPr lang="zh-CN" altLang="en-US" sz="2000" dirty="0">
                <a:solidFill>
                  <a:srgbClr val="0000CC"/>
                </a:solidFill>
                <a:latin typeface="+mn-ea"/>
                <a:ea typeface="+mn-ea"/>
              </a:rPr>
              <a:t>设定为</a:t>
            </a:r>
            <a:r>
              <a:rPr lang="en-US" altLang="en-US" sz="2000" dirty="0">
                <a:solidFill>
                  <a:srgbClr val="0000CC"/>
                </a:solidFill>
                <a:latin typeface="+mn-ea"/>
                <a:ea typeface="+mn-ea"/>
              </a:rPr>
              <a:t>75%</a:t>
            </a:r>
            <a:r>
              <a:rPr lang="zh-CN" altLang="en-US" sz="2000" dirty="0">
                <a:solidFill>
                  <a:srgbClr val="0000CC"/>
                </a:solidFill>
                <a:latin typeface="+mn-ea"/>
                <a:ea typeface="+mn-ea"/>
              </a:rPr>
              <a:t>；</a:t>
            </a:r>
          </a:p>
        </p:txBody>
      </p:sp>
      <p:sp>
        <p:nvSpPr>
          <p:cNvPr id="22" name="矩形 21"/>
          <p:cNvSpPr/>
          <p:nvPr/>
        </p:nvSpPr>
        <p:spPr>
          <a:xfrm>
            <a:off x="357188" y="1794273"/>
            <a:ext cx="8572500" cy="1107996"/>
          </a:xfrm>
          <a:prstGeom prst="rect">
            <a:avLst/>
          </a:prstGeom>
        </p:spPr>
        <p:txBody>
          <a:bodyPr>
            <a:spAutoFit/>
          </a:bodyPr>
          <a:lstStyle/>
          <a:p>
            <a:pPr>
              <a:defRPr/>
            </a:pPr>
            <a:r>
              <a:rPr lang="zh-CN" altLang="en-US" sz="2200" dirty="0">
                <a:latin typeface="+mn-ea"/>
                <a:ea typeface="+mn-ea"/>
              </a:rPr>
              <a:t>在</a:t>
            </a:r>
            <a:r>
              <a:rPr lang="en-US" sz="2200" dirty="0" err="1">
                <a:latin typeface="+mn-ea"/>
                <a:ea typeface="+mn-ea"/>
              </a:rPr>
              <a:t>Multsiim</a:t>
            </a:r>
            <a:r>
              <a:rPr lang="zh-CN" altLang="en-US" sz="2200" dirty="0">
                <a:latin typeface="+mn-ea"/>
                <a:ea typeface="+mn-ea"/>
              </a:rPr>
              <a:t>仿真界面下，依次单击</a:t>
            </a:r>
            <a:r>
              <a:rPr lang="en-US" altLang="zh-CN" sz="2200" dirty="0">
                <a:latin typeface="+mn-ea"/>
                <a:ea typeface="+mn-ea"/>
              </a:rPr>
              <a:t>【</a:t>
            </a:r>
            <a:r>
              <a:rPr lang="en-US" sz="2200" dirty="0">
                <a:latin typeface="+mn-ea"/>
                <a:ea typeface="+mn-ea"/>
              </a:rPr>
              <a:t>Tools</a:t>
            </a:r>
            <a:r>
              <a:rPr lang="en-US" altLang="zh-CN" sz="2200" dirty="0">
                <a:latin typeface="+mn-ea"/>
                <a:ea typeface="+mn-ea"/>
              </a:rPr>
              <a:t>】→【</a:t>
            </a:r>
            <a:r>
              <a:rPr lang="en-US" sz="2200" dirty="0">
                <a:latin typeface="+mn-ea"/>
                <a:ea typeface="+mn-ea"/>
              </a:rPr>
              <a:t>Circuit Wizards</a:t>
            </a:r>
            <a:r>
              <a:rPr lang="en-US" altLang="zh-CN" sz="2200" dirty="0">
                <a:latin typeface="+mn-ea"/>
                <a:ea typeface="+mn-ea"/>
              </a:rPr>
              <a:t>】→【</a:t>
            </a:r>
            <a:r>
              <a:rPr lang="en-US" sz="2200" dirty="0">
                <a:latin typeface="+mn-ea"/>
                <a:ea typeface="+mn-ea"/>
              </a:rPr>
              <a:t>555 Timer Wizard</a:t>
            </a:r>
            <a:r>
              <a:rPr lang="en-US" altLang="zh-CN" sz="2200" dirty="0">
                <a:latin typeface="+mn-ea"/>
                <a:ea typeface="+mn-ea"/>
              </a:rPr>
              <a:t>】</a:t>
            </a:r>
            <a:r>
              <a:rPr lang="zh-CN" altLang="en-US" sz="2200" dirty="0">
                <a:latin typeface="+mn-ea"/>
                <a:ea typeface="+mn-ea"/>
              </a:rPr>
              <a:t>主菜单项，系统弹出 “</a:t>
            </a:r>
            <a:r>
              <a:rPr lang="en-US" sz="2200" dirty="0">
                <a:latin typeface="+mn-ea"/>
                <a:ea typeface="+mn-ea"/>
              </a:rPr>
              <a:t>555 Timer Wizard</a:t>
            </a:r>
            <a:r>
              <a:rPr lang="zh-CN" altLang="en-US" sz="2200" dirty="0">
                <a:latin typeface="+mn-ea"/>
                <a:ea typeface="+mn-ea"/>
              </a:rPr>
              <a:t>”设计向导窗口。</a:t>
            </a:r>
            <a:endParaRPr lang="zh-CN" altLang="en-US" sz="2200" dirty="0">
              <a:solidFill>
                <a:srgbClr val="000066"/>
              </a:solidFill>
              <a:latin typeface="+mn-ea"/>
              <a:ea typeface="+mn-ea"/>
            </a:endParaRPr>
          </a:p>
        </p:txBody>
      </p:sp>
      <p:sp>
        <p:nvSpPr>
          <p:cNvPr id="23" name="矩形 22"/>
          <p:cNvSpPr/>
          <p:nvPr/>
        </p:nvSpPr>
        <p:spPr>
          <a:xfrm>
            <a:off x="214313" y="4200525"/>
            <a:ext cx="5072062" cy="400110"/>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4</a:t>
            </a:r>
            <a:r>
              <a:rPr lang="zh-CN" altLang="en-US" sz="2000" dirty="0">
                <a:solidFill>
                  <a:srgbClr val="0000CC"/>
                </a:solidFill>
                <a:latin typeface="+mn-ea"/>
                <a:ea typeface="+mn-ea"/>
              </a:rPr>
              <a:t>）电容</a:t>
            </a:r>
            <a:r>
              <a:rPr lang="en-US" altLang="en-US" sz="2000" dirty="0">
                <a:solidFill>
                  <a:srgbClr val="0000CC"/>
                </a:solidFill>
                <a:latin typeface="+mn-ea"/>
                <a:ea typeface="+mn-ea"/>
              </a:rPr>
              <a:t>C</a:t>
            </a:r>
            <a:r>
              <a:rPr lang="zh-CN" altLang="en-US" sz="2000" dirty="0">
                <a:solidFill>
                  <a:srgbClr val="0000CC"/>
                </a:solidFill>
                <a:latin typeface="+mn-ea"/>
                <a:ea typeface="+mn-ea"/>
              </a:rPr>
              <a:t>的容量保持</a:t>
            </a:r>
            <a:r>
              <a:rPr lang="en-US" altLang="en-US" sz="2000" dirty="0">
                <a:solidFill>
                  <a:srgbClr val="0000CC"/>
                </a:solidFill>
                <a:latin typeface="+mn-ea"/>
                <a:ea typeface="+mn-ea"/>
              </a:rPr>
              <a:t>10nF</a:t>
            </a:r>
            <a:r>
              <a:rPr lang="zh-CN" altLang="en-US" sz="2000" dirty="0">
                <a:solidFill>
                  <a:srgbClr val="0000CC"/>
                </a:solidFill>
                <a:latin typeface="+mn-ea"/>
                <a:ea typeface="+mn-ea"/>
              </a:rPr>
              <a:t>不变；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wipe(left)">
                                      <p:cBhvr>
                                        <p:cTn id="7" dur="500"/>
                                        <p:tgtEl>
                                          <p:spTgt spid="91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8"/>
                                        </p:tgtEl>
                                        <p:attrNameLst>
                                          <p:attrName>style.visibility</p:attrName>
                                        </p:attrNameLst>
                                      </p:cBhvr>
                                      <p:to>
                                        <p:strVal val="visible"/>
                                      </p:to>
                                    </p:set>
                                    <p:animEffect transition="in" filter="wipe(left)">
                                      <p:cBhvr>
                                        <p:cTn id="12" dur="500"/>
                                        <p:tgtEl>
                                          <p:spTgt spid="91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1151"/>
                                        </p:tgtEl>
                                        <p:attrNameLst>
                                          <p:attrName>style.visibility</p:attrName>
                                        </p:attrNameLst>
                                      </p:cBhvr>
                                      <p:to>
                                        <p:strVal val="visible"/>
                                      </p:to>
                                    </p:set>
                                    <p:animEffect transition="in" filter="wipe(left)">
                                      <p:cBhvr>
                                        <p:cTn id="22" dur="500"/>
                                        <p:tgtEl>
                                          <p:spTgt spid="91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7" grpId="0" animBg="1"/>
      <p:bldP spid="91148" grpId="0"/>
      <p:bldP spid="14" grpId="0"/>
      <p:bldP spid="17" grpId="0"/>
      <p:bldP spid="19" grpId="0"/>
      <p:bldP spid="22" grpId="0"/>
      <p:bldP spid="2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16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16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16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16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167"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4.10.1  </a:t>
            </a:r>
            <a:r>
              <a:rPr lang="zh-CN" altLang="en-US" sz="2400" dirty="0">
                <a:solidFill>
                  <a:srgbClr val="C00000"/>
                </a:solidFill>
                <a:latin typeface="+mn-ea"/>
                <a:ea typeface="+mn-ea"/>
              </a:rPr>
              <a:t>多谐振荡电路设计</a:t>
            </a:r>
          </a:p>
        </p:txBody>
      </p:sp>
      <p:sp>
        <p:nvSpPr>
          <p:cNvPr id="92168"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16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17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 name="矩形 13"/>
          <p:cNvSpPr/>
          <p:nvPr/>
        </p:nvSpPr>
        <p:spPr>
          <a:xfrm>
            <a:off x="214314" y="964406"/>
            <a:ext cx="5000625" cy="400110"/>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5</a:t>
            </a:r>
            <a:r>
              <a:rPr lang="zh-CN" altLang="en-US" sz="2000" dirty="0">
                <a:solidFill>
                  <a:srgbClr val="0000CC"/>
                </a:solidFill>
                <a:latin typeface="+mn-ea"/>
                <a:ea typeface="+mn-ea"/>
              </a:rPr>
              <a:t>）保持</a:t>
            </a:r>
            <a:r>
              <a:rPr lang="en-US" altLang="en-US" sz="2000" dirty="0" err="1">
                <a:solidFill>
                  <a:srgbClr val="0000CC"/>
                </a:solidFill>
                <a:latin typeface="+mn-ea"/>
                <a:ea typeface="+mn-ea"/>
              </a:rPr>
              <a:t>Cf</a:t>
            </a:r>
            <a:r>
              <a:rPr lang="zh-CN" altLang="en-US" sz="2000" dirty="0">
                <a:solidFill>
                  <a:srgbClr val="0000CC"/>
                </a:solidFill>
                <a:latin typeface="+mn-ea"/>
                <a:ea typeface="+mn-ea"/>
              </a:rPr>
              <a:t>、</a:t>
            </a:r>
            <a:r>
              <a:rPr lang="en-US" altLang="en-US" sz="2000" dirty="0" err="1">
                <a:solidFill>
                  <a:srgbClr val="0000CC"/>
                </a:solidFill>
                <a:latin typeface="+mn-ea"/>
                <a:ea typeface="+mn-ea"/>
              </a:rPr>
              <a:t>Rl</a:t>
            </a:r>
            <a:r>
              <a:rPr lang="zh-CN" altLang="en-US" sz="2000" dirty="0">
                <a:solidFill>
                  <a:srgbClr val="0000CC"/>
                </a:solidFill>
                <a:latin typeface="+mn-ea"/>
                <a:ea typeface="+mn-ea"/>
              </a:rPr>
              <a:t>的参数为默认值；</a:t>
            </a:r>
          </a:p>
        </p:txBody>
      </p:sp>
      <p:sp>
        <p:nvSpPr>
          <p:cNvPr id="17" name="矩形 16"/>
          <p:cNvSpPr/>
          <p:nvPr/>
        </p:nvSpPr>
        <p:spPr>
          <a:xfrm>
            <a:off x="214313" y="1232297"/>
            <a:ext cx="5072062" cy="400110"/>
          </a:xfrm>
          <a:prstGeom prst="rect">
            <a:avLst/>
          </a:prstGeom>
        </p:spPr>
        <p:txBody>
          <a:bodyPr>
            <a:spAutoFit/>
          </a:bodyPr>
          <a:lstStyle/>
          <a:p>
            <a:pPr>
              <a:defRPr/>
            </a:pPr>
            <a:r>
              <a:rPr lang="zh-CN" altLang="en-US" sz="2000" dirty="0">
                <a:solidFill>
                  <a:srgbClr val="0000CC"/>
                </a:solidFill>
                <a:latin typeface="+mn-ea"/>
                <a:ea typeface="+mn-ea"/>
              </a:rPr>
              <a:t>（</a:t>
            </a:r>
            <a:r>
              <a:rPr lang="en-US" altLang="zh-CN" sz="2000" dirty="0">
                <a:solidFill>
                  <a:srgbClr val="0000CC"/>
                </a:solidFill>
                <a:latin typeface="+mn-ea"/>
                <a:ea typeface="+mn-ea"/>
              </a:rPr>
              <a:t>6</a:t>
            </a:r>
            <a:r>
              <a:rPr lang="zh-CN" altLang="en-US" sz="2000" dirty="0">
                <a:solidFill>
                  <a:srgbClr val="0000CC"/>
                </a:solidFill>
                <a:latin typeface="+mn-ea"/>
                <a:ea typeface="+mn-ea"/>
              </a:rPr>
              <a:t>）单击</a:t>
            </a:r>
            <a:r>
              <a:rPr lang="en-US" altLang="en-US" sz="2000" dirty="0">
                <a:solidFill>
                  <a:srgbClr val="0000CC"/>
                </a:solidFill>
                <a:latin typeface="+mn-ea"/>
                <a:ea typeface="+mn-ea"/>
              </a:rPr>
              <a:t>Build circuit</a:t>
            </a:r>
            <a:r>
              <a:rPr lang="zh-CN" altLang="en-US" sz="2000" dirty="0">
                <a:solidFill>
                  <a:srgbClr val="0000CC"/>
                </a:solidFill>
                <a:latin typeface="+mn-ea"/>
                <a:ea typeface="+mn-ea"/>
              </a:rPr>
              <a:t>按钮；</a:t>
            </a:r>
          </a:p>
        </p:txBody>
      </p:sp>
      <p:pic>
        <p:nvPicPr>
          <p:cNvPr id="92173" name="Picture 2"/>
          <p:cNvPicPr>
            <a:picLocks noChangeAspect="1" noChangeArrowheads="1"/>
          </p:cNvPicPr>
          <p:nvPr/>
        </p:nvPicPr>
        <p:blipFill>
          <a:blip r:embed="rId3" cstate="print"/>
          <a:srcRect t="2293" b="12811"/>
          <a:stretch>
            <a:fillRect/>
          </a:stretch>
        </p:blipFill>
        <p:spPr bwMode="auto">
          <a:xfrm>
            <a:off x="5292726" y="519113"/>
            <a:ext cx="3357563" cy="1999060"/>
          </a:xfrm>
          <a:prstGeom prst="rect">
            <a:avLst/>
          </a:prstGeom>
          <a:noFill/>
          <a:ln w="9525">
            <a:noFill/>
            <a:miter lim="800000"/>
            <a:headEnd/>
            <a:tailEnd/>
          </a:ln>
        </p:spPr>
      </p:pic>
      <p:sp>
        <p:nvSpPr>
          <p:cNvPr id="92174" name="矩形 18"/>
          <p:cNvSpPr>
            <a:spLocks noChangeArrowheads="1"/>
          </p:cNvSpPr>
          <p:nvPr/>
        </p:nvSpPr>
        <p:spPr bwMode="auto">
          <a:xfrm>
            <a:off x="214313" y="1607344"/>
            <a:ext cx="5072062" cy="1200329"/>
          </a:xfrm>
          <a:prstGeom prst="rect">
            <a:avLst/>
          </a:prstGeom>
          <a:noFill/>
          <a:ln w="9525">
            <a:noFill/>
            <a:miter lim="800000"/>
            <a:headEnd/>
            <a:tailEnd/>
          </a:ln>
        </p:spPr>
        <p:txBody>
          <a:bodyPr>
            <a:spAutoFit/>
          </a:bodyPr>
          <a:lstStyle/>
          <a:p>
            <a:r>
              <a:rPr lang="zh-CN" altLang="en-US" sz="2400">
                <a:solidFill>
                  <a:srgbClr val="000066"/>
                </a:solidFill>
                <a:latin typeface="Times New Roman" pitchFamily="18" charset="0"/>
                <a:ea typeface="楷体_GB2312" pitchFamily="49" charset="-122"/>
              </a:rPr>
              <a:t>在设计区合适的位置处单击鼠标左键，即可得到系统设计完成的方波发生电路：</a:t>
            </a:r>
          </a:p>
        </p:txBody>
      </p:sp>
      <p:grpSp>
        <p:nvGrpSpPr>
          <p:cNvPr id="2" name="组合 17"/>
          <p:cNvGrpSpPr>
            <a:grpSpLocks/>
          </p:cNvGrpSpPr>
          <p:nvPr/>
        </p:nvGrpSpPr>
        <p:grpSpPr bwMode="auto">
          <a:xfrm>
            <a:off x="755650" y="2571750"/>
            <a:ext cx="7488238" cy="2159794"/>
            <a:chOff x="539440" y="3501010"/>
            <a:chExt cx="7705070" cy="3096430"/>
          </a:xfrm>
        </p:grpSpPr>
        <p:sp>
          <p:nvSpPr>
            <p:cNvPr id="92176" name="矩形 15"/>
            <p:cNvSpPr>
              <a:spLocks noChangeArrowheads="1"/>
            </p:cNvSpPr>
            <p:nvPr/>
          </p:nvSpPr>
          <p:spPr bwMode="auto">
            <a:xfrm>
              <a:off x="539440" y="3501010"/>
              <a:ext cx="7705070" cy="30964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92177" name="Picture 2" descr="4T10T2"/>
            <p:cNvPicPr>
              <a:picLocks noChangeAspect="1" noChangeArrowheads="1"/>
            </p:cNvPicPr>
            <p:nvPr/>
          </p:nvPicPr>
          <p:blipFill>
            <a:blip r:embed="rId4" cstate="print"/>
            <a:srcRect/>
            <a:stretch>
              <a:fillRect/>
            </a:stretch>
          </p:blipFill>
          <p:spPr bwMode="auto">
            <a:xfrm>
              <a:off x="611450" y="3573020"/>
              <a:ext cx="7528417" cy="2957006"/>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74"/>
                                        </p:tgtEl>
                                        <p:attrNameLst>
                                          <p:attrName>style.visibility</p:attrName>
                                        </p:attrNameLst>
                                      </p:cBhvr>
                                      <p:to>
                                        <p:strVal val="visible"/>
                                      </p:to>
                                    </p:set>
                                    <p:animEffect transition="in" filter="wipe(left)">
                                      <p:cBhvr>
                                        <p:cTn id="17" dur="500"/>
                                        <p:tgtEl>
                                          <p:spTgt spid="9217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9217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8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8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8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9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91"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4.10.2  </a:t>
            </a:r>
            <a:r>
              <a:rPr lang="zh-CN" altLang="en-US" sz="2400" dirty="0">
                <a:solidFill>
                  <a:srgbClr val="C00000"/>
                </a:solidFill>
                <a:latin typeface="+mn-ea"/>
                <a:ea typeface="+mn-ea"/>
              </a:rPr>
              <a:t>单稳态电路设计</a:t>
            </a:r>
          </a:p>
        </p:txBody>
      </p:sp>
      <p:sp>
        <p:nvSpPr>
          <p:cNvPr id="93192"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9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9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3195" name="Rectangle 2"/>
          <p:cNvSpPr>
            <a:spLocks noChangeArrowheads="1"/>
          </p:cNvSpPr>
          <p:nvPr/>
        </p:nvSpPr>
        <p:spPr bwMode="auto">
          <a:xfrm>
            <a:off x="420688" y="853232"/>
            <a:ext cx="8723312" cy="461665"/>
          </a:xfrm>
          <a:prstGeom prst="rect">
            <a:avLst/>
          </a:prstGeom>
          <a:solidFill>
            <a:srgbClr val="FFFFFF">
              <a:alpha val="0"/>
            </a:srgbClr>
          </a:solidFill>
          <a:ln w="38100" algn="ctr">
            <a:noFill/>
            <a:miter lim="800000"/>
            <a:headEnd/>
            <a:tailEnd/>
          </a:ln>
        </p:spPr>
        <p:txBody>
          <a:bodyPr anchor="ctr">
            <a:spAutoFit/>
          </a:bodyPr>
          <a:lstStyle/>
          <a:p>
            <a:r>
              <a:rPr lang="en-US" altLang="zh-CN" sz="2400">
                <a:solidFill>
                  <a:srgbClr val="FF0000"/>
                </a:solidFill>
                <a:latin typeface="Times New Roman" pitchFamily="18" charset="0"/>
                <a:ea typeface="楷体_GB2312" pitchFamily="49" charset="-122"/>
              </a:rPr>
              <a:t> </a:t>
            </a:r>
            <a:r>
              <a:rPr lang="zh-CN" altLang="en-US" sz="2400">
                <a:solidFill>
                  <a:srgbClr val="FF0000"/>
                </a:solidFill>
                <a:latin typeface="Times New Roman" pitchFamily="18" charset="0"/>
                <a:ea typeface="楷体_GB2312" pitchFamily="49" charset="-122"/>
              </a:rPr>
              <a:t>用</a:t>
            </a:r>
            <a:r>
              <a:rPr lang="en-US" altLang="zh-CN" sz="2400">
                <a:solidFill>
                  <a:srgbClr val="FF0000"/>
                </a:solidFill>
                <a:latin typeface="Times New Roman" pitchFamily="18" charset="0"/>
                <a:ea typeface="楷体_GB2312" pitchFamily="49" charset="-122"/>
              </a:rPr>
              <a:t>Multisim</a:t>
            </a:r>
            <a:r>
              <a:rPr lang="zh-CN" altLang="en-US" sz="2400">
                <a:solidFill>
                  <a:srgbClr val="FF0000"/>
                </a:solidFill>
                <a:latin typeface="Times New Roman" pitchFamily="18" charset="0"/>
                <a:ea typeface="楷体_GB2312" pitchFamily="49" charset="-122"/>
              </a:rPr>
              <a:t>软件设计由</a:t>
            </a:r>
            <a:r>
              <a:rPr lang="en-US" altLang="zh-CN" sz="2400">
                <a:solidFill>
                  <a:srgbClr val="FF0000"/>
                </a:solidFill>
                <a:latin typeface="Times New Roman" pitchFamily="18" charset="0"/>
                <a:ea typeface="楷体_GB2312" pitchFamily="49" charset="-122"/>
              </a:rPr>
              <a:t>555</a:t>
            </a:r>
            <a:r>
              <a:rPr lang="zh-CN" altLang="en-US" sz="2400">
                <a:solidFill>
                  <a:srgbClr val="FF0000"/>
                </a:solidFill>
                <a:latin typeface="Times New Roman" pitchFamily="18" charset="0"/>
                <a:ea typeface="楷体_GB2312" pitchFamily="49" charset="-122"/>
              </a:rPr>
              <a:t>构成单稳电路的步骤：</a:t>
            </a:r>
          </a:p>
        </p:txBody>
      </p:sp>
      <p:sp>
        <p:nvSpPr>
          <p:cNvPr id="14" name="矩形 13"/>
          <p:cNvSpPr/>
          <p:nvPr/>
        </p:nvSpPr>
        <p:spPr>
          <a:xfrm>
            <a:off x="71438" y="1285875"/>
            <a:ext cx="5072062" cy="707886"/>
          </a:xfrm>
          <a:prstGeom prst="rect">
            <a:avLst/>
          </a:prstGeom>
        </p:spPr>
        <p:txBody>
          <a:bodyPr>
            <a:spAutoFit/>
          </a:bodyPr>
          <a:lstStyle/>
          <a:p>
            <a:pPr>
              <a:defRPr/>
            </a:pPr>
            <a:r>
              <a:rPr lang="zh-CN" altLang="en-US" sz="2000" dirty="0">
                <a:solidFill>
                  <a:srgbClr val="0000CC"/>
                </a:solidFill>
                <a:latin typeface="+mn-ea"/>
                <a:ea typeface="+mn-ea"/>
              </a:rPr>
              <a:t>（</a:t>
            </a:r>
            <a:r>
              <a:rPr lang="en-US" altLang="zh-CN" sz="2000" dirty="0">
                <a:solidFill>
                  <a:srgbClr val="0000CC"/>
                </a:solidFill>
                <a:latin typeface="+mn-ea"/>
                <a:ea typeface="+mn-ea"/>
              </a:rPr>
              <a:t>1</a:t>
            </a:r>
            <a:r>
              <a:rPr lang="zh-CN" altLang="en-US" sz="2000" dirty="0">
                <a:solidFill>
                  <a:srgbClr val="0000CC"/>
                </a:solidFill>
                <a:latin typeface="+mn-ea"/>
                <a:ea typeface="+mn-ea"/>
              </a:rPr>
              <a:t>）在窗口中 “</a:t>
            </a:r>
            <a:r>
              <a:rPr lang="en-US" sz="2000" dirty="0">
                <a:solidFill>
                  <a:srgbClr val="0000CC"/>
                </a:solidFill>
                <a:latin typeface="+mn-ea"/>
                <a:ea typeface="+mn-ea"/>
              </a:rPr>
              <a:t>Type</a:t>
            </a:r>
            <a:r>
              <a:rPr lang="zh-CN" altLang="en-US" sz="2000" dirty="0">
                <a:solidFill>
                  <a:srgbClr val="0000CC"/>
                </a:solidFill>
                <a:latin typeface="+mn-ea"/>
                <a:ea typeface="+mn-ea"/>
              </a:rPr>
              <a:t>”下拉列表框中选择“</a:t>
            </a:r>
            <a:r>
              <a:rPr lang="en-US" altLang="en-US" sz="2000" dirty="0" err="1">
                <a:solidFill>
                  <a:srgbClr val="0000CC"/>
                </a:solidFill>
                <a:latin typeface="+mn-ea"/>
                <a:ea typeface="+mn-ea"/>
              </a:rPr>
              <a:t>Monostable</a:t>
            </a:r>
            <a:r>
              <a:rPr lang="en-US" altLang="en-US" sz="2000" dirty="0">
                <a:solidFill>
                  <a:srgbClr val="0000CC"/>
                </a:solidFill>
                <a:latin typeface="+mn-ea"/>
                <a:ea typeface="+mn-ea"/>
              </a:rPr>
              <a:t> operation</a:t>
            </a:r>
            <a:r>
              <a:rPr lang="zh-CN" altLang="en-US" sz="2000" dirty="0">
                <a:solidFill>
                  <a:srgbClr val="0000CC"/>
                </a:solidFill>
                <a:latin typeface="+mn-ea"/>
                <a:ea typeface="+mn-ea"/>
              </a:rPr>
              <a:t>”（单稳电路）；</a:t>
            </a:r>
          </a:p>
        </p:txBody>
      </p:sp>
      <p:sp>
        <p:nvSpPr>
          <p:cNvPr id="17" name="矩形 16"/>
          <p:cNvSpPr/>
          <p:nvPr/>
        </p:nvSpPr>
        <p:spPr>
          <a:xfrm>
            <a:off x="71438" y="1875235"/>
            <a:ext cx="5072062" cy="400110"/>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2</a:t>
            </a:r>
            <a:r>
              <a:rPr lang="zh-CN" altLang="en-US" sz="2000" dirty="0">
                <a:solidFill>
                  <a:srgbClr val="0000CC"/>
                </a:solidFill>
                <a:latin typeface="+mn-ea"/>
                <a:ea typeface="+mn-ea"/>
              </a:rPr>
              <a:t>）设置</a:t>
            </a:r>
            <a:r>
              <a:rPr lang="en-US" altLang="en-US" sz="2000" dirty="0">
                <a:solidFill>
                  <a:srgbClr val="0000CC"/>
                </a:solidFill>
                <a:latin typeface="+mn-ea"/>
                <a:ea typeface="+mn-ea"/>
              </a:rPr>
              <a:t>555</a:t>
            </a:r>
            <a:r>
              <a:rPr lang="zh-CN" altLang="en-US" sz="2000" dirty="0">
                <a:solidFill>
                  <a:srgbClr val="0000CC"/>
                </a:solidFill>
                <a:latin typeface="+mn-ea"/>
                <a:ea typeface="+mn-ea"/>
              </a:rPr>
              <a:t>定时器的电源电压（</a:t>
            </a:r>
            <a:r>
              <a:rPr lang="en-US" altLang="en-US" sz="2000" dirty="0">
                <a:solidFill>
                  <a:srgbClr val="0000CC"/>
                </a:solidFill>
                <a:latin typeface="+mn-ea"/>
                <a:ea typeface="+mn-ea"/>
              </a:rPr>
              <a:t>Vs</a:t>
            </a:r>
            <a:r>
              <a:rPr lang="zh-CN" altLang="en-US" sz="2000" dirty="0">
                <a:solidFill>
                  <a:srgbClr val="0000CC"/>
                </a:solidFill>
                <a:latin typeface="+mn-ea"/>
                <a:ea typeface="+mn-ea"/>
              </a:rPr>
              <a:t>）；</a:t>
            </a:r>
          </a:p>
        </p:txBody>
      </p:sp>
      <p:pic>
        <p:nvPicPr>
          <p:cNvPr id="93198" name="Picture 2"/>
          <p:cNvPicPr>
            <a:picLocks noChangeAspect="1" noChangeArrowheads="1"/>
          </p:cNvPicPr>
          <p:nvPr/>
        </p:nvPicPr>
        <p:blipFill>
          <a:blip r:embed="rId3" cstate="print"/>
          <a:srcRect/>
          <a:stretch>
            <a:fillRect/>
          </a:stretch>
        </p:blipFill>
        <p:spPr bwMode="auto">
          <a:xfrm>
            <a:off x="5143501" y="1500188"/>
            <a:ext cx="3897313" cy="2732485"/>
          </a:xfrm>
          <a:prstGeom prst="rect">
            <a:avLst/>
          </a:prstGeom>
          <a:noFill/>
          <a:ln w="9525">
            <a:noFill/>
            <a:miter lim="800000"/>
            <a:headEnd/>
            <a:tailEnd/>
          </a:ln>
        </p:spPr>
      </p:pic>
      <p:sp>
        <p:nvSpPr>
          <p:cNvPr id="19" name="矩形 18"/>
          <p:cNvSpPr/>
          <p:nvPr/>
        </p:nvSpPr>
        <p:spPr>
          <a:xfrm>
            <a:off x="71438" y="2303860"/>
            <a:ext cx="5072062" cy="707886"/>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3</a:t>
            </a:r>
            <a:r>
              <a:rPr lang="zh-CN" altLang="en-US" sz="2000" dirty="0">
                <a:solidFill>
                  <a:srgbClr val="0000CC"/>
                </a:solidFill>
                <a:latin typeface="+mn-ea"/>
                <a:ea typeface="+mn-ea"/>
              </a:rPr>
              <a:t>）设置输出单稳态脉冲的宽度（</a:t>
            </a:r>
            <a:r>
              <a:rPr lang="en-US" altLang="en-US" sz="2000" dirty="0">
                <a:solidFill>
                  <a:srgbClr val="0000CC"/>
                </a:solidFill>
                <a:latin typeface="+mn-ea"/>
                <a:ea typeface="+mn-ea"/>
              </a:rPr>
              <a:t>Output pulse width</a:t>
            </a:r>
            <a:r>
              <a:rPr lang="zh-CN" altLang="en-US" sz="2000" dirty="0">
                <a:solidFill>
                  <a:srgbClr val="0000CC"/>
                </a:solidFill>
                <a:latin typeface="+mn-ea"/>
                <a:ea typeface="+mn-ea"/>
              </a:rPr>
              <a:t>）；</a:t>
            </a:r>
          </a:p>
        </p:txBody>
      </p:sp>
      <p:sp>
        <p:nvSpPr>
          <p:cNvPr id="23" name="矩形 22"/>
          <p:cNvSpPr/>
          <p:nvPr/>
        </p:nvSpPr>
        <p:spPr>
          <a:xfrm>
            <a:off x="71438" y="2893219"/>
            <a:ext cx="5072062" cy="707886"/>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4</a:t>
            </a:r>
            <a:r>
              <a:rPr lang="zh-CN" altLang="en-US" sz="2000" dirty="0">
                <a:solidFill>
                  <a:srgbClr val="0000CC"/>
                </a:solidFill>
                <a:latin typeface="+mn-ea"/>
                <a:ea typeface="+mn-ea"/>
              </a:rPr>
              <a:t>）设置电容</a:t>
            </a:r>
            <a:r>
              <a:rPr lang="en-US" altLang="en-US" sz="2000" dirty="0">
                <a:solidFill>
                  <a:srgbClr val="0000CC"/>
                </a:solidFill>
                <a:latin typeface="+mn-ea"/>
                <a:ea typeface="+mn-ea"/>
              </a:rPr>
              <a:t>C</a:t>
            </a:r>
            <a:r>
              <a:rPr lang="zh-CN" altLang="en-US" sz="2000" dirty="0">
                <a:solidFill>
                  <a:srgbClr val="0000CC"/>
                </a:solidFill>
                <a:latin typeface="+mn-ea"/>
                <a:ea typeface="+mn-ea"/>
              </a:rPr>
              <a:t>、</a:t>
            </a:r>
            <a:r>
              <a:rPr lang="en-US" altLang="en-US" sz="2000" dirty="0" err="1">
                <a:solidFill>
                  <a:srgbClr val="0000CC"/>
                </a:solidFill>
                <a:latin typeface="+mn-ea"/>
                <a:ea typeface="+mn-ea"/>
              </a:rPr>
              <a:t>Cf</a:t>
            </a:r>
            <a:r>
              <a:rPr lang="zh-CN" altLang="en-US" sz="2000" dirty="0">
                <a:solidFill>
                  <a:srgbClr val="0000CC"/>
                </a:solidFill>
                <a:latin typeface="+mn-ea"/>
                <a:ea typeface="+mn-ea"/>
              </a:rPr>
              <a:t>的容量，负载电阻</a:t>
            </a:r>
            <a:r>
              <a:rPr lang="en-US" altLang="en-US" sz="2000" dirty="0" err="1">
                <a:solidFill>
                  <a:srgbClr val="0000CC"/>
                </a:solidFill>
                <a:latin typeface="+mn-ea"/>
                <a:ea typeface="+mn-ea"/>
              </a:rPr>
              <a:t>Rl</a:t>
            </a:r>
            <a:r>
              <a:rPr lang="zh-CN" altLang="en-US" sz="2000" dirty="0">
                <a:solidFill>
                  <a:srgbClr val="0000CC"/>
                </a:solidFill>
                <a:latin typeface="+mn-ea"/>
                <a:ea typeface="+mn-ea"/>
              </a:rPr>
              <a:t>的阻值；</a:t>
            </a:r>
          </a:p>
        </p:txBody>
      </p:sp>
      <p:sp>
        <p:nvSpPr>
          <p:cNvPr id="20" name="矩形 19"/>
          <p:cNvSpPr/>
          <p:nvPr/>
        </p:nvSpPr>
        <p:spPr>
          <a:xfrm>
            <a:off x="71438" y="3487341"/>
            <a:ext cx="5072062" cy="707886"/>
          </a:xfrm>
          <a:prstGeom prst="rect">
            <a:avLst/>
          </a:prstGeom>
        </p:spPr>
        <p:txBody>
          <a:bodyPr>
            <a:spAutoFit/>
          </a:bodyPr>
          <a:lstStyle/>
          <a:p>
            <a:pPr>
              <a:defRPr/>
            </a:pPr>
            <a:r>
              <a:rPr lang="zh-CN" altLang="en-US" sz="2000" dirty="0">
                <a:solidFill>
                  <a:srgbClr val="0000CC"/>
                </a:solidFill>
                <a:latin typeface="+mn-ea"/>
                <a:ea typeface="+mn-ea"/>
              </a:rPr>
              <a:t>（</a:t>
            </a:r>
            <a:r>
              <a:rPr lang="en-US" altLang="en-US" sz="2000" dirty="0">
                <a:solidFill>
                  <a:srgbClr val="0000CC"/>
                </a:solidFill>
                <a:latin typeface="+mn-ea"/>
                <a:ea typeface="+mn-ea"/>
              </a:rPr>
              <a:t>5</a:t>
            </a:r>
            <a:r>
              <a:rPr lang="zh-CN" altLang="en-US" sz="2000" dirty="0">
                <a:solidFill>
                  <a:srgbClr val="0000CC"/>
                </a:solidFill>
                <a:latin typeface="+mn-ea"/>
                <a:ea typeface="+mn-ea"/>
              </a:rPr>
              <a:t>）设置仿真测试用输入脉冲的参数：脉冲宽度、脉冲的高低电平、脉冲频率。</a:t>
            </a:r>
          </a:p>
        </p:txBody>
      </p:sp>
      <p:sp>
        <p:nvSpPr>
          <p:cNvPr id="93202" name="矩形 20"/>
          <p:cNvSpPr>
            <a:spLocks noChangeArrowheads="1"/>
          </p:cNvSpPr>
          <p:nvPr/>
        </p:nvSpPr>
        <p:spPr bwMode="auto">
          <a:xfrm>
            <a:off x="142875" y="4232672"/>
            <a:ext cx="5786438" cy="461665"/>
          </a:xfrm>
          <a:prstGeom prst="rect">
            <a:avLst/>
          </a:prstGeom>
          <a:noFill/>
          <a:ln w="9525">
            <a:noFill/>
            <a:miter lim="800000"/>
            <a:headEnd/>
            <a:tailEnd/>
          </a:ln>
        </p:spPr>
        <p:txBody>
          <a:bodyPr>
            <a:spAutoFit/>
          </a:bodyPr>
          <a:lstStyle/>
          <a:p>
            <a:r>
              <a:rPr lang="zh-CN" altLang="en-US" sz="2400">
                <a:solidFill>
                  <a:srgbClr val="FF0000"/>
                </a:solidFill>
                <a:latin typeface="Times New Roman" pitchFamily="18" charset="0"/>
                <a:ea typeface="楷体_GB2312" pitchFamily="49" charset="-122"/>
              </a:rPr>
              <a:t>参数设计完成后，单击</a:t>
            </a:r>
            <a:r>
              <a:rPr lang="en-US" altLang="en-US" sz="2400">
                <a:solidFill>
                  <a:srgbClr val="FF0000"/>
                </a:solidFill>
                <a:latin typeface="Times New Roman" pitchFamily="18" charset="0"/>
                <a:ea typeface="楷体_GB2312" pitchFamily="49" charset="-122"/>
              </a:rPr>
              <a:t>Build circuit</a:t>
            </a:r>
            <a:r>
              <a:rPr lang="zh-CN" altLang="en-US" sz="2400">
                <a:solidFill>
                  <a:srgbClr val="FF0000"/>
                </a:solidFill>
                <a:latin typeface="Times New Roman" pitchFamily="18" charset="0"/>
                <a:ea typeface="楷体_GB2312" pitchFamily="49" charset="-122"/>
              </a:rPr>
              <a:t>按钮。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202"/>
                                        </p:tgtEl>
                                        <p:attrNameLst>
                                          <p:attrName>style.visibility</p:attrName>
                                        </p:attrNameLst>
                                      </p:cBhvr>
                                      <p:to>
                                        <p:strVal val="visible"/>
                                      </p:to>
                                    </p:set>
                                    <p:animEffect transition="in" filter="wipe(left)">
                                      <p:cBhvr>
                                        <p:cTn id="32" dur="500"/>
                                        <p:tgtEl>
                                          <p:spTgt spid="9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23" grpId="0"/>
      <p:bldP spid="20" grpId="0"/>
      <p:bldP spid="932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ChangeArrowheads="1"/>
          </p:cNvSpPr>
          <p:nvPr/>
        </p:nvSpPr>
        <p:spPr bwMode="auto">
          <a:xfrm>
            <a:off x="642939" y="321469"/>
            <a:ext cx="43380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4.1.1  </a:t>
            </a:r>
            <a:r>
              <a:rPr lang="zh-CN" altLang="en-US" sz="2800" dirty="0">
                <a:solidFill>
                  <a:srgbClr val="FF0000"/>
                </a:solidFill>
                <a:latin typeface="+mj-ea"/>
                <a:ea typeface="+mj-ea"/>
              </a:rPr>
              <a:t>逻辑门的特殊类型</a:t>
            </a:r>
          </a:p>
        </p:txBody>
      </p:sp>
      <p:sp>
        <p:nvSpPr>
          <p:cNvPr id="38915" name="矩形 3"/>
          <p:cNvSpPr>
            <a:spLocks noChangeArrowheads="1"/>
          </p:cNvSpPr>
          <p:nvPr/>
        </p:nvSpPr>
        <p:spPr bwMode="auto">
          <a:xfrm>
            <a:off x="571500" y="910828"/>
            <a:ext cx="8286750"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3</a:t>
            </a:r>
            <a:r>
              <a:rPr lang="zh-CN" altLang="en-US" sz="2400" dirty="0">
                <a:solidFill>
                  <a:srgbClr val="C00000"/>
                </a:solidFill>
                <a:latin typeface="+mn-ea"/>
                <a:ea typeface="+mn-ea"/>
              </a:rPr>
              <a:t>．施密特逻辑门</a:t>
            </a:r>
          </a:p>
        </p:txBody>
      </p:sp>
      <p:sp>
        <p:nvSpPr>
          <p:cNvPr id="12" name="矩形 3"/>
          <p:cNvSpPr>
            <a:spLocks noChangeArrowheads="1"/>
          </p:cNvSpPr>
          <p:nvPr/>
        </p:nvSpPr>
        <p:spPr bwMode="auto">
          <a:xfrm>
            <a:off x="500064" y="2395837"/>
            <a:ext cx="8429625" cy="461665"/>
          </a:xfrm>
          <a:prstGeom prst="rect">
            <a:avLst/>
          </a:prstGeom>
          <a:noFill/>
          <a:ln w="9525">
            <a:noFill/>
            <a:miter lim="800000"/>
            <a:headEnd/>
            <a:tailEnd/>
          </a:ln>
        </p:spPr>
        <p:txBody>
          <a:bodyPr>
            <a:spAutoFit/>
          </a:bodyPr>
          <a:lstStyle/>
          <a:p>
            <a:pPr>
              <a:defRPr/>
            </a:pPr>
            <a:r>
              <a:rPr lang="en-US" altLang="en-US" sz="2400" dirty="0">
                <a:latin typeface="+mn-ea"/>
                <a:ea typeface="+mn-ea"/>
              </a:rPr>
              <a:t>★</a:t>
            </a:r>
            <a:r>
              <a:rPr lang="zh-CN" altLang="en-US" sz="2400" dirty="0">
                <a:latin typeface="+mn-ea"/>
                <a:ea typeface="+mn-ea"/>
              </a:rPr>
              <a:t>当输入信号在逐渐增加过程中，在</a:t>
            </a:r>
            <a:r>
              <a:rPr lang="en-US" altLang="zh-CN" sz="2400" dirty="0">
                <a:latin typeface="+mn-ea"/>
                <a:ea typeface="+mn-ea"/>
              </a:rPr>
              <a:t>VT+</a:t>
            </a:r>
            <a:r>
              <a:rPr lang="zh-CN" altLang="en-US" sz="2400" dirty="0">
                <a:latin typeface="+mn-ea"/>
                <a:ea typeface="+mn-ea"/>
              </a:rPr>
              <a:t>产生输出状态跳变；</a:t>
            </a:r>
          </a:p>
        </p:txBody>
      </p:sp>
      <p:sp>
        <p:nvSpPr>
          <p:cNvPr id="14" name="矩形 3"/>
          <p:cNvSpPr>
            <a:spLocks noChangeArrowheads="1"/>
          </p:cNvSpPr>
          <p:nvPr/>
        </p:nvSpPr>
        <p:spPr bwMode="auto">
          <a:xfrm>
            <a:off x="500063" y="2753027"/>
            <a:ext cx="8286750" cy="461665"/>
          </a:xfrm>
          <a:prstGeom prst="rect">
            <a:avLst/>
          </a:prstGeom>
          <a:noFill/>
          <a:ln w="9525">
            <a:noFill/>
            <a:miter lim="800000"/>
            <a:headEnd/>
            <a:tailEnd/>
          </a:ln>
        </p:spPr>
        <p:txBody>
          <a:bodyPr>
            <a:spAutoFit/>
          </a:bodyPr>
          <a:lstStyle/>
          <a:p>
            <a:pPr>
              <a:defRPr/>
            </a:pPr>
            <a:r>
              <a:rPr lang="zh-CN" altLang="en-US" sz="2400" dirty="0">
                <a:latin typeface="+mn-ea"/>
                <a:ea typeface="+mn-ea"/>
              </a:rPr>
              <a:t>★当输入信号</a:t>
            </a:r>
            <a:r>
              <a:rPr lang="zh-CN" altLang="en-US" sz="2400" dirty="0" smtClean="0">
                <a:latin typeface="+mn-ea"/>
                <a:ea typeface="+mn-ea"/>
              </a:rPr>
              <a:t>在逐渐下降</a:t>
            </a:r>
            <a:r>
              <a:rPr lang="zh-CN" altLang="en-US" sz="2400" dirty="0">
                <a:latin typeface="+mn-ea"/>
                <a:ea typeface="+mn-ea"/>
              </a:rPr>
              <a:t>过程中，在</a:t>
            </a:r>
            <a:r>
              <a:rPr lang="en-US" altLang="zh-CN" sz="2400" dirty="0" smtClean="0">
                <a:latin typeface="+mn-ea"/>
                <a:ea typeface="+mn-ea"/>
              </a:rPr>
              <a:t>VT-</a:t>
            </a:r>
            <a:r>
              <a:rPr lang="zh-CN" altLang="en-US" sz="2400" dirty="0" smtClean="0">
                <a:latin typeface="+mn-ea"/>
                <a:ea typeface="+mn-ea"/>
              </a:rPr>
              <a:t>产生</a:t>
            </a:r>
            <a:r>
              <a:rPr lang="zh-CN" altLang="en-US" sz="2400" dirty="0">
                <a:latin typeface="+mn-ea"/>
                <a:ea typeface="+mn-ea"/>
              </a:rPr>
              <a:t>输出状态跳变。</a:t>
            </a:r>
          </a:p>
        </p:txBody>
      </p:sp>
      <p:sp>
        <p:nvSpPr>
          <p:cNvPr id="10" name="矩形 3"/>
          <p:cNvSpPr>
            <a:spLocks noChangeArrowheads="1"/>
          </p:cNvSpPr>
          <p:nvPr/>
        </p:nvSpPr>
        <p:spPr bwMode="auto">
          <a:xfrm>
            <a:off x="571500" y="1232297"/>
            <a:ext cx="8286750" cy="1200329"/>
          </a:xfrm>
          <a:prstGeom prst="rect">
            <a:avLst/>
          </a:prstGeom>
          <a:noFill/>
          <a:ln w="9525">
            <a:noFill/>
            <a:miter lim="800000"/>
            <a:headEnd/>
            <a:tailEnd/>
          </a:ln>
        </p:spPr>
        <p:txBody>
          <a:bodyPr>
            <a:spAutoFit/>
          </a:bodyPr>
          <a:lstStyle/>
          <a:p>
            <a:pPr>
              <a:defRPr/>
            </a:pPr>
            <a:r>
              <a:rPr lang="zh-CN" altLang="en-US" sz="2400" dirty="0">
                <a:solidFill>
                  <a:srgbClr val="0000CC"/>
                </a:solidFill>
                <a:latin typeface="+mn-ea"/>
                <a:ea typeface="+mn-ea"/>
              </a:rPr>
              <a:t> </a:t>
            </a:r>
            <a:r>
              <a:rPr lang="zh-CN" altLang="en-US" sz="2400" dirty="0" smtClean="0">
                <a:solidFill>
                  <a:srgbClr val="0000CC"/>
                </a:solidFill>
                <a:latin typeface="+mn-ea"/>
                <a:ea typeface="+mn-ea"/>
              </a:rPr>
              <a:t>   施密特</a:t>
            </a:r>
            <a:r>
              <a:rPr lang="zh-CN" altLang="en-US" sz="2400" dirty="0">
                <a:solidFill>
                  <a:srgbClr val="0000CC"/>
                </a:solidFill>
                <a:latin typeface="+mn-ea"/>
                <a:ea typeface="+mn-ea"/>
              </a:rPr>
              <a:t>逻辑门也被</a:t>
            </a:r>
            <a:r>
              <a:rPr lang="zh-CN" altLang="en-US" sz="2400" dirty="0" smtClean="0">
                <a:solidFill>
                  <a:srgbClr val="0000CC"/>
                </a:solidFill>
                <a:latin typeface="+mn-ea"/>
                <a:ea typeface="+mn-ea"/>
              </a:rPr>
              <a:t>称为“施密特触发器”，</a:t>
            </a:r>
            <a:r>
              <a:rPr lang="zh-CN" altLang="en-US" sz="2400" dirty="0">
                <a:solidFill>
                  <a:srgbClr val="0000CC"/>
                </a:solidFill>
                <a:latin typeface="+mn-ea"/>
                <a:ea typeface="+mn-ea"/>
              </a:rPr>
              <a:t>与普通逻辑</a:t>
            </a:r>
            <a:r>
              <a:rPr lang="zh-CN" altLang="en-US" sz="2400" dirty="0" smtClean="0">
                <a:solidFill>
                  <a:srgbClr val="0000CC"/>
                </a:solidFill>
                <a:latin typeface="+mn-ea"/>
                <a:ea typeface="+mn-ea"/>
              </a:rPr>
              <a:t>门的单阈值电平有所不同</a:t>
            </a:r>
            <a:r>
              <a:rPr lang="zh-CN" altLang="en-US" sz="2400" dirty="0">
                <a:solidFill>
                  <a:srgbClr val="0000CC"/>
                </a:solidFill>
                <a:latin typeface="+mn-ea"/>
                <a:ea typeface="+mn-ea"/>
              </a:rPr>
              <a:t>，施密特逻辑门具有两个触发阈值电平：</a:t>
            </a:r>
            <a:r>
              <a:rPr lang="en-US" altLang="en-US" sz="2400" dirty="0">
                <a:solidFill>
                  <a:srgbClr val="0000CC"/>
                </a:solidFill>
                <a:latin typeface="+mn-ea"/>
                <a:ea typeface="+mn-ea"/>
              </a:rPr>
              <a:t> </a:t>
            </a:r>
            <a:r>
              <a:rPr lang="zh-CN" altLang="en-US" sz="2400" dirty="0">
                <a:solidFill>
                  <a:srgbClr val="0000CC"/>
                </a:solidFill>
                <a:latin typeface="+mn-ea"/>
                <a:ea typeface="+mn-ea"/>
              </a:rPr>
              <a:t>上限阈值</a:t>
            </a:r>
            <a:r>
              <a:rPr lang="zh-CN" altLang="en-US" sz="2400" dirty="0" smtClean="0">
                <a:solidFill>
                  <a:srgbClr val="0000CC"/>
                </a:solidFill>
                <a:latin typeface="+mn-ea"/>
                <a:ea typeface="+mn-ea"/>
              </a:rPr>
              <a:t>电平</a:t>
            </a:r>
            <a:r>
              <a:rPr lang="en-US" altLang="zh-CN" sz="2400" dirty="0">
                <a:solidFill>
                  <a:srgbClr val="0000CC"/>
                </a:solidFill>
                <a:latin typeface="+mn-ea"/>
                <a:ea typeface="+mn-ea"/>
              </a:rPr>
              <a:t>VT+ </a:t>
            </a:r>
            <a:r>
              <a:rPr lang="zh-CN" altLang="en-US" sz="2400" dirty="0">
                <a:solidFill>
                  <a:srgbClr val="0000CC"/>
                </a:solidFill>
                <a:latin typeface="+mn-ea"/>
                <a:ea typeface="+mn-ea"/>
              </a:rPr>
              <a:t>、</a:t>
            </a:r>
            <a:r>
              <a:rPr lang="en-US" altLang="en-US" sz="2400" dirty="0">
                <a:solidFill>
                  <a:srgbClr val="0000CC"/>
                </a:solidFill>
                <a:latin typeface="+mn-ea"/>
                <a:ea typeface="+mn-ea"/>
              </a:rPr>
              <a:t> </a:t>
            </a:r>
            <a:r>
              <a:rPr lang="zh-CN" altLang="en-US" sz="2400" dirty="0">
                <a:solidFill>
                  <a:srgbClr val="0000CC"/>
                </a:solidFill>
                <a:latin typeface="+mn-ea"/>
                <a:ea typeface="+mn-ea"/>
              </a:rPr>
              <a:t>下限阈值</a:t>
            </a:r>
            <a:r>
              <a:rPr lang="zh-CN" altLang="en-US" sz="2400" dirty="0">
                <a:solidFill>
                  <a:srgbClr val="0000CC"/>
                </a:solidFill>
                <a:latin typeface="+mn-ea"/>
                <a:ea typeface="+mn-ea"/>
              </a:rPr>
              <a:t>电平</a:t>
            </a:r>
            <a:r>
              <a:rPr lang="en-US" altLang="zh-CN" sz="2400" dirty="0">
                <a:solidFill>
                  <a:srgbClr val="0000CC"/>
                </a:solidFill>
                <a:latin typeface="+mn-ea"/>
                <a:ea typeface="+mn-ea"/>
              </a:rPr>
              <a:t>VT- </a:t>
            </a:r>
            <a:r>
              <a:rPr lang="zh-CN" altLang="en-US" sz="2400" dirty="0" smtClean="0">
                <a:solidFill>
                  <a:srgbClr val="0000CC"/>
                </a:solidFill>
                <a:latin typeface="+mn-ea"/>
                <a:ea typeface="+mn-ea"/>
              </a:rPr>
              <a:t>。</a:t>
            </a:r>
            <a:endParaRPr lang="zh-CN" altLang="en-US" sz="2400" dirty="0">
              <a:solidFill>
                <a:srgbClr val="0000CC"/>
              </a:solidFill>
              <a:latin typeface="+mn-ea"/>
              <a:ea typeface="+mn-ea"/>
            </a:endParaRPr>
          </a:p>
        </p:txBody>
      </p:sp>
      <p:grpSp>
        <p:nvGrpSpPr>
          <p:cNvPr id="2" name="组合 15"/>
          <p:cNvGrpSpPr>
            <a:grpSpLocks/>
          </p:cNvGrpSpPr>
          <p:nvPr/>
        </p:nvGrpSpPr>
        <p:grpSpPr bwMode="auto">
          <a:xfrm>
            <a:off x="2309837" y="3364721"/>
            <a:ext cx="5834063" cy="1350169"/>
            <a:chOff x="2267680" y="4509150"/>
            <a:chExt cx="5832810" cy="1800250"/>
          </a:xfrm>
        </p:grpSpPr>
        <p:sp>
          <p:nvSpPr>
            <p:cNvPr id="36874" name="矩形 12"/>
            <p:cNvSpPr>
              <a:spLocks noChangeArrowheads="1"/>
            </p:cNvSpPr>
            <p:nvPr/>
          </p:nvSpPr>
          <p:spPr bwMode="auto">
            <a:xfrm>
              <a:off x="2267680" y="4509150"/>
              <a:ext cx="5832810" cy="180025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6875" name="Picture 2" descr="4T1T4"/>
            <p:cNvPicPr>
              <a:picLocks noChangeAspect="1" noChangeArrowheads="1"/>
            </p:cNvPicPr>
            <p:nvPr/>
          </p:nvPicPr>
          <p:blipFill>
            <a:blip r:embed="rId2" cstate="print"/>
            <a:srcRect/>
            <a:stretch>
              <a:fillRect/>
            </a:stretch>
          </p:blipFill>
          <p:spPr bwMode="auto">
            <a:xfrm>
              <a:off x="2357438" y="4572000"/>
              <a:ext cx="5645150" cy="1714500"/>
            </a:xfrm>
            <a:prstGeom prst="rect">
              <a:avLst/>
            </a:prstGeom>
            <a:noFill/>
            <a:ln w="9525">
              <a:noFill/>
              <a:miter lim="800000"/>
              <a:headEnd/>
              <a:tailEnd/>
            </a:ln>
          </p:spPr>
        </p:pic>
      </p:grpSp>
      <p:sp>
        <p:nvSpPr>
          <p:cNvPr id="15" name="矩形 3"/>
          <p:cNvSpPr>
            <a:spLocks noChangeArrowheads="1"/>
          </p:cNvSpPr>
          <p:nvPr/>
        </p:nvSpPr>
        <p:spPr bwMode="auto">
          <a:xfrm>
            <a:off x="571500" y="3403997"/>
            <a:ext cx="8286750" cy="461665"/>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工作波形：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12" grpId="0"/>
      <p:bldP spid="14" grpId="0"/>
      <p:bldP spid="10" grpId="0"/>
      <p:bldP spid="1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5"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4.10.2  </a:t>
            </a:r>
            <a:r>
              <a:rPr lang="zh-CN" altLang="en-US" sz="2400" dirty="0">
                <a:solidFill>
                  <a:srgbClr val="C00000"/>
                </a:solidFill>
                <a:latin typeface="+mn-ea"/>
                <a:ea typeface="+mn-ea"/>
              </a:rPr>
              <a:t>单稳态电路设计</a:t>
            </a:r>
          </a:p>
        </p:txBody>
      </p:sp>
      <p:sp>
        <p:nvSpPr>
          <p:cNvPr id="94216"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4219" name="Rectangle 2"/>
          <p:cNvSpPr>
            <a:spLocks noChangeArrowheads="1"/>
          </p:cNvSpPr>
          <p:nvPr/>
        </p:nvSpPr>
        <p:spPr bwMode="auto">
          <a:xfrm>
            <a:off x="420688" y="853232"/>
            <a:ext cx="8723312" cy="461665"/>
          </a:xfrm>
          <a:prstGeom prst="rect">
            <a:avLst/>
          </a:prstGeom>
          <a:solidFill>
            <a:srgbClr val="FFFFFF">
              <a:alpha val="0"/>
            </a:srgbClr>
          </a:solidFill>
          <a:ln w="38100" algn="ctr">
            <a:noFill/>
            <a:miter lim="800000"/>
            <a:headEnd/>
            <a:tailEnd/>
          </a:ln>
        </p:spPr>
        <p:txBody>
          <a:bodyPr anchor="ctr">
            <a:spAutoFit/>
          </a:bodyPr>
          <a:lstStyle/>
          <a:p>
            <a:r>
              <a:rPr lang="en-US" altLang="zh-CN" sz="2400">
                <a:solidFill>
                  <a:srgbClr val="FF0000"/>
                </a:solidFill>
                <a:latin typeface="Times New Roman" pitchFamily="18" charset="0"/>
                <a:ea typeface="楷体_GB2312" pitchFamily="49" charset="-122"/>
              </a:rPr>
              <a:t> </a:t>
            </a:r>
            <a:r>
              <a:rPr lang="zh-CN" altLang="en-US" sz="2400">
                <a:solidFill>
                  <a:srgbClr val="FF0000"/>
                </a:solidFill>
                <a:latin typeface="Times New Roman" pitchFamily="18" charset="0"/>
                <a:ea typeface="楷体_GB2312" pitchFamily="49" charset="-122"/>
              </a:rPr>
              <a:t>用</a:t>
            </a:r>
            <a:r>
              <a:rPr lang="en-US" altLang="zh-CN" sz="2400">
                <a:solidFill>
                  <a:srgbClr val="FF0000"/>
                </a:solidFill>
                <a:latin typeface="Times New Roman" pitchFamily="18" charset="0"/>
                <a:ea typeface="楷体_GB2312" pitchFamily="49" charset="-122"/>
              </a:rPr>
              <a:t>Multisim</a:t>
            </a:r>
            <a:r>
              <a:rPr lang="zh-CN" altLang="en-US" sz="2400">
                <a:solidFill>
                  <a:srgbClr val="FF0000"/>
                </a:solidFill>
                <a:latin typeface="Times New Roman" pitchFamily="18" charset="0"/>
                <a:ea typeface="楷体_GB2312" pitchFamily="49" charset="-122"/>
              </a:rPr>
              <a:t>软件设计由</a:t>
            </a:r>
            <a:r>
              <a:rPr lang="en-US" altLang="zh-CN" sz="2400">
                <a:solidFill>
                  <a:srgbClr val="FF0000"/>
                </a:solidFill>
                <a:latin typeface="Times New Roman" pitchFamily="18" charset="0"/>
                <a:ea typeface="楷体_GB2312" pitchFamily="49" charset="-122"/>
              </a:rPr>
              <a:t>555</a:t>
            </a:r>
            <a:r>
              <a:rPr lang="zh-CN" altLang="en-US" sz="2400">
                <a:solidFill>
                  <a:srgbClr val="FF0000"/>
                </a:solidFill>
                <a:latin typeface="Times New Roman" pitchFamily="18" charset="0"/>
                <a:ea typeface="楷体_GB2312" pitchFamily="49" charset="-122"/>
              </a:rPr>
              <a:t>构成单稳电路的步骤：</a:t>
            </a:r>
          </a:p>
        </p:txBody>
      </p:sp>
      <p:sp>
        <p:nvSpPr>
          <p:cNvPr id="94220" name="矩形 13"/>
          <p:cNvSpPr>
            <a:spLocks noChangeArrowheads="1"/>
          </p:cNvSpPr>
          <p:nvPr/>
        </p:nvSpPr>
        <p:spPr bwMode="auto">
          <a:xfrm>
            <a:off x="571501" y="1339453"/>
            <a:ext cx="5072063" cy="461665"/>
          </a:xfrm>
          <a:prstGeom prst="rect">
            <a:avLst/>
          </a:prstGeom>
          <a:noFill/>
          <a:ln w="9525">
            <a:noFill/>
            <a:miter lim="800000"/>
            <a:headEnd/>
            <a:tailEnd/>
          </a:ln>
        </p:spPr>
        <p:txBody>
          <a:bodyPr>
            <a:spAutoFit/>
          </a:bodyPr>
          <a:lstStyle/>
          <a:p>
            <a:r>
              <a:rPr lang="zh-CN" altLang="en-US" sz="2400">
                <a:solidFill>
                  <a:srgbClr val="0000CC"/>
                </a:solidFill>
                <a:latin typeface="Times New Roman" pitchFamily="18" charset="0"/>
                <a:ea typeface="楷体_GB2312" pitchFamily="49" charset="-122"/>
              </a:rPr>
              <a:t>电路及仿真波形：</a:t>
            </a:r>
          </a:p>
        </p:txBody>
      </p:sp>
      <p:grpSp>
        <p:nvGrpSpPr>
          <p:cNvPr id="2" name="组合 14"/>
          <p:cNvGrpSpPr>
            <a:grpSpLocks/>
          </p:cNvGrpSpPr>
          <p:nvPr/>
        </p:nvGrpSpPr>
        <p:grpSpPr bwMode="auto">
          <a:xfrm>
            <a:off x="539750" y="1762125"/>
            <a:ext cx="7848600" cy="2807494"/>
            <a:chOff x="539440" y="2348850"/>
            <a:chExt cx="7849090" cy="3744520"/>
          </a:xfrm>
        </p:grpSpPr>
        <p:sp>
          <p:nvSpPr>
            <p:cNvPr id="94222" name="矩形 13"/>
            <p:cNvSpPr>
              <a:spLocks noChangeArrowheads="1"/>
            </p:cNvSpPr>
            <p:nvPr/>
          </p:nvSpPr>
          <p:spPr bwMode="auto">
            <a:xfrm>
              <a:off x="539440" y="2348850"/>
              <a:ext cx="7849090" cy="374452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94223" name="Picture 2" descr="4T10T4"/>
            <p:cNvPicPr>
              <a:picLocks noChangeAspect="1" noChangeArrowheads="1"/>
            </p:cNvPicPr>
            <p:nvPr/>
          </p:nvPicPr>
          <p:blipFill>
            <a:blip r:embed="rId3" cstate="print"/>
            <a:srcRect/>
            <a:stretch>
              <a:fillRect/>
            </a:stretch>
          </p:blipFill>
          <p:spPr bwMode="auto">
            <a:xfrm>
              <a:off x="571500" y="2428875"/>
              <a:ext cx="7745413" cy="3571875"/>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20"/>
                                        </p:tgtEl>
                                        <p:attrNameLst>
                                          <p:attrName>style.visibility</p:attrName>
                                        </p:attrNameLst>
                                      </p:cBhvr>
                                      <p:to>
                                        <p:strVal val="visible"/>
                                      </p:to>
                                    </p:set>
                                    <p:animEffect transition="in" filter="box(in)">
                                      <p:cBhvr>
                                        <p:cTn id="7" dur="500"/>
                                        <p:tgtEl>
                                          <p:spTgt spid="94220"/>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7" name="矩形 14"/>
          <p:cNvSpPr>
            <a:spLocks noChangeArrowheads="1"/>
          </p:cNvSpPr>
          <p:nvPr/>
        </p:nvSpPr>
        <p:spPr bwMode="auto">
          <a:xfrm>
            <a:off x="357188" y="375047"/>
            <a:ext cx="8286750" cy="461665"/>
          </a:xfrm>
          <a:prstGeom prst="rect">
            <a:avLst/>
          </a:prstGeom>
          <a:noFill/>
          <a:ln w="9525">
            <a:noFill/>
            <a:miter lim="800000"/>
            <a:headEnd/>
            <a:tailEnd/>
          </a:ln>
        </p:spPr>
        <p:txBody>
          <a:bodyPr>
            <a:spAutoFit/>
          </a:bodyPr>
          <a:lstStyle/>
          <a:p>
            <a:r>
              <a:rPr lang="en-US" altLang="zh-CN" sz="2400" dirty="0">
                <a:solidFill>
                  <a:srgbClr val="C00000"/>
                </a:solidFill>
                <a:latin typeface="+mn-ea"/>
                <a:ea typeface="+mn-ea"/>
              </a:rPr>
              <a:t>4.10.3  </a:t>
            </a:r>
            <a:r>
              <a:rPr lang="zh-CN" altLang="en-US" sz="2400" dirty="0">
                <a:solidFill>
                  <a:srgbClr val="C00000"/>
                </a:solidFill>
                <a:latin typeface="+mn-ea"/>
                <a:ea typeface="+mn-ea"/>
              </a:rPr>
              <a:t>施密特触发器设计</a:t>
            </a:r>
          </a:p>
        </p:txBody>
      </p:sp>
      <p:sp>
        <p:nvSpPr>
          <p:cNvPr id="27658" name="Rectangle 1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1" name="Rectangle 2"/>
          <p:cNvSpPr>
            <a:spLocks noChangeArrowheads="1"/>
          </p:cNvSpPr>
          <p:nvPr/>
        </p:nvSpPr>
        <p:spPr bwMode="auto">
          <a:xfrm>
            <a:off x="420688" y="840136"/>
            <a:ext cx="8723312" cy="461665"/>
          </a:xfrm>
          <a:prstGeom prst="rect">
            <a:avLst/>
          </a:prstGeom>
          <a:solidFill>
            <a:srgbClr val="FFFFFF">
              <a:alpha val="0"/>
            </a:srgbClr>
          </a:solidFill>
          <a:ln w="38100" algn="ctr">
            <a:noFill/>
            <a:miter lim="800000"/>
            <a:headEnd/>
            <a:tailEnd/>
          </a:ln>
        </p:spPr>
        <p:txBody>
          <a:bodyPr anchor="ctr">
            <a:spAutoFit/>
          </a:bodyPr>
          <a:lstStyle/>
          <a:p>
            <a:r>
              <a:rPr lang="zh-CN" altLang="en-US" sz="2400">
                <a:solidFill>
                  <a:srgbClr val="FF0000"/>
                </a:solidFill>
                <a:latin typeface="Times New Roman" pitchFamily="18" charset="0"/>
                <a:ea typeface="楷体_GB2312" pitchFamily="49" charset="-122"/>
              </a:rPr>
              <a:t>电路及仿真波形：</a:t>
            </a:r>
          </a:p>
        </p:txBody>
      </p:sp>
      <p:grpSp>
        <p:nvGrpSpPr>
          <p:cNvPr id="2" name="组合 19"/>
          <p:cNvGrpSpPr>
            <a:grpSpLocks/>
          </p:cNvGrpSpPr>
          <p:nvPr/>
        </p:nvGrpSpPr>
        <p:grpSpPr bwMode="auto">
          <a:xfrm>
            <a:off x="1331914" y="1275160"/>
            <a:ext cx="6911975" cy="2593181"/>
            <a:chOff x="1331550" y="1700760"/>
            <a:chExt cx="6912960" cy="3456480"/>
          </a:xfrm>
        </p:grpSpPr>
        <p:sp>
          <p:nvSpPr>
            <p:cNvPr id="27667" name="矩形 18"/>
            <p:cNvSpPr>
              <a:spLocks noChangeArrowheads="1"/>
            </p:cNvSpPr>
            <p:nvPr/>
          </p:nvSpPr>
          <p:spPr bwMode="auto">
            <a:xfrm>
              <a:off x="1331550" y="1700760"/>
              <a:ext cx="6912960" cy="345648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7668" name="Picture 3"/>
            <p:cNvPicPr>
              <a:picLocks noChangeAspect="1" noChangeArrowheads="1"/>
            </p:cNvPicPr>
            <p:nvPr/>
          </p:nvPicPr>
          <p:blipFill>
            <a:blip r:embed="rId4" cstate="print"/>
            <a:srcRect/>
            <a:stretch>
              <a:fillRect/>
            </a:stretch>
          </p:blipFill>
          <p:spPr bwMode="auto">
            <a:xfrm>
              <a:off x="1428750" y="1785938"/>
              <a:ext cx="6710363" cy="3286125"/>
            </a:xfrm>
            <a:prstGeom prst="rect">
              <a:avLst/>
            </a:prstGeom>
            <a:noFill/>
            <a:ln w="9525">
              <a:noFill/>
              <a:miter lim="800000"/>
              <a:headEnd/>
              <a:tailEnd/>
            </a:ln>
          </p:spPr>
        </p:pic>
      </p:grpSp>
      <p:sp>
        <p:nvSpPr>
          <p:cNvPr id="27663" name="矩形 21"/>
          <p:cNvSpPr>
            <a:spLocks noChangeArrowheads="1"/>
          </p:cNvSpPr>
          <p:nvPr/>
        </p:nvSpPr>
        <p:spPr bwMode="auto">
          <a:xfrm>
            <a:off x="357188" y="3964782"/>
            <a:ext cx="3897221" cy="461665"/>
          </a:xfrm>
          <a:prstGeom prst="rect">
            <a:avLst/>
          </a:prstGeom>
          <a:noFill/>
          <a:ln w="9525">
            <a:noFill/>
            <a:miter lim="800000"/>
            <a:headEnd/>
            <a:tailEnd/>
          </a:ln>
        </p:spPr>
        <p:txBody>
          <a:bodyPr wrap="none">
            <a:spAutoFit/>
          </a:bodyPr>
          <a:lstStyle/>
          <a:p>
            <a:r>
              <a:rPr lang="zh-CN" altLang="en-US" sz="2400">
                <a:solidFill>
                  <a:srgbClr val="FF0000"/>
                </a:solidFill>
                <a:latin typeface="Times New Roman" pitchFamily="18" charset="0"/>
                <a:ea typeface="楷体_GB2312" pitchFamily="49" charset="-122"/>
              </a:rPr>
              <a:t>该触发器的上限触发阈值：</a:t>
            </a:r>
          </a:p>
        </p:txBody>
      </p:sp>
      <p:sp>
        <p:nvSpPr>
          <p:cNvPr id="27664" name="矩形 23"/>
          <p:cNvSpPr>
            <a:spLocks noChangeArrowheads="1"/>
          </p:cNvSpPr>
          <p:nvPr/>
        </p:nvSpPr>
        <p:spPr bwMode="auto">
          <a:xfrm>
            <a:off x="357188" y="4339828"/>
            <a:ext cx="3897221" cy="461665"/>
          </a:xfrm>
          <a:prstGeom prst="rect">
            <a:avLst/>
          </a:prstGeom>
          <a:noFill/>
          <a:ln w="9525">
            <a:noFill/>
            <a:miter lim="800000"/>
            <a:headEnd/>
            <a:tailEnd/>
          </a:ln>
        </p:spPr>
        <p:txBody>
          <a:bodyPr wrap="none">
            <a:spAutoFit/>
          </a:bodyPr>
          <a:lstStyle/>
          <a:p>
            <a:r>
              <a:rPr lang="zh-CN" altLang="en-US" sz="2400">
                <a:solidFill>
                  <a:srgbClr val="FF0000"/>
                </a:solidFill>
                <a:latin typeface="Times New Roman" pitchFamily="18" charset="0"/>
                <a:ea typeface="楷体_GB2312" pitchFamily="49" charset="-122"/>
              </a:rPr>
              <a:t>该触发器的下限触发阈值：</a:t>
            </a:r>
          </a:p>
        </p:txBody>
      </p:sp>
      <p:sp>
        <p:nvSpPr>
          <p:cNvPr id="2766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7650" name="Object 4"/>
          <p:cNvGraphicFramePr>
            <a:graphicFrameLocks noChangeAspect="1"/>
          </p:cNvGraphicFramePr>
          <p:nvPr/>
        </p:nvGraphicFramePr>
        <p:xfrm>
          <a:off x="4071938" y="3911203"/>
          <a:ext cx="2125662" cy="375047"/>
        </p:xfrm>
        <a:graphic>
          <a:graphicData uri="http://schemas.openxmlformats.org/presentationml/2006/ole">
            <p:oleObj spid="_x0000_s27650" r:id="rId5" imgW="812447" imgH="190417" progId="Equation.DSMT4">
              <p:embed/>
            </p:oleObj>
          </a:graphicData>
        </a:graphic>
      </p:graphicFrame>
      <p:sp>
        <p:nvSpPr>
          <p:cNvPr id="2766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7651" name="Object 6"/>
          <p:cNvGraphicFramePr>
            <a:graphicFrameLocks noChangeAspect="1"/>
          </p:cNvGraphicFramePr>
          <p:nvPr/>
        </p:nvGraphicFramePr>
        <p:xfrm>
          <a:off x="4143375" y="4339828"/>
          <a:ext cx="1974850" cy="375047"/>
        </p:xfrm>
        <a:graphic>
          <a:graphicData uri="http://schemas.openxmlformats.org/presentationml/2006/ole">
            <p:oleObj spid="_x0000_s27651" r:id="rId6" imgW="749300" imgH="190500"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61"/>
                                        </p:tgtEl>
                                        <p:attrNameLst>
                                          <p:attrName>style.visibility</p:attrName>
                                        </p:attrNameLst>
                                      </p:cBhvr>
                                      <p:to>
                                        <p:strVal val="visible"/>
                                      </p:to>
                                    </p:set>
                                    <p:animEffect transition="in" filter="box(in)">
                                      <p:cBhvr>
                                        <p:cTn id="7" dur="500"/>
                                        <p:tgtEl>
                                          <p:spTgt spid="27661"/>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663"/>
                                        </p:tgtEl>
                                        <p:attrNameLst>
                                          <p:attrName>style.visibility</p:attrName>
                                        </p:attrNameLst>
                                      </p:cBhvr>
                                      <p:to>
                                        <p:strVal val="visible"/>
                                      </p:to>
                                    </p:set>
                                    <p:animEffect transition="in" filter="wipe(left)">
                                      <p:cBhvr>
                                        <p:cTn id="15" dur="500"/>
                                        <p:tgtEl>
                                          <p:spTgt spid="276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7650"/>
                                        </p:tgtEl>
                                        <p:attrNameLst>
                                          <p:attrName>style.visibility</p:attrName>
                                        </p:attrNameLst>
                                      </p:cBhvr>
                                      <p:to>
                                        <p:strVal val="visible"/>
                                      </p:to>
                                    </p:set>
                                    <p:animEffect transition="in" filter="wipe(left)">
                                      <p:cBhvr>
                                        <p:cTn id="20" dur="500"/>
                                        <p:tgtEl>
                                          <p:spTgt spid="276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64"/>
                                        </p:tgtEl>
                                        <p:attrNameLst>
                                          <p:attrName>style.visibility</p:attrName>
                                        </p:attrNameLst>
                                      </p:cBhvr>
                                      <p:to>
                                        <p:strVal val="visible"/>
                                      </p:to>
                                    </p:set>
                                    <p:animEffect transition="in" filter="wipe(left)">
                                      <p:cBhvr>
                                        <p:cTn id="25" dur="500"/>
                                        <p:tgtEl>
                                          <p:spTgt spid="276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7651"/>
                                        </p:tgtEl>
                                        <p:attrNameLst>
                                          <p:attrName>style.visibility</p:attrName>
                                        </p:attrNameLst>
                                      </p:cBhvr>
                                      <p:to>
                                        <p:strVal val="visible"/>
                                      </p:to>
                                    </p:set>
                                    <p:animEffect transition="in" filter="wipe(left)">
                                      <p:cBhvr>
                                        <p:cTn id="30"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663" grpId="0"/>
      <p:bldP spid="276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ChangeArrowheads="1"/>
          </p:cNvSpPr>
          <p:nvPr/>
        </p:nvSpPr>
        <p:spPr bwMode="auto">
          <a:xfrm>
            <a:off x="642939" y="321469"/>
            <a:ext cx="4338047" cy="523220"/>
          </a:xfrm>
          <a:prstGeom prst="rect">
            <a:avLst/>
          </a:prstGeom>
          <a:noFill/>
          <a:ln w="9525">
            <a:noFill/>
            <a:miter lim="800000"/>
            <a:headEnd/>
            <a:tailEnd/>
          </a:ln>
        </p:spPr>
        <p:txBody>
          <a:bodyPr wrap="none">
            <a:spAutoFit/>
          </a:bodyPr>
          <a:lstStyle/>
          <a:p>
            <a:r>
              <a:rPr lang="en-US" altLang="zh-CN" sz="2800" dirty="0">
                <a:solidFill>
                  <a:srgbClr val="FF0000"/>
                </a:solidFill>
                <a:latin typeface="+mj-ea"/>
                <a:ea typeface="+mj-ea"/>
              </a:rPr>
              <a:t>4.1.1  </a:t>
            </a:r>
            <a:r>
              <a:rPr lang="zh-CN" altLang="en-US" sz="2800" dirty="0">
                <a:solidFill>
                  <a:srgbClr val="FF0000"/>
                </a:solidFill>
                <a:latin typeface="+mj-ea"/>
                <a:ea typeface="+mj-ea"/>
              </a:rPr>
              <a:t>逻辑门的特殊类型</a:t>
            </a:r>
          </a:p>
        </p:txBody>
      </p:sp>
      <p:sp>
        <p:nvSpPr>
          <p:cNvPr id="39939" name="矩形 3"/>
          <p:cNvSpPr>
            <a:spLocks noChangeArrowheads="1"/>
          </p:cNvSpPr>
          <p:nvPr/>
        </p:nvSpPr>
        <p:spPr bwMode="auto">
          <a:xfrm>
            <a:off x="571500" y="910828"/>
            <a:ext cx="8286750" cy="461665"/>
          </a:xfrm>
          <a:prstGeom prst="rect">
            <a:avLst/>
          </a:prstGeom>
          <a:noFill/>
          <a:ln w="9525">
            <a:noFill/>
            <a:miter lim="800000"/>
            <a:headEnd/>
            <a:tailEnd/>
          </a:ln>
        </p:spPr>
        <p:txBody>
          <a:bodyPr>
            <a:spAutoFit/>
          </a:bodyPr>
          <a:lstStyle/>
          <a:p>
            <a:pPr>
              <a:defRPr/>
            </a:pPr>
            <a:r>
              <a:rPr lang="en-US" altLang="zh-CN" sz="2400" dirty="0">
                <a:solidFill>
                  <a:srgbClr val="C00000"/>
                </a:solidFill>
                <a:latin typeface="+mn-ea"/>
                <a:ea typeface="+mn-ea"/>
              </a:rPr>
              <a:t>3</a:t>
            </a:r>
            <a:r>
              <a:rPr lang="zh-CN" altLang="en-US" sz="2400" dirty="0">
                <a:solidFill>
                  <a:srgbClr val="C00000"/>
                </a:solidFill>
                <a:latin typeface="+mn-ea"/>
                <a:ea typeface="+mn-ea"/>
              </a:rPr>
              <a:t>．施密特逻辑门</a:t>
            </a:r>
          </a:p>
        </p:txBody>
      </p:sp>
      <p:sp>
        <p:nvSpPr>
          <p:cNvPr id="10" name="矩形 3"/>
          <p:cNvSpPr>
            <a:spLocks noChangeArrowheads="1"/>
          </p:cNvSpPr>
          <p:nvPr/>
        </p:nvSpPr>
        <p:spPr bwMode="auto">
          <a:xfrm>
            <a:off x="642938" y="1275160"/>
            <a:ext cx="8286750" cy="461665"/>
          </a:xfrm>
          <a:prstGeom prst="rect">
            <a:avLst/>
          </a:prstGeom>
          <a:noFill/>
          <a:ln w="9525">
            <a:noFill/>
            <a:miter lim="800000"/>
            <a:headEnd/>
            <a:tailEnd/>
          </a:ln>
        </p:spPr>
        <p:txBody>
          <a:bodyPr>
            <a:spAutoFit/>
          </a:bodyPr>
          <a:lstStyle/>
          <a:p>
            <a:pPr>
              <a:defRPr/>
            </a:pPr>
            <a:r>
              <a:rPr lang="zh-CN" altLang="en-US" sz="2400" dirty="0" smtClean="0">
                <a:solidFill>
                  <a:srgbClr val="C00000"/>
                </a:solidFill>
                <a:latin typeface="+mn-ea"/>
                <a:ea typeface="+mn-ea"/>
              </a:rPr>
              <a:t>   常见</a:t>
            </a:r>
            <a:r>
              <a:rPr lang="zh-CN" altLang="en-US" sz="2400" dirty="0">
                <a:solidFill>
                  <a:srgbClr val="C00000"/>
                </a:solidFill>
                <a:latin typeface="+mn-ea"/>
                <a:ea typeface="+mn-ea"/>
              </a:rPr>
              <a:t>的施密特逻辑门的引脚图：</a:t>
            </a:r>
          </a:p>
        </p:txBody>
      </p:sp>
      <p:sp>
        <p:nvSpPr>
          <p:cNvPr id="15" name="矩形 3"/>
          <p:cNvSpPr>
            <a:spLocks noChangeArrowheads="1"/>
          </p:cNvSpPr>
          <p:nvPr/>
        </p:nvSpPr>
        <p:spPr bwMode="auto">
          <a:xfrm>
            <a:off x="642938" y="3429006"/>
            <a:ext cx="8286750" cy="461665"/>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应用：</a:t>
            </a:r>
          </a:p>
        </p:txBody>
      </p:sp>
      <p:grpSp>
        <p:nvGrpSpPr>
          <p:cNvPr id="2" name="组合 8"/>
          <p:cNvGrpSpPr>
            <a:grpSpLocks/>
          </p:cNvGrpSpPr>
          <p:nvPr/>
        </p:nvGrpSpPr>
        <p:grpSpPr bwMode="auto">
          <a:xfrm>
            <a:off x="466725" y="1707356"/>
            <a:ext cx="8210550" cy="1728788"/>
            <a:chOff x="467430" y="2348850"/>
            <a:chExt cx="8209140" cy="2304320"/>
          </a:xfrm>
        </p:grpSpPr>
        <p:sp>
          <p:nvSpPr>
            <p:cNvPr id="37896" name="矩形 7"/>
            <p:cNvSpPr>
              <a:spLocks noChangeArrowheads="1"/>
            </p:cNvSpPr>
            <p:nvPr/>
          </p:nvSpPr>
          <p:spPr bwMode="auto">
            <a:xfrm>
              <a:off x="467430" y="2348850"/>
              <a:ext cx="8209140" cy="230432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7897" name="Picture 2" descr="4T1T5"/>
            <p:cNvPicPr>
              <a:picLocks noChangeAspect="1" noChangeArrowheads="1"/>
            </p:cNvPicPr>
            <p:nvPr/>
          </p:nvPicPr>
          <p:blipFill>
            <a:blip r:embed="rId3" cstate="print"/>
            <a:srcRect/>
            <a:stretch>
              <a:fillRect/>
            </a:stretch>
          </p:blipFill>
          <p:spPr bwMode="auto">
            <a:xfrm>
              <a:off x="571500" y="2571750"/>
              <a:ext cx="7993063" cy="1857375"/>
            </a:xfrm>
            <a:prstGeom prst="rect">
              <a:avLst/>
            </a:prstGeom>
            <a:noFill/>
            <a:ln w="9525">
              <a:noFill/>
              <a:miter lim="800000"/>
              <a:headEnd/>
              <a:tailEnd/>
            </a:ln>
          </p:spPr>
        </p:pic>
      </p:grpSp>
      <p:sp>
        <p:nvSpPr>
          <p:cNvPr id="13" name="矩形 3"/>
          <p:cNvSpPr>
            <a:spLocks noChangeArrowheads="1"/>
          </p:cNvSpPr>
          <p:nvPr/>
        </p:nvSpPr>
        <p:spPr bwMode="auto">
          <a:xfrm>
            <a:off x="571500" y="3786196"/>
            <a:ext cx="8286750" cy="830997"/>
          </a:xfrm>
          <a:prstGeom prst="rect">
            <a:avLst/>
          </a:prstGeom>
          <a:noFill/>
          <a:ln w="9525">
            <a:noFill/>
            <a:miter lim="800000"/>
            <a:headEnd/>
            <a:tailEnd/>
          </a:ln>
        </p:spPr>
        <p:txBody>
          <a:bodyPr>
            <a:spAutoFit/>
          </a:bodyPr>
          <a:lstStyle/>
          <a:p>
            <a:pPr>
              <a:defRPr/>
            </a:pPr>
            <a:r>
              <a:rPr lang="zh-CN" altLang="en-US" sz="2400" dirty="0" smtClean="0">
                <a:latin typeface="+mn-ea"/>
                <a:ea typeface="+mn-ea"/>
              </a:rPr>
              <a:t>    施密特</a:t>
            </a:r>
            <a:r>
              <a:rPr lang="zh-CN" altLang="en-US" sz="2400" dirty="0">
                <a:latin typeface="+mn-ea"/>
                <a:ea typeface="+mn-ea"/>
              </a:rPr>
              <a:t>逻辑门可用于脉冲整形、消除波形中的噪声成分、按键去抖动、多谐振荡电路。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10" grpId="0"/>
      <p:bldP spid="15" grpId="0"/>
      <p:bldP spid="13"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29347</TotalTime>
  <Words>5033</Words>
  <Application>Microsoft Office PowerPoint</Application>
  <PresentationFormat>全屏显示(16:9)</PresentationFormat>
  <Paragraphs>652</Paragraphs>
  <Slides>81</Slides>
  <Notes>47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81</vt:i4>
      </vt:variant>
    </vt:vector>
  </HeadingPairs>
  <TitlesOfParts>
    <vt:vector size="99" baseType="lpstr">
      <vt:lpstr>Arial Narrow</vt:lpstr>
      <vt:lpstr>宋体</vt:lpstr>
      <vt:lpstr>Arial</vt:lpstr>
      <vt:lpstr>楷体_GB2312</vt:lpstr>
      <vt:lpstr>Wingdings</vt:lpstr>
      <vt:lpstr>Times New Roman</vt:lpstr>
      <vt:lpstr>Verdana</vt:lpstr>
      <vt:lpstr>华文楷体</vt:lpstr>
      <vt:lpstr>华康简宋</vt:lpstr>
      <vt:lpstr>黑体</vt:lpstr>
      <vt:lpstr>Symbol</vt:lpstr>
      <vt:lpstr>Bookman Old Style</vt:lpstr>
      <vt:lpstr>Profile</vt:lpstr>
      <vt:lpstr>Microsoft Word 图片</vt:lpstr>
      <vt:lpstr>Microsoft 公式 3.0</vt:lpstr>
      <vt:lpstr>Equation.DSMT4</vt:lpstr>
      <vt:lpstr>Microsoft Word Picture</vt:lpstr>
      <vt:lpstr>Microsoft Office PowerPoint 幻灯片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vector>
  </TitlesOfParts>
  <Company>Samsung Electronics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xbany</cp:lastModifiedBy>
  <cp:revision>2377</cp:revision>
  <dcterms:created xsi:type="dcterms:W3CDTF">2004-08-29T02:51:05Z</dcterms:created>
  <dcterms:modified xsi:type="dcterms:W3CDTF">2016-09-25T14:26:56Z</dcterms:modified>
</cp:coreProperties>
</file>