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BA9E63-7571-4160-B1B4-1B5B88B6FE63}"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203C4-4AE9-44CB-95FC-682DE915D9A0}" type="slidenum">
              <a:rPr lang="en-US" smtClean="0"/>
              <a:t>‹#›</a:t>
            </a:fld>
            <a:endParaRPr lang="en-US"/>
          </a:p>
        </p:txBody>
      </p:sp>
    </p:spTree>
    <p:extLst>
      <p:ext uri="{BB962C8B-B14F-4D97-AF65-F5344CB8AC3E}">
        <p14:creationId xmlns:p14="http://schemas.microsoft.com/office/powerpoint/2010/main" val="769247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BA9E63-7571-4160-B1B4-1B5B88B6FE63}"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203C4-4AE9-44CB-95FC-682DE915D9A0}" type="slidenum">
              <a:rPr lang="en-US" smtClean="0"/>
              <a:t>‹#›</a:t>
            </a:fld>
            <a:endParaRPr lang="en-US"/>
          </a:p>
        </p:txBody>
      </p:sp>
    </p:spTree>
    <p:extLst>
      <p:ext uri="{BB962C8B-B14F-4D97-AF65-F5344CB8AC3E}">
        <p14:creationId xmlns:p14="http://schemas.microsoft.com/office/powerpoint/2010/main" val="2397916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BA9E63-7571-4160-B1B4-1B5B88B6FE63}"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203C4-4AE9-44CB-95FC-682DE915D9A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47034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BA9E63-7571-4160-B1B4-1B5B88B6FE63}"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203C4-4AE9-44CB-95FC-682DE915D9A0}" type="slidenum">
              <a:rPr lang="en-US" smtClean="0"/>
              <a:t>‹#›</a:t>
            </a:fld>
            <a:endParaRPr lang="en-US"/>
          </a:p>
        </p:txBody>
      </p:sp>
    </p:spTree>
    <p:extLst>
      <p:ext uri="{BB962C8B-B14F-4D97-AF65-F5344CB8AC3E}">
        <p14:creationId xmlns:p14="http://schemas.microsoft.com/office/powerpoint/2010/main" val="1662516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BA9E63-7571-4160-B1B4-1B5B88B6FE63}"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203C4-4AE9-44CB-95FC-682DE915D9A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2372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BA9E63-7571-4160-B1B4-1B5B88B6FE63}"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203C4-4AE9-44CB-95FC-682DE915D9A0}" type="slidenum">
              <a:rPr lang="en-US" smtClean="0"/>
              <a:t>‹#›</a:t>
            </a:fld>
            <a:endParaRPr lang="en-US"/>
          </a:p>
        </p:txBody>
      </p:sp>
    </p:spTree>
    <p:extLst>
      <p:ext uri="{BB962C8B-B14F-4D97-AF65-F5344CB8AC3E}">
        <p14:creationId xmlns:p14="http://schemas.microsoft.com/office/powerpoint/2010/main" val="601318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BA9E63-7571-4160-B1B4-1B5B88B6FE63}"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203C4-4AE9-44CB-95FC-682DE915D9A0}" type="slidenum">
              <a:rPr lang="en-US" smtClean="0"/>
              <a:t>‹#›</a:t>
            </a:fld>
            <a:endParaRPr lang="en-US"/>
          </a:p>
        </p:txBody>
      </p:sp>
    </p:spTree>
    <p:extLst>
      <p:ext uri="{BB962C8B-B14F-4D97-AF65-F5344CB8AC3E}">
        <p14:creationId xmlns:p14="http://schemas.microsoft.com/office/powerpoint/2010/main" val="1840627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BA9E63-7571-4160-B1B4-1B5B88B6FE63}"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203C4-4AE9-44CB-95FC-682DE915D9A0}" type="slidenum">
              <a:rPr lang="en-US" smtClean="0"/>
              <a:t>‹#›</a:t>
            </a:fld>
            <a:endParaRPr lang="en-US"/>
          </a:p>
        </p:txBody>
      </p:sp>
    </p:spTree>
    <p:extLst>
      <p:ext uri="{BB962C8B-B14F-4D97-AF65-F5344CB8AC3E}">
        <p14:creationId xmlns:p14="http://schemas.microsoft.com/office/powerpoint/2010/main" val="2283656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BA9E63-7571-4160-B1B4-1B5B88B6FE63}"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203C4-4AE9-44CB-95FC-682DE915D9A0}" type="slidenum">
              <a:rPr lang="en-US" smtClean="0"/>
              <a:t>‹#›</a:t>
            </a:fld>
            <a:endParaRPr lang="en-US"/>
          </a:p>
        </p:txBody>
      </p:sp>
    </p:spTree>
    <p:extLst>
      <p:ext uri="{BB962C8B-B14F-4D97-AF65-F5344CB8AC3E}">
        <p14:creationId xmlns:p14="http://schemas.microsoft.com/office/powerpoint/2010/main" val="2630027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BA9E63-7571-4160-B1B4-1B5B88B6FE63}"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203C4-4AE9-44CB-95FC-682DE915D9A0}" type="slidenum">
              <a:rPr lang="en-US" smtClean="0"/>
              <a:t>‹#›</a:t>
            </a:fld>
            <a:endParaRPr lang="en-US"/>
          </a:p>
        </p:txBody>
      </p:sp>
    </p:spTree>
    <p:extLst>
      <p:ext uri="{BB962C8B-B14F-4D97-AF65-F5344CB8AC3E}">
        <p14:creationId xmlns:p14="http://schemas.microsoft.com/office/powerpoint/2010/main" val="948297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BA9E63-7571-4160-B1B4-1B5B88B6FE63}"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203C4-4AE9-44CB-95FC-682DE915D9A0}" type="slidenum">
              <a:rPr lang="en-US" smtClean="0"/>
              <a:t>‹#›</a:t>
            </a:fld>
            <a:endParaRPr lang="en-US"/>
          </a:p>
        </p:txBody>
      </p:sp>
    </p:spTree>
    <p:extLst>
      <p:ext uri="{BB962C8B-B14F-4D97-AF65-F5344CB8AC3E}">
        <p14:creationId xmlns:p14="http://schemas.microsoft.com/office/powerpoint/2010/main" val="3057669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BA9E63-7571-4160-B1B4-1B5B88B6FE63}" type="datetimeFigureOut">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203C4-4AE9-44CB-95FC-682DE915D9A0}" type="slidenum">
              <a:rPr lang="en-US" smtClean="0"/>
              <a:t>‹#›</a:t>
            </a:fld>
            <a:endParaRPr lang="en-US"/>
          </a:p>
        </p:txBody>
      </p:sp>
    </p:spTree>
    <p:extLst>
      <p:ext uri="{BB962C8B-B14F-4D97-AF65-F5344CB8AC3E}">
        <p14:creationId xmlns:p14="http://schemas.microsoft.com/office/powerpoint/2010/main" val="529588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BA9E63-7571-4160-B1B4-1B5B88B6FE63}" type="datetimeFigureOut">
              <a:rPr lang="en-US" smtClean="0"/>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3203C4-4AE9-44CB-95FC-682DE915D9A0}" type="slidenum">
              <a:rPr lang="en-US" smtClean="0"/>
              <a:t>‹#›</a:t>
            </a:fld>
            <a:endParaRPr lang="en-US"/>
          </a:p>
        </p:txBody>
      </p:sp>
    </p:spTree>
    <p:extLst>
      <p:ext uri="{BB962C8B-B14F-4D97-AF65-F5344CB8AC3E}">
        <p14:creationId xmlns:p14="http://schemas.microsoft.com/office/powerpoint/2010/main" val="1409165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A9E63-7571-4160-B1B4-1B5B88B6FE63}" type="datetimeFigureOut">
              <a:rPr lang="en-US" smtClean="0"/>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3203C4-4AE9-44CB-95FC-682DE915D9A0}" type="slidenum">
              <a:rPr lang="en-US" smtClean="0"/>
              <a:t>‹#›</a:t>
            </a:fld>
            <a:endParaRPr lang="en-US"/>
          </a:p>
        </p:txBody>
      </p:sp>
    </p:spTree>
    <p:extLst>
      <p:ext uri="{BB962C8B-B14F-4D97-AF65-F5344CB8AC3E}">
        <p14:creationId xmlns:p14="http://schemas.microsoft.com/office/powerpoint/2010/main" val="2461353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BA9E63-7571-4160-B1B4-1B5B88B6FE63}"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203C4-4AE9-44CB-95FC-682DE915D9A0}" type="slidenum">
              <a:rPr lang="en-US" smtClean="0"/>
              <a:t>‹#›</a:t>
            </a:fld>
            <a:endParaRPr lang="en-US"/>
          </a:p>
        </p:txBody>
      </p:sp>
    </p:spTree>
    <p:extLst>
      <p:ext uri="{BB962C8B-B14F-4D97-AF65-F5344CB8AC3E}">
        <p14:creationId xmlns:p14="http://schemas.microsoft.com/office/powerpoint/2010/main" val="2632477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DBA9E63-7571-4160-B1B4-1B5B88B6FE63}"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203C4-4AE9-44CB-95FC-682DE915D9A0}" type="slidenum">
              <a:rPr lang="en-US" smtClean="0"/>
              <a:t>‹#›</a:t>
            </a:fld>
            <a:endParaRPr lang="en-US"/>
          </a:p>
        </p:txBody>
      </p:sp>
    </p:spTree>
    <p:extLst>
      <p:ext uri="{BB962C8B-B14F-4D97-AF65-F5344CB8AC3E}">
        <p14:creationId xmlns:p14="http://schemas.microsoft.com/office/powerpoint/2010/main" val="3791134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BA9E63-7571-4160-B1B4-1B5B88B6FE63}" type="datetimeFigureOut">
              <a:rPr lang="en-US" smtClean="0"/>
              <a:t>3/16/2022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33203C4-4AE9-44CB-95FC-682DE915D9A0}" type="slidenum">
              <a:rPr lang="en-US" smtClean="0"/>
              <a:t>‹#›</a:t>
            </a:fld>
            <a:endParaRPr lang="en-US"/>
          </a:p>
        </p:txBody>
      </p:sp>
    </p:spTree>
    <p:extLst>
      <p:ext uri="{BB962C8B-B14F-4D97-AF65-F5344CB8AC3E}">
        <p14:creationId xmlns:p14="http://schemas.microsoft.com/office/powerpoint/2010/main" val="133070541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7818" y="928255"/>
            <a:ext cx="10958945" cy="5583381"/>
          </a:xfrm>
        </p:spPr>
        <p:txBody>
          <a:bodyPr>
            <a:normAutofit/>
          </a:bodyPr>
          <a:lstStyle/>
          <a:p>
            <a:pPr algn="ctr"/>
            <a:r>
              <a:rPr lang="en-US" b="1" dirty="0" smtClean="0">
                <a:solidFill>
                  <a:schemeClr val="tx2">
                    <a:lumMod val="75000"/>
                  </a:schemeClr>
                </a:solidFill>
              </a:rPr>
              <a:t>DEPARTMENT OF COMPUTER SCIENCE </a:t>
            </a:r>
          </a:p>
          <a:p>
            <a:pPr algn="ctr"/>
            <a:endParaRPr lang="en-US" b="1" dirty="0">
              <a:solidFill>
                <a:schemeClr val="tx2">
                  <a:lumMod val="75000"/>
                </a:schemeClr>
              </a:solidFill>
            </a:endParaRPr>
          </a:p>
          <a:p>
            <a:pPr algn="ctr"/>
            <a:r>
              <a:rPr lang="en-US" b="1" dirty="0" smtClean="0">
                <a:solidFill>
                  <a:schemeClr val="tx2">
                    <a:lumMod val="75000"/>
                  </a:schemeClr>
                </a:solidFill>
              </a:rPr>
              <a:t>PROJECT PRESENTATION </a:t>
            </a:r>
          </a:p>
          <a:p>
            <a:pPr algn="ctr"/>
            <a:endParaRPr lang="en-US" b="1" dirty="0" smtClean="0">
              <a:solidFill>
                <a:schemeClr val="tx2">
                  <a:lumMod val="75000"/>
                </a:schemeClr>
              </a:solidFill>
            </a:endParaRPr>
          </a:p>
          <a:p>
            <a:pPr algn="ctr"/>
            <a:endParaRPr lang="en-US" b="1" dirty="0">
              <a:solidFill>
                <a:schemeClr val="tx2">
                  <a:lumMod val="75000"/>
                </a:schemeClr>
              </a:solidFill>
            </a:endParaRPr>
          </a:p>
          <a:p>
            <a:pPr algn="ctr"/>
            <a:r>
              <a:rPr lang="en-US" b="1" dirty="0" smtClean="0">
                <a:solidFill>
                  <a:schemeClr val="tx2">
                    <a:lumMod val="75000"/>
                  </a:schemeClr>
                </a:solidFill>
              </a:rPr>
              <a:t>TITLE: DESIGN AND IMPLEMENTATION OF LAUNDRY MANAGEMENT SYSTEM</a:t>
            </a:r>
          </a:p>
          <a:p>
            <a:pPr algn="ctr"/>
            <a:r>
              <a:rPr lang="en-US" b="1" dirty="0" smtClean="0">
                <a:solidFill>
                  <a:schemeClr val="tx2">
                    <a:lumMod val="75000"/>
                  </a:schemeClr>
                </a:solidFill>
              </a:rPr>
              <a:t>(CASE STUDY OF ADEN FABRICS ANAMBRA STATE)</a:t>
            </a:r>
          </a:p>
          <a:p>
            <a:pPr algn="ctr"/>
            <a:endParaRPr lang="en-US" b="1" dirty="0" smtClean="0">
              <a:solidFill>
                <a:schemeClr val="tx2">
                  <a:lumMod val="75000"/>
                </a:schemeClr>
              </a:solidFill>
            </a:endParaRPr>
          </a:p>
          <a:p>
            <a:pPr algn="ctr"/>
            <a:endParaRPr lang="en-US" b="1" dirty="0">
              <a:solidFill>
                <a:schemeClr val="tx2">
                  <a:lumMod val="75000"/>
                </a:schemeClr>
              </a:solidFill>
            </a:endParaRPr>
          </a:p>
          <a:p>
            <a:pPr algn="ctr"/>
            <a:endParaRPr lang="en-US" b="1" dirty="0">
              <a:solidFill>
                <a:schemeClr val="tx2">
                  <a:lumMod val="75000"/>
                </a:schemeClr>
              </a:solidFill>
            </a:endParaRPr>
          </a:p>
          <a:p>
            <a:pPr algn="ctr"/>
            <a:r>
              <a:rPr lang="en-US" b="1" dirty="0" smtClean="0">
                <a:solidFill>
                  <a:schemeClr val="tx2">
                    <a:lumMod val="75000"/>
                  </a:schemeClr>
                </a:solidFill>
              </a:rPr>
              <a:t>PRESENTED BY</a:t>
            </a:r>
          </a:p>
          <a:p>
            <a:pPr algn="ctr"/>
            <a:r>
              <a:rPr lang="en-US" b="1" dirty="0" smtClean="0">
                <a:solidFill>
                  <a:schemeClr val="tx2">
                    <a:lumMod val="75000"/>
                  </a:schemeClr>
                </a:solidFill>
              </a:rPr>
              <a:t>NSING VICTORY EBAJI</a:t>
            </a:r>
          </a:p>
          <a:p>
            <a:pPr algn="ctr"/>
            <a:r>
              <a:rPr lang="en-US" b="1" dirty="0" smtClean="0">
                <a:solidFill>
                  <a:schemeClr val="tx2">
                    <a:lumMod val="75000"/>
                  </a:schemeClr>
                </a:solidFill>
              </a:rPr>
              <a:t>19H/0012/CS</a:t>
            </a:r>
            <a:endParaRPr lang="en-US" b="1" dirty="0">
              <a:solidFill>
                <a:schemeClr val="tx2">
                  <a:lumMod val="75000"/>
                </a:schemeClr>
              </a:solidFill>
            </a:endParaRPr>
          </a:p>
        </p:txBody>
      </p:sp>
    </p:spTree>
    <p:extLst>
      <p:ext uri="{BB962C8B-B14F-4D97-AF65-F5344CB8AC3E}">
        <p14:creationId xmlns:p14="http://schemas.microsoft.com/office/powerpoint/2010/main" val="3388370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MODULARITIES</a:t>
            </a:r>
            <a:endParaRPr lang="en-US" dirty="0"/>
          </a:p>
        </p:txBody>
      </p:sp>
      <p:sp>
        <p:nvSpPr>
          <p:cNvPr id="3" name="Content Placeholder 2"/>
          <p:cNvSpPr>
            <a:spLocks noGrp="1"/>
          </p:cNvSpPr>
          <p:nvPr>
            <p:ph idx="1"/>
          </p:nvPr>
        </p:nvSpPr>
        <p:spPr>
          <a:xfrm>
            <a:off x="677334" y="1163783"/>
            <a:ext cx="8596668" cy="4877580"/>
          </a:xfrm>
        </p:spPr>
        <p:txBody>
          <a:bodyPr/>
          <a:lstStyle/>
          <a:p>
            <a:r>
              <a:rPr lang="en-US" dirty="0"/>
              <a:t>You can think of modules as container for all program design. The new design is made up of four modules which include:</a:t>
            </a:r>
          </a:p>
          <a:p>
            <a:pPr lvl="0"/>
            <a:r>
              <a:rPr lang="en-US" dirty="0"/>
              <a:t>Home module: This is the welcome page of the web </a:t>
            </a:r>
            <a:r>
              <a:rPr lang="en-US" dirty="0" smtClean="0"/>
              <a:t>application it serves as the landing page for all users of the system.</a:t>
            </a:r>
            <a:endParaRPr lang="en-US" dirty="0"/>
          </a:p>
          <a:p>
            <a:pPr lvl="0"/>
            <a:r>
              <a:rPr lang="en-US" dirty="0"/>
              <a:t>About module: This is the page that informs the user what Aden Laundry is all </a:t>
            </a:r>
            <a:r>
              <a:rPr lang="en-US" dirty="0" smtClean="0"/>
              <a:t>about what we there do their standards and goals towards delivering satisfaction.</a:t>
            </a:r>
            <a:endParaRPr lang="en-US" dirty="0"/>
          </a:p>
          <a:p>
            <a:pPr lvl="0"/>
            <a:r>
              <a:rPr lang="en-US" dirty="0"/>
              <a:t>Login module: This is the authentication page that allows a user to enter is login details to be redirected to the </a:t>
            </a:r>
            <a:r>
              <a:rPr lang="en-US" dirty="0" smtClean="0"/>
              <a:t>dashboard in which login details can be granted to admin only since the system is a closed system meaning only authorized employees can access the system.</a:t>
            </a:r>
            <a:endParaRPr lang="en-US" dirty="0"/>
          </a:p>
          <a:p>
            <a:pPr lvl="0"/>
            <a:r>
              <a:rPr lang="en-US" dirty="0"/>
              <a:t>Dashboard: This is the page that carries out the automatic system of Aden </a:t>
            </a:r>
            <a:r>
              <a:rPr lang="en-US" dirty="0" smtClean="0"/>
              <a:t>Laundry which gives services like customer data employee data inventory report etc..</a:t>
            </a:r>
            <a:endParaRPr lang="en-US" dirty="0"/>
          </a:p>
          <a:p>
            <a:endParaRPr lang="en-US" dirty="0"/>
          </a:p>
        </p:txBody>
      </p:sp>
    </p:spTree>
    <p:extLst>
      <p:ext uri="{BB962C8B-B14F-4D97-AF65-F5344CB8AC3E}">
        <p14:creationId xmlns:p14="http://schemas.microsoft.com/office/powerpoint/2010/main" val="97702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wipe(down)">
                                      <p:cBhvr>
                                        <p:cTn id="79" dur="580">
                                          <p:stCondLst>
                                            <p:cond delay="0"/>
                                          </p:stCondLst>
                                        </p:cTn>
                                        <p:tgtEl>
                                          <p:spTgt spid="3">
                                            <p:txEl>
                                              <p:pRg st="4" end="4"/>
                                            </p:txEl>
                                          </p:spTgt>
                                        </p:tgtEl>
                                      </p:cBhvr>
                                    </p:animEffect>
                                    <p:anim calcmode="lin" valueType="num">
                                      <p:cBhvr>
                                        <p:cTn id="8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4" end="4"/>
                                            </p:txEl>
                                          </p:spTgt>
                                        </p:tgtEl>
                                      </p:cBhvr>
                                      <p:to x="100000" y="60000"/>
                                    </p:animScale>
                                    <p:animScale>
                                      <p:cBhvr>
                                        <p:cTn id="86" dur="166" decel="50000">
                                          <p:stCondLst>
                                            <p:cond delay="676"/>
                                          </p:stCondLst>
                                        </p:cTn>
                                        <p:tgtEl>
                                          <p:spTgt spid="3">
                                            <p:txEl>
                                              <p:pRg st="4" end="4"/>
                                            </p:txEl>
                                          </p:spTgt>
                                        </p:tgtEl>
                                      </p:cBhvr>
                                      <p:to x="100000" y="100000"/>
                                    </p:animScale>
                                    <p:animScale>
                                      <p:cBhvr>
                                        <p:cTn id="87" dur="26">
                                          <p:stCondLst>
                                            <p:cond delay="1312"/>
                                          </p:stCondLst>
                                        </p:cTn>
                                        <p:tgtEl>
                                          <p:spTgt spid="3">
                                            <p:txEl>
                                              <p:pRg st="4" end="4"/>
                                            </p:txEl>
                                          </p:spTgt>
                                        </p:tgtEl>
                                      </p:cBhvr>
                                      <p:to x="100000" y="80000"/>
                                    </p:animScale>
                                    <p:animScale>
                                      <p:cBhvr>
                                        <p:cTn id="88" dur="166" decel="50000">
                                          <p:stCondLst>
                                            <p:cond delay="1338"/>
                                          </p:stCondLst>
                                        </p:cTn>
                                        <p:tgtEl>
                                          <p:spTgt spid="3">
                                            <p:txEl>
                                              <p:pRg st="4" end="4"/>
                                            </p:txEl>
                                          </p:spTgt>
                                        </p:tgtEl>
                                      </p:cBhvr>
                                      <p:to x="100000" y="100000"/>
                                    </p:animScale>
                                    <p:animScale>
                                      <p:cBhvr>
                                        <p:cTn id="89" dur="26">
                                          <p:stCondLst>
                                            <p:cond delay="1642"/>
                                          </p:stCondLst>
                                        </p:cTn>
                                        <p:tgtEl>
                                          <p:spTgt spid="3">
                                            <p:txEl>
                                              <p:pRg st="4" end="4"/>
                                            </p:txEl>
                                          </p:spTgt>
                                        </p:tgtEl>
                                      </p:cBhvr>
                                      <p:to x="100000" y="90000"/>
                                    </p:animScale>
                                    <p:animScale>
                                      <p:cBhvr>
                                        <p:cTn id="90" dur="166" decel="50000">
                                          <p:stCondLst>
                                            <p:cond delay="1668"/>
                                          </p:stCondLst>
                                        </p:cTn>
                                        <p:tgtEl>
                                          <p:spTgt spid="3">
                                            <p:txEl>
                                              <p:pRg st="4" end="4"/>
                                            </p:txEl>
                                          </p:spTgt>
                                        </p:tgtEl>
                                      </p:cBhvr>
                                      <p:to x="100000" y="100000"/>
                                    </p:animScale>
                                    <p:animScale>
                                      <p:cBhvr>
                                        <p:cTn id="91" dur="26">
                                          <p:stCondLst>
                                            <p:cond delay="1808"/>
                                          </p:stCondLst>
                                        </p:cTn>
                                        <p:tgtEl>
                                          <p:spTgt spid="3">
                                            <p:txEl>
                                              <p:pRg st="4" end="4"/>
                                            </p:txEl>
                                          </p:spTgt>
                                        </p:tgtEl>
                                      </p:cBhvr>
                                      <p:to x="100000" y="95000"/>
                                    </p:animScale>
                                    <p:animScale>
                                      <p:cBhvr>
                                        <p:cTn id="92"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a:t>
            </a:r>
            <a:endParaRPr lang="en-US" dirty="0"/>
          </a:p>
        </p:txBody>
      </p:sp>
      <p:sp>
        <p:nvSpPr>
          <p:cNvPr id="3" name="Content Placeholder 2"/>
          <p:cNvSpPr>
            <a:spLocks noGrp="1"/>
          </p:cNvSpPr>
          <p:nvPr>
            <p:ph idx="1"/>
          </p:nvPr>
        </p:nvSpPr>
        <p:spPr/>
        <p:txBody>
          <a:bodyPr/>
          <a:lstStyle/>
          <a:p>
            <a:r>
              <a:rPr lang="en-US" dirty="0"/>
              <a:t>The new system was developed in one of the high-level programming languages which is Python programming language but we will be making use of one of its numerous framework which is Django framework, while the frontend technology we will use are HTML, CSS and JavaScript. These languages are chosen because of their flexibility and ability to generate a well-defined user graphical interface; SQLite will be employed for the database query. </a:t>
            </a:r>
          </a:p>
          <a:p>
            <a:pPr marL="0" indent="0" algn="ctr">
              <a:buNone/>
            </a:pPr>
            <a:endParaRPr lang="en-US" dirty="0"/>
          </a:p>
        </p:txBody>
      </p:sp>
    </p:spTree>
    <p:extLst>
      <p:ext uri="{BB962C8B-B14F-4D97-AF65-F5344CB8AC3E}">
        <p14:creationId xmlns:p14="http://schemas.microsoft.com/office/powerpoint/2010/main" val="284885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SOFTWARE REQUIRMENT</a:t>
            </a:r>
            <a:endParaRPr lang="en-US" dirty="0"/>
          </a:p>
        </p:txBody>
      </p:sp>
      <p:sp>
        <p:nvSpPr>
          <p:cNvPr id="3" name="Content Placeholder 2"/>
          <p:cNvSpPr>
            <a:spLocks noGrp="1"/>
          </p:cNvSpPr>
          <p:nvPr>
            <p:ph idx="1"/>
          </p:nvPr>
        </p:nvSpPr>
        <p:spPr>
          <a:xfrm>
            <a:off x="677334" y="1108365"/>
            <a:ext cx="8596668" cy="4932998"/>
          </a:xfrm>
        </p:spPr>
        <p:txBody>
          <a:bodyPr>
            <a:normAutofit fontScale="85000" lnSpcReduction="20000"/>
          </a:bodyPr>
          <a:lstStyle/>
          <a:p>
            <a:r>
              <a:rPr lang="en-US" dirty="0"/>
              <a:t>Front End 			: </a:t>
            </a:r>
            <a:r>
              <a:rPr lang="en-US" dirty="0" smtClean="0"/>
              <a:t>Html5</a:t>
            </a:r>
            <a:endParaRPr lang="en-US" dirty="0"/>
          </a:p>
          <a:p>
            <a:r>
              <a:rPr lang="en-US" dirty="0"/>
              <a:t>					Css3</a:t>
            </a:r>
          </a:p>
          <a:p>
            <a:r>
              <a:rPr lang="en-US" dirty="0"/>
              <a:t>					Modern JavaScript</a:t>
            </a:r>
          </a:p>
          <a:p>
            <a:r>
              <a:rPr lang="en-US" dirty="0"/>
              <a:t>					Bootstrap (</a:t>
            </a:r>
            <a:r>
              <a:rPr lang="en-US" dirty="0" err="1"/>
              <a:t>Css</a:t>
            </a:r>
            <a:r>
              <a:rPr lang="en-US" dirty="0"/>
              <a:t> framework) </a:t>
            </a:r>
          </a:p>
          <a:p>
            <a:r>
              <a:rPr lang="en-US" dirty="0"/>
              <a:t>Backend 			: 	Python</a:t>
            </a:r>
          </a:p>
          <a:p>
            <a:r>
              <a:rPr lang="en-US" dirty="0"/>
              <a:t>Framework			:	Django version 4</a:t>
            </a:r>
          </a:p>
          <a:p>
            <a:r>
              <a:rPr lang="en-US" dirty="0"/>
              <a:t>Operation System 		: 	Windows 8 and above</a:t>
            </a:r>
          </a:p>
          <a:p>
            <a:r>
              <a:rPr lang="en-US" b="1" dirty="0"/>
              <a:t> </a:t>
            </a:r>
            <a:endParaRPr lang="en-US" dirty="0"/>
          </a:p>
          <a:p>
            <a:r>
              <a:rPr lang="en-US" b="1" dirty="0"/>
              <a:t>4.3.2	Hardware Requirements</a:t>
            </a:r>
            <a:endParaRPr lang="en-US" dirty="0"/>
          </a:p>
          <a:p>
            <a:r>
              <a:rPr lang="en-US" dirty="0"/>
              <a:t>These are computer hardware for building the software.</a:t>
            </a:r>
          </a:p>
          <a:p>
            <a:r>
              <a:rPr lang="en-US" dirty="0"/>
              <a:t>Processor			: 	Intel Core Duo 2.0 GHz or more</a:t>
            </a:r>
          </a:p>
          <a:p>
            <a:r>
              <a:rPr lang="en-US" dirty="0"/>
              <a:t>RAM				: 	4 GB or More</a:t>
            </a:r>
          </a:p>
          <a:p>
            <a:r>
              <a:rPr lang="en-US" dirty="0" err="1"/>
              <a:t>Harddisk</a:t>
            </a:r>
            <a:r>
              <a:rPr lang="en-US" dirty="0"/>
              <a:t>			:	580GB or more</a:t>
            </a:r>
          </a:p>
          <a:p>
            <a:r>
              <a:rPr lang="en-US" dirty="0"/>
              <a:t>Monitor			:	15” CRT, or LCD monitor</a:t>
            </a:r>
          </a:p>
          <a:p>
            <a:r>
              <a:rPr lang="en-US" dirty="0"/>
              <a:t>Keyboard			:	Normal or Multimedia</a:t>
            </a:r>
          </a:p>
          <a:p>
            <a:r>
              <a:rPr lang="en-US" dirty="0"/>
              <a:t>Mouse				:	Compatible mouse</a:t>
            </a:r>
          </a:p>
          <a:p>
            <a:endParaRPr lang="en-US" dirty="0"/>
          </a:p>
        </p:txBody>
      </p:sp>
    </p:spTree>
    <p:extLst>
      <p:ext uri="{BB962C8B-B14F-4D97-AF65-F5344CB8AC3E}">
        <p14:creationId xmlns:p14="http://schemas.microsoft.com/office/powerpoint/2010/main" val="331092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arn(inVertic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arn(inVertical)">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barn(inVertical)">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barn(inVertical)">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barn(inVertical)">
                                      <p:cBhvr>
                                        <p:cTn id="8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a:t>
            </a:r>
            <a:endParaRPr lang="en-US" dirty="0"/>
          </a:p>
        </p:txBody>
      </p:sp>
      <p:sp>
        <p:nvSpPr>
          <p:cNvPr id="3" name="Content Placeholder 2"/>
          <p:cNvSpPr>
            <a:spLocks noGrp="1"/>
          </p:cNvSpPr>
          <p:nvPr>
            <p:ph idx="1"/>
          </p:nvPr>
        </p:nvSpPr>
        <p:spPr>
          <a:xfrm>
            <a:off x="677334" y="1191491"/>
            <a:ext cx="8596668" cy="4849871"/>
          </a:xfrm>
        </p:spPr>
        <p:txBody>
          <a:bodyPr>
            <a:normAutofit/>
          </a:bodyPr>
          <a:lstStyle/>
          <a:p>
            <a:pPr lvl="0"/>
            <a:r>
              <a:rPr lang="en-US" dirty="0"/>
              <a:t>Accurate Financial Flow: the system has been able to store all transaction and also provide an accurate financial report for the management during decision making.</a:t>
            </a:r>
          </a:p>
          <a:p>
            <a:pPr lvl="0"/>
            <a:r>
              <a:rPr lang="en-US" dirty="0"/>
              <a:t>Computerized System: The system has implemented the computerized system which can perform a better managing process of financial information for the laundry. The data of the laundry service and the customer has been kept in a save manner without the problem of losing the data.</a:t>
            </a:r>
          </a:p>
          <a:p>
            <a:pPr lvl="0"/>
            <a:r>
              <a:rPr lang="en-US" dirty="0"/>
              <a:t>System and User Privileges: System and user privileges has been implemented in system to setting up the user level for each system user. This function is to provide the limitation of system accessing.</a:t>
            </a:r>
          </a:p>
          <a:p>
            <a:pPr lvl="0"/>
            <a:r>
              <a:rPr lang="en-US" dirty="0"/>
              <a:t>Increase time performance: The system has ensured that the service performs in Laundry are in better condition and on time and it making the business processes to be more effective and faster</a:t>
            </a:r>
          </a:p>
          <a:p>
            <a:endParaRPr lang="en-US" dirty="0"/>
          </a:p>
        </p:txBody>
      </p:sp>
    </p:spTree>
    <p:extLst>
      <p:ext uri="{BB962C8B-B14F-4D97-AF65-F5344CB8AC3E}">
        <p14:creationId xmlns:p14="http://schemas.microsoft.com/office/powerpoint/2010/main" val="381307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3">
                                            <p:txEl>
                                              <p:pRg st="0" end="0"/>
                                            </p:txEl>
                                          </p:spTgt>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grpId="0" nodeType="clickEffect">
                                  <p:stCondLst>
                                    <p:cond delay="0"/>
                                  </p:stCondLst>
                                  <p:childTnLst>
                                    <p:animRot by="21600000">
                                      <p:cBhvr>
                                        <p:cTn id="10" dur="2000" fill="hold"/>
                                        <p:tgtEl>
                                          <p:spTgt spid="3">
                                            <p:txEl>
                                              <p:pRg st="1" end="1"/>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grpId="0" nodeType="clickEffect">
                                  <p:stCondLst>
                                    <p:cond delay="0"/>
                                  </p:stCondLst>
                                  <p:childTnLst>
                                    <p:animRot by="21600000">
                                      <p:cBhvr>
                                        <p:cTn id="14" dur="2000" fill="hold"/>
                                        <p:tgtEl>
                                          <p:spTgt spid="3">
                                            <p:txEl>
                                              <p:pRg st="2" end="2"/>
                                            </p:txEl>
                                          </p:spTgt>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grpId="0" nodeType="clickEffect">
                                  <p:stCondLst>
                                    <p:cond delay="0"/>
                                  </p:stCondLst>
                                  <p:childTnLst>
                                    <p:animRot by="21600000">
                                      <p:cBhvr>
                                        <p:cTn id="18" dur="2000" fill="hold"/>
                                        <p:tgtEl>
                                          <p:spTgt spid="3">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a:xfrm>
            <a:off x="677334" y="1385455"/>
            <a:ext cx="8596668" cy="4655907"/>
          </a:xfrm>
        </p:spPr>
        <p:txBody>
          <a:bodyPr>
            <a:normAutofit fontScale="92500" lnSpcReduction="10000"/>
          </a:bodyPr>
          <a:lstStyle/>
          <a:p>
            <a:r>
              <a:rPr lang="en-US" dirty="0"/>
              <a:t>The newly developed system can serve as a feasible solution to combat common problems</a:t>
            </a:r>
            <a:br>
              <a:rPr lang="en-US" dirty="0"/>
            </a:br>
            <a:r>
              <a:rPr lang="en-US" dirty="0"/>
              <a:t>that the management and customers face together. Laundry </a:t>
            </a:r>
            <a:r>
              <a:rPr lang="en-US" dirty="0" smtClean="0"/>
              <a:t>management </a:t>
            </a:r>
            <a:r>
              <a:rPr lang="en-US" dirty="0"/>
              <a:t>system allow dry cleaning businesses to increase their profit margin in the long run by being more efficient and not having as many processing errors due to manual labor. By advancing to a wireless network, dry cleaners can introduce other wireless component and devices such as internet to communicate with customer. This will create a more efficient and improved decision making via an accurate financial information. Among the ways in which laundry management system can improve the existing system includes:</a:t>
            </a:r>
          </a:p>
          <a:p>
            <a:pPr lvl="0"/>
            <a:r>
              <a:rPr lang="en-US" dirty="0"/>
              <a:t>It provides a friendly graphical user interface which proves to be better when compared to the existing system.</a:t>
            </a:r>
          </a:p>
          <a:p>
            <a:pPr lvl="0"/>
            <a:r>
              <a:rPr lang="en-US" dirty="0"/>
              <a:t>It effectively overcomes the delay in querying out customer information.</a:t>
            </a:r>
          </a:p>
          <a:p>
            <a:pPr lvl="0"/>
            <a:r>
              <a:rPr lang="en-US" dirty="0"/>
              <a:t>Updating of information becomes so easier.</a:t>
            </a:r>
          </a:p>
          <a:p>
            <a:pPr lvl="0"/>
            <a:r>
              <a:rPr lang="en-US" dirty="0"/>
              <a:t>System security, data security and reliability are the striking features.</a:t>
            </a:r>
          </a:p>
          <a:p>
            <a:r>
              <a:rPr lang="en-US" dirty="0"/>
              <a:t>The System has adequate scope for modification in future if it is necessary</a:t>
            </a:r>
          </a:p>
        </p:txBody>
      </p:sp>
    </p:spTree>
    <p:extLst>
      <p:ext uri="{BB962C8B-B14F-4D97-AF65-F5344CB8AC3E}">
        <p14:creationId xmlns:p14="http://schemas.microsoft.com/office/powerpoint/2010/main" val="389955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0819" y="720436"/>
            <a:ext cx="9601196" cy="5155432"/>
          </a:xfrm>
        </p:spPr>
        <p:txBody>
          <a:bodyPr>
            <a:normAutofit fontScale="85000" lnSpcReduction="20000"/>
          </a:bodyPr>
          <a:lstStyle/>
          <a:p>
            <a:pPr marL="0" indent="0">
              <a:buNone/>
            </a:pPr>
            <a:r>
              <a:rPr lang="en-US" sz="2800" b="1" dirty="0" smtClean="0"/>
              <a:t>CONTENT:</a:t>
            </a:r>
          </a:p>
          <a:p>
            <a:pPr marL="742950" indent="-742950">
              <a:buAutoNum type="arabicPeriod"/>
            </a:pPr>
            <a:r>
              <a:rPr lang="en-US" sz="2800" dirty="0" smtClean="0">
                <a:effectLst>
                  <a:innerShdw blurRad="63500" dist="50800">
                    <a:prstClr val="black">
                      <a:alpha val="50000"/>
                    </a:prstClr>
                  </a:innerShdw>
                </a:effectLst>
              </a:rPr>
              <a:t>Introduction</a:t>
            </a:r>
          </a:p>
          <a:p>
            <a:pPr marL="742950" indent="-742950">
              <a:buAutoNum type="arabicPeriod"/>
            </a:pPr>
            <a:r>
              <a:rPr lang="en-US" sz="2800" dirty="0" smtClean="0">
                <a:effectLst>
                  <a:innerShdw blurRad="63500" dist="50800">
                    <a:prstClr val="black">
                      <a:alpha val="50000"/>
                    </a:prstClr>
                  </a:innerShdw>
                </a:effectLst>
              </a:rPr>
              <a:t>Background of the study</a:t>
            </a:r>
          </a:p>
          <a:p>
            <a:pPr marL="742950" indent="-742950">
              <a:buAutoNum type="arabicPeriod"/>
            </a:pPr>
            <a:r>
              <a:rPr lang="en-US" sz="2800" dirty="0" smtClean="0">
                <a:effectLst>
                  <a:innerShdw blurRad="63500" dist="50800">
                    <a:prstClr val="black">
                      <a:alpha val="50000"/>
                    </a:prstClr>
                  </a:innerShdw>
                </a:effectLst>
              </a:rPr>
              <a:t>Statement of problem</a:t>
            </a:r>
          </a:p>
          <a:p>
            <a:pPr marL="742950" indent="-742950">
              <a:buAutoNum type="arabicPeriod"/>
            </a:pPr>
            <a:r>
              <a:rPr lang="en-US" sz="2800" dirty="0" smtClean="0">
                <a:effectLst>
                  <a:innerShdw blurRad="63500" dist="50800">
                    <a:prstClr val="black">
                      <a:alpha val="50000"/>
                    </a:prstClr>
                  </a:innerShdw>
                </a:effectLst>
              </a:rPr>
              <a:t>Aim/ Objective </a:t>
            </a:r>
          </a:p>
          <a:p>
            <a:pPr marL="742950" indent="-742950">
              <a:buAutoNum type="arabicPeriod"/>
            </a:pPr>
            <a:r>
              <a:rPr lang="en-US" sz="2800" dirty="0" smtClean="0">
                <a:effectLst>
                  <a:innerShdw blurRad="63500" dist="50800">
                    <a:prstClr val="black">
                      <a:alpha val="50000"/>
                    </a:prstClr>
                  </a:innerShdw>
                </a:effectLst>
              </a:rPr>
              <a:t>Significance of the study</a:t>
            </a:r>
            <a:endParaRPr lang="en-US" sz="2800" dirty="0">
              <a:effectLst>
                <a:innerShdw blurRad="63500" dist="50800">
                  <a:prstClr val="black">
                    <a:alpha val="50000"/>
                  </a:prstClr>
                </a:innerShdw>
              </a:effectLst>
            </a:endParaRPr>
          </a:p>
          <a:p>
            <a:pPr marL="742950" indent="-742950">
              <a:buAutoNum type="arabicPeriod"/>
            </a:pPr>
            <a:r>
              <a:rPr lang="en-US" sz="2800" dirty="0">
                <a:effectLst>
                  <a:innerShdw blurRad="63500" dist="50800">
                    <a:prstClr val="black">
                      <a:alpha val="50000"/>
                    </a:prstClr>
                  </a:innerShdw>
                </a:effectLst>
              </a:rPr>
              <a:t>Literature Review</a:t>
            </a:r>
          </a:p>
          <a:p>
            <a:pPr marL="742950" indent="-742950">
              <a:buAutoNum type="arabicPeriod"/>
            </a:pPr>
            <a:r>
              <a:rPr lang="en-US" sz="2800" dirty="0" smtClean="0">
                <a:effectLst>
                  <a:innerShdw blurRad="63500" dist="50800">
                    <a:prstClr val="black">
                      <a:alpha val="50000"/>
                    </a:prstClr>
                  </a:innerShdw>
                </a:effectLst>
              </a:rPr>
              <a:t>Methodology</a:t>
            </a:r>
          </a:p>
          <a:p>
            <a:pPr marL="742950" indent="-742950">
              <a:buAutoNum type="arabicPeriod"/>
            </a:pPr>
            <a:r>
              <a:rPr lang="en-US" sz="2800" dirty="0" err="1" smtClean="0">
                <a:effectLst>
                  <a:innerShdw blurRad="63500" dist="50800">
                    <a:prstClr val="black">
                      <a:alpha val="50000"/>
                    </a:prstClr>
                  </a:innerShdw>
                </a:effectLst>
              </a:rPr>
              <a:t>modularities</a:t>
            </a:r>
            <a:endParaRPr lang="en-US" sz="2800" dirty="0">
              <a:effectLst>
                <a:innerShdw blurRad="63500" dist="50800">
                  <a:prstClr val="black">
                    <a:alpha val="50000"/>
                  </a:prstClr>
                </a:innerShdw>
              </a:effectLst>
            </a:endParaRPr>
          </a:p>
          <a:p>
            <a:pPr marL="742950" indent="-742950">
              <a:buAutoNum type="arabicPeriod"/>
            </a:pPr>
            <a:r>
              <a:rPr lang="en-US" sz="2800" dirty="0">
                <a:effectLst>
                  <a:innerShdw blurRad="63500" dist="50800">
                    <a:prstClr val="black">
                      <a:alpha val="50000"/>
                    </a:prstClr>
                  </a:innerShdw>
                </a:effectLst>
              </a:rPr>
              <a:t>Implementation</a:t>
            </a:r>
          </a:p>
          <a:p>
            <a:pPr marL="742950" indent="-742950">
              <a:buAutoNum type="arabicPeriod"/>
            </a:pPr>
            <a:r>
              <a:rPr lang="en-US" sz="2800" dirty="0">
                <a:effectLst>
                  <a:innerShdw blurRad="63500" dist="50800">
                    <a:prstClr val="black">
                      <a:alpha val="50000"/>
                    </a:prstClr>
                  </a:innerShdw>
                </a:effectLst>
              </a:rPr>
              <a:t>Results and Conclusions</a:t>
            </a:r>
          </a:p>
          <a:p>
            <a:pPr marL="742950" indent="-742950">
              <a:buAutoNum type="arabicPeriod"/>
            </a:pPr>
            <a:r>
              <a:rPr lang="en-US" sz="2800" dirty="0" smtClean="0">
                <a:effectLst>
                  <a:innerShdw blurRad="63500" dist="50800">
                    <a:prstClr val="black">
                      <a:alpha val="50000"/>
                    </a:prstClr>
                  </a:innerShdw>
                </a:effectLst>
              </a:rPr>
              <a:t>References</a:t>
            </a:r>
            <a:endParaRPr lang="en-US" sz="2800" dirty="0">
              <a:effectLst>
                <a:innerShdw blurRad="63500" dist="50800">
                  <a:prstClr val="black">
                    <a:alpha val="50000"/>
                  </a:prstClr>
                </a:innerShdw>
              </a:effectLst>
            </a:endParaRPr>
          </a:p>
          <a:p>
            <a:pPr marL="0" indent="0">
              <a:buNone/>
            </a:pPr>
            <a:endParaRPr lang="en-US" sz="2800" dirty="0" smtClean="0"/>
          </a:p>
          <a:p>
            <a:endParaRPr lang="en-US" dirty="0"/>
          </a:p>
        </p:txBody>
      </p:sp>
    </p:spTree>
    <p:extLst>
      <p:ext uri="{BB962C8B-B14F-4D97-AF65-F5344CB8AC3E}">
        <p14:creationId xmlns:p14="http://schemas.microsoft.com/office/powerpoint/2010/main" val="6496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anim calcmode="lin" valueType="num">
                                      <p:cBhvr>
                                        <p:cTn id="1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5"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2000"/>
                                        <p:tgtEl>
                                          <p:spTgt spid="3">
                                            <p:txEl>
                                              <p:pRg st="3" end="3"/>
                                            </p:txEl>
                                          </p:spTgt>
                                        </p:tgtEl>
                                      </p:cBhvr>
                                    </p:animEffect>
                                    <p:anim calcmode="lin" valueType="num">
                                      <p:cBhvr>
                                        <p:cTn id="24"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25"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wipe(down)">
                                      <p:cBhvr>
                                        <p:cTn id="41" dur="580">
                                          <p:stCondLst>
                                            <p:cond delay="0"/>
                                          </p:stCondLst>
                                        </p:cTn>
                                        <p:tgtEl>
                                          <p:spTgt spid="3">
                                            <p:txEl>
                                              <p:pRg st="6" end="6"/>
                                            </p:txEl>
                                          </p:spTgt>
                                        </p:tgtEl>
                                      </p:cBhvr>
                                    </p:animEffect>
                                    <p:anim calcmode="lin" valueType="num">
                                      <p:cBhvr>
                                        <p:cTn id="42"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6" end="6"/>
                                            </p:txEl>
                                          </p:spTgt>
                                        </p:tgtEl>
                                      </p:cBhvr>
                                      <p:to x="100000" y="60000"/>
                                    </p:animScale>
                                    <p:animScale>
                                      <p:cBhvr>
                                        <p:cTn id="48" dur="166" decel="50000">
                                          <p:stCondLst>
                                            <p:cond delay="676"/>
                                          </p:stCondLst>
                                        </p:cTn>
                                        <p:tgtEl>
                                          <p:spTgt spid="3">
                                            <p:txEl>
                                              <p:pRg st="6" end="6"/>
                                            </p:txEl>
                                          </p:spTgt>
                                        </p:tgtEl>
                                      </p:cBhvr>
                                      <p:to x="100000" y="100000"/>
                                    </p:animScale>
                                    <p:animScale>
                                      <p:cBhvr>
                                        <p:cTn id="49" dur="26">
                                          <p:stCondLst>
                                            <p:cond delay="1312"/>
                                          </p:stCondLst>
                                        </p:cTn>
                                        <p:tgtEl>
                                          <p:spTgt spid="3">
                                            <p:txEl>
                                              <p:pRg st="6" end="6"/>
                                            </p:txEl>
                                          </p:spTgt>
                                        </p:tgtEl>
                                      </p:cBhvr>
                                      <p:to x="100000" y="80000"/>
                                    </p:animScale>
                                    <p:animScale>
                                      <p:cBhvr>
                                        <p:cTn id="50" dur="166" decel="50000">
                                          <p:stCondLst>
                                            <p:cond delay="1338"/>
                                          </p:stCondLst>
                                        </p:cTn>
                                        <p:tgtEl>
                                          <p:spTgt spid="3">
                                            <p:txEl>
                                              <p:pRg st="6" end="6"/>
                                            </p:txEl>
                                          </p:spTgt>
                                        </p:tgtEl>
                                      </p:cBhvr>
                                      <p:to x="100000" y="100000"/>
                                    </p:animScale>
                                    <p:animScale>
                                      <p:cBhvr>
                                        <p:cTn id="51" dur="26">
                                          <p:stCondLst>
                                            <p:cond delay="1642"/>
                                          </p:stCondLst>
                                        </p:cTn>
                                        <p:tgtEl>
                                          <p:spTgt spid="3">
                                            <p:txEl>
                                              <p:pRg st="6" end="6"/>
                                            </p:txEl>
                                          </p:spTgt>
                                        </p:tgtEl>
                                      </p:cBhvr>
                                      <p:to x="100000" y="90000"/>
                                    </p:animScale>
                                    <p:animScale>
                                      <p:cBhvr>
                                        <p:cTn id="52" dur="166" decel="50000">
                                          <p:stCondLst>
                                            <p:cond delay="1668"/>
                                          </p:stCondLst>
                                        </p:cTn>
                                        <p:tgtEl>
                                          <p:spTgt spid="3">
                                            <p:txEl>
                                              <p:pRg st="6" end="6"/>
                                            </p:txEl>
                                          </p:spTgt>
                                        </p:tgtEl>
                                      </p:cBhvr>
                                      <p:to x="100000" y="100000"/>
                                    </p:animScale>
                                    <p:animScale>
                                      <p:cBhvr>
                                        <p:cTn id="53" dur="26">
                                          <p:stCondLst>
                                            <p:cond delay="1808"/>
                                          </p:stCondLst>
                                        </p:cTn>
                                        <p:tgtEl>
                                          <p:spTgt spid="3">
                                            <p:txEl>
                                              <p:pRg st="6" end="6"/>
                                            </p:txEl>
                                          </p:spTgt>
                                        </p:tgtEl>
                                      </p:cBhvr>
                                      <p:to x="100000" y="95000"/>
                                    </p:animScale>
                                    <p:animScale>
                                      <p:cBhvr>
                                        <p:cTn id="54" dur="166" decel="50000">
                                          <p:stCondLst>
                                            <p:cond delay="1834"/>
                                          </p:stCondLst>
                                        </p:cTn>
                                        <p:tgtEl>
                                          <p:spTgt spid="3">
                                            <p:txEl>
                                              <p:pRg st="6" end="6"/>
                                            </p:txEl>
                                          </p:spTgt>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45" presetClass="entr" presetSubtype="0" fill="hold" grpId="0"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Effect transition="in" filter="fade">
                                      <p:cBhvr>
                                        <p:cTn id="59" dur="2000"/>
                                        <p:tgtEl>
                                          <p:spTgt spid="3">
                                            <p:txEl>
                                              <p:pRg st="7" end="7"/>
                                            </p:txEl>
                                          </p:spTgt>
                                        </p:tgtEl>
                                      </p:cBhvr>
                                    </p:animEffect>
                                    <p:anim calcmode="lin" valueType="num">
                                      <p:cBhvr>
                                        <p:cTn id="60" dur="2000" fill="hold"/>
                                        <p:tgtEl>
                                          <p:spTgt spid="3">
                                            <p:txEl>
                                              <p:pRg st="7" end="7"/>
                                            </p:txEl>
                                          </p:spTgt>
                                        </p:tgtEl>
                                        <p:attrNameLst>
                                          <p:attrName>ppt_w</p:attrName>
                                        </p:attrNameLst>
                                      </p:cBhvr>
                                      <p:tavLst>
                                        <p:tav tm="0" fmla="#ppt_w*sin(2.5*pi*$)">
                                          <p:val>
                                            <p:fltVal val="0"/>
                                          </p:val>
                                        </p:tav>
                                        <p:tav tm="100000">
                                          <p:val>
                                            <p:fltVal val="1"/>
                                          </p:val>
                                        </p:tav>
                                      </p:tavLst>
                                    </p:anim>
                                    <p:anim calcmode="lin" valueType="num">
                                      <p:cBhvr>
                                        <p:cTn id="61" dur="2000" fill="hold"/>
                                        <p:tgtEl>
                                          <p:spTgt spid="3">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31" presetClass="entr" presetSubtype="0" fill="hold" grpId="0" nodeType="clickEffect">
                                  <p:stCondLst>
                                    <p:cond delay="0"/>
                                  </p:stCondLst>
                                  <p:childTnLst>
                                    <p:set>
                                      <p:cBhvr>
                                        <p:cTn id="65" dur="1" fill="hold">
                                          <p:stCondLst>
                                            <p:cond delay="0"/>
                                          </p:stCondLst>
                                        </p:cTn>
                                        <p:tgtEl>
                                          <p:spTgt spid="3">
                                            <p:txEl>
                                              <p:pRg st="8" end="8"/>
                                            </p:txEl>
                                          </p:spTgt>
                                        </p:tgtEl>
                                        <p:attrNameLst>
                                          <p:attrName>style.visibility</p:attrName>
                                        </p:attrNameLst>
                                      </p:cBhvr>
                                      <p:to>
                                        <p:strVal val="visible"/>
                                      </p:to>
                                    </p:set>
                                    <p:anim calcmode="lin" valueType="num">
                                      <p:cBhvr>
                                        <p:cTn id="66"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7"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68"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69" dur="1000"/>
                                        <p:tgtEl>
                                          <p:spTgt spid="3">
                                            <p:txEl>
                                              <p:pRg st="8" end="8"/>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10" end="10"/>
                                            </p:txEl>
                                          </p:spTgt>
                                        </p:tgtEl>
                                        <p:attrNameLst>
                                          <p:attrName>style.visibility</p:attrName>
                                        </p:attrNameLst>
                                      </p:cBhvr>
                                      <p:to>
                                        <p:strVal val="visible"/>
                                      </p:to>
                                    </p:set>
                                    <p:animEffect transition="in" filter="wipe(down)">
                                      <p:cBhvr>
                                        <p:cTn id="79" dur="580">
                                          <p:stCondLst>
                                            <p:cond delay="0"/>
                                          </p:stCondLst>
                                        </p:cTn>
                                        <p:tgtEl>
                                          <p:spTgt spid="3">
                                            <p:txEl>
                                              <p:pRg st="10" end="10"/>
                                            </p:txEl>
                                          </p:spTgt>
                                        </p:tgtEl>
                                      </p:cBhvr>
                                    </p:animEffect>
                                    <p:anim calcmode="lin" valueType="num">
                                      <p:cBhvr>
                                        <p:cTn id="80" dur="1822"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10" end="10"/>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10" end="10"/>
                                            </p:txEl>
                                          </p:spTgt>
                                        </p:tgtEl>
                                      </p:cBhvr>
                                      <p:to x="100000" y="60000"/>
                                    </p:animScale>
                                    <p:animScale>
                                      <p:cBhvr>
                                        <p:cTn id="86" dur="166" decel="50000">
                                          <p:stCondLst>
                                            <p:cond delay="676"/>
                                          </p:stCondLst>
                                        </p:cTn>
                                        <p:tgtEl>
                                          <p:spTgt spid="3">
                                            <p:txEl>
                                              <p:pRg st="10" end="10"/>
                                            </p:txEl>
                                          </p:spTgt>
                                        </p:tgtEl>
                                      </p:cBhvr>
                                      <p:to x="100000" y="100000"/>
                                    </p:animScale>
                                    <p:animScale>
                                      <p:cBhvr>
                                        <p:cTn id="87" dur="26">
                                          <p:stCondLst>
                                            <p:cond delay="1312"/>
                                          </p:stCondLst>
                                        </p:cTn>
                                        <p:tgtEl>
                                          <p:spTgt spid="3">
                                            <p:txEl>
                                              <p:pRg st="10" end="10"/>
                                            </p:txEl>
                                          </p:spTgt>
                                        </p:tgtEl>
                                      </p:cBhvr>
                                      <p:to x="100000" y="80000"/>
                                    </p:animScale>
                                    <p:animScale>
                                      <p:cBhvr>
                                        <p:cTn id="88" dur="166" decel="50000">
                                          <p:stCondLst>
                                            <p:cond delay="1338"/>
                                          </p:stCondLst>
                                        </p:cTn>
                                        <p:tgtEl>
                                          <p:spTgt spid="3">
                                            <p:txEl>
                                              <p:pRg st="10" end="10"/>
                                            </p:txEl>
                                          </p:spTgt>
                                        </p:tgtEl>
                                      </p:cBhvr>
                                      <p:to x="100000" y="100000"/>
                                    </p:animScale>
                                    <p:animScale>
                                      <p:cBhvr>
                                        <p:cTn id="89" dur="26">
                                          <p:stCondLst>
                                            <p:cond delay="1642"/>
                                          </p:stCondLst>
                                        </p:cTn>
                                        <p:tgtEl>
                                          <p:spTgt spid="3">
                                            <p:txEl>
                                              <p:pRg st="10" end="10"/>
                                            </p:txEl>
                                          </p:spTgt>
                                        </p:tgtEl>
                                      </p:cBhvr>
                                      <p:to x="100000" y="90000"/>
                                    </p:animScale>
                                    <p:animScale>
                                      <p:cBhvr>
                                        <p:cTn id="90" dur="166" decel="50000">
                                          <p:stCondLst>
                                            <p:cond delay="1668"/>
                                          </p:stCondLst>
                                        </p:cTn>
                                        <p:tgtEl>
                                          <p:spTgt spid="3">
                                            <p:txEl>
                                              <p:pRg st="10" end="10"/>
                                            </p:txEl>
                                          </p:spTgt>
                                        </p:tgtEl>
                                      </p:cBhvr>
                                      <p:to x="100000" y="100000"/>
                                    </p:animScale>
                                    <p:animScale>
                                      <p:cBhvr>
                                        <p:cTn id="91" dur="26">
                                          <p:stCondLst>
                                            <p:cond delay="1808"/>
                                          </p:stCondLst>
                                        </p:cTn>
                                        <p:tgtEl>
                                          <p:spTgt spid="3">
                                            <p:txEl>
                                              <p:pRg st="10" end="10"/>
                                            </p:txEl>
                                          </p:spTgt>
                                        </p:tgtEl>
                                      </p:cBhvr>
                                      <p:to x="100000" y="95000"/>
                                    </p:animScale>
                                    <p:animScale>
                                      <p:cBhvr>
                                        <p:cTn id="92" dur="166" decel="50000">
                                          <p:stCondLst>
                                            <p:cond delay="1834"/>
                                          </p:stCondLst>
                                        </p:cTn>
                                        <p:tgtEl>
                                          <p:spTgt spid="3">
                                            <p:txEl>
                                              <p:pRg st="10" end="10"/>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grpId="0" nodeType="clickEffect">
                                  <p:stCondLst>
                                    <p:cond delay="0"/>
                                  </p:stCondLst>
                                  <p:childTnLst>
                                    <p:set>
                                      <p:cBhvr>
                                        <p:cTn id="96" dur="1" fill="hold">
                                          <p:stCondLst>
                                            <p:cond delay="0"/>
                                          </p:stCondLst>
                                        </p:cTn>
                                        <p:tgtEl>
                                          <p:spTgt spid="3">
                                            <p:txEl>
                                              <p:pRg st="11" end="11"/>
                                            </p:txEl>
                                          </p:spTgt>
                                        </p:tgtEl>
                                        <p:attrNameLst>
                                          <p:attrName>style.visibility</p:attrName>
                                        </p:attrNameLst>
                                      </p:cBhvr>
                                      <p:to>
                                        <p:strVal val="visible"/>
                                      </p:to>
                                    </p:set>
                                    <p:animEffect transition="in" filter="barn(inVertical)">
                                      <p:cBhvr>
                                        <p:cTn id="9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32509"/>
            <a:ext cx="8840740" cy="6234546"/>
          </a:xfrm>
        </p:spPr>
        <p:txBody>
          <a:bodyPr>
            <a:normAutofit/>
          </a:bodyPr>
          <a:lstStyle/>
          <a:p>
            <a:pPr algn="ctr"/>
            <a:r>
              <a:rPr lang="en-US" b="1" dirty="0" smtClean="0"/>
              <a:t>INTRODUCTION</a:t>
            </a:r>
          </a:p>
          <a:p>
            <a:r>
              <a:rPr lang="en-US" dirty="0" smtClean="0"/>
              <a:t>A </a:t>
            </a:r>
            <a:r>
              <a:rPr lang="en-US" dirty="0"/>
              <a:t>significant part of the operation of any laundry firm involves the acquisition, management and timely retrieval of great volumes of information. This information typically involves; customer personal information and clothing records history, user information, price of delivery and retrieval period, users scheduling as regards customers details and dealings in service rendered, also our products package waiting list. All of this information must be managed in an efficient and cost wise fashion so that the organization resources may be effectively utilized.</a:t>
            </a:r>
          </a:p>
          <a:p>
            <a:r>
              <a:rPr lang="en-US" dirty="0"/>
              <a:t>The goal of laundry management system is to automate the management of the laundry firm making it more efficient and error free. It aims at standardizing data, consolidating data ensuring data integrity and reducing inconsistencies, through the use of highly computerized process that is stress free, reliable and quick through the use of asp.net computer programming language and SQL database application to both the users and the staff in charge of the registration and laundry management processes. HTML would be at the front-end and provide the graphical user interface that relates with the user, while the SQL database will be at the back-end to handle the data storage process.</a:t>
            </a:r>
          </a:p>
          <a:p>
            <a:endParaRPr lang="en-US" dirty="0"/>
          </a:p>
        </p:txBody>
      </p:sp>
    </p:spTree>
    <p:extLst>
      <p:ext uri="{BB962C8B-B14F-4D97-AF65-F5344CB8AC3E}">
        <p14:creationId xmlns:p14="http://schemas.microsoft.com/office/powerpoint/2010/main" val="260667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down)">
                                      <p:cBhvr>
                                        <p:cTn id="13" dur="580">
                                          <p:stCondLst>
                                            <p:cond delay="0"/>
                                          </p:stCondLst>
                                        </p:cTn>
                                        <p:tgtEl>
                                          <p:spTgt spid="3">
                                            <p:txEl>
                                              <p:pRg st="1" end="1"/>
                                            </p:txEl>
                                          </p:spTgt>
                                        </p:tgtEl>
                                      </p:cBhvr>
                                    </p:animEffect>
                                    <p:anim calcmode="lin" valueType="num">
                                      <p:cBhvr>
                                        <p:cTn id="1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xEl>
                                              <p:pRg st="1" end="1"/>
                                            </p:txEl>
                                          </p:spTgt>
                                        </p:tgtEl>
                                      </p:cBhvr>
                                      <p:to x="100000" y="60000"/>
                                    </p:animScale>
                                    <p:animScale>
                                      <p:cBhvr>
                                        <p:cTn id="20" dur="166" decel="50000">
                                          <p:stCondLst>
                                            <p:cond delay="676"/>
                                          </p:stCondLst>
                                        </p:cTn>
                                        <p:tgtEl>
                                          <p:spTgt spid="3">
                                            <p:txEl>
                                              <p:pRg st="1" end="1"/>
                                            </p:txEl>
                                          </p:spTgt>
                                        </p:tgtEl>
                                      </p:cBhvr>
                                      <p:to x="100000" y="100000"/>
                                    </p:animScale>
                                    <p:animScale>
                                      <p:cBhvr>
                                        <p:cTn id="21" dur="26">
                                          <p:stCondLst>
                                            <p:cond delay="1312"/>
                                          </p:stCondLst>
                                        </p:cTn>
                                        <p:tgtEl>
                                          <p:spTgt spid="3">
                                            <p:txEl>
                                              <p:pRg st="1" end="1"/>
                                            </p:txEl>
                                          </p:spTgt>
                                        </p:tgtEl>
                                      </p:cBhvr>
                                      <p:to x="100000" y="80000"/>
                                    </p:animScale>
                                    <p:animScale>
                                      <p:cBhvr>
                                        <p:cTn id="22" dur="166" decel="50000">
                                          <p:stCondLst>
                                            <p:cond delay="1338"/>
                                          </p:stCondLst>
                                        </p:cTn>
                                        <p:tgtEl>
                                          <p:spTgt spid="3">
                                            <p:txEl>
                                              <p:pRg st="1" end="1"/>
                                            </p:txEl>
                                          </p:spTgt>
                                        </p:tgtEl>
                                      </p:cBhvr>
                                      <p:to x="100000" y="100000"/>
                                    </p:animScale>
                                    <p:animScale>
                                      <p:cBhvr>
                                        <p:cTn id="23" dur="26">
                                          <p:stCondLst>
                                            <p:cond delay="1642"/>
                                          </p:stCondLst>
                                        </p:cTn>
                                        <p:tgtEl>
                                          <p:spTgt spid="3">
                                            <p:txEl>
                                              <p:pRg st="1" end="1"/>
                                            </p:txEl>
                                          </p:spTgt>
                                        </p:tgtEl>
                                      </p:cBhvr>
                                      <p:to x="100000" y="90000"/>
                                    </p:animScale>
                                    <p:animScale>
                                      <p:cBhvr>
                                        <p:cTn id="24" dur="166" decel="50000">
                                          <p:stCondLst>
                                            <p:cond delay="1668"/>
                                          </p:stCondLst>
                                        </p:cTn>
                                        <p:tgtEl>
                                          <p:spTgt spid="3">
                                            <p:txEl>
                                              <p:pRg st="1" end="1"/>
                                            </p:txEl>
                                          </p:spTgt>
                                        </p:tgtEl>
                                      </p:cBhvr>
                                      <p:to x="100000" y="100000"/>
                                    </p:animScale>
                                    <p:animScale>
                                      <p:cBhvr>
                                        <p:cTn id="25" dur="26">
                                          <p:stCondLst>
                                            <p:cond delay="1808"/>
                                          </p:stCondLst>
                                        </p:cTn>
                                        <p:tgtEl>
                                          <p:spTgt spid="3">
                                            <p:txEl>
                                              <p:pRg st="1" end="1"/>
                                            </p:txEl>
                                          </p:spTgt>
                                        </p:tgtEl>
                                      </p:cBhvr>
                                      <p:to x="100000" y="95000"/>
                                    </p:animScale>
                                    <p:animScale>
                                      <p:cBhvr>
                                        <p:cTn id="26" dur="166" decel="50000">
                                          <p:stCondLst>
                                            <p:cond delay="1834"/>
                                          </p:stCondLst>
                                        </p:cTn>
                                        <p:tgtEl>
                                          <p:spTgt spid="3">
                                            <p:txEl>
                                              <p:pRg st="1" end="1"/>
                                            </p:txEl>
                                          </p:spTgt>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45"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2000"/>
                                        <p:tgtEl>
                                          <p:spTgt spid="3">
                                            <p:txEl>
                                              <p:pRg st="2" end="2"/>
                                            </p:txEl>
                                          </p:spTgt>
                                        </p:tgtEl>
                                      </p:cBhvr>
                                    </p:animEffect>
                                    <p:anim calcmode="lin" valueType="num">
                                      <p:cBhvr>
                                        <p:cTn id="32"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33"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15636"/>
            <a:ext cx="8596668" cy="6082145"/>
          </a:xfrm>
        </p:spPr>
        <p:txBody>
          <a:bodyPr>
            <a:normAutofit/>
          </a:bodyPr>
          <a:lstStyle/>
          <a:p>
            <a:pPr algn="ctr"/>
            <a:r>
              <a:rPr lang="en-US" dirty="0" smtClean="0"/>
              <a:t>BACKGROUND OF STUDY</a:t>
            </a:r>
          </a:p>
          <a:p>
            <a:r>
              <a:rPr lang="en-US" dirty="0" smtClean="0"/>
              <a:t>Aden </a:t>
            </a:r>
            <a:r>
              <a:rPr lang="en-US" dirty="0"/>
              <a:t>Fabric Laundry and Dry-cleaning Service currently uses a manual system for the management and maintenance of critical information. The current system requires numerous paper forms, with data stores spread throughout the Laundry firm management infrastructure. Often information (on forms) is incomplete, or does not follow management standards. Forms are often lost in transit between departments requiring a comprehensive auditing process to ensure that no vital information is lost. This has led to inconsistencies in various data due to large volume of contrasting customer details leading to mix-up of clothes in the laundry firm which leads to delay in collecting the clothes back. With this system, it will ensure the availability of needed services to consumers. Due to the many cleaning services system as manual that affects waste or inefficiency of time, data inaccuracies, errors repeated so the writer tries to computerized valet service process in the hope of providing data or information fast, precise, accurate and efficient.</a:t>
            </a:r>
          </a:p>
          <a:p>
            <a:endParaRPr lang="en-US" dirty="0"/>
          </a:p>
        </p:txBody>
      </p:sp>
    </p:spTree>
    <p:extLst>
      <p:ext uri="{BB962C8B-B14F-4D97-AF65-F5344CB8AC3E}">
        <p14:creationId xmlns:p14="http://schemas.microsoft.com/office/powerpoint/2010/main" val="296845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80">
                                          <p:stCondLst>
                                            <p:cond delay="0"/>
                                          </p:stCondLst>
                                        </p:cTn>
                                        <p:tgtEl>
                                          <p:spTgt spid="3">
                                            <p:txEl>
                                              <p:pRg st="1" end="1"/>
                                            </p:txEl>
                                          </p:spTgt>
                                        </p:tgtEl>
                                      </p:cBhvr>
                                    </p:animEffect>
                                    <p:anim calcmode="lin" valueType="num">
                                      <p:cBhvr>
                                        <p:cTn id="13"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1" end="1"/>
                                            </p:txEl>
                                          </p:spTgt>
                                        </p:tgtEl>
                                      </p:cBhvr>
                                      <p:to x="100000" y="60000"/>
                                    </p:animScale>
                                    <p:animScale>
                                      <p:cBhvr>
                                        <p:cTn id="19" dur="166" decel="50000">
                                          <p:stCondLst>
                                            <p:cond delay="676"/>
                                          </p:stCondLst>
                                        </p:cTn>
                                        <p:tgtEl>
                                          <p:spTgt spid="3">
                                            <p:txEl>
                                              <p:pRg st="1" end="1"/>
                                            </p:txEl>
                                          </p:spTgt>
                                        </p:tgtEl>
                                      </p:cBhvr>
                                      <p:to x="100000" y="100000"/>
                                    </p:animScale>
                                    <p:animScale>
                                      <p:cBhvr>
                                        <p:cTn id="20" dur="26">
                                          <p:stCondLst>
                                            <p:cond delay="1312"/>
                                          </p:stCondLst>
                                        </p:cTn>
                                        <p:tgtEl>
                                          <p:spTgt spid="3">
                                            <p:txEl>
                                              <p:pRg st="1" end="1"/>
                                            </p:txEl>
                                          </p:spTgt>
                                        </p:tgtEl>
                                      </p:cBhvr>
                                      <p:to x="100000" y="80000"/>
                                    </p:animScale>
                                    <p:animScale>
                                      <p:cBhvr>
                                        <p:cTn id="21" dur="166" decel="50000">
                                          <p:stCondLst>
                                            <p:cond delay="1338"/>
                                          </p:stCondLst>
                                        </p:cTn>
                                        <p:tgtEl>
                                          <p:spTgt spid="3">
                                            <p:txEl>
                                              <p:pRg st="1" end="1"/>
                                            </p:txEl>
                                          </p:spTgt>
                                        </p:tgtEl>
                                      </p:cBhvr>
                                      <p:to x="100000" y="100000"/>
                                    </p:animScale>
                                    <p:animScale>
                                      <p:cBhvr>
                                        <p:cTn id="22" dur="26">
                                          <p:stCondLst>
                                            <p:cond delay="1642"/>
                                          </p:stCondLst>
                                        </p:cTn>
                                        <p:tgtEl>
                                          <p:spTgt spid="3">
                                            <p:txEl>
                                              <p:pRg st="1" end="1"/>
                                            </p:txEl>
                                          </p:spTgt>
                                        </p:tgtEl>
                                      </p:cBhvr>
                                      <p:to x="100000" y="90000"/>
                                    </p:animScale>
                                    <p:animScale>
                                      <p:cBhvr>
                                        <p:cTn id="23" dur="166" decel="50000">
                                          <p:stCondLst>
                                            <p:cond delay="1668"/>
                                          </p:stCondLst>
                                        </p:cTn>
                                        <p:tgtEl>
                                          <p:spTgt spid="3">
                                            <p:txEl>
                                              <p:pRg st="1" end="1"/>
                                            </p:txEl>
                                          </p:spTgt>
                                        </p:tgtEl>
                                      </p:cBhvr>
                                      <p:to x="100000" y="100000"/>
                                    </p:animScale>
                                    <p:animScale>
                                      <p:cBhvr>
                                        <p:cTn id="24" dur="26">
                                          <p:stCondLst>
                                            <p:cond delay="1808"/>
                                          </p:stCondLst>
                                        </p:cTn>
                                        <p:tgtEl>
                                          <p:spTgt spid="3">
                                            <p:txEl>
                                              <p:pRg st="1" end="1"/>
                                            </p:txEl>
                                          </p:spTgt>
                                        </p:tgtEl>
                                      </p:cBhvr>
                                      <p:to x="100000" y="95000"/>
                                    </p:animScale>
                                    <p:animScale>
                                      <p:cBhvr>
                                        <p:cTn id="25"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31273"/>
            <a:ext cx="8596668" cy="5210089"/>
          </a:xfrm>
        </p:spPr>
        <p:txBody>
          <a:bodyPr>
            <a:normAutofit fontScale="85000" lnSpcReduction="10000"/>
          </a:bodyPr>
          <a:lstStyle/>
          <a:p>
            <a:pPr marL="0" indent="0" algn="ctr">
              <a:buNone/>
            </a:pPr>
            <a:r>
              <a:rPr lang="en-US" dirty="0" smtClean="0"/>
              <a:t>STATEMENT OF PROBLEM</a:t>
            </a:r>
          </a:p>
          <a:p>
            <a:r>
              <a:rPr lang="en-US" dirty="0"/>
              <a:t>The use of existing system also creates an additional workload for staff to keep and obtain the financial, customer and staff information because this information is kept in a different file.</a:t>
            </a:r>
          </a:p>
          <a:p>
            <a:pPr lvl="0"/>
            <a:r>
              <a:rPr lang="en-US" dirty="0"/>
              <a:t>Inaccurate Financial Record: Most Laundry firm cannot give proper account of financial flow in the company because no proper account keeping, most times some transaction is not recorded due to hurray the strength to right it in the company book.</a:t>
            </a:r>
          </a:p>
          <a:p>
            <a:pPr lvl="0"/>
            <a:r>
              <a:rPr lang="en-US" dirty="0"/>
              <a:t>Time Consumption: Manual systems are time consuming, as the business owner must keep track of Laundry sales on a daily basis, while updating the system manually at the end of the day. </a:t>
            </a:r>
          </a:p>
          <a:p>
            <a:pPr lvl="0"/>
            <a:r>
              <a:rPr lang="en-US" dirty="0"/>
              <a:t>Poor Communication: A manual Laundry system requires employees and managers to write down each time a service been processed in the Laundry. If one employee forgets to mention that the last cloths has been brought to the Laundry, a manager expects there is not cloths brought to the Laundry. Compared with a technical Laundry system, a manual Laundry system does not help the communication in the workplace. </a:t>
            </a:r>
          </a:p>
          <a:p>
            <a:pPr lvl="0"/>
            <a:r>
              <a:rPr lang="en-US" dirty="0"/>
              <a:t>Physical Counts: A manual Laundry system does not provide any number, as all numbers from the Laundry are gained through physical Laundry counts. One of the difficulties of two running a manual Laundry system is that physical Laundry counts must be performed frequently to control the services in the Laundry. This is time consuming and can cost the business money, if employees must come in to help out outside of business hours.</a:t>
            </a:r>
          </a:p>
          <a:p>
            <a:pPr algn="ctr"/>
            <a:endParaRPr lang="en-US" dirty="0"/>
          </a:p>
        </p:txBody>
      </p:sp>
    </p:spTree>
    <p:extLst>
      <p:ext uri="{BB962C8B-B14F-4D97-AF65-F5344CB8AC3E}">
        <p14:creationId xmlns:p14="http://schemas.microsoft.com/office/powerpoint/2010/main" val="325344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5"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2000"/>
                                        <p:tgtEl>
                                          <p:spTgt spid="3">
                                            <p:txEl>
                                              <p:pRg st="2" end="2"/>
                                            </p:txEl>
                                          </p:spTgt>
                                        </p:tgtEl>
                                      </p:cBhvr>
                                    </p:animEffect>
                                    <p:anim calcmode="lin" valueType="num">
                                      <p:cBhvr>
                                        <p:cTn id="21"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2"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8"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9"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0" dur="1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heel(1)">
                                      <p:cBhvr>
                                        <p:cTn id="35" dur="20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wipe(down)">
                                      <p:cBhvr>
                                        <p:cTn id="40" dur="580">
                                          <p:stCondLst>
                                            <p:cond delay="0"/>
                                          </p:stCondLst>
                                        </p:cTn>
                                        <p:tgtEl>
                                          <p:spTgt spid="3">
                                            <p:txEl>
                                              <p:pRg st="5" end="5"/>
                                            </p:txEl>
                                          </p:spTgt>
                                        </p:tgtEl>
                                      </p:cBhvr>
                                    </p:animEffect>
                                    <p:anim calcmode="lin" valueType="num">
                                      <p:cBhvr>
                                        <p:cTn id="41"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46" dur="26">
                                          <p:stCondLst>
                                            <p:cond delay="650"/>
                                          </p:stCondLst>
                                        </p:cTn>
                                        <p:tgtEl>
                                          <p:spTgt spid="3">
                                            <p:txEl>
                                              <p:pRg st="5" end="5"/>
                                            </p:txEl>
                                          </p:spTgt>
                                        </p:tgtEl>
                                      </p:cBhvr>
                                      <p:to x="100000" y="60000"/>
                                    </p:animScale>
                                    <p:animScale>
                                      <p:cBhvr>
                                        <p:cTn id="47" dur="166" decel="50000">
                                          <p:stCondLst>
                                            <p:cond delay="676"/>
                                          </p:stCondLst>
                                        </p:cTn>
                                        <p:tgtEl>
                                          <p:spTgt spid="3">
                                            <p:txEl>
                                              <p:pRg st="5" end="5"/>
                                            </p:txEl>
                                          </p:spTgt>
                                        </p:tgtEl>
                                      </p:cBhvr>
                                      <p:to x="100000" y="100000"/>
                                    </p:animScale>
                                    <p:animScale>
                                      <p:cBhvr>
                                        <p:cTn id="48" dur="26">
                                          <p:stCondLst>
                                            <p:cond delay="1312"/>
                                          </p:stCondLst>
                                        </p:cTn>
                                        <p:tgtEl>
                                          <p:spTgt spid="3">
                                            <p:txEl>
                                              <p:pRg st="5" end="5"/>
                                            </p:txEl>
                                          </p:spTgt>
                                        </p:tgtEl>
                                      </p:cBhvr>
                                      <p:to x="100000" y="80000"/>
                                    </p:animScale>
                                    <p:animScale>
                                      <p:cBhvr>
                                        <p:cTn id="49" dur="166" decel="50000">
                                          <p:stCondLst>
                                            <p:cond delay="1338"/>
                                          </p:stCondLst>
                                        </p:cTn>
                                        <p:tgtEl>
                                          <p:spTgt spid="3">
                                            <p:txEl>
                                              <p:pRg st="5" end="5"/>
                                            </p:txEl>
                                          </p:spTgt>
                                        </p:tgtEl>
                                      </p:cBhvr>
                                      <p:to x="100000" y="100000"/>
                                    </p:animScale>
                                    <p:animScale>
                                      <p:cBhvr>
                                        <p:cTn id="50" dur="26">
                                          <p:stCondLst>
                                            <p:cond delay="1642"/>
                                          </p:stCondLst>
                                        </p:cTn>
                                        <p:tgtEl>
                                          <p:spTgt spid="3">
                                            <p:txEl>
                                              <p:pRg st="5" end="5"/>
                                            </p:txEl>
                                          </p:spTgt>
                                        </p:tgtEl>
                                      </p:cBhvr>
                                      <p:to x="100000" y="90000"/>
                                    </p:animScale>
                                    <p:animScale>
                                      <p:cBhvr>
                                        <p:cTn id="51" dur="166" decel="50000">
                                          <p:stCondLst>
                                            <p:cond delay="1668"/>
                                          </p:stCondLst>
                                        </p:cTn>
                                        <p:tgtEl>
                                          <p:spTgt spid="3">
                                            <p:txEl>
                                              <p:pRg st="5" end="5"/>
                                            </p:txEl>
                                          </p:spTgt>
                                        </p:tgtEl>
                                      </p:cBhvr>
                                      <p:to x="100000" y="100000"/>
                                    </p:animScale>
                                    <p:animScale>
                                      <p:cBhvr>
                                        <p:cTn id="52" dur="26">
                                          <p:stCondLst>
                                            <p:cond delay="1808"/>
                                          </p:stCondLst>
                                        </p:cTn>
                                        <p:tgtEl>
                                          <p:spTgt spid="3">
                                            <p:txEl>
                                              <p:pRg st="5" end="5"/>
                                            </p:txEl>
                                          </p:spTgt>
                                        </p:tgtEl>
                                      </p:cBhvr>
                                      <p:to x="100000" y="95000"/>
                                    </p:animScale>
                                    <p:animScale>
                                      <p:cBhvr>
                                        <p:cTn id="53"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8545"/>
            <a:ext cx="8596668" cy="5902817"/>
          </a:xfrm>
        </p:spPr>
        <p:txBody>
          <a:bodyPr>
            <a:normAutofit/>
          </a:bodyPr>
          <a:lstStyle/>
          <a:p>
            <a:pPr marL="0" indent="0" algn="ctr">
              <a:buNone/>
            </a:pPr>
            <a:r>
              <a:rPr lang="en-US" dirty="0" smtClean="0"/>
              <a:t>AIM/OJECTIVES</a:t>
            </a:r>
          </a:p>
          <a:p>
            <a:r>
              <a:rPr lang="en-US" dirty="0"/>
              <a:t>The aim of this project is to design and implement an automated </a:t>
            </a:r>
            <a:r>
              <a:rPr lang="en-US" dirty="0" smtClean="0"/>
              <a:t>laundry </a:t>
            </a:r>
            <a:r>
              <a:rPr lang="en-US" dirty="0"/>
              <a:t>management system that will achieve the following goals, they include:</a:t>
            </a:r>
          </a:p>
          <a:p>
            <a:pPr lvl="0"/>
            <a:r>
              <a:rPr lang="en-US" dirty="0"/>
              <a:t>Accurate Financial Flow: the proposed system will store all transaction and also provide financial report for the management during decision making.</a:t>
            </a:r>
          </a:p>
          <a:p>
            <a:pPr lvl="0"/>
            <a:r>
              <a:rPr lang="en-US" dirty="0"/>
              <a:t>Computerized System: The proposed system will implement the computerized system which can perform a better managing process of financial information for the laundry. The data of the laundry service and the customer will be kept in the save manner without the problem of losing the data.</a:t>
            </a:r>
          </a:p>
          <a:p>
            <a:pPr lvl="0"/>
            <a:r>
              <a:rPr lang="en-US" dirty="0"/>
              <a:t>System and User Privileges: System and user privileges will be implemented in the proposed system to setting up the user level for each system user. This function is to provide the limitation of system accessing.</a:t>
            </a:r>
          </a:p>
          <a:p>
            <a:pPr lvl="0"/>
            <a:r>
              <a:rPr lang="en-US" dirty="0"/>
              <a:t>Increase time performance: The time management is very important for the laundry management to ensure the service performs in better condition and on time and it make the business process will be more effective and faster.</a:t>
            </a:r>
          </a:p>
          <a:p>
            <a:pPr marL="0" indent="0" algn="ctr">
              <a:buNone/>
            </a:pPr>
            <a:endParaRPr lang="en-US" dirty="0"/>
          </a:p>
        </p:txBody>
      </p:sp>
    </p:spTree>
    <p:extLst>
      <p:ext uri="{BB962C8B-B14F-4D97-AF65-F5344CB8AC3E}">
        <p14:creationId xmlns:p14="http://schemas.microsoft.com/office/powerpoint/2010/main" val="146620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wipe(down)">
                                      <p:cBhvr>
                                        <p:cTn id="79" dur="580">
                                          <p:stCondLst>
                                            <p:cond delay="0"/>
                                          </p:stCondLst>
                                        </p:cTn>
                                        <p:tgtEl>
                                          <p:spTgt spid="3">
                                            <p:txEl>
                                              <p:pRg st="4" end="4"/>
                                            </p:txEl>
                                          </p:spTgt>
                                        </p:tgtEl>
                                      </p:cBhvr>
                                    </p:animEffect>
                                    <p:anim calcmode="lin" valueType="num">
                                      <p:cBhvr>
                                        <p:cTn id="8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4" end="4"/>
                                            </p:txEl>
                                          </p:spTgt>
                                        </p:tgtEl>
                                      </p:cBhvr>
                                      <p:to x="100000" y="60000"/>
                                    </p:animScale>
                                    <p:animScale>
                                      <p:cBhvr>
                                        <p:cTn id="86" dur="166" decel="50000">
                                          <p:stCondLst>
                                            <p:cond delay="676"/>
                                          </p:stCondLst>
                                        </p:cTn>
                                        <p:tgtEl>
                                          <p:spTgt spid="3">
                                            <p:txEl>
                                              <p:pRg st="4" end="4"/>
                                            </p:txEl>
                                          </p:spTgt>
                                        </p:tgtEl>
                                      </p:cBhvr>
                                      <p:to x="100000" y="100000"/>
                                    </p:animScale>
                                    <p:animScale>
                                      <p:cBhvr>
                                        <p:cTn id="87" dur="26">
                                          <p:stCondLst>
                                            <p:cond delay="1312"/>
                                          </p:stCondLst>
                                        </p:cTn>
                                        <p:tgtEl>
                                          <p:spTgt spid="3">
                                            <p:txEl>
                                              <p:pRg st="4" end="4"/>
                                            </p:txEl>
                                          </p:spTgt>
                                        </p:tgtEl>
                                      </p:cBhvr>
                                      <p:to x="100000" y="80000"/>
                                    </p:animScale>
                                    <p:animScale>
                                      <p:cBhvr>
                                        <p:cTn id="88" dur="166" decel="50000">
                                          <p:stCondLst>
                                            <p:cond delay="1338"/>
                                          </p:stCondLst>
                                        </p:cTn>
                                        <p:tgtEl>
                                          <p:spTgt spid="3">
                                            <p:txEl>
                                              <p:pRg st="4" end="4"/>
                                            </p:txEl>
                                          </p:spTgt>
                                        </p:tgtEl>
                                      </p:cBhvr>
                                      <p:to x="100000" y="100000"/>
                                    </p:animScale>
                                    <p:animScale>
                                      <p:cBhvr>
                                        <p:cTn id="89" dur="26">
                                          <p:stCondLst>
                                            <p:cond delay="1642"/>
                                          </p:stCondLst>
                                        </p:cTn>
                                        <p:tgtEl>
                                          <p:spTgt spid="3">
                                            <p:txEl>
                                              <p:pRg st="4" end="4"/>
                                            </p:txEl>
                                          </p:spTgt>
                                        </p:tgtEl>
                                      </p:cBhvr>
                                      <p:to x="100000" y="90000"/>
                                    </p:animScale>
                                    <p:animScale>
                                      <p:cBhvr>
                                        <p:cTn id="90" dur="166" decel="50000">
                                          <p:stCondLst>
                                            <p:cond delay="1668"/>
                                          </p:stCondLst>
                                        </p:cTn>
                                        <p:tgtEl>
                                          <p:spTgt spid="3">
                                            <p:txEl>
                                              <p:pRg st="4" end="4"/>
                                            </p:txEl>
                                          </p:spTgt>
                                        </p:tgtEl>
                                      </p:cBhvr>
                                      <p:to x="100000" y="100000"/>
                                    </p:animScale>
                                    <p:animScale>
                                      <p:cBhvr>
                                        <p:cTn id="91" dur="26">
                                          <p:stCondLst>
                                            <p:cond delay="1808"/>
                                          </p:stCondLst>
                                        </p:cTn>
                                        <p:tgtEl>
                                          <p:spTgt spid="3">
                                            <p:txEl>
                                              <p:pRg st="4" end="4"/>
                                            </p:txEl>
                                          </p:spTgt>
                                        </p:tgtEl>
                                      </p:cBhvr>
                                      <p:to x="100000" y="95000"/>
                                    </p:animScale>
                                    <p:animScale>
                                      <p:cBhvr>
                                        <p:cTn id="92" dur="166" decel="50000">
                                          <p:stCondLst>
                                            <p:cond delay="1834"/>
                                          </p:stCondLst>
                                        </p:cTn>
                                        <p:tgtEl>
                                          <p:spTgt spid="3">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3">
                                            <p:txEl>
                                              <p:pRg st="5" end="5"/>
                                            </p:txEl>
                                          </p:spTgt>
                                        </p:tgtEl>
                                        <p:attrNameLst>
                                          <p:attrName>style.visibility</p:attrName>
                                        </p:attrNameLst>
                                      </p:cBhvr>
                                      <p:to>
                                        <p:strVal val="visible"/>
                                      </p:to>
                                    </p:set>
                                    <p:animEffect transition="in" filter="wipe(down)">
                                      <p:cBhvr>
                                        <p:cTn id="97" dur="580">
                                          <p:stCondLst>
                                            <p:cond delay="0"/>
                                          </p:stCondLst>
                                        </p:cTn>
                                        <p:tgtEl>
                                          <p:spTgt spid="3">
                                            <p:txEl>
                                              <p:pRg st="5" end="5"/>
                                            </p:txEl>
                                          </p:spTgt>
                                        </p:tgtEl>
                                      </p:cBhvr>
                                    </p:animEffect>
                                    <p:anim calcmode="lin" valueType="num">
                                      <p:cBhvr>
                                        <p:cTn id="9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5" end="5"/>
                                            </p:txEl>
                                          </p:spTgt>
                                        </p:tgtEl>
                                      </p:cBhvr>
                                      <p:to x="100000" y="60000"/>
                                    </p:animScale>
                                    <p:animScale>
                                      <p:cBhvr>
                                        <p:cTn id="104" dur="166" decel="50000">
                                          <p:stCondLst>
                                            <p:cond delay="676"/>
                                          </p:stCondLst>
                                        </p:cTn>
                                        <p:tgtEl>
                                          <p:spTgt spid="3">
                                            <p:txEl>
                                              <p:pRg st="5" end="5"/>
                                            </p:txEl>
                                          </p:spTgt>
                                        </p:tgtEl>
                                      </p:cBhvr>
                                      <p:to x="100000" y="100000"/>
                                    </p:animScale>
                                    <p:animScale>
                                      <p:cBhvr>
                                        <p:cTn id="105" dur="26">
                                          <p:stCondLst>
                                            <p:cond delay="1312"/>
                                          </p:stCondLst>
                                        </p:cTn>
                                        <p:tgtEl>
                                          <p:spTgt spid="3">
                                            <p:txEl>
                                              <p:pRg st="5" end="5"/>
                                            </p:txEl>
                                          </p:spTgt>
                                        </p:tgtEl>
                                      </p:cBhvr>
                                      <p:to x="100000" y="80000"/>
                                    </p:animScale>
                                    <p:animScale>
                                      <p:cBhvr>
                                        <p:cTn id="106" dur="166" decel="50000">
                                          <p:stCondLst>
                                            <p:cond delay="1338"/>
                                          </p:stCondLst>
                                        </p:cTn>
                                        <p:tgtEl>
                                          <p:spTgt spid="3">
                                            <p:txEl>
                                              <p:pRg st="5" end="5"/>
                                            </p:txEl>
                                          </p:spTgt>
                                        </p:tgtEl>
                                      </p:cBhvr>
                                      <p:to x="100000" y="100000"/>
                                    </p:animScale>
                                    <p:animScale>
                                      <p:cBhvr>
                                        <p:cTn id="107" dur="26">
                                          <p:stCondLst>
                                            <p:cond delay="1642"/>
                                          </p:stCondLst>
                                        </p:cTn>
                                        <p:tgtEl>
                                          <p:spTgt spid="3">
                                            <p:txEl>
                                              <p:pRg st="5" end="5"/>
                                            </p:txEl>
                                          </p:spTgt>
                                        </p:tgtEl>
                                      </p:cBhvr>
                                      <p:to x="100000" y="90000"/>
                                    </p:animScale>
                                    <p:animScale>
                                      <p:cBhvr>
                                        <p:cTn id="108" dur="166" decel="50000">
                                          <p:stCondLst>
                                            <p:cond delay="1668"/>
                                          </p:stCondLst>
                                        </p:cTn>
                                        <p:tgtEl>
                                          <p:spTgt spid="3">
                                            <p:txEl>
                                              <p:pRg st="5" end="5"/>
                                            </p:txEl>
                                          </p:spTgt>
                                        </p:tgtEl>
                                      </p:cBhvr>
                                      <p:to x="100000" y="100000"/>
                                    </p:animScale>
                                    <p:animScale>
                                      <p:cBhvr>
                                        <p:cTn id="109" dur="26">
                                          <p:stCondLst>
                                            <p:cond delay="1808"/>
                                          </p:stCondLst>
                                        </p:cTn>
                                        <p:tgtEl>
                                          <p:spTgt spid="3">
                                            <p:txEl>
                                              <p:pRg st="5" end="5"/>
                                            </p:txEl>
                                          </p:spTgt>
                                        </p:tgtEl>
                                      </p:cBhvr>
                                      <p:to x="100000" y="95000"/>
                                    </p:animScale>
                                    <p:animScale>
                                      <p:cBhvr>
                                        <p:cTn id="11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37309"/>
            <a:ext cx="8596668" cy="5404053"/>
          </a:xfrm>
        </p:spPr>
        <p:txBody>
          <a:bodyPr>
            <a:normAutofit/>
          </a:bodyPr>
          <a:lstStyle/>
          <a:p>
            <a:pPr marL="0" indent="0" algn="ctr">
              <a:buNone/>
            </a:pPr>
            <a:r>
              <a:rPr lang="en-US" dirty="0" smtClean="0"/>
              <a:t>SIGNIFICANCE OF THE STUDY</a:t>
            </a:r>
          </a:p>
          <a:p>
            <a:r>
              <a:rPr lang="en-US" dirty="0"/>
              <a:t>The new system is design to solve problem affecting the manual system in use. It is design to computerized accounting and general information of the laundry thereby relieving the management in accounting record and both customer and services from much stress as experienced from the manual system. This will do the analyzing and storing of information either automatically or interactively, it will make use of computerized system to access the information. The proposed system will also have some features like.</a:t>
            </a:r>
          </a:p>
          <a:p>
            <a:pPr lvl="0"/>
            <a:r>
              <a:rPr lang="en-US" dirty="0"/>
              <a:t>This system provides auto calculation of the payment.</a:t>
            </a:r>
          </a:p>
          <a:p>
            <a:pPr lvl="0"/>
            <a:r>
              <a:rPr lang="en-US" dirty="0"/>
              <a:t>There is one important function provided where the information about the finance can be analysis.</a:t>
            </a:r>
          </a:p>
          <a:p>
            <a:pPr lvl="0"/>
            <a:r>
              <a:rPr lang="en-US" dirty="0"/>
              <a:t>Its Provide functions of editing services details.</a:t>
            </a:r>
          </a:p>
          <a:p>
            <a:pPr algn="ctr"/>
            <a:endParaRPr lang="en-US" dirty="0"/>
          </a:p>
        </p:txBody>
      </p:sp>
    </p:spTree>
    <p:extLst>
      <p:ext uri="{BB962C8B-B14F-4D97-AF65-F5344CB8AC3E}">
        <p14:creationId xmlns:p14="http://schemas.microsoft.com/office/powerpoint/2010/main" val="289677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000"/>
                                        <p:tgtEl>
                                          <p:spTgt spid="3">
                                            <p:txEl>
                                              <p:pRg st="2" end="2"/>
                                            </p:txEl>
                                          </p:spTgt>
                                        </p:tgtEl>
                                      </p:cBhvr>
                                    </p:animEffect>
                                    <p:anim calcmode="lin" valueType="num">
                                      <p:cBhvr>
                                        <p:cTn id="22"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3"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2000"/>
                                        <p:tgtEl>
                                          <p:spTgt spid="3">
                                            <p:txEl>
                                              <p:pRg st="3" end="3"/>
                                            </p:txEl>
                                          </p:spTgt>
                                        </p:tgtEl>
                                      </p:cBhvr>
                                    </p:animEffect>
                                    <p:anim calcmode="lin" valueType="num">
                                      <p:cBhvr>
                                        <p:cTn id="29"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0"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2000"/>
                                        <p:tgtEl>
                                          <p:spTgt spid="3">
                                            <p:txEl>
                                              <p:pRg st="4" end="4"/>
                                            </p:txEl>
                                          </p:spTgt>
                                        </p:tgtEl>
                                      </p:cBhvr>
                                    </p:animEffect>
                                    <p:anim calcmode="lin" valueType="num">
                                      <p:cBhvr>
                                        <p:cTn id="36"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37"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32509"/>
            <a:ext cx="8596668" cy="5708853"/>
          </a:xfrm>
        </p:spPr>
        <p:txBody>
          <a:bodyPr>
            <a:normAutofit fontScale="85000" lnSpcReduction="10000"/>
          </a:bodyPr>
          <a:lstStyle/>
          <a:p>
            <a:pPr marL="0" indent="0" algn="ctr">
              <a:buNone/>
            </a:pPr>
            <a:r>
              <a:rPr lang="en-US" dirty="0" smtClean="0"/>
              <a:t>LITERATURE REVIEWS</a:t>
            </a:r>
          </a:p>
          <a:p>
            <a:pPr marL="0" indent="0" algn="ctr">
              <a:buNone/>
            </a:pPr>
            <a:r>
              <a:rPr lang="en-US" dirty="0" smtClean="0"/>
              <a:t>WHAT IS LAUNDRY?</a:t>
            </a:r>
          </a:p>
          <a:p>
            <a:pPr marL="0" indent="0" algn="ctr">
              <a:buNone/>
            </a:pPr>
            <a:r>
              <a:rPr lang="en-US" dirty="0"/>
              <a:t>Laundry is the washing of clothing and linens (according to Free Dictionary). Laundry processes are often done in a room reserved for that purpose; in an individual home this is referred to as a laundry room or utility room. </a:t>
            </a:r>
            <a:endParaRPr lang="en-US" dirty="0" smtClean="0"/>
          </a:p>
          <a:p>
            <a:pPr marL="0" indent="0" algn="ctr">
              <a:buNone/>
            </a:pPr>
            <a:r>
              <a:rPr lang="en-US" dirty="0" smtClean="0"/>
              <a:t>TYPES OF LAUNDRY?</a:t>
            </a:r>
          </a:p>
          <a:p>
            <a:pPr marL="0" indent="0" algn="ctr">
              <a:buNone/>
            </a:pPr>
            <a:r>
              <a:rPr lang="en-US" dirty="0"/>
              <a:t>Laundry is categorized into different type due to their size, scale, products offered, Store Format and Trends While people use the terms "Industrial", “Commercial” and "Residential" interchangeably to refer to laundry services, industry watchers offer more specific guidelines about different types of Laundry. "Industrial type" is on the larger end of this spectrum and carry a diverse mix of machines and general merchandise. Nomenclature is not always uniform Financial Institutions Fund places Wal-Mart in the same category as supermarkets and as well running laundry services. (</a:t>
            </a:r>
            <a:r>
              <a:rPr lang="en-US" dirty="0" err="1"/>
              <a:t>Yunget,el</a:t>
            </a:r>
            <a:r>
              <a:rPr lang="en-US" dirty="0"/>
              <a:t>.., 2016</a:t>
            </a:r>
            <a:r>
              <a:rPr lang="en-US" dirty="0" smtClean="0"/>
              <a:t>)</a:t>
            </a:r>
          </a:p>
          <a:p>
            <a:pPr marL="0" indent="0" algn="ctr">
              <a:buNone/>
            </a:pPr>
            <a:r>
              <a:rPr lang="en-US" dirty="0" smtClean="0"/>
              <a:t>WHAT IS LAUNDRY MANAGEMENT?</a:t>
            </a:r>
          </a:p>
          <a:p>
            <a:pPr marL="0" indent="0" algn="ctr">
              <a:buNone/>
            </a:pPr>
            <a:r>
              <a:rPr lang="en-US" dirty="0"/>
              <a:t>According to Garrison et al, (2011). Laundry firm currently uses a manual system for the management and maintenance of information. The current system requires numerous paper forms, with data stores spread throughout the Laundry firm management infrastructure. Often information (on forms) is incomplete, or does not follow management standards. Forms are often lost in transit between departments requiring a comprehensive auditing process to ensure that no vital information is lost. This has lead to inconsistencies in various data due to large volume of contrasting customer details leading to mix-up of clothes in the laundry firm which challenges faced, technologies used and unresolved problems. This forms the basis for implementing later versions.</a:t>
            </a:r>
          </a:p>
          <a:p>
            <a:pPr marL="0" indent="0" algn="ctr">
              <a:buNone/>
            </a:pPr>
            <a:endParaRPr lang="en-US" dirty="0"/>
          </a:p>
        </p:txBody>
      </p:sp>
    </p:spTree>
    <p:extLst>
      <p:ext uri="{BB962C8B-B14F-4D97-AF65-F5344CB8AC3E}">
        <p14:creationId xmlns:p14="http://schemas.microsoft.com/office/powerpoint/2010/main" val="412429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heel(1)">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heel(1)">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heel(1)">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heel(1)">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45127"/>
            <a:ext cx="8596668" cy="5196235"/>
          </a:xfrm>
        </p:spPr>
        <p:txBody>
          <a:bodyPr/>
          <a:lstStyle/>
          <a:p>
            <a:pPr marL="0" indent="0" algn="ctr">
              <a:buNone/>
            </a:pPr>
            <a:r>
              <a:rPr lang="en-US" dirty="0" smtClean="0"/>
              <a:t>METHODOLOGY</a:t>
            </a:r>
          </a:p>
          <a:p>
            <a:r>
              <a:rPr lang="en-US" dirty="0"/>
              <a:t>This is the method of gathering facts about a situation, these include; interview, questionnaire, record inspection, and objective. </a:t>
            </a:r>
          </a:p>
          <a:p>
            <a:r>
              <a:rPr lang="en-US" dirty="0"/>
              <a:t>Each of these methods has a particular advantage, and also disadvantage, hence an Analyst may use two or more to complement each other, and help ensure a thorough Investigation. </a:t>
            </a:r>
          </a:p>
          <a:p>
            <a:pPr algn="ctr"/>
            <a:endParaRPr lang="en-US" dirty="0"/>
          </a:p>
        </p:txBody>
      </p:sp>
    </p:spTree>
    <p:extLst>
      <p:ext uri="{BB962C8B-B14F-4D97-AF65-F5344CB8AC3E}">
        <p14:creationId xmlns:p14="http://schemas.microsoft.com/office/powerpoint/2010/main" val="378667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86</TotalTime>
  <Words>1743</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MODULARITIES</vt:lpstr>
      <vt:lpstr>IMPLEMENTATION</vt:lpstr>
      <vt:lpstr>SOFTWARE REQUIRMENT</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11</cp:revision>
  <dcterms:created xsi:type="dcterms:W3CDTF">2022-03-14T22:50:25Z</dcterms:created>
  <dcterms:modified xsi:type="dcterms:W3CDTF">2022-03-16T08:35:44Z</dcterms:modified>
</cp:coreProperties>
</file>