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0" r:id="rId3"/>
    <p:sldId id="285" r:id="rId4"/>
    <p:sldId id="264" r:id="rId5"/>
    <p:sldId id="262" r:id="rId6"/>
    <p:sldId id="277" r:id="rId7"/>
    <p:sldId id="273" r:id="rId8"/>
    <p:sldId id="284" r:id="rId9"/>
    <p:sldId id="309" r:id="rId10"/>
    <p:sldId id="274" r:id="rId11"/>
    <p:sldId id="299" r:id="rId12"/>
    <p:sldId id="306" r:id="rId13"/>
    <p:sldId id="303" r:id="rId14"/>
    <p:sldId id="301" r:id="rId15"/>
    <p:sldId id="30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346"/>
    <a:srgbClr val="21A366"/>
    <a:srgbClr val="185C37"/>
    <a:srgbClr val="D8EBCD"/>
    <a:srgbClr val="F5F5F5"/>
    <a:srgbClr val="107C41"/>
    <a:srgbClr val="33C481"/>
    <a:srgbClr val="F5F5FF"/>
    <a:srgbClr val="ECECEC"/>
    <a:srgbClr val="DC4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6" y="-66"/>
      </p:cViewPr>
      <p:guideLst>
        <p:guide orient="horz" pos="4133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00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2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10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0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3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91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98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08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6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42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11039302" y="-5"/>
            <a:ext cx="328711" cy="6858000"/>
          </a:xfrm>
          <a:prstGeom prst="rect">
            <a:avLst/>
          </a:prstGeom>
          <a:solidFill>
            <a:srgbClr val="33C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1368013" y="0"/>
            <a:ext cx="499171" cy="6858001"/>
          </a:xfrm>
          <a:prstGeom prst="rect">
            <a:avLst/>
          </a:prstGeom>
          <a:solidFill>
            <a:srgbClr val="21A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11834076" y="-1"/>
            <a:ext cx="365577" cy="6858001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972" y="373855"/>
            <a:ext cx="894892" cy="854054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FA6AE-887D-4CF2-87D2-BDB19D9092AC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27B0-F682-4973-9BAD-04B3450AD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6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imeiroacesso.rj.senac.br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mail/?view=cm&amp;fs=1&amp;to=luana.silva%40rj.senac.br&amp;authuser=0" TargetMode="External"/><Relationship Id="rId2" Type="http://schemas.openxmlformats.org/officeDocument/2006/relationships/hyperlink" Target="https://mail.google.com/mail/?view=cm&amp;fs=1&amp;to=sabrina.sousa%40rj.senac.br&amp;authuser=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mulo-sousa-57073911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planilhasrj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j.senac.br/sobre-o-senac/emissao-de-certificado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port.microsoft.com/pt-br/excel?ui=pt-br&amp;rs=pt-br&amp;ad=br" TargetMode="External"/><Relationship Id="rId5" Type="http://schemas.openxmlformats.org/officeDocument/2006/relationships/hyperlink" Target="https://github.com/venvrj/Excel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primeiroacesso.rj.senac.br/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2" y="256530"/>
            <a:ext cx="842211" cy="84221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56693" y="555375"/>
            <a:ext cx="423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Curso de EXCEL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8"/>
          <a:stretch/>
        </p:blipFill>
        <p:spPr>
          <a:xfrm>
            <a:off x="8610600" y="2753781"/>
            <a:ext cx="3578421" cy="2496198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33306"/>
              </p:ext>
            </p:extLst>
          </p:nvPr>
        </p:nvGraphicFramePr>
        <p:xfrm>
          <a:off x="232502" y="3004685"/>
          <a:ext cx="7852870" cy="1977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3698">
                  <a:extLst>
                    <a:ext uri="{9D8B030D-6E8A-4147-A177-3AD203B41FA5}">
                      <a16:colId xmlns:a16="http://schemas.microsoft.com/office/drawing/2014/main" val="2051667095"/>
                    </a:ext>
                  </a:extLst>
                </a:gridCol>
                <a:gridCol w="293914">
                  <a:extLst>
                    <a:ext uri="{9D8B030D-6E8A-4147-A177-3AD203B41FA5}">
                      <a16:colId xmlns:a16="http://schemas.microsoft.com/office/drawing/2014/main" val="3919744536"/>
                    </a:ext>
                  </a:extLst>
                </a:gridCol>
                <a:gridCol w="653304">
                  <a:extLst>
                    <a:ext uri="{9D8B030D-6E8A-4147-A177-3AD203B41FA5}">
                      <a16:colId xmlns:a16="http://schemas.microsoft.com/office/drawing/2014/main" val="3075459670"/>
                    </a:ext>
                  </a:extLst>
                </a:gridCol>
                <a:gridCol w="3251954">
                  <a:extLst>
                    <a:ext uri="{9D8B030D-6E8A-4147-A177-3AD203B41FA5}">
                      <a16:colId xmlns:a16="http://schemas.microsoft.com/office/drawing/2014/main" val="391741433"/>
                    </a:ext>
                  </a:extLst>
                </a:gridCol>
              </a:tblGrid>
              <a:tr h="81801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Apresentação do Curso</a:t>
                      </a:r>
                      <a:endParaRPr lang="pt-BR" sz="2400" b="1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400" b="1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91200"/>
                  </a:ext>
                </a:extLst>
              </a:tr>
              <a:tr h="579819">
                <a:tc gridSpan="2">
                  <a:txBody>
                    <a:bodyPr/>
                    <a:lstStyle/>
                    <a:p>
                      <a:r>
                        <a:rPr lang="pt-BR" sz="24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Cronograma das aulas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Processo de Avaliação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1577"/>
                  </a:ext>
                </a:extLst>
              </a:tr>
              <a:tr h="579819">
                <a:tc>
                  <a:txBody>
                    <a:bodyPr/>
                    <a:lstStyle/>
                    <a:p>
                      <a:r>
                        <a:rPr lang="pt-BR" sz="2400" b="1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Portal SENAC do Aluno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pt-BR" sz="2400" b="1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sz="2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142245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1162851" y="330961"/>
            <a:ext cx="423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Microsoft Office Excel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513" y="3579311"/>
            <a:ext cx="227970" cy="4551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8F13907-83C9-C292-99B9-F820BB4564CF}"/>
              </a:ext>
            </a:extLst>
          </p:cNvPr>
          <p:cNvSpPr txBox="1"/>
          <p:nvPr/>
        </p:nvSpPr>
        <p:spPr>
          <a:xfrm>
            <a:off x="1156693" y="1156572"/>
            <a:ext cx="423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Apresentação</a:t>
            </a:r>
          </a:p>
        </p:txBody>
      </p:sp>
      <p:pic>
        <p:nvPicPr>
          <p:cNvPr id="3" name="Imagem 7">
            <a:extLst>
              <a:ext uri="{FF2B5EF4-FFF2-40B4-BE49-F238E27FC236}">
                <a16:creationId xmlns:a16="http://schemas.microsoft.com/office/drawing/2014/main" id="{2B5AF3BC-3FAA-0B9D-609F-D6EFF615F3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751" y="3553055"/>
            <a:ext cx="434470" cy="25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08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Portal SENAC para o Aluno</a:t>
            </a:r>
          </a:p>
        </p:txBody>
      </p:sp>
      <p:sp>
        <p:nvSpPr>
          <p:cNvPr id="16" name="CaixaDeTexto 17"/>
          <p:cNvSpPr txBox="1"/>
          <p:nvPr/>
        </p:nvSpPr>
        <p:spPr>
          <a:xfrm>
            <a:off x="627891" y="2172102"/>
            <a:ext cx="3232571" cy="334775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Requerimentos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Portal de comunicação do estudante com as áreas Educacional e Administrativas do SENAC.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Consulte no link abaixo: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https://www.rj.senac.br/requerimentos-web/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6" name="Agrupar 5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C1FE008-7BA8-BEF0-FE61-56452AE19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383" y="1476746"/>
            <a:ext cx="6903122" cy="4286896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7D92D858-AE09-1438-8260-D430E9BEB2B2}"/>
              </a:ext>
            </a:extLst>
          </p:cNvPr>
          <p:cNvGrpSpPr/>
          <p:nvPr/>
        </p:nvGrpSpPr>
        <p:grpSpPr>
          <a:xfrm>
            <a:off x="10621808" y="5657911"/>
            <a:ext cx="1598351" cy="1363700"/>
            <a:chOff x="10202186" y="4924511"/>
            <a:chExt cx="1598351" cy="163121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7D29FC5-5A4E-FC2B-7727-EE75825E447F}"/>
                </a:ext>
              </a:extLst>
            </p:cNvPr>
            <p:cNvSpPr txBox="1"/>
            <p:nvPr/>
          </p:nvSpPr>
          <p:spPr>
            <a:xfrm>
              <a:off x="10899929" y="4924511"/>
              <a:ext cx="90060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l"/>
              <a:r>
                <a:rPr lang="pt-BR" dirty="0"/>
                <a:t>0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7957A39-D931-9417-984F-657ACCF85FA0}"/>
                </a:ext>
              </a:extLst>
            </p:cNvPr>
            <p:cNvSpPr txBox="1"/>
            <p:nvPr/>
          </p:nvSpPr>
          <p:spPr>
            <a:xfrm>
              <a:off x="10202186" y="4933626"/>
              <a:ext cx="9666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64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Portal SENAC para o Aluno</a:t>
            </a:r>
          </a:p>
        </p:txBody>
      </p:sp>
      <p:sp>
        <p:nvSpPr>
          <p:cNvPr id="16" name="CaixaDeTexto 17"/>
          <p:cNvSpPr txBox="1"/>
          <p:nvPr/>
        </p:nvSpPr>
        <p:spPr>
          <a:xfrm>
            <a:off x="627890" y="2172102"/>
            <a:ext cx="4772245" cy="29008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Senac Interliga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Portal direcionado à carreira do estudante e na geração de novas oportunidades no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Consulte no link abaixo: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	https://www.senacinterliga.com.br/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6" name="Agrupar 5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6BBFC26-78A6-A3DE-9121-41212E45A3BE}"/>
              </a:ext>
            </a:extLst>
          </p:cNvPr>
          <p:cNvGrpSpPr/>
          <p:nvPr/>
        </p:nvGrpSpPr>
        <p:grpSpPr>
          <a:xfrm>
            <a:off x="10621808" y="5657911"/>
            <a:ext cx="1598351" cy="1169551"/>
            <a:chOff x="10202186" y="4924511"/>
            <a:chExt cx="1598351" cy="139898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BC9A9F1-7FEC-FF51-8679-75F2A25C76BE}"/>
                </a:ext>
              </a:extLst>
            </p:cNvPr>
            <p:cNvSpPr txBox="1"/>
            <p:nvPr/>
          </p:nvSpPr>
          <p:spPr>
            <a:xfrm>
              <a:off x="10899929" y="4924511"/>
              <a:ext cx="900608" cy="139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l"/>
              <a:r>
                <a:rPr lang="pt-BR" dirty="0"/>
                <a:t>1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CD0E322-BEDB-6224-7D3B-6F6E9F8747F7}"/>
                </a:ext>
              </a:extLst>
            </p:cNvPr>
            <p:cNvSpPr txBox="1"/>
            <p:nvPr/>
          </p:nvSpPr>
          <p:spPr>
            <a:xfrm>
              <a:off x="10202186" y="4933626"/>
              <a:ext cx="9666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r"/>
              <a:r>
                <a:rPr lang="pt-BR" dirty="0"/>
                <a:t>1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7E68356D-68FE-838D-01F0-F66BADAD0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360" y="1849746"/>
            <a:ext cx="6494006" cy="332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5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Portal SENAC para o Aluno</a:t>
            </a:r>
          </a:p>
        </p:txBody>
      </p:sp>
      <p:sp>
        <p:nvSpPr>
          <p:cNvPr id="16" name="CaixaDeTexto 17"/>
          <p:cNvSpPr txBox="1"/>
          <p:nvPr/>
        </p:nvSpPr>
        <p:spPr>
          <a:xfrm>
            <a:off x="342000" y="1275045"/>
            <a:ext cx="5058136" cy="395256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Campus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Plataforma de acesso onde será disponibilizado todo o material para as aulas.</a:t>
            </a:r>
          </a:p>
          <a:p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Acesso em: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https://primeiroacesso.rj.senac.br/</a:t>
            </a: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6" name="Agrupar 5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E7CA70-2F9F-AC7C-74EC-A3D5A8029835}"/>
              </a:ext>
            </a:extLst>
          </p:cNvPr>
          <p:cNvGrpSpPr/>
          <p:nvPr/>
        </p:nvGrpSpPr>
        <p:grpSpPr>
          <a:xfrm>
            <a:off x="10621808" y="5657911"/>
            <a:ext cx="1598351" cy="1169551"/>
            <a:chOff x="10202186" y="4924511"/>
            <a:chExt cx="1598351" cy="139898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470FF3F-2980-15E4-D148-6BC3F8E49CD6}"/>
                </a:ext>
              </a:extLst>
            </p:cNvPr>
            <p:cNvSpPr txBox="1"/>
            <p:nvPr/>
          </p:nvSpPr>
          <p:spPr>
            <a:xfrm>
              <a:off x="10899929" y="4924511"/>
              <a:ext cx="900608" cy="139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l"/>
              <a:r>
                <a:rPr lang="pt-BR" dirty="0"/>
                <a:t>2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78A171D-7EE8-3BBE-CB08-D73268CB1C3A}"/>
                </a:ext>
              </a:extLst>
            </p:cNvPr>
            <p:cNvSpPr txBox="1"/>
            <p:nvPr/>
          </p:nvSpPr>
          <p:spPr>
            <a:xfrm>
              <a:off x="10202186" y="4933626"/>
              <a:ext cx="9666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r"/>
              <a:r>
                <a:rPr lang="pt-BR" dirty="0"/>
                <a:t>1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083B25AA-4F6B-7615-210B-75870374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049" y="1216325"/>
            <a:ext cx="5650411" cy="40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9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Portal SENAC para o Aluno</a:t>
            </a:r>
          </a:p>
        </p:txBody>
      </p:sp>
      <p:sp>
        <p:nvSpPr>
          <p:cNvPr id="16" name="CaixaDeTexto 17"/>
          <p:cNvSpPr txBox="1"/>
          <p:nvPr/>
        </p:nvSpPr>
        <p:spPr>
          <a:xfrm>
            <a:off x="350627" y="1275045"/>
            <a:ext cx="10070082" cy="42889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Contato Equipe Educacional Senac Botafogo</a:t>
            </a:r>
          </a:p>
          <a:p>
            <a:pPr algn="ctr"/>
            <a:endParaRPr lang="pt-BR" sz="1600" b="1" i="0" dirty="0">
              <a:solidFill>
                <a:srgbClr val="5F636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600" b="1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Unidade Botafogo</a:t>
            </a:r>
          </a:p>
          <a:p>
            <a:pPr algn="ctr"/>
            <a:r>
              <a:rPr lang="pt-BR" sz="1600" b="0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2018-9026</a:t>
            </a:r>
          </a:p>
          <a:p>
            <a:pPr algn="ctr"/>
            <a:endParaRPr lang="pt-BR" sz="1600" b="0" i="0" dirty="0">
              <a:solidFill>
                <a:srgbClr val="5F636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600" b="1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Coordenação Educacional</a:t>
            </a:r>
          </a:p>
          <a:p>
            <a:pPr algn="ctr"/>
            <a:r>
              <a:rPr lang="pt-BR" sz="1600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Sabrina Ramal. 8237</a:t>
            </a:r>
          </a:p>
          <a:p>
            <a:pPr algn="ctr"/>
            <a:r>
              <a:rPr lang="pt-BR" sz="1600" b="0" i="0" u="none" strike="noStrike" dirty="0">
                <a:solidFill>
                  <a:srgbClr val="2962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sabrina.sousa@rj.senac.br</a:t>
            </a:r>
            <a:r>
              <a:rPr lang="pt-BR" sz="1600" b="0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ctr"/>
            <a:endParaRPr lang="pt-BR" sz="1600" b="0" i="0" dirty="0">
              <a:solidFill>
                <a:srgbClr val="5F636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600" b="1" dirty="0">
                <a:solidFill>
                  <a:srgbClr val="5F63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Coordenação Pedagógica</a:t>
            </a:r>
            <a:endParaRPr lang="pt-BR" sz="1600" b="1" i="0" dirty="0">
              <a:solidFill>
                <a:srgbClr val="5F636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600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Luana Ramal. 8245</a:t>
            </a:r>
            <a:endParaRPr lang="pt-BR" sz="1600" dirty="0">
              <a:solidFill>
                <a:srgbClr val="5F636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600" b="0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1600" b="0" i="0" u="none" strike="noStrike" dirty="0">
                <a:solidFill>
                  <a:srgbClr val="2962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luana.silva@rj.senac.br</a:t>
            </a:r>
            <a:endParaRPr lang="pt-BR" sz="1600" b="0" i="0" u="none" strike="noStrike" dirty="0">
              <a:solidFill>
                <a:srgbClr val="2962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1600" b="1" dirty="0">
              <a:solidFill>
                <a:srgbClr val="5F636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600" b="1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Supervisor Técnico</a:t>
            </a:r>
          </a:p>
          <a:p>
            <a:pPr algn="ctr"/>
            <a:r>
              <a:rPr lang="pt-BR" sz="1600" b="0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Rodrigo Martins</a:t>
            </a:r>
            <a:endParaRPr lang="pt-BR" sz="1600" dirty="0">
              <a:solidFill>
                <a:srgbClr val="5F636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600" b="0" i="0" dirty="0">
                <a:solidFill>
                  <a:srgbClr val="5F636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1600" b="0" i="0" u="none" strike="noStrike" dirty="0">
                <a:solidFill>
                  <a:srgbClr val="2962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rodrigo.martins@rj.senac.br</a:t>
            </a:r>
          </a:p>
          <a:p>
            <a:pPr algn="ctr"/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6" name="Agrupar 5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E7CA70-2F9F-AC7C-74EC-A3D5A8029835}"/>
              </a:ext>
            </a:extLst>
          </p:cNvPr>
          <p:cNvGrpSpPr/>
          <p:nvPr/>
        </p:nvGrpSpPr>
        <p:grpSpPr>
          <a:xfrm>
            <a:off x="10621808" y="5657911"/>
            <a:ext cx="1598351" cy="1169551"/>
            <a:chOff x="10202186" y="4924511"/>
            <a:chExt cx="1598351" cy="139898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470FF3F-2980-15E4-D148-6BC3F8E49CD6}"/>
                </a:ext>
              </a:extLst>
            </p:cNvPr>
            <p:cNvSpPr txBox="1"/>
            <p:nvPr/>
          </p:nvSpPr>
          <p:spPr>
            <a:xfrm>
              <a:off x="10899929" y="4924511"/>
              <a:ext cx="900608" cy="139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l"/>
              <a:r>
                <a:rPr lang="pt-BR" dirty="0"/>
                <a:t>3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78A171D-7EE8-3BBE-CB08-D73268CB1C3A}"/>
                </a:ext>
              </a:extLst>
            </p:cNvPr>
            <p:cNvSpPr txBox="1"/>
            <p:nvPr/>
          </p:nvSpPr>
          <p:spPr>
            <a:xfrm>
              <a:off x="10202186" y="4933626"/>
              <a:ext cx="9666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30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Planejamento das aulas</a:t>
            </a:r>
          </a:p>
        </p:txBody>
      </p:sp>
      <p:sp>
        <p:nvSpPr>
          <p:cNvPr id="16" name="CaixaDeTexto 17"/>
          <p:cNvSpPr txBox="1"/>
          <p:nvPr/>
        </p:nvSpPr>
        <p:spPr>
          <a:xfrm>
            <a:off x="627891" y="1222151"/>
            <a:ext cx="9993917" cy="538140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Aula1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Apresentação do layout do software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Modos de exibição, Inserção, edição, exclusão e formatação de células (colunas e linhas) e planilhas. Gerenciamento das guias de planilhas</a:t>
            </a:r>
          </a:p>
          <a:p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Estilos de células.</a:t>
            </a: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Aula 02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Formatação de Número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Operadores lógicos e aritméticos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Tipos de referência (relativa, absoluta e mista)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Fórmulas e funções: Conceitos e Aplicação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Funções Matemáticas e Trigonométricas: SOMA e MULT e Funções Data e hora: HOJE E AGORA.</a:t>
            </a:r>
          </a:p>
          <a:p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Aula 03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Formatar como Tabela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Fórmulas e funções: Conceitos e Aplicação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Funções Estatísticas: MÉDIA, MÁXIMO, MÍNIMO, MAIOR, MENOR, CONT.VALORES, CONT.NÚM, CONTAR.VAZIO. </a:t>
            </a: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CONT.SE, SOMASE e MÉDIASE.</a:t>
            </a:r>
          </a:p>
          <a:p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6" name="Agrupar 5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E7CA70-2F9F-AC7C-74EC-A3D5A8029835}"/>
              </a:ext>
            </a:extLst>
          </p:cNvPr>
          <p:cNvGrpSpPr/>
          <p:nvPr/>
        </p:nvGrpSpPr>
        <p:grpSpPr>
          <a:xfrm>
            <a:off x="10621808" y="5657911"/>
            <a:ext cx="1598351" cy="1169551"/>
            <a:chOff x="10202186" y="4924511"/>
            <a:chExt cx="1598351" cy="139898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470FF3F-2980-15E4-D148-6BC3F8E49CD6}"/>
                </a:ext>
              </a:extLst>
            </p:cNvPr>
            <p:cNvSpPr txBox="1"/>
            <p:nvPr/>
          </p:nvSpPr>
          <p:spPr>
            <a:xfrm>
              <a:off x="10899929" y="4924511"/>
              <a:ext cx="900608" cy="139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l"/>
              <a:r>
                <a:rPr lang="pt-BR" dirty="0"/>
                <a:t>4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78A171D-7EE8-3BBE-CB08-D73268CB1C3A}"/>
                </a:ext>
              </a:extLst>
            </p:cNvPr>
            <p:cNvSpPr txBox="1"/>
            <p:nvPr/>
          </p:nvSpPr>
          <p:spPr>
            <a:xfrm>
              <a:off x="10202186" y="4933626"/>
              <a:ext cx="9666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31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Planejamento das aulas</a:t>
            </a:r>
          </a:p>
        </p:txBody>
      </p:sp>
      <p:sp>
        <p:nvSpPr>
          <p:cNvPr id="16" name="CaixaDeTexto 17"/>
          <p:cNvSpPr txBox="1"/>
          <p:nvPr/>
        </p:nvSpPr>
        <p:spPr>
          <a:xfrm>
            <a:off x="627891" y="1222152"/>
            <a:ext cx="9993917" cy="443576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Aula 04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Fórmulas e funções: Conceitos e Aplicação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Função Lógica: SE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Remover duplicatas.</a:t>
            </a:r>
          </a:p>
          <a:p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Aula 05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Recursos de imagens e autoformas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Elaboração e gerenciamento de gráficos</a:t>
            </a:r>
          </a:p>
          <a:p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Aula 06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Classificar e filtrar dados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Formatação Condicional Simples.</a:t>
            </a:r>
          </a:p>
          <a:p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Aula 07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Congelamento de painéis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Cabeçalho e rodapé e Configuração</a:t>
            </a: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visualização de impressão de planilhas.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6" name="Agrupar 5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E7CA70-2F9F-AC7C-74EC-A3D5A8029835}"/>
              </a:ext>
            </a:extLst>
          </p:cNvPr>
          <p:cNvGrpSpPr/>
          <p:nvPr/>
        </p:nvGrpSpPr>
        <p:grpSpPr>
          <a:xfrm>
            <a:off x="10621808" y="5657911"/>
            <a:ext cx="1598351" cy="1169551"/>
            <a:chOff x="10202186" y="4924511"/>
            <a:chExt cx="1598351" cy="139898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470FF3F-2980-15E4-D148-6BC3F8E49CD6}"/>
                </a:ext>
              </a:extLst>
            </p:cNvPr>
            <p:cNvSpPr txBox="1"/>
            <p:nvPr/>
          </p:nvSpPr>
          <p:spPr>
            <a:xfrm>
              <a:off x="10899929" y="4924511"/>
              <a:ext cx="900608" cy="139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l"/>
              <a:r>
                <a:rPr lang="pt-BR" dirty="0"/>
                <a:t>5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78A171D-7EE8-3BBE-CB08-D73268CB1C3A}"/>
                </a:ext>
              </a:extLst>
            </p:cNvPr>
            <p:cNvSpPr txBox="1"/>
            <p:nvPr/>
          </p:nvSpPr>
          <p:spPr>
            <a:xfrm>
              <a:off x="10202186" y="4933626"/>
              <a:ext cx="9666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7000">
                  <a:solidFill>
                    <a:srgbClr val="D8EBCD"/>
                  </a:solidFill>
                  <a:latin typeface="Tw Cen MT Condensed Extra Bold" panose="020B0803020202020204" pitchFamily="34" charset="0"/>
                  <a:ea typeface="Segoe UI Black" panose="020B0A02040204020203" pitchFamily="34" charset="0"/>
                </a:defRPr>
              </a:lvl1pPr>
            </a:lstStyle>
            <a:p>
              <a:pPr algn="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41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Apresentação do Instrutor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sp>
        <p:nvSpPr>
          <p:cNvPr id="4" name="CaixaDeTexto 17">
            <a:extLst>
              <a:ext uri="{FF2B5EF4-FFF2-40B4-BE49-F238E27FC236}">
                <a16:creationId xmlns:a16="http://schemas.microsoft.com/office/drawing/2014/main" id="{7718C93B-4772-A39B-91A6-226FF860607D}"/>
              </a:ext>
            </a:extLst>
          </p:cNvPr>
          <p:cNvSpPr txBox="1"/>
          <p:nvPr/>
        </p:nvSpPr>
        <p:spPr>
          <a:xfrm>
            <a:off x="691376" y="1240263"/>
            <a:ext cx="10020172" cy="52090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Rômulo Sousa</a:t>
            </a:r>
          </a:p>
          <a:p>
            <a:pPr algn="ctr"/>
            <a:endParaRPr lang="pt-BR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Quem sou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https://www.linkedin.com/in/romulo-sousa-570739110/</a:t>
            </a:r>
            <a:endParaRPr lang="pt-BR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Contato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eplanilhasrj@gmail.com</a:t>
            </a:r>
            <a:endParaRPr lang="pt-BR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para as aulas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Publicado no Campus Digital Senac</a:t>
            </a:r>
            <a:b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https://primeiroacesso.rj.senac.br/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106E78-35B8-D9C1-447B-0460742D331C}"/>
              </a:ext>
            </a:extLst>
          </p:cNvPr>
          <p:cNvSpPr txBox="1"/>
          <p:nvPr/>
        </p:nvSpPr>
        <p:spPr>
          <a:xfrm>
            <a:off x="10711548" y="5675159"/>
            <a:ext cx="1553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rgbClr val="D8EBCD"/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070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Sobre o Conteúdo e Material das Aulas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6" name="Agrupar 5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sp>
        <p:nvSpPr>
          <p:cNvPr id="2" name="CaixaDeTexto 25">
            <a:extLst>
              <a:ext uri="{FF2B5EF4-FFF2-40B4-BE49-F238E27FC236}">
                <a16:creationId xmlns:a16="http://schemas.microsoft.com/office/drawing/2014/main" id="{BE4E1CC0-1091-7E55-A13E-F47EC2249D8A}"/>
              </a:ext>
            </a:extLst>
          </p:cNvPr>
          <p:cNvSpPr txBox="1"/>
          <p:nvPr/>
        </p:nvSpPr>
        <p:spPr>
          <a:xfrm>
            <a:off x="680224" y="1427357"/>
            <a:ext cx="10031323" cy="31246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O material de desenvolvimento será disponibilizado no site e nele constará arquivo PDF dos temas abordados em cada encontro, planilha de desenvolvimento de conhecimento e planilhas de atividades planejadas. Em referência as atividades planejadas serão resolvidas em casa e devolvidas para correção para o de e-mail </a:t>
            </a:r>
            <a:r>
              <a:rPr lang="pt-BR" sz="2000">
                <a:latin typeface="Segoe UI" panose="020B0502040204020203" pitchFamily="34" charset="0"/>
                <a:cs typeface="Segoe UI" panose="020B0502040204020203" pitchFamily="34" charset="0"/>
              </a:rPr>
              <a:t>do instrutor.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2DD2BD-9D9B-540A-C57D-70BA9F0A817A}"/>
              </a:ext>
            </a:extLst>
          </p:cNvPr>
          <p:cNvSpPr txBox="1"/>
          <p:nvPr/>
        </p:nvSpPr>
        <p:spPr>
          <a:xfrm>
            <a:off x="10711548" y="5675159"/>
            <a:ext cx="1553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rgbClr val="D8EBCD"/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334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Apresentação do Curso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711548" y="5675159"/>
            <a:ext cx="1553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rgbClr val="D8EBCD"/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</a:rPr>
              <a:t>4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sp>
        <p:nvSpPr>
          <p:cNvPr id="4" name="CaixaDeTexto 17">
            <a:extLst>
              <a:ext uri="{FF2B5EF4-FFF2-40B4-BE49-F238E27FC236}">
                <a16:creationId xmlns:a16="http://schemas.microsoft.com/office/drawing/2014/main" id="{7718C93B-4772-A39B-91A6-226FF860607D}"/>
              </a:ext>
            </a:extLst>
          </p:cNvPr>
          <p:cNvSpPr txBox="1"/>
          <p:nvPr/>
        </p:nvSpPr>
        <p:spPr>
          <a:xfrm>
            <a:off x="691376" y="1240263"/>
            <a:ext cx="10020172" cy="522720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do Curso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curso tem como objetivo permitir que os participantes tenham conhecimento necessário para elaborar planilhas com recursos de formatação e cálculos, conseguindo processar um considerável volume de dados. É destinado a estudantes e profissionais de quaisquer áreas, que necessitam elaborar planilhas formatadas com fórmulas.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 do Curso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Elabora planilhas utilizando fórmulas e recursos de formatação do Microsoft Excel.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711548" y="5675163"/>
            <a:ext cx="1553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rgbClr val="D8EBCD"/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</a:rPr>
              <a:t>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56692" y="430304"/>
            <a:ext cx="934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Conhecimentos do curso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sp>
        <p:nvSpPr>
          <p:cNvPr id="2" name="CaixaDeTexto 17">
            <a:extLst>
              <a:ext uri="{FF2B5EF4-FFF2-40B4-BE49-F238E27FC236}">
                <a16:creationId xmlns:a16="http://schemas.microsoft.com/office/drawing/2014/main" id="{1AD5DDB1-0840-82FF-F0D3-03DCC9E10B7B}"/>
              </a:ext>
            </a:extLst>
          </p:cNvPr>
          <p:cNvSpPr txBox="1"/>
          <p:nvPr/>
        </p:nvSpPr>
        <p:spPr>
          <a:xfrm>
            <a:off x="646770" y="888521"/>
            <a:ext cx="10064777" cy="583566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Apresentação do layout do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Modo de exibição.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Inserção, edição, exclusão e formatação de células (colunas e linhas) e planilhas.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Gerenciamento das guias de planilhas.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Tipos de referências: relativa, absoluta e mista.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Fórmulas e funções: conceitos e aplicação: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Funções matemáticas e trigonométricas: SOMA e MULT.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Funções data e hora: HOJE e AGORA.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Funções estatísticas: MÉDIA, MÁXIMO, MÍNIMO, MENOR, MAIOR, CONT.VALORES, 	CONT.NUM, CONTAR.VAZIO, CONT.SE, SOMASE, MÉDIASE.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Função lógica: 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Formatação: números, alinhamento, fonte, borda e preenchimento de células.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Estilos de células.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Formatar como Tabela.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Classificar e filtrar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Formatação condicional simples.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Remover duplicatas.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Recursos de imagem autoformas.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Elaboração e gerenciamento de gráficos.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Congelamento de painéis.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Cabeçalho e rodapé.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Configuração e visualização de impressão de planilhas.</a:t>
            </a:r>
          </a:p>
        </p:txBody>
      </p:sp>
    </p:spTree>
    <p:extLst>
      <p:ext uri="{BB962C8B-B14F-4D97-AF65-F5344CB8AC3E}">
        <p14:creationId xmlns:p14="http://schemas.microsoft.com/office/powerpoint/2010/main" val="362285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3" y="408643"/>
            <a:ext cx="80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Habilidades do curso</a:t>
            </a:r>
          </a:p>
        </p:txBody>
      </p:sp>
      <p:sp>
        <p:nvSpPr>
          <p:cNvPr id="16" name="CaixaDeTexto 17"/>
          <p:cNvSpPr txBox="1"/>
          <p:nvPr/>
        </p:nvSpPr>
        <p:spPr>
          <a:xfrm>
            <a:off x="646770" y="1296127"/>
            <a:ext cx="10064777" cy="490872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Operar planilhas utilizando fórmulas e funções e aplicando recursos de formatação.</a:t>
            </a:r>
          </a:p>
          <a:p>
            <a:pPr algn="ctr"/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Elaborar gráficos utilizando planilhas como fonte de dados.</a:t>
            </a:r>
          </a:p>
          <a:p>
            <a:pPr algn="ctr"/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</a:rPr>
              <a:t>Atitudes/Valores</a:t>
            </a:r>
          </a:p>
          <a:p>
            <a:pPr marL="0" indent="0" algn="ctr">
              <a:buNone/>
            </a:pPr>
            <a:r>
              <a:rPr lang="pt-BR" sz="1800" b="0" dirty="0">
                <a:solidFill>
                  <a:schemeClr val="tx1"/>
                </a:solidFill>
              </a:rPr>
              <a:t>(</a:t>
            </a:r>
            <a:r>
              <a:rPr lang="pt-BR" sz="1800" b="0" u="sng" dirty="0">
                <a:solidFill>
                  <a:schemeClr val="tx1"/>
                </a:solidFill>
              </a:rPr>
              <a:t>Marcas Formativa Senac</a:t>
            </a:r>
            <a:r>
              <a:rPr lang="pt-BR" sz="1800" b="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pt-BR" sz="1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 novas soluções no desenvolvimento do trabalho.</a:t>
            </a:r>
          </a:p>
          <a:p>
            <a:pPr marL="0" indent="0" algn="ctr">
              <a:buNone/>
            </a:pPr>
            <a:r>
              <a:rPr lang="pt-BR" sz="1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Responsabilidade no cumprimento das normas de segurança da informação.</a:t>
            </a:r>
          </a:p>
          <a:p>
            <a:pPr marL="0" indent="0" algn="ctr">
              <a:buNone/>
            </a:pPr>
            <a:r>
              <a:rPr lang="pt-BR" sz="1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Responsabilidade no uso dos dados (ética).</a:t>
            </a:r>
          </a:p>
          <a:p>
            <a:pPr marL="0" indent="0" algn="ctr">
              <a:buNone/>
            </a:pPr>
            <a:r>
              <a:rPr lang="pt-BR" sz="1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Colaboração no desenvolvimento do trabalho em equipe.</a:t>
            </a:r>
          </a:p>
          <a:p>
            <a:pPr marL="0" indent="0" algn="ctr">
              <a:buNone/>
            </a:pPr>
            <a:r>
              <a:rPr lang="pt-BR" sz="1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Senso crítico diante do processo de trabalho e às necessidades e especificidades do</a:t>
            </a:r>
          </a:p>
          <a:p>
            <a:pPr marL="0" indent="0" algn="ctr">
              <a:buNone/>
            </a:pPr>
            <a:r>
              <a:rPr lang="pt-BR" sz="1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usuário.</a:t>
            </a:r>
          </a:p>
          <a:p>
            <a:pPr marL="0" indent="0" algn="ctr">
              <a:buNone/>
            </a:pPr>
            <a:r>
              <a:rPr lang="pt-BR" sz="18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Comprometimento com o desenvolvimento das atividades profissionais.</a:t>
            </a: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sp>
        <p:nvSpPr>
          <p:cNvPr id="73" name="CaixaDeTexto 72"/>
          <p:cNvSpPr txBox="1"/>
          <p:nvPr/>
        </p:nvSpPr>
        <p:spPr>
          <a:xfrm>
            <a:off x="10711548" y="5675160"/>
            <a:ext cx="1553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0">
                <a:solidFill>
                  <a:srgbClr val="D8EBCD"/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</a:defRPr>
            </a:lvl1pPr>
          </a:lstStyle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9494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2" y="408643"/>
            <a:ext cx="911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Cronograma das Aulas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14" name="Agrupar 13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304" y="20222"/>
            <a:ext cx="118350" cy="236305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10711548" y="5686311"/>
            <a:ext cx="1553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0">
                <a:solidFill>
                  <a:srgbClr val="D8EBCD"/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</a:defRPr>
            </a:lvl1pPr>
          </a:lstStyle>
          <a:p>
            <a:r>
              <a:rPr lang="pt-BR" dirty="0"/>
              <a:t>7</a:t>
            </a:r>
          </a:p>
        </p:txBody>
      </p:sp>
      <p:sp>
        <p:nvSpPr>
          <p:cNvPr id="2" name="CaixaDeTexto 17">
            <a:extLst>
              <a:ext uri="{FF2B5EF4-FFF2-40B4-BE49-F238E27FC236}">
                <a16:creationId xmlns:a16="http://schemas.microsoft.com/office/drawing/2014/main" id="{3656ADBD-0226-BC16-3CB0-4225A9CEB7CA}"/>
              </a:ext>
            </a:extLst>
          </p:cNvPr>
          <p:cNvSpPr txBox="1"/>
          <p:nvPr/>
        </p:nvSpPr>
        <p:spPr>
          <a:xfrm>
            <a:off x="376504" y="1542188"/>
            <a:ext cx="10604921" cy="40132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defPPr>
              <a:defRPr lang="pt-BR"/>
            </a:defPPr>
            <a:lvl1pPr indent="0"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pt-BR" dirty="0"/>
              <a:t>São 7 aulas, segunda, quarta e sexta, </a:t>
            </a:r>
          </a:p>
          <a:p>
            <a:r>
              <a:rPr lang="pt-BR" dirty="0"/>
              <a:t>com duração de 4h, com início às 13 h até 17h </a:t>
            </a:r>
          </a:p>
          <a:p>
            <a:r>
              <a:rPr lang="pt-BR" dirty="0"/>
              <a:t>e tendo 20min de intervalo.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Dias das aulas são:</a:t>
            </a:r>
          </a:p>
          <a:p>
            <a:pPr>
              <a:spcAft>
                <a:spcPts val="750"/>
              </a:spcAft>
            </a:pPr>
            <a:r>
              <a:rPr lang="pt-BR" dirty="0"/>
              <a:t>11/11/2024, 13/11/2024, 22/11/2024, 25/11/2024, </a:t>
            </a:r>
          </a:p>
          <a:p>
            <a:pPr>
              <a:spcAft>
                <a:spcPts val="750"/>
              </a:spcAft>
            </a:pPr>
            <a:r>
              <a:rPr lang="pt-BR" dirty="0"/>
              <a:t>27/11/2024, 29/11/2024 e 02/12/2024</a:t>
            </a:r>
            <a:r>
              <a:rPr lang="pt-BR" b="0" i="0" dirty="0">
                <a:solidFill>
                  <a:srgbClr val="626B77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IMPORTANTE</a:t>
            </a:r>
            <a:br>
              <a:rPr lang="pt-BR" dirty="0"/>
            </a:br>
            <a:r>
              <a:rPr lang="pt-BR" dirty="0"/>
              <a:t>Sempre observar o número da sala de aula na lista que fica disponível</a:t>
            </a:r>
            <a:br>
              <a:rPr lang="pt-BR" dirty="0"/>
            </a:br>
            <a:r>
              <a:rPr lang="pt-BR" dirty="0"/>
              <a:t>no andar térreo em frente ao elevador.</a:t>
            </a:r>
          </a:p>
        </p:txBody>
      </p:sp>
    </p:spTree>
    <p:extLst>
      <p:ext uri="{BB962C8B-B14F-4D97-AF65-F5344CB8AC3E}">
        <p14:creationId xmlns:p14="http://schemas.microsoft.com/office/powerpoint/2010/main" val="392789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2" y="408643"/>
            <a:ext cx="911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Elementos de Avaliação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27" name="Agrupar 26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sp>
        <p:nvSpPr>
          <p:cNvPr id="31" name="CaixaDeTexto 30"/>
          <p:cNvSpPr txBox="1"/>
          <p:nvPr/>
        </p:nvSpPr>
        <p:spPr>
          <a:xfrm>
            <a:off x="10711548" y="5686319"/>
            <a:ext cx="1553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0">
                <a:solidFill>
                  <a:srgbClr val="D8EBCD"/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</a:defRPr>
            </a:lvl1pPr>
          </a:lstStyle>
          <a:p>
            <a:r>
              <a:rPr lang="pt-BR" dirty="0"/>
              <a:t>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7C45A5-8194-F85F-A045-57EEAD7252D7}"/>
              </a:ext>
            </a:extLst>
          </p:cNvPr>
          <p:cNvSpPr/>
          <p:nvPr/>
        </p:nvSpPr>
        <p:spPr>
          <a:xfrm>
            <a:off x="1104180" y="1286265"/>
            <a:ext cx="977372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</a:p>
          <a:p>
            <a:pPr algn="ctr"/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Através de atividades desenvolvidas no ambiente de ensino ou proposta a ser realizada em domicílio de forma individual ou em grupo.</a:t>
            </a:r>
          </a:p>
          <a:p>
            <a:pPr algn="ctr"/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[2]</a:t>
            </a:r>
          </a:p>
          <a:p>
            <a:pPr algn="ctr"/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Frequência conta ponto pois para aprovação você deverá ter no mínimo 75% de presença ao longo do curso.</a:t>
            </a:r>
          </a:p>
          <a:p>
            <a:pPr algn="ctr"/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[3]</a:t>
            </a:r>
          </a:p>
          <a:p>
            <a:pPr algn="ctr"/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Recuperação paralela é aplicada como uma forma de reforçar o conhecimento do aluno melhorando pontos observados pelo instrutor.</a:t>
            </a:r>
          </a:p>
          <a:p>
            <a:pPr algn="ctr"/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[4]</a:t>
            </a:r>
          </a:p>
          <a:p>
            <a:pPr algn="ctr"/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 nota no Senac recebe o termo de menções que são informadas no final do curso que são: “A” Atende, “AP” Atende parcialmente ou “NA” Não Atende.</a:t>
            </a:r>
          </a:p>
          <a:p>
            <a:pPr algn="ctr"/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[5]</a:t>
            </a:r>
          </a:p>
          <a:p>
            <a:pPr algn="ctr"/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 emissão do certificado para o aluno aprovado é realizada após 10 dias úteis e sua emissão é disponibilidade do link 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https://www.rj.senac.br/sobre-o-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senac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emissao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-de-certificados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[6]</a:t>
            </a:r>
          </a:p>
          <a:p>
            <a:pPr algn="ctr"/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Ao término do curso, o Campus Digital ficará ativo aproximadamente 180 dias. Após este período o sistema bloqueará o acesso do usuário à plataforma.</a:t>
            </a:r>
          </a:p>
        </p:txBody>
      </p:sp>
    </p:spTree>
    <p:extLst>
      <p:ext uri="{BB962C8B-B14F-4D97-AF65-F5344CB8AC3E}">
        <p14:creationId xmlns:p14="http://schemas.microsoft.com/office/powerpoint/2010/main" val="40273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56692" y="408643"/>
            <a:ext cx="911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Material das aulas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A88BF9-7D21-4511-B748-7F3725A7800B}"/>
              </a:ext>
            </a:extLst>
          </p:cNvPr>
          <p:cNvSpPr/>
          <p:nvPr/>
        </p:nvSpPr>
        <p:spPr>
          <a:xfrm>
            <a:off x="254887" y="254443"/>
            <a:ext cx="901805" cy="83162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grpSp>
        <p:nvGrpSpPr>
          <p:cNvPr id="27" name="Agrupar 26"/>
          <p:cNvGrpSpPr/>
          <p:nvPr/>
        </p:nvGrpSpPr>
        <p:grpSpPr>
          <a:xfrm>
            <a:off x="155241" y="215248"/>
            <a:ext cx="988387" cy="905597"/>
            <a:chOff x="3082290" y="1086063"/>
            <a:chExt cx="723900" cy="678635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7D07A2F-0A71-4633-AFE8-4A2A7867A277}"/>
                </a:ext>
              </a:extLst>
            </p:cNvPr>
            <p:cNvSpPr/>
            <p:nvPr/>
          </p:nvSpPr>
          <p:spPr>
            <a:xfrm>
              <a:off x="3082290" y="1086063"/>
              <a:ext cx="723900" cy="678635"/>
            </a:xfrm>
            <a:prstGeom prst="ellipse">
              <a:avLst/>
            </a:prstGeom>
            <a:solidFill>
              <a:srgbClr val="EFF6E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FACBC7C-0F2A-410C-85EF-17CD86C7A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344" y="1217416"/>
              <a:ext cx="438708" cy="441490"/>
            </a:xfrm>
            <a:prstGeom prst="rect">
              <a:avLst/>
            </a:prstGeom>
          </p:spPr>
        </p:pic>
      </p:grpSp>
      <p:sp>
        <p:nvSpPr>
          <p:cNvPr id="31" name="CaixaDeTexto 30"/>
          <p:cNvSpPr txBox="1"/>
          <p:nvPr/>
        </p:nvSpPr>
        <p:spPr>
          <a:xfrm>
            <a:off x="10711548" y="5686319"/>
            <a:ext cx="1553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000">
                <a:solidFill>
                  <a:srgbClr val="D8EBCD"/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</a:defRPr>
            </a:lvl1pPr>
          </a:lstStyle>
          <a:p>
            <a:r>
              <a:rPr lang="pt-BR" dirty="0"/>
              <a:t>9</a:t>
            </a:r>
          </a:p>
        </p:txBody>
      </p:sp>
      <p:sp>
        <p:nvSpPr>
          <p:cNvPr id="3" name="CaixaDeTexto 25">
            <a:extLst>
              <a:ext uri="{FF2B5EF4-FFF2-40B4-BE49-F238E27FC236}">
                <a16:creationId xmlns:a16="http://schemas.microsoft.com/office/drawing/2014/main" id="{9B5E05CE-2B85-A5F2-501B-79DC88FCA7DD}"/>
              </a:ext>
            </a:extLst>
          </p:cNvPr>
          <p:cNvSpPr txBox="1"/>
          <p:nvPr/>
        </p:nvSpPr>
        <p:spPr>
          <a:xfrm>
            <a:off x="1066800" y="1275044"/>
            <a:ext cx="9966385" cy="52860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pt-BR"/>
            </a:defPPr>
            <a:lvl1pPr indent="0" algn="just">
              <a:buFont typeface="Arial" panose="020B0604020202020204" pitchFamily="34" charset="0"/>
              <a:buNone/>
              <a:defRPr sz="17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indent="0">
              <a:defRPr sz="1100">
                <a:solidFill>
                  <a:schemeClr val="dk1"/>
                </a:solidFill>
              </a:defRPr>
            </a:lvl2pPr>
            <a:lvl3pPr indent="0">
              <a:defRPr sz="1100">
                <a:solidFill>
                  <a:schemeClr val="dk1"/>
                </a:solidFill>
              </a:defRPr>
            </a:lvl3pPr>
            <a:lvl4pPr indent="0">
              <a:defRPr sz="1100">
                <a:solidFill>
                  <a:schemeClr val="dk1"/>
                </a:solidFill>
              </a:defRPr>
            </a:lvl4pPr>
            <a:lvl5pPr indent="0">
              <a:defRPr sz="1100">
                <a:solidFill>
                  <a:schemeClr val="dk1"/>
                </a:solidFill>
              </a:defRPr>
            </a:lvl5pPr>
            <a:lvl6pPr indent="0">
              <a:defRPr sz="1100">
                <a:solidFill>
                  <a:schemeClr val="dk1"/>
                </a:solidFill>
              </a:defRPr>
            </a:lvl6pPr>
            <a:lvl7pPr indent="0">
              <a:defRPr sz="1100">
                <a:solidFill>
                  <a:schemeClr val="dk1"/>
                </a:solidFill>
              </a:defRPr>
            </a:lvl7pPr>
            <a:lvl8pPr indent="0">
              <a:defRPr sz="1100">
                <a:solidFill>
                  <a:schemeClr val="dk1"/>
                </a:solidFill>
              </a:defRPr>
            </a:lvl8pPr>
            <a:lvl9pPr indent="0">
              <a:defRPr sz="1100">
                <a:solidFill>
                  <a:schemeClr val="dk1"/>
                </a:solidFill>
              </a:defRPr>
            </a:lvl9pPr>
          </a:lstStyle>
          <a:p>
            <a:pPr algn="ctr"/>
            <a:r>
              <a:rPr lang="pt-BR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publicação do material didático </a:t>
            </a:r>
            <a:r>
              <a:rPr lang="pt-BR" b="0" dirty="0">
                <a:solidFill>
                  <a:schemeClr val="tx1"/>
                </a:solidFill>
              </a:rPr>
              <a:t>será</a:t>
            </a:r>
            <a:r>
              <a:rPr lang="pt-BR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 plataforma do  Campus Digital Senac, ou em caso especial no </a:t>
            </a:r>
            <a:r>
              <a:rPr lang="pt-BR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pt-BR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onde constarão o conteúdo a ser abordado nas aulas além de arquivos para </a:t>
            </a:r>
            <a:r>
              <a:rPr lang="pt-BR" b="0" dirty="0">
                <a:solidFill>
                  <a:schemeClr val="tx1"/>
                </a:solidFill>
              </a:rPr>
              <a:t>utilização em sala de aula</a:t>
            </a:r>
            <a:r>
              <a:rPr lang="pt-BR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ctr"/>
            <a:r>
              <a:rPr lang="pt-BR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Acesse o link abaixo</a:t>
            </a:r>
            <a:endParaRPr lang="pt-BR" b="0" dirty="0">
              <a:solidFill>
                <a:schemeClr val="tx1"/>
              </a:solidFill>
            </a:endParaRPr>
          </a:p>
          <a:p>
            <a:pPr algn="ctr"/>
            <a:endParaRPr lang="pt-BR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Campus Digital Senac: </a:t>
            </a: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https://primeiroacesso.rj.senac.br/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https://github.com/venvrj/Excel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b="0" dirty="0">
              <a:solidFill>
                <a:schemeClr val="tx1"/>
              </a:solidFill>
            </a:endParaRPr>
          </a:p>
          <a:p>
            <a:pPr algn="ctr"/>
            <a:r>
              <a:rPr lang="pt-BR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Ressalto que no site </a:t>
            </a:r>
            <a:r>
              <a:rPr lang="pt-BR" b="0" dirty="0">
                <a:solidFill>
                  <a:schemeClr val="tx1"/>
                </a:solidFill>
              </a:rPr>
              <a:t>da </a:t>
            </a:r>
            <a:r>
              <a:rPr lang="pt-BR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Microsoft, o fabricante disponibiliza o contém de documentação atualizada do </a:t>
            </a:r>
            <a:r>
              <a:rPr lang="pt-BR" b="0" dirty="0">
                <a:solidFill>
                  <a:schemeClr val="tx1"/>
                </a:solidFill>
              </a:rPr>
              <a:t>Excel</a:t>
            </a:r>
            <a:r>
              <a:rPr lang="pt-BR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qual fornecerá conhecimento relevante para seu estudo.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https://support.microsoft.com/pt-br/excel?ui=pt-br&amp;rs=pt-br&amp;ad=br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b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6B2C35-7929-8C67-4775-BABCF3D115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1499"/>
          <a:stretch/>
        </p:blipFill>
        <p:spPr>
          <a:xfrm>
            <a:off x="1557692" y="5459142"/>
            <a:ext cx="1787867" cy="5080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1534FE-A079-EBEA-4B68-A21A23DF31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1678" y="5434688"/>
            <a:ext cx="1956848" cy="6835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040636-9524-E5C9-B3F6-AFFF8172D48F}"/>
              </a:ext>
            </a:extLst>
          </p:cNvPr>
          <p:cNvSpPr txBox="1"/>
          <p:nvPr/>
        </p:nvSpPr>
        <p:spPr>
          <a:xfrm>
            <a:off x="7961678" y="6192377"/>
            <a:ext cx="195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https://poe.com/login</a:t>
            </a:r>
          </a:p>
        </p:txBody>
      </p:sp>
      <p:pic>
        <p:nvPicPr>
          <p:cNvPr id="7" name="Picture 2" descr="ChatGPT Logo and symbol, meaning, history, sign.">
            <a:extLst>
              <a:ext uri="{FF2B5EF4-FFF2-40B4-BE49-F238E27FC236}">
                <a16:creationId xmlns:a16="http://schemas.microsoft.com/office/drawing/2014/main" id="{629A7FAA-7B25-5238-36C2-C9DE21B1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02" y="5320918"/>
            <a:ext cx="1619729" cy="91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ow to write effective Google Gemini prompts (with examples) | Cobry">
            <a:extLst>
              <a:ext uri="{FF2B5EF4-FFF2-40B4-BE49-F238E27FC236}">
                <a16:creationId xmlns:a16="http://schemas.microsoft.com/office/drawing/2014/main" id="{A97524BF-AE93-6CD0-CBDA-01D249B25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8" t="3258" r="16734" b="6765"/>
          <a:stretch/>
        </p:blipFill>
        <p:spPr bwMode="auto">
          <a:xfrm>
            <a:off x="5934974" y="5282806"/>
            <a:ext cx="1541861" cy="105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55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1228</Words>
  <Application>Microsoft Office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Segoe UI</vt:lpstr>
      <vt:lpstr>Segoe UI Black</vt:lpstr>
      <vt:lpstr>Segoe UI Semibold</vt:lpstr>
      <vt:lpstr>Tw Cen MT Condensed Extra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Sousa</dc:creator>
  <cp:lastModifiedBy>Romulo Sousa</cp:lastModifiedBy>
  <cp:revision>636</cp:revision>
  <dcterms:created xsi:type="dcterms:W3CDTF">2022-01-03T03:01:19Z</dcterms:created>
  <dcterms:modified xsi:type="dcterms:W3CDTF">2024-11-11T02:25:35Z</dcterms:modified>
</cp:coreProperties>
</file>