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310" r:id="rId3"/>
    <p:sldId id="330" r:id="rId4"/>
    <p:sldId id="320" r:id="rId5"/>
    <p:sldId id="323" r:id="rId6"/>
    <p:sldId id="322" r:id="rId7"/>
    <p:sldId id="324" r:id="rId8"/>
    <p:sldId id="325" r:id="rId9"/>
    <p:sldId id="327" r:id="rId10"/>
    <p:sldId id="305" r:id="rId11"/>
    <p:sldId id="326" r:id="rId12"/>
    <p:sldId id="312" r:id="rId13"/>
    <p:sldId id="314" r:id="rId14"/>
    <p:sldId id="315" r:id="rId15"/>
    <p:sldId id="318" r:id="rId16"/>
    <p:sldId id="329" r:id="rId1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C721"/>
    <a:srgbClr val="ECC218"/>
    <a:srgbClr val="515151"/>
    <a:srgbClr val="444444"/>
    <a:srgbClr val="323232"/>
    <a:srgbClr val="202020"/>
    <a:srgbClr val="C8A410"/>
    <a:srgbClr val="D7A800"/>
    <a:srgbClr val="ECC20E"/>
    <a:srgbClr val="F7DE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08" autoAdjust="0"/>
    <p:restoredTop sz="94660"/>
  </p:normalViewPr>
  <p:slideViewPr>
    <p:cSldViewPr snapToGrid="0">
      <p:cViewPr varScale="1">
        <p:scale>
          <a:sx n="111" d="100"/>
          <a:sy n="111" d="100"/>
        </p:scale>
        <p:origin x="702"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D9FD4-411C-4A24-B4BB-5D8D8873F9AD}" type="datetimeFigureOut">
              <a:rPr lang="pt-BR" smtClean="0"/>
              <a:t>18/10/2024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7B1F9F-7C33-4AC7-BC89-5350F618E6BE}" type="slidenum">
              <a:rPr lang="pt-BR" smtClean="0"/>
              <a:t>‹nº›</a:t>
            </a:fld>
            <a:endParaRPr lang="pt-BR"/>
          </a:p>
        </p:txBody>
      </p:sp>
    </p:spTree>
    <p:extLst>
      <p:ext uri="{BB962C8B-B14F-4D97-AF65-F5344CB8AC3E}">
        <p14:creationId xmlns:p14="http://schemas.microsoft.com/office/powerpoint/2010/main" val="2599500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DB59CB-2DDF-3348-1418-0BFB9EA397C3}"/>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14BC5195-0DA7-DDAA-9E6A-751F6A6736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6562581-7931-E7C2-B3E6-B39D089FAE92}"/>
              </a:ext>
            </a:extLst>
          </p:cNvPr>
          <p:cNvSpPr>
            <a:spLocks noGrp="1"/>
          </p:cNvSpPr>
          <p:nvPr>
            <p:ph type="dt" sz="half" idx="10"/>
          </p:nvPr>
        </p:nvSpPr>
        <p:spPr/>
        <p:txBody>
          <a:bodyPr/>
          <a:lstStyle/>
          <a:p>
            <a:fld id="{FA50AF39-447F-496A-AA15-506B2DBF5207}" type="datetime1">
              <a:rPr lang="pt-BR" smtClean="0"/>
              <a:t>18/10/2024</a:t>
            </a:fld>
            <a:endParaRPr lang="pt-BR"/>
          </a:p>
        </p:txBody>
      </p:sp>
      <p:sp>
        <p:nvSpPr>
          <p:cNvPr id="5" name="Espaço Reservado para Rodapé 4">
            <a:extLst>
              <a:ext uri="{FF2B5EF4-FFF2-40B4-BE49-F238E27FC236}">
                <a16:creationId xmlns:a16="http://schemas.microsoft.com/office/drawing/2014/main" id="{92B7609A-86E1-BEB8-3D69-8DCBC9EEE95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17BE675-DDC4-4FC2-EAF9-3E2D6A418A48}"/>
              </a:ext>
            </a:extLst>
          </p:cNvPr>
          <p:cNvSpPr>
            <a:spLocks noGrp="1"/>
          </p:cNvSpPr>
          <p:nvPr>
            <p:ph type="sldNum" sz="quarter" idx="12"/>
          </p:nvPr>
        </p:nvSpPr>
        <p:spPr/>
        <p:txBody>
          <a:bodyPr/>
          <a:lstStyle/>
          <a:p>
            <a:fld id="{D2B89B12-C901-43B8-AB62-1318A3EB676F}" type="slidenum">
              <a:rPr lang="pt-BR" smtClean="0"/>
              <a:t>‹nº›</a:t>
            </a:fld>
            <a:endParaRPr lang="pt-BR"/>
          </a:p>
        </p:txBody>
      </p:sp>
    </p:spTree>
    <p:extLst>
      <p:ext uri="{BB962C8B-B14F-4D97-AF65-F5344CB8AC3E}">
        <p14:creationId xmlns:p14="http://schemas.microsoft.com/office/powerpoint/2010/main" val="2582577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BC8A45-8448-0FD8-F093-9BC9AB888C9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80010F19-C6AD-ED9B-2560-EE3B9F6B2A4A}"/>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5DEBF39-F32C-3A80-4C7C-25C62AEF466B}"/>
              </a:ext>
            </a:extLst>
          </p:cNvPr>
          <p:cNvSpPr>
            <a:spLocks noGrp="1"/>
          </p:cNvSpPr>
          <p:nvPr>
            <p:ph type="dt" sz="half" idx="10"/>
          </p:nvPr>
        </p:nvSpPr>
        <p:spPr/>
        <p:txBody>
          <a:bodyPr/>
          <a:lstStyle/>
          <a:p>
            <a:fld id="{B7AA3D3F-265D-4C34-8391-E949657A018E}" type="datetime1">
              <a:rPr lang="pt-BR" smtClean="0"/>
              <a:t>18/10/2024</a:t>
            </a:fld>
            <a:endParaRPr lang="pt-BR"/>
          </a:p>
        </p:txBody>
      </p:sp>
      <p:sp>
        <p:nvSpPr>
          <p:cNvPr id="5" name="Espaço Reservado para Rodapé 4">
            <a:extLst>
              <a:ext uri="{FF2B5EF4-FFF2-40B4-BE49-F238E27FC236}">
                <a16:creationId xmlns:a16="http://schemas.microsoft.com/office/drawing/2014/main" id="{C9627187-794A-4221-14C6-74E3266462D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E17F095-44E8-CEF4-70E3-B27495660FE6}"/>
              </a:ext>
            </a:extLst>
          </p:cNvPr>
          <p:cNvSpPr>
            <a:spLocks noGrp="1"/>
          </p:cNvSpPr>
          <p:nvPr>
            <p:ph type="sldNum" sz="quarter" idx="12"/>
          </p:nvPr>
        </p:nvSpPr>
        <p:spPr/>
        <p:txBody>
          <a:bodyPr/>
          <a:lstStyle/>
          <a:p>
            <a:fld id="{D2B89B12-C901-43B8-AB62-1318A3EB676F}" type="slidenum">
              <a:rPr lang="pt-BR" smtClean="0"/>
              <a:t>‹nº›</a:t>
            </a:fld>
            <a:endParaRPr lang="pt-BR"/>
          </a:p>
        </p:txBody>
      </p:sp>
    </p:spTree>
    <p:extLst>
      <p:ext uri="{BB962C8B-B14F-4D97-AF65-F5344CB8AC3E}">
        <p14:creationId xmlns:p14="http://schemas.microsoft.com/office/powerpoint/2010/main" val="3895113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D7EB4C0-CD06-72A9-236F-7AD099AB547E}"/>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4677A58D-EBBD-7C6D-9FD3-40B1BEC28A79}"/>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3869966-1F26-B334-6834-A4967E6B6E28}"/>
              </a:ext>
            </a:extLst>
          </p:cNvPr>
          <p:cNvSpPr>
            <a:spLocks noGrp="1"/>
          </p:cNvSpPr>
          <p:nvPr>
            <p:ph type="dt" sz="half" idx="10"/>
          </p:nvPr>
        </p:nvSpPr>
        <p:spPr/>
        <p:txBody>
          <a:bodyPr/>
          <a:lstStyle/>
          <a:p>
            <a:fld id="{ED0AC81F-1EA3-4346-A2C0-0783FF1C5A7B}" type="datetime1">
              <a:rPr lang="pt-BR" smtClean="0"/>
              <a:t>18/10/2024</a:t>
            </a:fld>
            <a:endParaRPr lang="pt-BR"/>
          </a:p>
        </p:txBody>
      </p:sp>
      <p:sp>
        <p:nvSpPr>
          <p:cNvPr id="5" name="Espaço Reservado para Rodapé 4">
            <a:extLst>
              <a:ext uri="{FF2B5EF4-FFF2-40B4-BE49-F238E27FC236}">
                <a16:creationId xmlns:a16="http://schemas.microsoft.com/office/drawing/2014/main" id="{B6AD97A7-5AD9-A926-805D-9C9F6E707FD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3AD7676-2AC8-77F4-016A-101E13B9F802}"/>
              </a:ext>
            </a:extLst>
          </p:cNvPr>
          <p:cNvSpPr>
            <a:spLocks noGrp="1"/>
          </p:cNvSpPr>
          <p:nvPr>
            <p:ph type="sldNum" sz="quarter" idx="12"/>
          </p:nvPr>
        </p:nvSpPr>
        <p:spPr/>
        <p:txBody>
          <a:bodyPr/>
          <a:lstStyle/>
          <a:p>
            <a:fld id="{D2B89B12-C901-43B8-AB62-1318A3EB676F}" type="slidenum">
              <a:rPr lang="pt-BR" smtClean="0"/>
              <a:t>‹nº›</a:t>
            </a:fld>
            <a:endParaRPr lang="pt-BR"/>
          </a:p>
        </p:txBody>
      </p:sp>
    </p:spTree>
    <p:extLst>
      <p:ext uri="{BB962C8B-B14F-4D97-AF65-F5344CB8AC3E}">
        <p14:creationId xmlns:p14="http://schemas.microsoft.com/office/powerpoint/2010/main" val="2199320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B29C2D-C9AF-C2AE-F435-A594344C688B}"/>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D293ACE-1097-988B-BF88-C016ADB6489A}"/>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DD51994-45BA-5819-17B1-B2D08CD04F62}"/>
              </a:ext>
            </a:extLst>
          </p:cNvPr>
          <p:cNvSpPr>
            <a:spLocks noGrp="1"/>
          </p:cNvSpPr>
          <p:nvPr>
            <p:ph type="dt" sz="half" idx="10"/>
          </p:nvPr>
        </p:nvSpPr>
        <p:spPr/>
        <p:txBody>
          <a:bodyPr/>
          <a:lstStyle/>
          <a:p>
            <a:fld id="{2731C649-3538-485D-9AEF-96A13598B15E}" type="datetime1">
              <a:rPr lang="pt-BR" smtClean="0"/>
              <a:t>18/10/2024</a:t>
            </a:fld>
            <a:endParaRPr lang="pt-BR"/>
          </a:p>
        </p:txBody>
      </p:sp>
      <p:sp>
        <p:nvSpPr>
          <p:cNvPr id="5" name="Espaço Reservado para Rodapé 4">
            <a:extLst>
              <a:ext uri="{FF2B5EF4-FFF2-40B4-BE49-F238E27FC236}">
                <a16:creationId xmlns:a16="http://schemas.microsoft.com/office/drawing/2014/main" id="{5820D07A-141C-D47C-1A1F-0C9E3FF1C65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A5A8160-4059-FD5C-B952-D509BBF692F2}"/>
              </a:ext>
            </a:extLst>
          </p:cNvPr>
          <p:cNvSpPr>
            <a:spLocks noGrp="1"/>
          </p:cNvSpPr>
          <p:nvPr>
            <p:ph type="sldNum" sz="quarter" idx="12"/>
          </p:nvPr>
        </p:nvSpPr>
        <p:spPr/>
        <p:txBody>
          <a:bodyPr/>
          <a:lstStyle/>
          <a:p>
            <a:fld id="{D2B89B12-C901-43B8-AB62-1318A3EB676F}" type="slidenum">
              <a:rPr lang="pt-BR" smtClean="0"/>
              <a:t>‹nº›</a:t>
            </a:fld>
            <a:endParaRPr lang="pt-BR"/>
          </a:p>
        </p:txBody>
      </p:sp>
    </p:spTree>
    <p:extLst>
      <p:ext uri="{BB962C8B-B14F-4D97-AF65-F5344CB8AC3E}">
        <p14:creationId xmlns:p14="http://schemas.microsoft.com/office/powerpoint/2010/main" val="3177083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C0D997-B3CC-4EC7-E7D1-A32F5CD45926}"/>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3FF7EE72-49B6-A650-CF0B-6B96DFA535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29E14718-80D0-8C10-00B9-D9E98FD87C94}"/>
              </a:ext>
            </a:extLst>
          </p:cNvPr>
          <p:cNvSpPr>
            <a:spLocks noGrp="1"/>
          </p:cNvSpPr>
          <p:nvPr>
            <p:ph type="dt" sz="half" idx="10"/>
          </p:nvPr>
        </p:nvSpPr>
        <p:spPr/>
        <p:txBody>
          <a:bodyPr/>
          <a:lstStyle/>
          <a:p>
            <a:fld id="{1B9F2139-3252-448B-9C38-8E56E7337A7E}" type="datetime1">
              <a:rPr lang="pt-BR" smtClean="0"/>
              <a:t>18/10/2024</a:t>
            </a:fld>
            <a:endParaRPr lang="pt-BR"/>
          </a:p>
        </p:txBody>
      </p:sp>
      <p:sp>
        <p:nvSpPr>
          <p:cNvPr id="5" name="Espaço Reservado para Rodapé 4">
            <a:extLst>
              <a:ext uri="{FF2B5EF4-FFF2-40B4-BE49-F238E27FC236}">
                <a16:creationId xmlns:a16="http://schemas.microsoft.com/office/drawing/2014/main" id="{1D4615F9-89D4-85E0-6659-C10194146C5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77ECF5D-A69D-050D-8282-2FD276A80E63}"/>
              </a:ext>
            </a:extLst>
          </p:cNvPr>
          <p:cNvSpPr>
            <a:spLocks noGrp="1"/>
          </p:cNvSpPr>
          <p:nvPr>
            <p:ph type="sldNum" sz="quarter" idx="12"/>
          </p:nvPr>
        </p:nvSpPr>
        <p:spPr/>
        <p:txBody>
          <a:bodyPr/>
          <a:lstStyle/>
          <a:p>
            <a:fld id="{D2B89B12-C901-43B8-AB62-1318A3EB676F}" type="slidenum">
              <a:rPr lang="pt-BR" smtClean="0"/>
              <a:t>‹nº›</a:t>
            </a:fld>
            <a:endParaRPr lang="pt-BR"/>
          </a:p>
        </p:txBody>
      </p:sp>
    </p:spTree>
    <p:extLst>
      <p:ext uri="{BB962C8B-B14F-4D97-AF65-F5344CB8AC3E}">
        <p14:creationId xmlns:p14="http://schemas.microsoft.com/office/powerpoint/2010/main" val="638316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11513A-C7D8-14C0-323F-6D3D41C6A2E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D5C2AAAA-9B6B-9B63-6E0E-917091080A4C}"/>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86D8F4A3-A3CB-1648-52A6-8336E42512E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0CEEF409-E857-5E18-28DD-0524B908BEC2}"/>
              </a:ext>
            </a:extLst>
          </p:cNvPr>
          <p:cNvSpPr>
            <a:spLocks noGrp="1"/>
          </p:cNvSpPr>
          <p:nvPr>
            <p:ph type="dt" sz="half" idx="10"/>
          </p:nvPr>
        </p:nvSpPr>
        <p:spPr/>
        <p:txBody>
          <a:bodyPr/>
          <a:lstStyle/>
          <a:p>
            <a:fld id="{70DD433E-1C38-4ABF-B241-78100EB5D95A}" type="datetime1">
              <a:rPr lang="pt-BR" smtClean="0"/>
              <a:t>18/10/2024</a:t>
            </a:fld>
            <a:endParaRPr lang="pt-BR"/>
          </a:p>
        </p:txBody>
      </p:sp>
      <p:sp>
        <p:nvSpPr>
          <p:cNvPr id="6" name="Espaço Reservado para Rodapé 5">
            <a:extLst>
              <a:ext uri="{FF2B5EF4-FFF2-40B4-BE49-F238E27FC236}">
                <a16:creationId xmlns:a16="http://schemas.microsoft.com/office/drawing/2014/main" id="{83EEAD08-E366-9476-BC48-00E8C6A92AB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F74633B-CAF7-E965-BDF1-36B7A91216A1}"/>
              </a:ext>
            </a:extLst>
          </p:cNvPr>
          <p:cNvSpPr>
            <a:spLocks noGrp="1"/>
          </p:cNvSpPr>
          <p:nvPr>
            <p:ph type="sldNum" sz="quarter" idx="12"/>
          </p:nvPr>
        </p:nvSpPr>
        <p:spPr/>
        <p:txBody>
          <a:bodyPr/>
          <a:lstStyle/>
          <a:p>
            <a:fld id="{D2B89B12-C901-43B8-AB62-1318A3EB676F}" type="slidenum">
              <a:rPr lang="pt-BR" smtClean="0"/>
              <a:t>‹nº›</a:t>
            </a:fld>
            <a:endParaRPr lang="pt-BR"/>
          </a:p>
        </p:txBody>
      </p:sp>
    </p:spTree>
    <p:extLst>
      <p:ext uri="{BB962C8B-B14F-4D97-AF65-F5344CB8AC3E}">
        <p14:creationId xmlns:p14="http://schemas.microsoft.com/office/powerpoint/2010/main" val="130580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B47AE3-AF55-BB66-2BE2-F890C82DE26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391B25D8-E596-EDF4-C3A2-0D9998C9DF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48E972B6-FBBD-77E3-3597-ACA99F0E415B}"/>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8759485E-B2B4-B908-0800-2DD2EF7BC2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A7C9E629-5570-9F4B-B7EE-4A94284189DA}"/>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F0F4E4DC-CB07-03B1-6AD2-1EB8AC4AE67C}"/>
              </a:ext>
            </a:extLst>
          </p:cNvPr>
          <p:cNvSpPr>
            <a:spLocks noGrp="1"/>
          </p:cNvSpPr>
          <p:nvPr>
            <p:ph type="dt" sz="half" idx="10"/>
          </p:nvPr>
        </p:nvSpPr>
        <p:spPr/>
        <p:txBody>
          <a:bodyPr/>
          <a:lstStyle/>
          <a:p>
            <a:fld id="{4366A02C-CB4A-468E-AFA7-FD990493DB0E}" type="datetime1">
              <a:rPr lang="pt-BR" smtClean="0"/>
              <a:t>18/10/2024</a:t>
            </a:fld>
            <a:endParaRPr lang="pt-BR"/>
          </a:p>
        </p:txBody>
      </p:sp>
      <p:sp>
        <p:nvSpPr>
          <p:cNvPr id="8" name="Espaço Reservado para Rodapé 7">
            <a:extLst>
              <a:ext uri="{FF2B5EF4-FFF2-40B4-BE49-F238E27FC236}">
                <a16:creationId xmlns:a16="http://schemas.microsoft.com/office/drawing/2014/main" id="{22FB06E5-F3FD-54A7-97EF-36587CB8F06D}"/>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24B8EEBA-DD3B-B6E5-DC5E-FF252A1A60A7}"/>
              </a:ext>
            </a:extLst>
          </p:cNvPr>
          <p:cNvSpPr>
            <a:spLocks noGrp="1"/>
          </p:cNvSpPr>
          <p:nvPr>
            <p:ph type="sldNum" sz="quarter" idx="12"/>
          </p:nvPr>
        </p:nvSpPr>
        <p:spPr/>
        <p:txBody>
          <a:bodyPr/>
          <a:lstStyle/>
          <a:p>
            <a:fld id="{D2B89B12-C901-43B8-AB62-1318A3EB676F}" type="slidenum">
              <a:rPr lang="pt-BR" smtClean="0"/>
              <a:t>‹nº›</a:t>
            </a:fld>
            <a:endParaRPr lang="pt-BR"/>
          </a:p>
        </p:txBody>
      </p:sp>
    </p:spTree>
    <p:extLst>
      <p:ext uri="{BB962C8B-B14F-4D97-AF65-F5344CB8AC3E}">
        <p14:creationId xmlns:p14="http://schemas.microsoft.com/office/powerpoint/2010/main" val="356945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B4B342-D048-EF62-986F-DA897E53E35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246C2043-A537-A863-8DB1-83DA43ED2DEF}"/>
              </a:ext>
            </a:extLst>
          </p:cNvPr>
          <p:cNvSpPr>
            <a:spLocks noGrp="1"/>
          </p:cNvSpPr>
          <p:nvPr>
            <p:ph type="dt" sz="half" idx="10"/>
          </p:nvPr>
        </p:nvSpPr>
        <p:spPr/>
        <p:txBody>
          <a:bodyPr/>
          <a:lstStyle/>
          <a:p>
            <a:fld id="{26D67029-4DC7-4687-B31A-B12E34D70421}" type="datetime1">
              <a:rPr lang="pt-BR" smtClean="0"/>
              <a:t>18/10/2024</a:t>
            </a:fld>
            <a:endParaRPr lang="pt-BR"/>
          </a:p>
        </p:txBody>
      </p:sp>
      <p:sp>
        <p:nvSpPr>
          <p:cNvPr id="4" name="Espaço Reservado para Rodapé 3">
            <a:extLst>
              <a:ext uri="{FF2B5EF4-FFF2-40B4-BE49-F238E27FC236}">
                <a16:creationId xmlns:a16="http://schemas.microsoft.com/office/drawing/2014/main" id="{BE126048-7D5F-20A9-5DC6-BE991ADEDA1C}"/>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5739F498-148B-7A14-192A-7F7A4296DCCD}"/>
              </a:ext>
            </a:extLst>
          </p:cNvPr>
          <p:cNvSpPr>
            <a:spLocks noGrp="1"/>
          </p:cNvSpPr>
          <p:nvPr>
            <p:ph type="sldNum" sz="quarter" idx="12"/>
          </p:nvPr>
        </p:nvSpPr>
        <p:spPr/>
        <p:txBody>
          <a:bodyPr/>
          <a:lstStyle/>
          <a:p>
            <a:fld id="{D2B89B12-C901-43B8-AB62-1318A3EB676F}" type="slidenum">
              <a:rPr lang="pt-BR" smtClean="0"/>
              <a:t>‹nº›</a:t>
            </a:fld>
            <a:endParaRPr lang="pt-BR"/>
          </a:p>
        </p:txBody>
      </p:sp>
    </p:spTree>
    <p:extLst>
      <p:ext uri="{BB962C8B-B14F-4D97-AF65-F5344CB8AC3E}">
        <p14:creationId xmlns:p14="http://schemas.microsoft.com/office/powerpoint/2010/main" val="2341272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1D0BF3BF-F0AE-D1D9-E64F-DF45604C0198}"/>
              </a:ext>
            </a:extLst>
          </p:cNvPr>
          <p:cNvSpPr>
            <a:spLocks noGrp="1"/>
          </p:cNvSpPr>
          <p:nvPr>
            <p:ph type="dt" sz="half" idx="10"/>
          </p:nvPr>
        </p:nvSpPr>
        <p:spPr/>
        <p:txBody>
          <a:bodyPr/>
          <a:lstStyle/>
          <a:p>
            <a:fld id="{E1F90E7B-2D72-4AD0-91C4-107429D9A615}" type="datetime1">
              <a:rPr lang="pt-BR" smtClean="0"/>
              <a:t>18/10/2024</a:t>
            </a:fld>
            <a:endParaRPr lang="pt-BR"/>
          </a:p>
        </p:txBody>
      </p:sp>
      <p:sp>
        <p:nvSpPr>
          <p:cNvPr id="3" name="Espaço Reservado para Rodapé 2">
            <a:extLst>
              <a:ext uri="{FF2B5EF4-FFF2-40B4-BE49-F238E27FC236}">
                <a16:creationId xmlns:a16="http://schemas.microsoft.com/office/drawing/2014/main" id="{DDFDBDA9-3C0B-5665-6743-6FD2E5DBCAEE}"/>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98B24091-9853-1CAF-39CF-BD9B6977BB60}"/>
              </a:ext>
            </a:extLst>
          </p:cNvPr>
          <p:cNvSpPr>
            <a:spLocks noGrp="1"/>
          </p:cNvSpPr>
          <p:nvPr>
            <p:ph type="sldNum" sz="quarter" idx="12"/>
          </p:nvPr>
        </p:nvSpPr>
        <p:spPr/>
        <p:txBody>
          <a:bodyPr/>
          <a:lstStyle/>
          <a:p>
            <a:fld id="{D2B89B12-C901-43B8-AB62-1318A3EB676F}" type="slidenum">
              <a:rPr lang="pt-BR" smtClean="0"/>
              <a:t>‹nº›</a:t>
            </a:fld>
            <a:endParaRPr lang="pt-BR"/>
          </a:p>
        </p:txBody>
      </p:sp>
    </p:spTree>
    <p:extLst>
      <p:ext uri="{BB962C8B-B14F-4D97-AF65-F5344CB8AC3E}">
        <p14:creationId xmlns:p14="http://schemas.microsoft.com/office/powerpoint/2010/main" val="314433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4971F2-ED81-BBC9-C99B-748E726CC43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DE6BDE92-8231-0011-FA74-0E534E9899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601DF9A2-DDB0-A087-3BF2-2DB1F321E9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4E64CE8-58CD-899B-FD82-97E609D389B2}"/>
              </a:ext>
            </a:extLst>
          </p:cNvPr>
          <p:cNvSpPr>
            <a:spLocks noGrp="1"/>
          </p:cNvSpPr>
          <p:nvPr>
            <p:ph type="dt" sz="half" idx="10"/>
          </p:nvPr>
        </p:nvSpPr>
        <p:spPr/>
        <p:txBody>
          <a:bodyPr/>
          <a:lstStyle/>
          <a:p>
            <a:fld id="{D9CD5477-D71E-4898-A98C-67DFF8EF02CA}" type="datetime1">
              <a:rPr lang="pt-BR" smtClean="0"/>
              <a:t>18/10/2024</a:t>
            </a:fld>
            <a:endParaRPr lang="pt-BR"/>
          </a:p>
        </p:txBody>
      </p:sp>
      <p:sp>
        <p:nvSpPr>
          <p:cNvPr id="6" name="Espaço Reservado para Rodapé 5">
            <a:extLst>
              <a:ext uri="{FF2B5EF4-FFF2-40B4-BE49-F238E27FC236}">
                <a16:creationId xmlns:a16="http://schemas.microsoft.com/office/drawing/2014/main" id="{6E9D45CD-A952-ED57-C3B2-6AEDB94B233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475F3D6-B18F-F493-E298-A348DF64A4CB}"/>
              </a:ext>
            </a:extLst>
          </p:cNvPr>
          <p:cNvSpPr>
            <a:spLocks noGrp="1"/>
          </p:cNvSpPr>
          <p:nvPr>
            <p:ph type="sldNum" sz="quarter" idx="12"/>
          </p:nvPr>
        </p:nvSpPr>
        <p:spPr/>
        <p:txBody>
          <a:bodyPr/>
          <a:lstStyle/>
          <a:p>
            <a:fld id="{D2B89B12-C901-43B8-AB62-1318A3EB676F}" type="slidenum">
              <a:rPr lang="pt-BR" smtClean="0"/>
              <a:t>‹nº›</a:t>
            </a:fld>
            <a:endParaRPr lang="pt-BR"/>
          </a:p>
        </p:txBody>
      </p:sp>
    </p:spTree>
    <p:extLst>
      <p:ext uri="{BB962C8B-B14F-4D97-AF65-F5344CB8AC3E}">
        <p14:creationId xmlns:p14="http://schemas.microsoft.com/office/powerpoint/2010/main" val="3698479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E372B2-A786-38EB-CBA0-0B664C029C3A}"/>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7B1427BD-0864-105D-2952-419108D0CD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3B12B70F-ED65-60ED-2525-FEC7C7E423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FEF7449B-7726-9B14-82FE-A578B2CB53C3}"/>
              </a:ext>
            </a:extLst>
          </p:cNvPr>
          <p:cNvSpPr>
            <a:spLocks noGrp="1"/>
          </p:cNvSpPr>
          <p:nvPr>
            <p:ph type="dt" sz="half" idx="10"/>
          </p:nvPr>
        </p:nvSpPr>
        <p:spPr/>
        <p:txBody>
          <a:bodyPr/>
          <a:lstStyle/>
          <a:p>
            <a:fld id="{9F12AD2C-2C47-45B0-B039-28FDC752D99D}" type="datetime1">
              <a:rPr lang="pt-BR" smtClean="0"/>
              <a:t>18/10/2024</a:t>
            </a:fld>
            <a:endParaRPr lang="pt-BR"/>
          </a:p>
        </p:txBody>
      </p:sp>
      <p:sp>
        <p:nvSpPr>
          <p:cNvPr id="6" name="Espaço Reservado para Rodapé 5">
            <a:extLst>
              <a:ext uri="{FF2B5EF4-FFF2-40B4-BE49-F238E27FC236}">
                <a16:creationId xmlns:a16="http://schemas.microsoft.com/office/drawing/2014/main" id="{7E9E9DF0-9163-CEC9-925B-03667D93D90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746A8E6-0652-F993-13FB-49EB94CBD55D}"/>
              </a:ext>
            </a:extLst>
          </p:cNvPr>
          <p:cNvSpPr>
            <a:spLocks noGrp="1"/>
          </p:cNvSpPr>
          <p:nvPr>
            <p:ph type="sldNum" sz="quarter" idx="12"/>
          </p:nvPr>
        </p:nvSpPr>
        <p:spPr/>
        <p:txBody>
          <a:bodyPr/>
          <a:lstStyle/>
          <a:p>
            <a:fld id="{D2B89B12-C901-43B8-AB62-1318A3EB676F}" type="slidenum">
              <a:rPr lang="pt-BR" smtClean="0"/>
              <a:t>‹nº›</a:t>
            </a:fld>
            <a:endParaRPr lang="pt-BR"/>
          </a:p>
        </p:txBody>
      </p:sp>
    </p:spTree>
    <p:extLst>
      <p:ext uri="{BB962C8B-B14F-4D97-AF65-F5344CB8AC3E}">
        <p14:creationId xmlns:p14="http://schemas.microsoft.com/office/powerpoint/2010/main" val="2165368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1DA57BB9-7921-274D-1F99-486289C1EA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a:extLst>
              <a:ext uri="{FF2B5EF4-FFF2-40B4-BE49-F238E27FC236}">
                <a16:creationId xmlns:a16="http://schemas.microsoft.com/office/drawing/2014/main" id="{247E372D-CC5A-C33E-0C07-FDA180DCDC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2E2E4F6-87B5-25A5-4B69-A1F81EA009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5549E-CE10-44E1-90FF-436C142CCB23}" type="datetime1">
              <a:rPr lang="pt-BR" smtClean="0"/>
              <a:t>18/10/2024</a:t>
            </a:fld>
            <a:endParaRPr lang="pt-BR"/>
          </a:p>
        </p:txBody>
      </p:sp>
      <p:sp>
        <p:nvSpPr>
          <p:cNvPr id="5" name="Espaço Reservado para Rodapé 4">
            <a:extLst>
              <a:ext uri="{FF2B5EF4-FFF2-40B4-BE49-F238E27FC236}">
                <a16:creationId xmlns:a16="http://schemas.microsoft.com/office/drawing/2014/main" id="{42F73CD9-5F60-4D5B-F342-B662C1D44F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9CD00D0E-9C1E-D233-92AB-1461ABD913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B89B12-C901-43B8-AB62-1318A3EB676F}" type="slidenum">
              <a:rPr lang="pt-BR" smtClean="0"/>
              <a:t>‹nº›</a:t>
            </a:fld>
            <a:endParaRPr lang="pt-BR"/>
          </a:p>
        </p:txBody>
      </p:sp>
    </p:spTree>
    <p:extLst>
      <p:ext uri="{BB962C8B-B14F-4D97-AF65-F5344CB8AC3E}">
        <p14:creationId xmlns:p14="http://schemas.microsoft.com/office/powerpoint/2010/main" val="2042732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i="0" kern="1200">
          <a:solidFill>
            <a:schemeClr val="tx1"/>
          </a:solidFill>
          <a:latin typeface="Impact" panose="020B0806030902050204" pitchFamily="34" charset="0"/>
          <a:ea typeface="+mj-ea"/>
          <a:cs typeface="+mj-cs"/>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gov.br/receitafederal/pt-br/assuntos/orientacao-tributaria/declaracoes-e-demonstrativos/ecf/taxas-de-cambio-incluindo-valor-do-dolar-para-fins-fiscais-irpj-AC-anteriores"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hyperlink" Target="https://www.gov.br/anac/pt-br/assuntos/dados-e-estatisticas/historico-de-voos" TargetMode="External"/><Relationship Id="rId13" Type="http://schemas.openxmlformats.org/officeDocument/2006/relationships/image" Target="../media/image2.png"/><Relationship Id="rId3" Type="http://schemas.openxmlformats.org/officeDocument/2006/relationships/hyperlink" Target="https://portaldatransparencia.gov.br/" TargetMode="External"/><Relationship Id="rId7" Type="http://schemas.openxmlformats.org/officeDocument/2006/relationships/hyperlink" Target="https://dadosabertos.camara.leg.br/swagger/api.html?tab=staticfile#staticfile" TargetMode="External"/><Relationship Id="rId12" Type="http://schemas.microsoft.com/office/2007/relationships/hdphoto" Target="../media/hdphoto1.wdp"/><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www.ispdados.rj.gov.br/estatistica.html" TargetMode="External"/><Relationship Id="rId11" Type="http://schemas.openxmlformats.org/officeDocument/2006/relationships/image" Target="../media/image3.png"/><Relationship Id="rId5" Type="http://schemas.openxmlformats.org/officeDocument/2006/relationships/hyperlink" Target="https://datasetsearch.research.google.com/" TargetMode="External"/><Relationship Id="rId10" Type="http://schemas.openxmlformats.org/officeDocument/2006/relationships/hyperlink" Target="https://dadosabertos.tse.jus.br/dataset/" TargetMode="External"/><Relationship Id="rId4" Type="http://schemas.openxmlformats.org/officeDocument/2006/relationships/hyperlink" Target="https://dados.gov.br/home" TargetMode="External"/><Relationship Id="rId9" Type="http://schemas.openxmlformats.org/officeDocument/2006/relationships/hyperlink" Target="https://insideairbnb.com/get-the-data/" TargetMode="Externa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microsoft.com/office/2007/relationships/hdphoto" Target="../media/hdphoto1.wdp"/><Relationship Id="rId7"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microsoft.com/office/2007/relationships/hdphoto" Target="../media/hdphoto1.wdp"/><Relationship Id="rId7"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0B53443D-3CE1-B2FE-40F9-37BBA36469DD}"/>
              </a:ext>
            </a:extLst>
          </p:cNvPr>
          <p:cNvSpPr txBox="1"/>
          <p:nvPr/>
        </p:nvSpPr>
        <p:spPr>
          <a:xfrm>
            <a:off x="1179096" y="1123405"/>
            <a:ext cx="7518855" cy="1323439"/>
          </a:xfrm>
          <a:prstGeom prst="rect">
            <a:avLst/>
          </a:prstGeom>
          <a:noFill/>
          <a:ln>
            <a:noFill/>
          </a:ln>
        </p:spPr>
        <p:txBody>
          <a:bodyPr wrap="square" rtlCol="0">
            <a:spAutoFit/>
          </a:bodyPr>
          <a:lstStyle/>
          <a:p>
            <a:r>
              <a:rPr lang="en-US" sz="4000" dirty="0">
                <a:solidFill>
                  <a:schemeClr val="bg1"/>
                </a:solidFill>
                <a:latin typeface="Roboto Black" panose="020B0604020202020204" pitchFamily="2" charset="0"/>
                <a:ea typeface="Roboto Black" panose="020B0604020202020204" pitchFamily="2" charset="0"/>
                <a:cs typeface="Roboto Black" panose="020B0604020202020204" pitchFamily="2" charset="0"/>
              </a:rPr>
              <a:t>ANÁLISE DE DADOS COM POWER BI</a:t>
            </a:r>
            <a:endParaRPr lang="pt-BR" sz="4000" dirty="0">
              <a:solidFill>
                <a:schemeClr val="bg1"/>
              </a:solidFill>
              <a:latin typeface="Roboto Black" panose="020B0604020202020204" pitchFamily="2" charset="0"/>
              <a:ea typeface="Roboto Black" panose="020B0604020202020204" pitchFamily="2" charset="0"/>
              <a:cs typeface="Roboto Black" panose="020B0604020202020204" pitchFamily="2" charset="0"/>
            </a:endParaRPr>
          </a:p>
        </p:txBody>
      </p:sp>
      <p:pic>
        <p:nvPicPr>
          <p:cNvPr id="10" name="Imagem 9" descr="Ícone&#10;&#10;Descrição gerada automaticamente">
            <a:extLst>
              <a:ext uri="{FF2B5EF4-FFF2-40B4-BE49-F238E27FC236}">
                <a16:creationId xmlns:a16="http://schemas.microsoft.com/office/drawing/2014/main" id="{26FDE748-0E12-CBBA-39BC-A1863E89F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72" y="957244"/>
            <a:ext cx="1003094" cy="1489600"/>
          </a:xfrm>
          <a:prstGeom prst="rect">
            <a:avLst/>
          </a:prstGeom>
        </p:spPr>
      </p:pic>
      <p:grpSp>
        <p:nvGrpSpPr>
          <p:cNvPr id="16" name="Agrupar 15">
            <a:extLst>
              <a:ext uri="{FF2B5EF4-FFF2-40B4-BE49-F238E27FC236}">
                <a16:creationId xmlns:a16="http://schemas.microsoft.com/office/drawing/2014/main" id="{863A09C7-EC88-56D2-4C04-618F2C3F9A9E}"/>
              </a:ext>
            </a:extLst>
          </p:cNvPr>
          <p:cNvGrpSpPr/>
          <p:nvPr/>
        </p:nvGrpSpPr>
        <p:grpSpPr>
          <a:xfrm>
            <a:off x="1448764" y="2446844"/>
            <a:ext cx="5908434" cy="1948819"/>
            <a:chOff x="721248" y="1963020"/>
            <a:chExt cx="5908434" cy="1948819"/>
          </a:xfrm>
        </p:grpSpPr>
        <p:cxnSp>
          <p:nvCxnSpPr>
            <p:cNvPr id="12" name="Conector reto 11">
              <a:extLst>
                <a:ext uri="{FF2B5EF4-FFF2-40B4-BE49-F238E27FC236}">
                  <a16:creationId xmlns:a16="http://schemas.microsoft.com/office/drawing/2014/main" id="{2B0477C4-4292-2C4B-24C1-71789B1EC350}"/>
                </a:ext>
              </a:extLst>
            </p:cNvPr>
            <p:cNvCxnSpPr>
              <a:cxnSpLocks/>
            </p:cNvCxnSpPr>
            <p:nvPr/>
          </p:nvCxnSpPr>
          <p:spPr>
            <a:xfrm>
              <a:off x="721248" y="1963020"/>
              <a:ext cx="0" cy="1833026"/>
            </a:xfrm>
            <a:prstGeom prst="line">
              <a:avLst/>
            </a:prstGeom>
            <a:ln w="19050">
              <a:solidFill>
                <a:srgbClr val="E5B012"/>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981BF9A3-FC89-960A-7CBC-E36A62F96650}"/>
                </a:ext>
              </a:extLst>
            </p:cNvPr>
            <p:cNvSpPr txBox="1"/>
            <p:nvPr/>
          </p:nvSpPr>
          <p:spPr>
            <a:xfrm>
              <a:off x="721248" y="2049791"/>
              <a:ext cx="5908434" cy="1862048"/>
            </a:xfrm>
            <a:prstGeom prst="rect">
              <a:avLst/>
            </a:prstGeom>
            <a:noFill/>
            <a:ln>
              <a:noFill/>
            </a:ln>
          </p:spPr>
          <p:txBody>
            <a:bodyPr wrap="square" rtlCol="0">
              <a:spAutoFit/>
            </a:bodyPr>
            <a:lstStyle/>
            <a:p>
              <a:r>
                <a:rPr lang="pt-BR" sz="2500" dirty="0">
                  <a:solidFill>
                    <a:srgbClr val="FFFFFF"/>
                  </a:solidFill>
                </a:rPr>
                <a:t>Aula 02</a:t>
              </a:r>
            </a:p>
            <a:p>
              <a:r>
                <a:rPr lang="pt-BR" dirty="0">
                  <a:solidFill>
                    <a:srgbClr val="FFFFFF"/>
                  </a:solidFill>
                </a:rPr>
                <a:t>● Importa dados de diferentes fontes, atendendo as necessidades da ETL</a:t>
              </a:r>
            </a:p>
            <a:p>
              <a:endParaRPr lang="pt-BR" dirty="0">
                <a:solidFill>
                  <a:srgbClr val="FFFFFF"/>
                </a:solidFill>
              </a:endParaRPr>
            </a:p>
            <a:p>
              <a:r>
                <a:rPr lang="pt-BR" dirty="0">
                  <a:solidFill>
                    <a:srgbClr val="FFFFFF"/>
                  </a:solidFill>
                </a:rPr>
                <a:t>● Cria um modelo de dados, usando o editor de consultas do Power BI</a:t>
              </a:r>
            </a:p>
          </p:txBody>
        </p:sp>
      </p:grpSp>
    </p:spTree>
    <p:extLst>
      <p:ext uri="{BB962C8B-B14F-4D97-AF65-F5344CB8AC3E}">
        <p14:creationId xmlns:p14="http://schemas.microsoft.com/office/powerpoint/2010/main" val="3453007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87D1A86D-535C-D72B-2CFC-3C44F048B65F}"/>
              </a:ext>
            </a:extLst>
          </p:cNvPr>
          <p:cNvSpPr>
            <a:spLocks noGrp="1"/>
          </p:cNvSpPr>
          <p:nvPr>
            <p:ph type="sldNum" sz="quarter" idx="12"/>
          </p:nvPr>
        </p:nvSpPr>
        <p:spPr/>
        <p:txBody>
          <a:bodyPr/>
          <a:lstStyle/>
          <a:p>
            <a:fld id="{D2B89B12-C901-43B8-AB62-1318A3EB676F}" type="slidenum">
              <a:rPr lang="pt-BR" smtClean="0"/>
              <a:t>10</a:t>
            </a:fld>
            <a:endParaRPr lang="pt-BR"/>
          </a:p>
        </p:txBody>
      </p:sp>
      <p:sp>
        <p:nvSpPr>
          <p:cNvPr id="4" name="Retângulo 3">
            <a:extLst>
              <a:ext uri="{FF2B5EF4-FFF2-40B4-BE49-F238E27FC236}">
                <a16:creationId xmlns:a16="http://schemas.microsoft.com/office/drawing/2014/main" id="{AC7E40EA-7875-993A-4CE7-134EFF488D14}"/>
              </a:ext>
            </a:extLst>
          </p:cNvPr>
          <p:cNvSpPr/>
          <p:nvPr/>
        </p:nvSpPr>
        <p:spPr>
          <a:xfrm>
            <a:off x="0" y="0"/>
            <a:ext cx="12192000" cy="104821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ítulo 1">
            <a:extLst>
              <a:ext uri="{FF2B5EF4-FFF2-40B4-BE49-F238E27FC236}">
                <a16:creationId xmlns:a16="http://schemas.microsoft.com/office/drawing/2014/main" id="{87750AD9-CC22-99F3-0CD9-32F6F56EEE37}"/>
              </a:ext>
            </a:extLst>
          </p:cNvPr>
          <p:cNvSpPr txBox="1">
            <a:spLocks/>
          </p:cNvSpPr>
          <p:nvPr/>
        </p:nvSpPr>
        <p:spPr>
          <a:xfrm>
            <a:off x="838199" y="11575"/>
            <a:ext cx="10515600" cy="104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0" kern="1200">
                <a:solidFill>
                  <a:schemeClr val="tx1"/>
                </a:solidFill>
                <a:latin typeface="Impact" panose="020B0806030902050204" pitchFamily="34" charset="0"/>
                <a:ea typeface="+mj-ea"/>
                <a:cs typeface="+mj-cs"/>
              </a:defRPr>
            </a:lvl1pPr>
          </a:lstStyle>
          <a:p>
            <a:pPr algn="ctr"/>
            <a:r>
              <a:rPr lang="pt-BR" sz="3600" b="1" dirty="0">
                <a:solidFill>
                  <a:schemeClr val="bg1"/>
                </a:solidFill>
                <a:latin typeface="Segoe UI" panose="020B0502040204020203" pitchFamily="34" charset="0"/>
                <a:ea typeface="Roboto" panose="02000000000000000000" pitchFamily="2" charset="0"/>
                <a:cs typeface="Segoe UI" panose="020B0502040204020203" pitchFamily="34" charset="0"/>
              </a:rPr>
              <a:t>[ Etapa de consulta ]</a:t>
            </a:r>
          </a:p>
        </p:txBody>
      </p:sp>
      <p:sp>
        <p:nvSpPr>
          <p:cNvPr id="2" name="Espaço Reservado para Conteúdo 2">
            <a:extLst>
              <a:ext uri="{FF2B5EF4-FFF2-40B4-BE49-F238E27FC236}">
                <a16:creationId xmlns:a16="http://schemas.microsoft.com/office/drawing/2014/main" id="{6C9D8A27-AAA9-51E4-1761-DB453137E54D}"/>
              </a:ext>
            </a:extLst>
          </p:cNvPr>
          <p:cNvSpPr>
            <a:spLocks noGrp="1"/>
          </p:cNvSpPr>
          <p:nvPr>
            <p:ph idx="1"/>
          </p:nvPr>
        </p:nvSpPr>
        <p:spPr>
          <a:xfrm>
            <a:off x="838199" y="2174935"/>
            <a:ext cx="7542403" cy="2508129"/>
          </a:xfrm>
        </p:spPr>
        <p:txBody>
          <a:bodyPr anchor="t">
            <a:noAutofit/>
          </a:bodyPr>
          <a:lstStyle/>
          <a:p>
            <a:pPr marL="0" indent="0" algn="ctr">
              <a:buNone/>
            </a:pPr>
            <a:r>
              <a:rPr lang="pt-BR" sz="2200" dirty="0">
                <a:latin typeface="Aptos" panose="020B0004020202020204" pitchFamily="34" charset="0"/>
              </a:rPr>
              <a:t>Cada vez que você aplica uma transformação nos dados, como renomear uma coluna, filtrar uma linha, dividir uma célula, etc., o editor de consulta registra essa ação como uma etapa de consulta. </a:t>
            </a:r>
          </a:p>
          <a:p>
            <a:pPr marL="0" indent="0" algn="ctr">
              <a:buNone/>
            </a:pPr>
            <a:r>
              <a:rPr lang="pt-BR" sz="2200" dirty="0">
                <a:latin typeface="Aptos" panose="020B0004020202020204" pitchFamily="34" charset="0"/>
              </a:rPr>
              <a:t>As etapas de consulta são listadas no painel Configurações de Consulta e podem ser editadas, reordenadas ou excluídas conforme necessário.</a:t>
            </a:r>
          </a:p>
        </p:txBody>
      </p:sp>
      <p:pic>
        <p:nvPicPr>
          <p:cNvPr id="8" name="Imagem 7">
            <a:extLst>
              <a:ext uri="{FF2B5EF4-FFF2-40B4-BE49-F238E27FC236}">
                <a16:creationId xmlns:a16="http://schemas.microsoft.com/office/drawing/2014/main" id="{A38085A4-A1A0-9E48-7CF7-17A9A271DBED}"/>
              </a:ext>
            </a:extLst>
          </p:cNvPr>
          <p:cNvPicPr>
            <a:picLocks noChangeAspect="1"/>
          </p:cNvPicPr>
          <p:nvPr/>
        </p:nvPicPr>
        <p:blipFill>
          <a:blip r:embed="rId2"/>
          <a:stretch>
            <a:fillRect/>
          </a:stretch>
        </p:blipFill>
        <p:spPr>
          <a:xfrm>
            <a:off x="8951894" y="1384362"/>
            <a:ext cx="2060611" cy="4089274"/>
          </a:xfrm>
          <a:prstGeom prst="rect">
            <a:avLst/>
          </a:prstGeom>
        </p:spPr>
      </p:pic>
    </p:spTree>
    <p:extLst>
      <p:ext uri="{BB962C8B-B14F-4D97-AF65-F5344CB8AC3E}">
        <p14:creationId xmlns:p14="http://schemas.microsoft.com/office/powerpoint/2010/main" val="3117464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87D1A86D-535C-D72B-2CFC-3C44F048B65F}"/>
              </a:ext>
            </a:extLst>
          </p:cNvPr>
          <p:cNvSpPr>
            <a:spLocks noGrp="1"/>
          </p:cNvSpPr>
          <p:nvPr>
            <p:ph type="sldNum" sz="quarter" idx="12"/>
          </p:nvPr>
        </p:nvSpPr>
        <p:spPr/>
        <p:txBody>
          <a:bodyPr/>
          <a:lstStyle/>
          <a:p>
            <a:fld id="{D2B89B12-C901-43B8-AB62-1318A3EB676F}" type="slidenum">
              <a:rPr lang="pt-BR" smtClean="0"/>
              <a:t>11</a:t>
            </a:fld>
            <a:endParaRPr lang="pt-BR"/>
          </a:p>
        </p:txBody>
      </p:sp>
      <p:sp>
        <p:nvSpPr>
          <p:cNvPr id="2" name="Espaço Reservado para Conteúdo 2">
            <a:extLst>
              <a:ext uri="{FF2B5EF4-FFF2-40B4-BE49-F238E27FC236}">
                <a16:creationId xmlns:a16="http://schemas.microsoft.com/office/drawing/2014/main" id="{6C9D8A27-AAA9-51E4-1761-DB453137E54D}"/>
              </a:ext>
            </a:extLst>
          </p:cNvPr>
          <p:cNvSpPr>
            <a:spLocks noGrp="1"/>
          </p:cNvSpPr>
          <p:nvPr>
            <p:ph idx="1"/>
          </p:nvPr>
        </p:nvSpPr>
        <p:spPr>
          <a:xfrm>
            <a:off x="838199" y="1141089"/>
            <a:ext cx="10515600" cy="1774639"/>
          </a:xfrm>
        </p:spPr>
        <p:txBody>
          <a:bodyPr anchor="ctr">
            <a:noAutofit/>
          </a:bodyPr>
          <a:lstStyle/>
          <a:p>
            <a:pPr marL="0" indent="0" algn="ctr">
              <a:buNone/>
            </a:pPr>
            <a:r>
              <a:rPr lang="pt-BR" sz="1600" dirty="0">
                <a:latin typeface="Aptos" panose="020B0004020202020204" pitchFamily="34" charset="0"/>
              </a:rPr>
              <a:t>A linguagem do Power Query M ou Linguagem M é a estrutura de programação usada pelo editor de consulta para definir as consultas e as transformações. </a:t>
            </a:r>
          </a:p>
          <a:p>
            <a:pPr marL="0" indent="0" algn="ctr">
              <a:buNone/>
            </a:pPr>
            <a:r>
              <a:rPr lang="pt-BR" sz="1600" dirty="0">
                <a:latin typeface="Aptos" panose="020B0004020202020204" pitchFamily="34" charset="0"/>
              </a:rPr>
              <a:t>Cada etapa de consulta é traduzida em uma expressão da linguagem M, que pode ser vista na barra de fórmula ou no editor avançado. É possível escrever ou modificar as expressões da linguagem M diretamente para obter resultados personalizados.</a:t>
            </a:r>
          </a:p>
        </p:txBody>
      </p:sp>
      <p:sp>
        <p:nvSpPr>
          <p:cNvPr id="3" name="Retângulo 2">
            <a:extLst>
              <a:ext uri="{FF2B5EF4-FFF2-40B4-BE49-F238E27FC236}">
                <a16:creationId xmlns:a16="http://schemas.microsoft.com/office/drawing/2014/main" id="{1A45409A-312F-0073-6A92-C3739CFE999B}"/>
              </a:ext>
            </a:extLst>
          </p:cNvPr>
          <p:cNvSpPr/>
          <p:nvPr/>
        </p:nvSpPr>
        <p:spPr>
          <a:xfrm>
            <a:off x="0" y="0"/>
            <a:ext cx="12192000" cy="104821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descr="Script de computador em uma tela">
            <a:extLst>
              <a:ext uri="{FF2B5EF4-FFF2-40B4-BE49-F238E27FC236}">
                <a16:creationId xmlns:a16="http://schemas.microsoft.com/office/drawing/2014/main" id="{6DB274A8-5D90-AA93-796B-811C500F8C1D}"/>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saturation sat="104000"/>
                    </a14:imgEffect>
                  </a14:imgLayer>
                </a14:imgProps>
              </a:ext>
              <a:ext uri="{28A0092B-C50C-407E-A947-70E740481C1C}">
                <a14:useLocalDpi xmlns:a14="http://schemas.microsoft.com/office/drawing/2010/main" val="0"/>
              </a:ext>
            </a:extLst>
          </a:blip>
          <a:srcRect t="65271" b="19444"/>
          <a:stretch>
            <a:fillRect/>
          </a:stretch>
        </p:blipFill>
        <p:spPr>
          <a:xfrm>
            <a:off x="-1" y="-11575"/>
            <a:ext cx="12191999" cy="1048215"/>
          </a:xfrm>
          <a:custGeom>
            <a:avLst/>
            <a:gdLst>
              <a:gd name="connsiteX0" fmla="*/ 0 w 12191999"/>
              <a:gd name="connsiteY0" fmla="*/ 0 h 1048215"/>
              <a:gd name="connsiteX1" fmla="*/ 12191999 w 12191999"/>
              <a:gd name="connsiteY1" fmla="*/ 0 h 1048215"/>
              <a:gd name="connsiteX2" fmla="*/ 12191999 w 12191999"/>
              <a:gd name="connsiteY2" fmla="*/ 1048215 h 1048215"/>
              <a:gd name="connsiteX3" fmla="*/ 0 w 12191999"/>
              <a:gd name="connsiteY3" fmla="*/ 1048215 h 1048215"/>
            </a:gdLst>
            <a:ahLst/>
            <a:cxnLst>
              <a:cxn ang="0">
                <a:pos x="connsiteX0" y="connsiteY0"/>
              </a:cxn>
              <a:cxn ang="0">
                <a:pos x="connsiteX1" y="connsiteY1"/>
              </a:cxn>
              <a:cxn ang="0">
                <a:pos x="connsiteX2" y="connsiteY2"/>
              </a:cxn>
              <a:cxn ang="0">
                <a:pos x="connsiteX3" y="connsiteY3"/>
              </a:cxn>
            </a:cxnLst>
            <a:rect l="l" t="t" r="r" b="b"/>
            <a:pathLst>
              <a:path w="12191999" h="1048215">
                <a:moveTo>
                  <a:pt x="0" y="0"/>
                </a:moveTo>
                <a:lnTo>
                  <a:pt x="12191999" y="0"/>
                </a:lnTo>
                <a:lnTo>
                  <a:pt x="12191999" y="1048215"/>
                </a:lnTo>
                <a:lnTo>
                  <a:pt x="0" y="1048215"/>
                </a:lnTo>
                <a:close/>
              </a:path>
            </a:pathLst>
          </a:custGeom>
        </p:spPr>
      </p:pic>
      <p:sp>
        <p:nvSpPr>
          <p:cNvPr id="8" name="Título 1">
            <a:extLst>
              <a:ext uri="{FF2B5EF4-FFF2-40B4-BE49-F238E27FC236}">
                <a16:creationId xmlns:a16="http://schemas.microsoft.com/office/drawing/2014/main" id="{15E81914-EDA5-6E9D-52FC-BDF4B8C6A940}"/>
              </a:ext>
            </a:extLst>
          </p:cNvPr>
          <p:cNvSpPr txBox="1">
            <a:spLocks/>
          </p:cNvSpPr>
          <p:nvPr/>
        </p:nvSpPr>
        <p:spPr>
          <a:xfrm>
            <a:off x="838199" y="11575"/>
            <a:ext cx="10515600" cy="104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0" kern="1200">
                <a:solidFill>
                  <a:schemeClr val="tx1"/>
                </a:solidFill>
                <a:latin typeface="Impact" panose="020B0806030902050204" pitchFamily="34" charset="0"/>
                <a:ea typeface="+mj-ea"/>
                <a:cs typeface="+mj-cs"/>
              </a:defRPr>
            </a:lvl1pPr>
          </a:lstStyle>
          <a:p>
            <a:pPr algn="ctr"/>
            <a:r>
              <a:rPr lang="pt-BR" sz="3000" b="1" dirty="0">
                <a:solidFill>
                  <a:schemeClr val="bg1"/>
                </a:solidFill>
                <a:latin typeface="Segoe UI" panose="020B0502040204020203" pitchFamily="34" charset="0"/>
                <a:ea typeface="Roboto" panose="02000000000000000000" pitchFamily="2" charset="0"/>
                <a:cs typeface="Segoe UI" panose="020B0502040204020203" pitchFamily="34" charset="0"/>
              </a:rPr>
              <a:t>[ Editor de Consulta da Linguagem M ]</a:t>
            </a:r>
          </a:p>
        </p:txBody>
      </p:sp>
      <p:pic>
        <p:nvPicPr>
          <p:cNvPr id="9" name="Imagem 8" descr="Ícone&#10;&#10;Descrição gerada automaticamente">
            <a:extLst>
              <a:ext uri="{FF2B5EF4-FFF2-40B4-BE49-F238E27FC236}">
                <a16:creationId xmlns:a16="http://schemas.microsoft.com/office/drawing/2014/main" id="{D1323695-5498-85BB-6D19-300721B226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72939"/>
            <a:ext cx="488540" cy="725485"/>
          </a:xfrm>
          <a:prstGeom prst="rect">
            <a:avLst/>
          </a:prstGeom>
        </p:spPr>
      </p:pic>
      <p:pic>
        <p:nvPicPr>
          <p:cNvPr id="15" name="Imagem 14">
            <a:extLst>
              <a:ext uri="{FF2B5EF4-FFF2-40B4-BE49-F238E27FC236}">
                <a16:creationId xmlns:a16="http://schemas.microsoft.com/office/drawing/2014/main" id="{B2521B90-C236-F474-D974-13F4D60C29AB}"/>
              </a:ext>
            </a:extLst>
          </p:cNvPr>
          <p:cNvPicPr>
            <a:picLocks noChangeAspect="1"/>
          </p:cNvPicPr>
          <p:nvPr/>
        </p:nvPicPr>
        <p:blipFill>
          <a:blip r:embed="rId5"/>
          <a:stretch>
            <a:fillRect/>
          </a:stretch>
        </p:blipFill>
        <p:spPr>
          <a:xfrm>
            <a:off x="838200" y="3736674"/>
            <a:ext cx="4153251" cy="1117199"/>
          </a:xfrm>
          <a:prstGeom prst="rect">
            <a:avLst/>
          </a:prstGeom>
        </p:spPr>
      </p:pic>
      <p:pic>
        <p:nvPicPr>
          <p:cNvPr id="16" name="Imagem 15">
            <a:extLst>
              <a:ext uri="{FF2B5EF4-FFF2-40B4-BE49-F238E27FC236}">
                <a16:creationId xmlns:a16="http://schemas.microsoft.com/office/drawing/2014/main" id="{C575D45A-8073-A12C-A4BF-D9C813DF87A2}"/>
              </a:ext>
            </a:extLst>
          </p:cNvPr>
          <p:cNvPicPr>
            <a:picLocks noChangeAspect="1"/>
          </p:cNvPicPr>
          <p:nvPr/>
        </p:nvPicPr>
        <p:blipFill>
          <a:blip r:embed="rId6"/>
          <a:stretch>
            <a:fillRect/>
          </a:stretch>
        </p:blipFill>
        <p:spPr>
          <a:xfrm>
            <a:off x="5687735" y="3700680"/>
            <a:ext cx="6067485" cy="2691997"/>
          </a:xfrm>
          <a:prstGeom prst="rect">
            <a:avLst/>
          </a:prstGeom>
        </p:spPr>
      </p:pic>
      <p:sp>
        <p:nvSpPr>
          <p:cNvPr id="17" name="Seta: Curva para Cima 16">
            <a:extLst>
              <a:ext uri="{FF2B5EF4-FFF2-40B4-BE49-F238E27FC236}">
                <a16:creationId xmlns:a16="http://schemas.microsoft.com/office/drawing/2014/main" id="{D62D041A-7B21-8771-5E8D-4340717B5FE0}"/>
              </a:ext>
            </a:extLst>
          </p:cNvPr>
          <p:cNvSpPr/>
          <p:nvPr/>
        </p:nvSpPr>
        <p:spPr>
          <a:xfrm flipV="1">
            <a:off x="3889697" y="3429000"/>
            <a:ext cx="2203507" cy="663144"/>
          </a:xfrm>
          <a:prstGeom prst="curvedUpArrow">
            <a:avLst>
              <a:gd name="adj1" fmla="val 25000"/>
              <a:gd name="adj2" fmla="val 61815"/>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2146469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87D1A86D-535C-D72B-2CFC-3C44F048B65F}"/>
              </a:ext>
            </a:extLst>
          </p:cNvPr>
          <p:cNvSpPr>
            <a:spLocks noGrp="1"/>
          </p:cNvSpPr>
          <p:nvPr>
            <p:ph type="sldNum" sz="quarter" idx="12"/>
          </p:nvPr>
        </p:nvSpPr>
        <p:spPr/>
        <p:txBody>
          <a:bodyPr/>
          <a:lstStyle/>
          <a:p>
            <a:fld id="{D2B89B12-C901-43B8-AB62-1318A3EB676F}" type="slidenum">
              <a:rPr lang="pt-BR" smtClean="0"/>
              <a:t>12</a:t>
            </a:fld>
            <a:endParaRPr lang="pt-BR"/>
          </a:p>
        </p:txBody>
      </p:sp>
      <p:sp>
        <p:nvSpPr>
          <p:cNvPr id="2" name="Espaço Reservado para Conteúdo 2">
            <a:extLst>
              <a:ext uri="{FF2B5EF4-FFF2-40B4-BE49-F238E27FC236}">
                <a16:creationId xmlns:a16="http://schemas.microsoft.com/office/drawing/2014/main" id="{6C9D8A27-AAA9-51E4-1761-DB453137E54D}"/>
              </a:ext>
            </a:extLst>
          </p:cNvPr>
          <p:cNvSpPr>
            <a:spLocks noGrp="1"/>
          </p:cNvSpPr>
          <p:nvPr>
            <p:ph idx="1"/>
          </p:nvPr>
        </p:nvSpPr>
        <p:spPr>
          <a:xfrm>
            <a:off x="838199" y="1296365"/>
            <a:ext cx="10515600" cy="5364494"/>
          </a:xfrm>
        </p:spPr>
        <p:txBody>
          <a:bodyPr anchor="t">
            <a:noAutofit/>
          </a:bodyPr>
          <a:lstStyle/>
          <a:p>
            <a:pPr marL="0" indent="0" algn="l">
              <a:buNone/>
            </a:pPr>
            <a:r>
              <a:rPr lang="pt-BR" sz="2000" dirty="0">
                <a:latin typeface="Aptos" panose="020B0004020202020204" pitchFamily="34" charset="0"/>
              </a:rPr>
              <a:t>O objetivo da atividade consiste em conhecer algumas técnicas de  tratamento da modelagem de dados utilizando as ferramentas de obtenção de dados do Power Query.</a:t>
            </a:r>
          </a:p>
          <a:p>
            <a:pPr marL="0" indent="0" algn="l">
              <a:buNone/>
            </a:pPr>
            <a:r>
              <a:rPr lang="pt-BR" sz="2000" dirty="0">
                <a:latin typeface="Aptos" panose="020B0004020202020204" pitchFamily="34" charset="0"/>
              </a:rPr>
              <a:t>Assim, teremos os seguintes cenários:</a:t>
            </a:r>
          </a:p>
          <a:p>
            <a:pPr marL="0" indent="0" algn="l">
              <a:buNone/>
            </a:pPr>
            <a:r>
              <a:rPr lang="pt-BR" sz="2000" dirty="0">
                <a:latin typeface="Aptos" panose="020B0004020202020204" pitchFamily="34" charset="0"/>
              </a:rPr>
              <a:t>Tratamento de inconsistência</a:t>
            </a:r>
          </a:p>
          <a:p>
            <a:pPr marL="0" indent="0" algn="l">
              <a:buNone/>
            </a:pPr>
            <a:r>
              <a:rPr lang="pt-BR" sz="2000" dirty="0">
                <a:latin typeface="Aptos" panose="020B0004020202020204" pitchFamily="34" charset="0"/>
              </a:rPr>
              <a:t>Tabelas </a:t>
            </a:r>
            <a:r>
              <a:rPr lang="pt-BR" sz="2000" dirty="0" err="1">
                <a:latin typeface="Aptos" panose="020B0004020202020204" pitchFamily="34" charset="0"/>
              </a:rPr>
              <a:t>desnormatizadas</a:t>
            </a:r>
            <a:endParaRPr lang="pt-BR" sz="2000" dirty="0">
              <a:latin typeface="Aptos" panose="020B0004020202020204" pitchFamily="34" charset="0"/>
            </a:endParaRPr>
          </a:p>
          <a:p>
            <a:pPr marL="0" indent="0" algn="l">
              <a:buNone/>
            </a:pPr>
            <a:r>
              <a:rPr lang="pt-BR" sz="2000" dirty="0">
                <a:latin typeface="Aptos" panose="020B0004020202020204" pitchFamily="34" charset="0"/>
              </a:rPr>
              <a:t>Relatório em arquivos separados</a:t>
            </a:r>
          </a:p>
          <a:p>
            <a:pPr marL="0" indent="0" algn="l">
              <a:buNone/>
            </a:pPr>
            <a:r>
              <a:rPr lang="pt-BR" sz="2000" dirty="0">
                <a:latin typeface="Aptos" panose="020B0004020202020204" pitchFamily="34" charset="0"/>
              </a:rPr>
              <a:t>Incrementação e exclusão de dados (automático)</a:t>
            </a:r>
          </a:p>
          <a:p>
            <a:pPr marL="0" indent="0" algn="l">
              <a:buNone/>
            </a:pPr>
            <a:r>
              <a:rPr lang="pt-BR" sz="2000" dirty="0">
                <a:latin typeface="Aptos" panose="020B0004020202020204" pitchFamily="34" charset="0"/>
              </a:rPr>
              <a:t>Mesclar fatos relacionados</a:t>
            </a:r>
          </a:p>
          <a:p>
            <a:pPr marL="0" indent="0" algn="l">
              <a:buNone/>
            </a:pPr>
            <a:r>
              <a:rPr lang="pt-BR" sz="2000" dirty="0">
                <a:latin typeface="Aptos" panose="020B0004020202020204" pitchFamily="34" charset="0"/>
              </a:rPr>
              <a:t>Separar ou juntar elementos em colunas</a:t>
            </a:r>
          </a:p>
          <a:p>
            <a:pPr marL="0" indent="0" algn="l">
              <a:buNone/>
            </a:pPr>
            <a:r>
              <a:rPr lang="pt-BR" sz="2000" dirty="0">
                <a:latin typeface="Aptos" panose="020B0004020202020204" pitchFamily="34" charset="0"/>
              </a:rPr>
              <a:t>Relatórios em tabelas separadas</a:t>
            </a:r>
          </a:p>
          <a:p>
            <a:pPr marL="0" indent="0" algn="l">
              <a:buNone/>
            </a:pPr>
            <a:r>
              <a:rPr lang="pt-BR" sz="2000" dirty="0">
                <a:latin typeface="Aptos" panose="020B0004020202020204" pitchFamily="34" charset="0"/>
              </a:rPr>
              <a:t>Detalhamento de datas (extração de formas mês, Ano e dia da semana)</a:t>
            </a:r>
          </a:p>
          <a:p>
            <a:pPr marL="0" indent="0" algn="l">
              <a:buNone/>
            </a:pPr>
            <a:r>
              <a:rPr lang="pt-BR" sz="2000" dirty="0">
                <a:latin typeface="Aptos" panose="020B0004020202020204" pitchFamily="34" charset="0"/>
              </a:rPr>
              <a:t>Classificação condicional</a:t>
            </a:r>
          </a:p>
          <a:p>
            <a:pPr marL="0" indent="0" algn="l">
              <a:buNone/>
            </a:pPr>
            <a:r>
              <a:rPr lang="pt-BR" sz="2000" dirty="0">
                <a:latin typeface="Aptos" panose="020B0004020202020204" pitchFamily="34" charset="0"/>
              </a:rPr>
              <a:t>Conexão de dados da Web</a:t>
            </a:r>
          </a:p>
        </p:txBody>
      </p:sp>
      <p:sp>
        <p:nvSpPr>
          <p:cNvPr id="3" name="Retângulo 2">
            <a:extLst>
              <a:ext uri="{FF2B5EF4-FFF2-40B4-BE49-F238E27FC236}">
                <a16:creationId xmlns:a16="http://schemas.microsoft.com/office/drawing/2014/main" id="{A4587BEB-E6DE-355A-F37E-A13DFC9F4E1B}"/>
              </a:ext>
            </a:extLst>
          </p:cNvPr>
          <p:cNvSpPr/>
          <p:nvPr/>
        </p:nvSpPr>
        <p:spPr>
          <a:xfrm>
            <a:off x="0" y="0"/>
            <a:ext cx="12192000" cy="104821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descr="Script de computador em uma tela">
            <a:extLst>
              <a:ext uri="{FF2B5EF4-FFF2-40B4-BE49-F238E27FC236}">
                <a16:creationId xmlns:a16="http://schemas.microsoft.com/office/drawing/2014/main" id="{6CD43980-AA0C-3B7B-DAF9-4725178060B6}"/>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saturation sat="104000"/>
                    </a14:imgEffect>
                  </a14:imgLayer>
                </a14:imgProps>
              </a:ext>
              <a:ext uri="{28A0092B-C50C-407E-A947-70E740481C1C}">
                <a14:useLocalDpi xmlns:a14="http://schemas.microsoft.com/office/drawing/2010/main" val="0"/>
              </a:ext>
            </a:extLst>
          </a:blip>
          <a:srcRect t="65271" b="19444"/>
          <a:stretch>
            <a:fillRect/>
          </a:stretch>
        </p:blipFill>
        <p:spPr>
          <a:xfrm>
            <a:off x="-1" y="-11575"/>
            <a:ext cx="12191999" cy="1048215"/>
          </a:xfrm>
          <a:custGeom>
            <a:avLst/>
            <a:gdLst>
              <a:gd name="connsiteX0" fmla="*/ 0 w 12191999"/>
              <a:gd name="connsiteY0" fmla="*/ 0 h 1048215"/>
              <a:gd name="connsiteX1" fmla="*/ 12191999 w 12191999"/>
              <a:gd name="connsiteY1" fmla="*/ 0 h 1048215"/>
              <a:gd name="connsiteX2" fmla="*/ 12191999 w 12191999"/>
              <a:gd name="connsiteY2" fmla="*/ 1048215 h 1048215"/>
              <a:gd name="connsiteX3" fmla="*/ 0 w 12191999"/>
              <a:gd name="connsiteY3" fmla="*/ 1048215 h 1048215"/>
            </a:gdLst>
            <a:ahLst/>
            <a:cxnLst>
              <a:cxn ang="0">
                <a:pos x="connsiteX0" y="connsiteY0"/>
              </a:cxn>
              <a:cxn ang="0">
                <a:pos x="connsiteX1" y="connsiteY1"/>
              </a:cxn>
              <a:cxn ang="0">
                <a:pos x="connsiteX2" y="connsiteY2"/>
              </a:cxn>
              <a:cxn ang="0">
                <a:pos x="connsiteX3" y="connsiteY3"/>
              </a:cxn>
            </a:cxnLst>
            <a:rect l="l" t="t" r="r" b="b"/>
            <a:pathLst>
              <a:path w="12191999" h="1048215">
                <a:moveTo>
                  <a:pt x="0" y="0"/>
                </a:moveTo>
                <a:lnTo>
                  <a:pt x="12191999" y="0"/>
                </a:lnTo>
                <a:lnTo>
                  <a:pt x="12191999" y="1048215"/>
                </a:lnTo>
                <a:lnTo>
                  <a:pt x="0" y="1048215"/>
                </a:lnTo>
                <a:close/>
              </a:path>
            </a:pathLst>
          </a:custGeom>
        </p:spPr>
      </p:pic>
      <p:sp>
        <p:nvSpPr>
          <p:cNvPr id="8" name="Título 1">
            <a:extLst>
              <a:ext uri="{FF2B5EF4-FFF2-40B4-BE49-F238E27FC236}">
                <a16:creationId xmlns:a16="http://schemas.microsoft.com/office/drawing/2014/main" id="{C30BE679-E921-5F9B-2F64-58D577A2A395}"/>
              </a:ext>
            </a:extLst>
          </p:cNvPr>
          <p:cNvSpPr txBox="1">
            <a:spLocks/>
          </p:cNvSpPr>
          <p:nvPr/>
        </p:nvSpPr>
        <p:spPr>
          <a:xfrm>
            <a:off x="838199" y="11575"/>
            <a:ext cx="10515600" cy="104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0" kern="1200">
                <a:solidFill>
                  <a:schemeClr val="tx1"/>
                </a:solidFill>
                <a:latin typeface="Impact" panose="020B0806030902050204" pitchFamily="34" charset="0"/>
                <a:ea typeface="+mj-ea"/>
                <a:cs typeface="+mj-cs"/>
              </a:defRPr>
            </a:lvl1pPr>
          </a:lstStyle>
          <a:p>
            <a:pPr algn="ctr"/>
            <a:r>
              <a:rPr lang="pt-BR" sz="3000" b="1" dirty="0">
                <a:solidFill>
                  <a:schemeClr val="bg1"/>
                </a:solidFill>
                <a:latin typeface="Segoe UI" panose="020B0502040204020203" pitchFamily="34" charset="0"/>
                <a:ea typeface="Roboto" panose="02000000000000000000" pitchFamily="2" charset="0"/>
                <a:cs typeface="Segoe UI" panose="020B0502040204020203" pitchFamily="34" charset="0"/>
              </a:rPr>
              <a:t>[ Contexto da Atividade ]</a:t>
            </a:r>
          </a:p>
        </p:txBody>
      </p:sp>
      <p:pic>
        <p:nvPicPr>
          <p:cNvPr id="9" name="Imagem 8" descr="Ícone&#10;&#10;Descrição gerada automaticamente">
            <a:extLst>
              <a:ext uri="{FF2B5EF4-FFF2-40B4-BE49-F238E27FC236}">
                <a16:creationId xmlns:a16="http://schemas.microsoft.com/office/drawing/2014/main" id="{2C208856-8344-DD99-C0DA-97DE4534F6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72939"/>
            <a:ext cx="488540" cy="725485"/>
          </a:xfrm>
          <a:prstGeom prst="rect">
            <a:avLst/>
          </a:prstGeom>
        </p:spPr>
      </p:pic>
    </p:spTree>
    <p:extLst>
      <p:ext uri="{BB962C8B-B14F-4D97-AF65-F5344CB8AC3E}">
        <p14:creationId xmlns:p14="http://schemas.microsoft.com/office/powerpoint/2010/main" val="2287575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87D1A86D-535C-D72B-2CFC-3C44F048B65F}"/>
              </a:ext>
            </a:extLst>
          </p:cNvPr>
          <p:cNvSpPr>
            <a:spLocks noGrp="1"/>
          </p:cNvSpPr>
          <p:nvPr>
            <p:ph type="sldNum" sz="quarter" idx="12"/>
          </p:nvPr>
        </p:nvSpPr>
        <p:spPr/>
        <p:txBody>
          <a:bodyPr/>
          <a:lstStyle/>
          <a:p>
            <a:fld id="{D2B89B12-C901-43B8-AB62-1318A3EB676F}" type="slidenum">
              <a:rPr lang="pt-BR" smtClean="0"/>
              <a:t>13</a:t>
            </a:fld>
            <a:endParaRPr lang="pt-BR"/>
          </a:p>
        </p:txBody>
      </p:sp>
      <p:sp>
        <p:nvSpPr>
          <p:cNvPr id="2" name="Espaço Reservado para Conteúdo 2">
            <a:extLst>
              <a:ext uri="{FF2B5EF4-FFF2-40B4-BE49-F238E27FC236}">
                <a16:creationId xmlns:a16="http://schemas.microsoft.com/office/drawing/2014/main" id="{6C9D8A27-AAA9-51E4-1761-DB453137E54D}"/>
              </a:ext>
            </a:extLst>
          </p:cNvPr>
          <p:cNvSpPr>
            <a:spLocks noGrp="1"/>
          </p:cNvSpPr>
          <p:nvPr>
            <p:ph idx="1"/>
          </p:nvPr>
        </p:nvSpPr>
        <p:spPr>
          <a:xfrm>
            <a:off x="838199" y="1296365"/>
            <a:ext cx="10515600" cy="5364494"/>
          </a:xfrm>
        </p:spPr>
        <p:txBody>
          <a:bodyPr anchor="t">
            <a:noAutofit/>
          </a:bodyPr>
          <a:lstStyle/>
          <a:p>
            <a:pPr marL="0" indent="0" algn="l">
              <a:lnSpc>
                <a:spcPct val="100000"/>
              </a:lnSpc>
              <a:spcBef>
                <a:spcPts val="0"/>
              </a:spcBef>
              <a:buNone/>
            </a:pPr>
            <a:r>
              <a:rPr lang="pt-BR" sz="1600" b="1" dirty="0">
                <a:latin typeface="Aptos" panose="020B0004020202020204" pitchFamily="34" charset="0"/>
              </a:rPr>
              <a:t>Pasta 01_FormaDemo</a:t>
            </a:r>
          </a:p>
          <a:p>
            <a:pPr marL="0" indent="0" algn="l">
              <a:lnSpc>
                <a:spcPct val="100000"/>
              </a:lnSpc>
              <a:spcBef>
                <a:spcPts val="0"/>
              </a:spcBef>
              <a:buNone/>
            </a:pPr>
            <a:r>
              <a:rPr lang="pt-BR" sz="1400" b="1" dirty="0">
                <a:latin typeface="Aptos" panose="020B0004020202020204" pitchFamily="34" charset="0"/>
              </a:rPr>
              <a:t>Técnicas: Tratamento inconsistência e Tabelas </a:t>
            </a:r>
            <a:r>
              <a:rPr lang="pt-BR" sz="1400" b="1" dirty="0" err="1">
                <a:latin typeface="Aptos" panose="020B0004020202020204" pitchFamily="34" charset="0"/>
              </a:rPr>
              <a:t>desnormatizadas</a:t>
            </a:r>
            <a:endParaRPr lang="pt-BR" sz="1400" b="1" dirty="0">
              <a:latin typeface="Aptos" panose="020B0004020202020204" pitchFamily="34" charset="0"/>
            </a:endParaRPr>
          </a:p>
          <a:p>
            <a:pPr algn="l">
              <a:lnSpc>
                <a:spcPct val="100000"/>
              </a:lnSpc>
              <a:spcBef>
                <a:spcPts val="0"/>
              </a:spcBef>
              <a:buFontTx/>
              <a:buChar char="-"/>
            </a:pPr>
            <a:r>
              <a:rPr lang="pt-BR" sz="1600" dirty="0">
                <a:latin typeface="Aptos" panose="020B0004020202020204" pitchFamily="34" charset="0"/>
              </a:rPr>
              <a:t>Foi enviada uma base de dados na qual o tratamento de dados está direcionado a correção de intervalos mesclados e intervalos vazios na tabela.</a:t>
            </a:r>
          </a:p>
          <a:p>
            <a:pPr algn="l">
              <a:lnSpc>
                <a:spcPct val="100000"/>
              </a:lnSpc>
              <a:spcBef>
                <a:spcPts val="0"/>
              </a:spcBef>
              <a:buFontTx/>
              <a:buChar char="-"/>
            </a:pPr>
            <a:r>
              <a:rPr lang="pt-BR" sz="1600" dirty="0">
                <a:latin typeface="Aptos" panose="020B0004020202020204" pitchFamily="34" charset="0"/>
              </a:rPr>
              <a:t>Técnica a ser aplicada:</a:t>
            </a:r>
          </a:p>
          <a:p>
            <a:pPr lvl="1" algn="l">
              <a:lnSpc>
                <a:spcPct val="100000"/>
              </a:lnSpc>
              <a:spcBef>
                <a:spcPts val="0"/>
              </a:spcBef>
              <a:buFontTx/>
              <a:buChar char="-"/>
            </a:pPr>
            <a:r>
              <a:rPr lang="pt-BR" sz="1200" dirty="0">
                <a:latin typeface="Aptos" panose="020B0004020202020204" pitchFamily="34" charset="0"/>
              </a:rPr>
              <a:t>Remover cabeçalho sem nexo</a:t>
            </a:r>
          </a:p>
          <a:p>
            <a:pPr lvl="1" algn="l">
              <a:lnSpc>
                <a:spcPct val="100000"/>
              </a:lnSpc>
              <a:spcBef>
                <a:spcPts val="0"/>
              </a:spcBef>
              <a:buFontTx/>
              <a:buChar char="-"/>
            </a:pPr>
            <a:r>
              <a:rPr lang="pt-BR" sz="1200" dirty="0">
                <a:latin typeface="Aptos" panose="020B0004020202020204" pitchFamily="34" charset="0"/>
              </a:rPr>
              <a:t>Preencher para baixo compôs sem valor</a:t>
            </a:r>
          </a:p>
          <a:p>
            <a:pPr lvl="1" algn="l">
              <a:lnSpc>
                <a:spcPct val="100000"/>
              </a:lnSpc>
              <a:spcBef>
                <a:spcPts val="0"/>
              </a:spcBef>
              <a:buFontTx/>
              <a:buChar char="-"/>
            </a:pPr>
            <a:r>
              <a:rPr lang="pt-BR" sz="1200" dirty="0">
                <a:latin typeface="Aptos" panose="020B0004020202020204" pitchFamily="34" charset="0"/>
              </a:rPr>
              <a:t>Usar primeira linha como cabeçalho</a:t>
            </a:r>
          </a:p>
          <a:p>
            <a:pPr lvl="1" algn="l">
              <a:lnSpc>
                <a:spcPct val="100000"/>
              </a:lnSpc>
              <a:spcBef>
                <a:spcPts val="0"/>
              </a:spcBef>
              <a:buFontTx/>
              <a:buChar char="-"/>
            </a:pPr>
            <a:r>
              <a:rPr lang="pt-BR" sz="1200" dirty="0">
                <a:latin typeface="Aptos" panose="020B0004020202020204" pitchFamily="34" charset="0"/>
              </a:rPr>
              <a:t>Filtrar linhas utilizando a opção do filtro NÃO CONTÉM</a:t>
            </a:r>
          </a:p>
          <a:p>
            <a:pPr lvl="1" algn="l">
              <a:lnSpc>
                <a:spcPct val="100000"/>
              </a:lnSpc>
              <a:spcBef>
                <a:spcPts val="0"/>
              </a:spcBef>
              <a:buFontTx/>
              <a:buChar char="-"/>
            </a:pPr>
            <a:r>
              <a:rPr lang="pt-BR" sz="1200" dirty="0">
                <a:latin typeface="Aptos" panose="020B0004020202020204" pitchFamily="34" charset="0"/>
              </a:rPr>
              <a:t>Remover colunas com valor </a:t>
            </a:r>
            <a:r>
              <a:rPr lang="pt-BR" sz="1200" dirty="0" err="1">
                <a:latin typeface="Aptos" panose="020B0004020202020204" pitchFamily="34" charset="0"/>
              </a:rPr>
              <a:t>null</a:t>
            </a:r>
            <a:r>
              <a:rPr lang="pt-BR" sz="1200" dirty="0">
                <a:latin typeface="Aptos" panose="020B0004020202020204" pitchFamily="34" charset="0"/>
              </a:rPr>
              <a:t> (caso ocorram) e colunas não contabilizadas</a:t>
            </a:r>
          </a:p>
          <a:p>
            <a:pPr lvl="1" algn="l">
              <a:lnSpc>
                <a:spcPct val="100000"/>
              </a:lnSpc>
              <a:spcBef>
                <a:spcPts val="0"/>
              </a:spcBef>
              <a:buFontTx/>
              <a:buChar char="-"/>
            </a:pPr>
            <a:r>
              <a:rPr lang="pt-BR" sz="1200" dirty="0">
                <a:latin typeface="Aptos" panose="020B0004020202020204" pitchFamily="34" charset="0"/>
              </a:rPr>
              <a:t>Pivotar tabela que será a transformação de colunas em linhas</a:t>
            </a:r>
          </a:p>
          <a:p>
            <a:pPr marL="0" indent="0" algn="l">
              <a:lnSpc>
                <a:spcPct val="100000"/>
              </a:lnSpc>
              <a:spcBef>
                <a:spcPts val="0"/>
              </a:spcBef>
              <a:buNone/>
            </a:pPr>
            <a:endParaRPr lang="pt-BR" sz="1200" dirty="0">
              <a:latin typeface="Aptos" panose="020B0004020202020204" pitchFamily="34" charset="0"/>
            </a:endParaRPr>
          </a:p>
          <a:p>
            <a:pPr marL="0" indent="0" algn="l">
              <a:lnSpc>
                <a:spcPct val="100000"/>
              </a:lnSpc>
              <a:spcBef>
                <a:spcPts val="0"/>
              </a:spcBef>
              <a:buNone/>
            </a:pPr>
            <a:endParaRPr lang="pt-BR" sz="1200" dirty="0">
              <a:latin typeface="Aptos" panose="020B0004020202020204" pitchFamily="34" charset="0"/>
            </a:endParaRPr>
          </a:p>
          <a:p>
            <a:pPr marL="0" indent="0" algn="l">
              <a:lnSpc>
                <a:spcPct val="100000"/>
              </a:lnSpc>
              <a:spcBef>
                <a:spcPts val="0"/>
              </a:spcBef>
              <a:buNone/>
            </a:pPr>
            <a:r>
              <a:rPr lang="pt-BR" sz="1600" b="1" dirty="0">
                <a:latin typeface="Aptos" panose="020B0004020202020204" pitchFamily="34" charset="0"/>
              </a:rPr>
              <a:t>Pasta 02_VendasHistorica</a:t>
            </a:r>
          </a:p>
          <a:p>
            <a:pPr marL="0" indent="0" algn="l">
              <a:lnSpc>
                <a:spcPct val="100000"/>
              </a:lnSpc>
              <a:spcBef>
                <a:spcPts val="0"/>
              </a:spcBef>
              <a:buNone/>
            </a:pPr>
            <a:r>
              <a:rPr lang="pt-BR" sz="1400" b="1" dirty="0">
                <a:latin typeface="Aptos" panose="020B0004020202020204" pitchFamily="34" charset="0"/>
              </a:rPr>
              <a:t>Técnicas: Relatório em arquivos separados, incrementar e exclusão de dados (automático)</a:t>
            </a:r>
          </a:p>
          <a:p>
            <a:pPr algn="l">
              <a:lnSpc>
                <a:spcPct val="100000"/>
              </a:lnSpc>
              <a:spcBef>
                <a:spcPts val="0"/>
              </a:spcBef>
              <a:buFontTx/>
              <a:buChar char="-"/>
            </a:pPr>
            <a:r>
              <a:rPr lang="pt-BR" sz="1600" dirty="0">
                <a:latin typeface="Aptos" panose="020B0004020202020204" pitchFamily="34" charset="0"/>
              </a:rPr>
              <a:t>Técnica aplicada: </a:t>
            </a:r>
            <a:r>
              <a:rPr lang="pt-BR" sz="1600" b="1" dirty="0">
                <a:latin typeface="Aptos" panose="020B0004020202020204" pitchFamily="34" charset="0"/>
              </a:rPr>
              <a:t>(somente para arquivos </a:t>
            </a:r>
            <a:r>
              <a:rPr lang="pt-BR" sz="1600" b="1" dirty="0" err="1">
                <a:latin typeface="Aptos" panose="020B0004020202020204" pitchFamily="34" charset="0"/>
              </a:rPr>
              <a:t>csv</a:t>
            </a:r>
            <a:r>
              <a:rPr lang="pt-BR" sz="1600" b="1" dirty="0">
                <a:latin typeface="Aptos" panose="020B0004020202020204" pitchFamily="34" charset="0"/>
              </a:rPr>
              <a:t>)</a:t>
            </a:r>
          </a:p>
          <a:p>
            <a:pPr lvl="1" algn="l">
              <a:lnSpc>
                <a:spcPct val="100000"/>
              </a:lnSpc>
              <a:spcBef>
                <a:spcPts val="0"/>
              </a:spcBef>
              <a:buFontTx/>
              <a:buChar char="-"/>
            </a:pPr>
            <a:r>
              <a:rPr lang="pt-BR" sz="1200" dirty="0">
                <a:latin typeface="Aptos" panose="020B0004020202020204" pitchFamily="34" charset="0"/>
              </a:rPr>
              <a:t>Preparar arquivos e salvando em pasta</a:t>
            </a:r>
          </a:p>
          <a:p>
            <a:pPr lvl="1" algn="l">
              <a:lnSpc>
                <a:spcPct val="100000"/>
              </a:lnSpc>
              <a:spcBef>
                <a:spcPts val="0"/>
              </a:spcBef>
              <a:buFontTx/>
              <a:buChar char="-"/>
            </a:pPr>
            <a:r>
              <a:rPr lang="pt-BR" sz="1200" b="1" dirty="0">
                <a:latin typeface="Aptos" panose="020B0004020202020204" pitchFamily="34" charset="0"/>
              </a:rPr>
              <a:t>Carregamento de arquivo em pasta</a:t>
            </a:r>
          </a:p>
          <a:p>
            <a:pPr lvl="1" algn="l">
              <a:lnSpc>
                <a:spcPct val="100000"/>
              </a:lnSpc>
              <a:spcBef>
                <a:spcPts val="0"/>
              </a:spcBef>
              <a:buFontTx/>
              <a:buChar char="-"/>
            </a:pPr>
            <a:r>
              <a:rPr lang="pt-BR" sz="1200" dirty="0">
                <a:latin typeface="Aptos" panose="020B0004020202020204" pitchFamily="34" charset="0"/>
                <a:sym typeface="Wingdings" panose="05000000000000000000" pitchFamily="2" charset="2"/>
              </a:rPr>
              <a:t>Clique no controle duplo da coluna </a:t>
            </a:r>
            <a:r>
              <a:rPr lang="pt-BR" sz="1200" dirty="0" err="1">
                <a:latin typeface="Aptos" panose="020B0004020202020204" pitchFamily="34" charset="0"/>
                <a:sym typeface="Wingdings" panose="05000000000000000000" pitchFamily="2" charset="2"/>
              </a:rPr>
              <a:t>Content</a:t>
            </a:r>
            <a:r>
              <a:rPr lang="pt-BR" sz="1200" dirty="0">
                <a:latin typeface="Aptos" panose="020B0004020202020204" pitchFamily="34" charset="0"/>
                <a:sym typeface="Wingdings" panose="05000000000000000000" pitchFamily="2" charset="2"/>
              </a:rPr>
              <a:t> para carregar o conteúdo.</a:t>
            </a:r>
          </a:p>
          <a:p>
            <a:pPr lvl="1" algn="l">
              <a:lnSpc>
                <a:spcPct val="100000"/>
              </a:lnSpc>
              <a:spcBef>
                <a:spcPts val="0"/>
              </a:spcBef>
              <a:buFontTx/>
              <a:buChar char="-"/>
            </a:pPr>
            <a:r>
              <a:rPr lang="pt-BR" sz="1200" dirty="0">
                <a:latin typeface="Aptos" panose="020B0004020202020204" pitchFamily="34" charset="0"/>
                <a:sym typeface="Wingdings" panose="05000000000000000000" pitchFamily="2" charset="2"/>
              </a:rPr>
              <a:t>Visualizar o conteúdo a ser expandido utilizando o controle</a:t>
            </a:r>
          </a:p>
          <a:p>
            <a:pPr lvl="1" algn="l">
              <a:lnSpc>
                <a:spcPct val="100000"/>
              </a:lnSpc>
              <a:spcBef>
                <a:spcPts val="0"/>
              </a:spcBef>
              <a:buFontTx/>
              <a:buChar char="-"/>
            </a:pPr>
            <a:r>
              <a:rPr lang="pt-BR" sz="1200" dirty="0">
                <a:latin typeface="Aptos" panose="020B0004020202020204" pitchFamily="34" charset="0"/>
                <a:sym typeface="Wingdings" panose="05000000000000000000" pitchFamily="2" charset="2"/>
              </a:rPr>
              <a:t>Selecionar todos os dados e expandir.</a:t>
            </a:r>
          </a:p>
          <a:p>
            <a:pPr lvl="1" algn="l">
              <a:lnSpc>
                <a:spcPct val="100000"/>
              </a:lnSpc>
              <a:spcBef>
                <a:spcPts val="0"/>
              </a:spcBef>
              <a:buFontTx/>
              <a:buChar char="-"/>
            </a:pPr>
            <a:r>
              <a:rPr lang="pt-BR" sz="1200" dirty="0">
                <a:latin typeface="Aptos" panose="020B0004020202020204" pitchFamily="34" charset="0"/>
                <a:sym typeface="Wingdings" panose="05000000000000000000" pitchFamily="2" charset="2"/>
              </a:rPr>
              <a:t>Remover e incluir arquivos caso houver necessidade.</a:t>
            </a:r>
          </a:p>
          <a:p>
            <a:pPr algn="l">
              <a:lnSpc>
                <a:spcPct val="100000"/>
              </a:lnSpc>
              <a:spcBef>
                <a:spcPts val="0"/>
              </a:spcBef>
              <a:buFontTx/>
              <a:buChar char="-"/>
            </a:pPr>
            <a:endParaRPr lang="pt-BR" sz="1200" dirty="0">
              <a:latin typeface="Aptos" panose="020B0004020202020204" pitchFamily="34" charset="0"/>
              <a:sym typeface="Wingdings" panose="05000000000000000000" pitchFamily="2" charset="2"/>
            </a:endParaRPr>
          </a:p>
          <a:p>
            <a:pPr algn="l">
              <a:lnSpc>
                <a:spcPct val="100000"/>
              </a:lnSpc>
              <a:spcBef>
                <a:spcPts val="0"/>
              </a:spcBef>
              <a:buFontTx/>
              <a:buChar char="-"/>
            </a:pPr>
            <a:r>
              <a:rPr lang="pt-BR" sz="1600" dirty="0">
                <a:latin typeface="Aptos" panose="020B0004020202020204" pitchFamily="34" charset="0"/>
              </a:rPr>
              <a:t>Técnica aplicada: </a:t>
            </a:r>
            <a:r>
              <a:rPr lang="pt-BR" sz="1600" b="1" dirty="0">
                <a:latin typeface="Aptos" panose="020B0004020202020204" pitchFamily="34" charset="0"/>
              </a:rPr>
              <a:t>(somente para arquivos EXCEL)</a:t>
            </a:r>
          </a:p>
          <a:p>
            <a:pPr lvl="1" algn="l">
              <a:lnSpc>
                <a:spcPct val="100000"/>
              </a:lnSpc>
              <a:spcBef>
                <a:spcPts val="0"/>
              </a:spcBef>
              <a:buFontTx/>
              <a:buChar char="-"/>
            </a:pPr>
            <a:r>
              <a:rPr lang="pt-BR" sz="1200" dirty="0">
                <a:latin typeface="Aptos" panose="020B0004020202020204" pitchFamily="34" charset="0"/>
              </a:rPr>
              <a:t>Repetir o mesmo processo.</a:t>
            </a:r>
          </a:p>
          <a:p>
            <a:pPr marL="0" indent="0" algn="l">
              <a:lnSpc>
                <a:spcPct val="100000"/>
              </a:lnSpc>
              <a:spcBef>
                <a:spcPts val="0"/>
              </a:spcBef>
              <a:buNone/>
            </a:pPr>
            <a:endParaRPr lang="pt-BR" sz="1600" dirty="0">
              <a:latin typeface="Aptos" panose="020B0004020202020204" pitchFamily="34" charset="0"/>
            </a:endParaRPr>
          </a:p>
          <a:p>
            <a:pPr marL="0" indent="0" algn="l">
              <a:lnSpc>
                <a:spcPct val="100000"/>
              </a:lnSpc>
              <a:spcBef>
                <a:spcPts val="0"/>
              </a:spcBef>
              <a:buNone/>
            </a:pPr>
            <a:endParaRPr lang="pt-BR" sz="1200" dirty="0">
              <a:latin typeface="Aptos" panose="020B0004020202020204" pitchFamily="34" charset="0"/>
            </a:endParaRPr>
          </a:p>
          <a:p>
            <a:pPr marL="0" indent="0" algn="l">
              <a:lnSpc>
                <a:spcPct val="100000"/>
              </a:lnSpc>
              <a:spcBef>
                <a:spcPts val="0"/>
              </a:spcBef>
              <a:buNone/>
            </a:pPr>
            <a:endParaRPr lang="pt-BR" sz="1600" dirty="0">
              <a:latin typeface="Aptos" panose="020B0004020202020204" pitchFamily="34" charset="0"/>
            </a:endParaRPr>
          </a:p>
          <a:p>
            <a:pPr marL="0" indent="0" algn="l">
              <a:lnSpc>
                <a:spcPct val="100000"/>
              </a:lnSpc>
              <a:spcBef>
                <a:spcPts val="0"/>
              </a:spcBef>
              <a:buNone/>
            </a:pPr>
            <a:endParaRPr lang="pt-BR" sz="1600" dirty="0">
              <a:latin typeface="Aptos" panose="020B0004020202020204" pitchFamily="34" charset="0"/>
            </a:endParaRPr>
          </a:p>
        </p:txBody>
      </p:sp>
      <p:sp>
        <p:nvSpPr>
          <p:cNvPr id="3" name="Retângulo 2">
            <a:extLst>
              <a:ext uri="{FF2B5EF4-FFF2-40B4-BE49-F238E27FC236}">
                <a16:creationId xmlns:a16="http://schemas.microsoft.com/office/drawing/2014/main" id="{544849D5-D3F9-E7D5-47D5-D3CD11DE0BDF}"/>
              </a:ext>
            </a:extLst>
          </p:cNvPr>
          <p:cNvSpPr/>
          <p:nvPr/>
        </p:nvSpPr>
        <p:spPr>
          <a:xfrm>
            <a:off x="0" y="0"/>
            <a:ext cx="12192000" cy="104821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descr="Script de computador em uma tela">
            <a:extLst>
              <a:ext uri="{FF2B5EF4-FFF2-40B4-BE49-F238E27FC236}">
                <a16:creationId xmlns:a16="http://schemas.microsoft.com/office/drawing/2014/main" id="{88AEC05B-CA50-A4B5-0BC1-63B3CC1C4D07}"/>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saturation sat="104000"/>
                    </a14:imgEffect>
                  </a14:imgLayer>
                </a14:imgProps>
              </a:ext>
              <a:ext uri="{28A0092B-C50C-407E-A947-70E740481C1C}">
                <a14:useLocalDpi xmlns:a14="http://schemas.microsoft.com/office/drawing/2010/main" val="0"/>
              </a:ext>
            </a:extLst>
          </a:blip>
          <a:srcRect t="65271" b="19444"/>
          <a:stretch>
            <a:fillRect/>
          </a:stretch>
        </p:blipFill>
        <p:spPr>
          <a:xfrm>
            <a:off x="-1" y="-11575"/>
            <a:ext cx="12191999" cy="1048215"/>
          </a:xfrm>
          <a:custGeom>
            <a:avLst/>
            <a:gdLst>
              <a:gd name="connsiteX0" fmla="*/ 0 w 12191999"/>
              <a:gd name="connsiteY0" fmla="*/ 0 h 1048215"/>
              <a:gd name="connsiteX1" fmla="*/ 12191999 w 12191999"/>
              <a:gd name="connsiteY1" fmla="*/ 0 h 1048215"/>
              <a:gd name="connsiteX2" fmla="*/ 12191999 w 12191999"/>
              <a:gd name="connsiteY2" fmla="*/ 1048215 h 1048215"/>
              <a:gd name="connsiteX3" fmla="*/ 0 w 12191999"/>
              <a:gd name="connsiteY3" fmla="*/ 1048215 h 1048215"/>
            </a:gdLst>
            <a:ahLst/>
            <a:cxnLst>
              <a:cxn ang="0">
                <a:pos x="connsiteX0" y="connsiteY0"/>
              </a:cxn>
              <a:cxn ang="0">
                <a:pos x="connsiteX1" y="connsiteY1"/>
              </a:cxn>
              <a:cxn ang="0">
                <a:pos x="connsiteX2" y="connsiteY2"/>
              </a:cxn>
              <a:cxn ang="0">
                <a:pos x="connsiteX3" y="connsiteY3"/>
              </a:cxn>
            </a:cxnLst>
            <a:rect l="l" t="t" r="r" b="b"/>
            <a:pathLst>
              <a:path w="12191999" h="1048215">
                <a:moveTo>
                  <a:pt x="0" y="0"/>
                </a:moveTo>
                <a:lnTo>
                  <a:pt x="12191999" y="0"/>
                </a:lnTo>
                <a:lnTo>
                  <a:pt x="12191999" y="1048215"/>
                </a:lnTo>
                <a:lnTo>
                  <a:pt x="0" y="1048215"/>
                </a:lnTo>
                <a:close/>
              </a:path>
            </a:pathLst>
          </a:custGeom>
        </p:spPr>
      </p:pic>
      <p:sp>
        <p:nvSpPr>
          <p:cNvPr id="8" name="Título 1">
            <a:extLst>
              <a:ext uri="{FF2B5EF4-FFF2-40B4-BE49-F238E27FC236}">
                <a16:creationId xmlns:a16="http://schemas.microsoft.com/office/drawing/2014/main" id="{9A5A2A14-CA28-02A5-C5EA-F99FFEAF2EA2}"/>
              </a:ext>
            </a:extLst>
          </p:cNvPr>
          <p:cNvSpPr txBox="1">
            <a:spLocks/>
          </p:cNvSpPr>
          <p:nvPr/>
        </p:nvSpPr>
        <p:spPr>
          <a:xfrm>
            <a:off x="838199" y="11575"/>
            <a:ext cx="10515600" cy="104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0" kern="1200">
                <a:solidFill>
                  <a:schemeClr val="tx1"/>
                </a:solidFill>
                <a:latin typeface="Impact" panose="020B0806030902050204" pitchFamily="34" charset="0"/>
                <a:ea typeface="+mj-ea"/>
                <a:cs typeface="+mj-cs"/>
              </a:defRPr>
            </a:lvl1pPr>
          </a:lstStyle>
          <a:p>
            <a:pPr algn="ctr"/>
            <a:r>
              <a:rPr lang="pt-BR" sz="3000" b="1" dirty="0">
                <a:solidFill>
                  <a:schemeClr val="bg1"/>
                </a:solidFill>
                <a:latin typeface="Segoe UI" panose="020B0502040204020203" pitchFamily="34" charset="0"/>
                <a:ea typeface="Roboto" panose="02000000000000000000" pitchFamily="2" charset="0"/>
                <a:cs typeface="Segoe UI" panose="020B0502040204020203" pitchFamily="34" charset="0"/>
              </a:rPr>
              <a:t>[ Atividade ]</a:t>
            </a:r>
          </a:p>
        </p:txBody>
      </p:sp>
      <p:pic>
        <p:nvPicPr>
          <p:cNvPr id="9" name="Imagem 8" descr="Ícone&#10;&#10;Descrição gerada automaticamente">
            <a:extLst>
              <a:ext uri="{FF2B5EF4-FFF2-40B4-BE49-F238E27FC236}">
                <a16:creationId xmlns:a16="http://schemas.microsoft.com/office/drawing/2014/main" id="{636F2137-13F2-9F64-EC37-D7EE2B8C36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72939"/>
            <a:ext cx="488540" cy="725485"/>
          </a:xfrm>
          <a:prstGeom prst="rect">
            <a:avLst/>
          </a:prstGeom>
        </p:spPr>
      </p:pic>
    </p:spTree>
    <p:extLst>
      <p:ext uri="{BB962C8B-B14F-4D97-AF65-F5344CB8AC3E}">
        <p14:creationId xmlns:p14="http://schemas.microsoft.com/office/powerpoint/2010/main" val="2640733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87D1A86D-535C-D72B-2CFC-3C44F048B65F}"/>
              </a:ext>
            </a:extLst>
          </p:cNvPr>
          <p:cNvSpPr>
            <a:spLocks noGrp="1"/>
          </p:cNvSpPr>
          <p:nvPr>
            <p:ph type="sldNum" sz="quarter" idx="12"/>
          </p:nvPr>
        </p:nvSpPr>
        <p:spPr/>
        <p:txBody>
          <a:bodyPr/>
          <a:lstStyle/>
          <a:p>
            <a:fld id="{D2B89B12-C901-43B8-AB62-1318A3EB676F}" type="slidenum">
              <a:rPr lang="pt-BR" smtClean="0"/>
              <a:t>14</a:t>
            </a:fld>
            <a:endParaRPr lang="pt-BR"/>
          </a:p>
        </p:txBody>
      </p:sp>
      <p:sp>
        <p:nvSpPr>
          <p:cNvPr id="2" name="Espaço Reservado para Conteúdo 2">
            <a:extLst>
              <a:ext uri="{FF2B5EF4-FFF2-40B4-BE49-F238E27FC236}">
                <a16:creationId xmlns:a16="http://schemas.microsoft.com/office/drawing/2014/main" id="{6C9D8A27-AAA9-51E4-1761-DB453137E54D}"/>
              </a:ext>
            </a:extLst>
          </p:cNvPr>
          <p:cNvSpPr>
            <a:spLocks noGrp="1"/>
          </p:cNvSpPr>
          <p:nvPr>
            <p:ph idx="1"/>
          </p:nvPr>
        </p:nvSpPr>
        <p:spPr>
          <a:xfrm>
            <a:off x="838199" y="1296365"/>
            <a:ext cx="10515600" cy="5364494"/>
          </a:xfrm>
        </p:spPr>
        <p:txBody>
          <a:bodyPr anchor="t">
            <a:noAutofit/>
          </a:bodyPr>
          <a:lstStyle/>
          <a:p>
            <a:pPr marL="0" indent="0" algn="l">
              <a:lnSpc>
                <a:spcPct val="100000"/>
              </a:lnSpc>
              <a:spcBef>
                <a:spcPts val="0"/>
              </a:spcBef>
              <a:buNone/>
            </a:pPr>
            <a:endParaRPr lang="pt-BR" sz="1600" dirty="0">
              <a:latin typeface="Aptos" panose="020B0004020202020204" pitchFamily="34" charset="0"/>
            </a:endParaRPr>
          </a:p>
          <a:p>
            <a:pPr marL="0" indent="0" algn="l">
              <a:lnSpc>
                <a:spcPct val="100000"/>
              </a:lnSpc>
              <a:spcBef>
                <a:spcPts val="0"/>
              </a:spcBef>
              <a:buNone/>
            </a:pPr>
            <a:r>
              <a:rPr lang="pt-BR" sz="1600" b="1" dirty="0">
                <a:latin typeface="Aptos" panose="020B0004020202020204" pitchFamily="34" charset="0"/>
              </a:rPr>
              <a:t>Pasta 03_DemonsVendas </a:t>
            </a:r>
          </a:p>
          <a:p>
            <a:pPr marL="0" indent="0" algn="l">
              <a:lnSpc>
                <a:spcPct val="100000"/>
              </a:lnSpc>
              <a:spcBef>
                <a:spcPts val="0"/>
              </a:spcBef>
              <a:buNone/>
            </a:pPr>
            <a:r>
              <a:rPr lang="pt-BR" sz="1400" b="1" dirty="0">
                <a:latin typeface="Aptos" panose="020B0004020202020204" pitchFamily="34" charset="0"/>
              </a:rPr>
              <a:t>Técnicas: Mesclar fatos relacionados e Separar ou juntar elementos em colunas</a:t>
            </a:r>
          </a:p>
          <a:p>
            <a:pPr algn="l">
              <a:lnSpc>
                <a:spcPct val="100000"/>
              </a:lnSpc>
              <a:spcBef>
                <a:spcPts val="0"/>
              </a:spcBef>
              <a:buFontTx/>
              <a:buChar char="-"/>
            </a:pPr>
            <a:r>
              <a:rPr lang="pt-BR" sz="1600" dirty="0">
                <a:latin typeface="Aptos" panose="020B0004020202020204" pitchFamily="34" charset="0"/>
              </a:rPr>
              <a:t>Técnica aplicada:</a:t>
            </a:r>
          </a:p>
          <a:p>
            <a:pPr lvl="1" algn="l">
              <a:lnSpc>
                <a:spcPct val="100000"/>
              </a:lnSpc>
              <a:spcBef>
                <a:spcPts val="0"/>
              </a:spcBef>
              <a:buFontTx/>
              <a:buChar char="-"/>
            </a:pPr>
            <a:r>
              <a:rPr lang="pt-BR" sz="1200" dirty="0">
                <a:latin typeface="Aptos" panose="020B0004020202020204" pitchFamily="34" charset="0"/>
              </a:rPr>
              <a:t>Consiste em juntar e separa conteúdo transformando em novos valores agregados</a:t>
            </a:r>
          </a:p>
          <a:p>
            <a:pPr lvl="1" algn="l">
              <a:lnSpc>
                <a:spcPct val="100000"/>
              </a:lnSpc>
              <a:spcBef>
                <a:spcPts val="0"/>
              </a:spcBef>
              <a:buFontTx/>
              <a:buChar char="-"/>
            </a:pPr>
            <a:r>
              <a:rPr lang="pt-BR" sz="1200" dirty="0">
                <a:latin typeface="Aptos" panose="020B0004020202020204" pitchFamily="34" charset="0"/>
              </a:rPr>
              <a:t>Prepara a visão para o relacionamento de valores</a:t>
            </a:r>
          </a:p>
          <a:p>
            <a:pPr lvl="1" algn="l">
              <a:lnSpc>
                <a:spcPct val="100000"/>
              </a:lnSpc>
              <a:spcBef>
                <a:spcPts val="0"/>
              </a:spcBef>
              <a:buFontTx/>
              <a:buChar char="-"/>
            </a:pPr>
            <a:r>
              <a:rPr lang="pt-BR" sz="1200" dirty="0">
                <a:latin typeface="Aptos" panose="020B0004020202020204" pitchFamily="34" charset="0"/>
              </a:rPr>
              <a:t>Identificar qual o tipo de Combinação a ser utilizada: Acrescentar e entender o que é </a:t>
            </a:r>
          </a:p>
          <a:p>
            <a:pPr lvl="1" algn="l">
              <a:lnSpc>
                <a:spcPct val="100000"/>
              </a:lnSpc>
              <a:spcBef>
                <a:spcPts val="0"/>
              </a:spcBef>
              <a:buFontTx/>
              <a:buChar char="-"/>
            </a:pPr>
            <a:r>
              <a:rPr lang="pt-BR" sz="1200" dirty="0">
                <a:latin typeface="Aptos" panose="020B0004020202020204" pitchFamily="34" charset="0"/>
              </a:rPr>
              <a:t>Diferenciação entre DUPLICAR e REFERÊNCIA.</a:t>
            </a:r>
            <a:endParaRPr lang="pt-BR" sz="800" dirty="0">
              <a:latin typeface="Aptos" panose="020B0004020202020204" pitchFamily="34" charset="0"/>
            </a:endParaRPr>
          </a:p>
          <a:p>
            <a:pPr marL="0" indent="0" algn="l">
              <a:lnSpc>
                <a:spcPct val="100000"/>
              </a:lnSpc>
              <a:spcBef>
                <a:spcPts val="0"/>
              </a:spcBef>
              <a:buNone/>
            </a:pPr>
            <a:endParaRPr lang="pt-BR" sz="1200" dirty="0">
              <a:latin typeface="Aptos" panose="020B0004020202020204" pitchFamily="34" charset="0"/>
            </a:endParaRPr>
          </a:p>
          <a:p>
            <a:pPr marL="0" indent="0" algn="l">
              <a:lnSpc>
                <a:spcPct val="100000"/>
              </a:lnSpc>
              <a:spcBef>
                <a:spcPts val="0"/>
              </a:spcBef>
              <a:buNone/>
            </a:pPr>
            <a:r>
              <a:rPr lang="pt-BR" sz="1400" b="1" dirty="0">
                <a:latin typeface="Aptos" panose="020B0004020202020204" pitchFamily="34" charset="0"/>
              </a:rPr>
              <a:t>Técnicas: Relatórios em tabelas separadas</a:t>
            </a:r>
          </a:p>
          <a:p>
            <a:pPr lvl="1" algn="l">
              <a:lnSpc>
                <a:spcPct val="100000"/>
              </a:lnSpc>
              <a:spcBef>
                <a:spcPts val="0"/>
              </a:spcBef>
              <a:buFontTx/>
              <a:buChar char="-"/>
            </a:pPr>
            <a:r>
              <a:rPr lang="pt-BR" sz="1200" dirty="0">
                <a:latin typeface="Aptos" panose="020B0004020202020204" pitchFamily="34" charset="0"/>
              </a:rPr>
              <a:t>Conectar o arquivo no Power Query e visualizar seu carregamento</a:t>
            </a:r>
          </a:p>
          <a:p>
            <a:pPr lvl="1" algn="l">
              <a:lnSpc>
                <a:spcPct val="100000"/>
              </a:lnSpc>
              <a:spcBef>
                <a:spcPts val="0"/>
              </a:spcBef>
              <a:buFontTx/>
              <a:buChar char="-"/>
            </a:pPr>
            <a:r>
              <a:rPr lang="pt-BR" sz="1200" dirty="0">
                <a:latin typeface="Aptos" panose="020B0004020202020204" pitchFamily="34" charset="0"/>
              </a:rPr>
              <a:t>Realizar carregamento em tabelas separadas</a:t>
            </a:r>
          </a:p>
          <a:p>
            <a:pPr lvl="1" algn="l">
              <a:lnSpc>
                <a:spcPct val="100000"/>
              </a:lnSpc>
              <a:spcBef>
                <a:spcPts val="0"/>
              </a:spcBef>
              <a:buFontTx/>
              <a:buChar char="-"/>
            </a:pPr>
            <a:r>
              <a:rPr lang="pt-BR" sz="1200" dirty="0">
                <a:latin typeface="Aptos" panose="020B0004020202020204" pitchFamily="34" charset="0"/>
              </a:rPr>
              <a:t>Efetuar combinação por acréscimo</a:t>
            </a:r>
          </a:p>
          <a:p>
            <a:pPr lvl="1" algn="l">
              <a:lnSpc>
                <a:spcPct val="100000"/>
              </a:lnSpc>
              <a:spcBef>
                <a:spcPts val="0"/>
              </a:spcBef>
              <a:buFontTx/>
              <a:buChar char="-"/>
            </a:pPr>
            <a:r>
              <a:rPr lang="pt-BR" sz="1200" dirty="0">
                <a:latin typeface="Aptos" panose="020B0004020202020204" pitchFamily="34" charset="0"/>
              </a:rPr>
              <a:t>Somente subir para o modelo de dados a base resultante da combinação.</a:t>
            </a:r>
            <a:endParaRPr lang="pt-BR" sz="800" dirty="0">
              <a:latin typeface="Aptos" panose="020B0004020202020204" pitchFamily="34" charset="0"/>
            </a:endParaRPr>
          </a:p>
          <a:p>
            <a:pPr marL="0" indent="0" algn="l">
              <a:lnSpc>
                <a:spcPct val="100000"/>
              </a:lnSpc>
              <a:spcBef>
                <a:spcPts val="0"/>
              </a:spcBef>
              <a:buNone/>
            </a:pPr>
            <a:endParaRPr lang="pt-BR" sz="1200" dirty="0">
              <a:latin typeface="Aptos" panose="020B0004020202020204" pitchFamily="34" charset="0"/>
            </a:endParaRPr>
          </a:p>
          <a:p>
            <a:pPr marL="0" indent="0" algn="l">
              <a:lnSpc>
                <a:spcPct val="100000"/>
              </a:lnSpc>
              <a:spcBef>
                <a:spcPts val="0"/>
              </a:spcBef>
              <a:buNone/>
            </a:pPr>
            <a:endParaRPr lang="pt-BR" sz="1200" dirty="0">
              <a:latin typeface="Aptos" panose="020B0004020202020204" pitchFamily="34" charset="0"/>
            </a:endParaRPr>
          </a:p>
          <a:p>
            <a:pPr marL="0" indent="0" algn="l">
              <a:lnSpc>
                <a:spcPct val="100000"/>
              </a:lnSpc>
              <a:spcBef>
                <a:spcPts val="0"/>
              </a:spcBef>
              <a:buNone/>
            </a:pPr>
            <a:r>
              <a:rPr lang="pt-BR" sz="1600" b="1" dirty="0">
                <a:latin typeface="Aptos" panose="020B0004020202020204" pitchFamily="34" charset="0"/>
              </a:rPr>
              <a:t>Pasta 04_BaseAlunos</a:t>
            </a:r>
          </a:p>
          <a:p>
            <a:pPr marL="0" indent="0" algn="l">
              <a:lnSpc>
                <a:spcPct val="100000"/>
              </a:lnSpc>
              <a:spcBef>
                <a:spcPts val="0"/>
              </a:spcBef>
              <a:buNone/>
            </a:pPr>
            <a:r>
              <a:rPr lang="pt-BR" sz="1400" b="1" dirty="0">
                <a:latin typeface="Aptos" panose="020B0004020202020204" pitchFamily="34" charset="0"/>
              </a:rPr>
              <a:t>Técnica: Detalhamento de datas  e Classificação condicional </a:t>
            </a:r>
          </a:p>
          <a:p>
            <a:pPr lvl="1" algn="l">
              <a:lnSpc>
                <a:spcPct val="100000"/>
              </a:lnSpc>
              <a:spcBef>
                <a:spcPts val="0"/>
              </a:spcBef>
              <a:buFontTx/>
              <a:buChar char="-"/>
            </a:pPr>
            <a:r>
              <a:rPr lang="pt-BR" sz="1200" dirty="0">
                <a:latin typeface="Aptos" panose="020B0004020202020204" pitchFamily="34" charset="0"/>
              </a:rPr>
              <a:t>Obtenção da base de dados utilizando o método de carregamento em pasta</a:t>
            </a:r>
          </a:p>
          <a:p>
            <a:pPr lvl="1" algn="l">
              <a:lnSpc>
                <a:spcPct val="100000"/>
              </a:lnSpc>
              <a:spcBef>
                <a:spcPts val="0"/>
              </a:spcBef>
              <a:buFontTx/>
              <a:buChar char="-"/>
            </a:pPr>
            <a:r>
              <a:rPr lang="pt-BR" sz="1200" dirty="0">
                <a:latin typeface="Aptos" panose="020B0004020202020204" pitchFamily="34" charset="0"/>
              </a:rPr>
              <a:t>Higienização dos dados e corrigir possíveis inconsistências.</a:t>
            </a:r>
          </a:p>
          <a:p>
            <a:pPr lvl="1" algn="l">
              <a:lnSpc>
                <a:spcPct val="100000"/>
              </a:lnSpc>
              <a:spcBef>
                <a:spcPts val="0"/>
              </a:spcBef>
              <a:buFontTx/>
              <a:buChar char="-"/>
            </a:pPr>
            <a:r>
              <a:rPr lang="pt-BR" sz="1200" dirty="0">
                <a:latin typeface="Aptos" panose="020B0004020202020204" pitchFamily="34" charset="0"/>
              </a:rPr>
              <a:t>Criação de cálculo de tempo com o formato de data (identificação das referências temporais)</a:t>
            </a:r>
          </a:p>
          <a:p>
            <a:pPr lvl="1" algn="l">
              <a:lnSpc>
                <a:spcPct val="100000"/>
              </a:lnSpc>
              <a:spcBef>
                <a:spcPts val="0"/>
              </a:spcBef>
              <a:buFontTx/>
              <a:buChar char="-"/>
            </a:pPr>
            <a:r>
              <a:rPr lang="pt-BR" sz="1200" dirty="0">
                <a:latin typeface="Aptos" panose="020B0004020202020204" pitchFamily="34" charset="0"/>
              </a:rPr>
              <a:t>Criação de coluna condicional segmentando a idade por faixa etária</a:t>
            </a:r>
          </a:p>
          <a:p>
            <a:pPr marL="457200" lvl="1" indent="0" algn="l">
              <a:lnSpc>
                <a:spcPct val="100000"/>
              </a:lnSpc>
              <a:spcBef>
                <a:spcPts val="0"/>
              </a:spcBef>
              <a:buNone/>
            </a:pPr>
            <a:endParaRPr lang="pt-BR" sz="1200" dirty="0">
              <a:latin typeface="Aptos" panose="020B0004020202020204" pitchFamily="34" charset="0"/>
            </a:endParaRPr>
          </a:p>
        </p:txBody>
      </p:sp>
      <p:sp>
        <p:nvSpPr>
          <p:cNvPr id="3" name="Retângulo 2">
            <a:extLst>
              <a:ext uri="{FF2B5EF4-FFF2-40B4-BE49-F238E27FC236}">
                <a16:creationId xmlns:a16="http://schemas.microsoft.com/office/drawing/2014/main" id="{04F9A0D4-E7CE-9858-D52F-ECF4DDD11A24}"/>
              </a:ext>
            </a:extLst>
          </p:cNvPr>
          <p:cNvSpPr/>
          <p:nvPr/>
        </p:nvSpPr>
        <p:spPr>
          <a:xfrm>
            <a:off x="0" y="0"/>
            <a:ext cx="12192000" cy="104821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descr="Script de computador em uma tela">
            <a:extLst>
              <a:ext uri="{FF2B5EF4-FFF2-40B4-BE49-F238E27FC236}">
                <a16:creationId xmlns:a16="http://schemas.microsoft.com/office/drawing/2014/main" id="{AB59F83F-AE5A-DE22-5177-C7EE8B2111B9}"/>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saturation sat="104000"/>
                    </a14:imgEffect>
                  </a14:imgLayer>
                </a14:imgProps>
              </a:ext>
              <a:ext uri="{28A0092B-C50C-407E-A947-70E740481C1C}">
                <a14:useLocalDpi xmlns:a14="http://schemas.microsoft.com/office/drawing/2010/main" val="0"/>
              </a:ext>
            </a:extLst>
          </a:blip>
          <a:srcRect t="65271" b="19444"/>
          <a:stretch>
            <a:fillRect/>
          </a:stretch>
        </p:blipFill>
        <p:spPr>
          <a:xfrm>
            <a:off x="-1" y="-11575"/>
            <a:ext cx="12191999" cy="1048215"/>
          </a:xfrm>
          <a:custGeom>
            <a:avLst/>
            <a:gdLst>
              <a:gd name="connsiteX0" fmla="*/ 0 w 12191999"/>
              <a:gd name="connsiteY0" fmla="*/ 0 h 1048215"/>
              <a:gd name="connsiteX1" fmla="*/ 12191999 w 12191999"/>
              <a:gd name="connsiteY1" fmla="*/ 0 h 1048215"/>
              <a:gd name="connsiteX2" fmla="*/ 12191999 w 12191999"/>
              <a:gd name="connsiteY2" fmla="*/ 1048215 h 1048215"/>
              <a:gd name="connsiteX3" fmla="*/ 0 w 12191999"/>
              <a:gd name="connsiteY3" fmla="*/ 1048215 h 1048215"/>
            </a:gdLst>
            <a:ahLst/>
            <a:cxnLst>
              <a:cxn ang="0">
                <a:pos x="connsiteX0" y="connsiteY0"/>
              </a:cxn>
              <a:cxn ang="0">
                <a:pos x="connsiteX1" y="connsiteY1"/>
              </a:cxn>
              <a:cxn ang="0">
                <a:pos x="connsiteX2" y="connsiteY2"/>
              </a:cxn>
              <a:cxn ang="0">
                <a:pos x="connsiteX3" y="connsiteY3"/>
              </a:cxn>
            </a:cxnLst>
            <a:rect l="l" t="t" r="r" b="b"/>
            <a:pathLst>
              <a:path w="12191999" h="1048215">
                <a:moveTo>
                  <a:pt x="0" y="0"/>
                </a:moveTo>
                <a:lnTo>
                  <a:pt x="12191999" y="0"/>
                </a:lnTo>
                <a:lnTo>
                  <a:pt x="12191999" y="1048215"/>
                </a:lnTo>
                <a:lnTo>
                  <a:pt x="0" y="1048215"/>
                </a:lnTo>
                <a:close/>
              </a:path>
            </a:pathLst>
          </a:custGeom>
        </p:spPr>
      </p:pic>
      <p:sp>
        <p:nvSpPr>
          <p:cNvPr id="8" name="Título 1">
            <a:extLst>
              <a:ext uri="{FF2B5EF4-FFF2-40B4-BE49-F238E27FC236}">
                <a16:creationId xmlns:a16="http://schemas.microsoft.com/office/drawing/2014/main" id="{C4F07194-49C6-B6A3-EF94-206C7B9F1BF0}"/>
              </a:ext>
            </a:extLst>
          </p:cNvPr>
          <p:cNvSpPr txBox="1">
            <a:spLocks/>
          </p:cNvSpPr>
          <p:nvPr/>
        </p:nvSpPr>
        <p:spPr>
          <a:xfrm>
            <a:off x="838199" y="11575"/>
            <a:ext cx="10515600" cy="104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0" kern="1200">
                <a:solidFill>
                  <a:schemeClr val="tx1"/>
                </a:solidFill>
                <a:latin typeface="Impact" panose="020B0806030902050204" pitchFamily="34" charset="0"/>
                <a:ea typeface="+mj-ea"/>
                <a:cs typeface="+mj-cs"/>
              </a:defRPr>
            </a:lvl1pPr>
          </a:lstStyle>
          <a:p>
            <a:pPr algn="ctr"/>
            <a:r>
              <a:rPr lang="pt-BR" sz="3000" b="1" dirty="0">
                <a:solidFill>
                  <a:schemeClr val="bg1"/>
                </a:solidFill>
                <a:latin typeface="Segoe UI" panose="020B0502040204020203" pitchFamily="34" charset="0"/>
                <a:ea typeface="Roboto" panose="02000000000000000000" pitchFamily="2" charset="0"/>
                <a:cs typeface="Segoe UI" panose="020B0502040204020203" pitchFamily="34" charset="0"/>
              </a:rPr>
              <a:t>[ Atividade ]</a:t>
            </a:r>
          </a:p>
        </p:txBody>
      </p:sp>
      <p:pic>
        <p:nvPicPr>
          <p:cNvPr id="9" name="Imagem 8" descr="Ícone&#10;&#10;Descrição gerada automaticamente">
            <a:extLst>
              <a:ext uri="{FF2B5EF4-FFF2-40B4-BE49-F238E27FC236}">
                <a16:creationId xmlns:a16="http://schemas.microsoft.com/office/drawing/2014/main" id="{394D8CAD-377D-398B-9814-791408B06E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72939"/>
            <a:ext cx="488540" cy="725485"/>
          </a:xfrm>
          <a:prstGeom prst="rect">
            <a:avLst/>
          </a:prstGeom>
        </p:spPr>
      </p:pic>
    </p:spTree>
    <p:extLst>
      <p:ext uri="{BB962C8B-B14F-4D97-AF65-F5344CB8AC3E}">
        <p14:creationId xmlns:p14="http://schemas.microsoft.com/office/powerpoint/2010/main" val="2002130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87D1A86D-535C-D72B-2CFC-3C44F048B65F}"/>
              </a:ext>
            </a:extLst>
          </p:cNvPr>
          <p:cNvSpPr>
            <a:spLocks noGrp="1"/>
          </p:cNvSpPr>
          <p:nvPr>
            <p:ph type="sldNum" sz="quarter" idx="12"/>
          </p:nvPr>
        </p:nvSpPr>
        <p:spPr/>
        <p:txBody>
          <a:bodyPr/>
          <a:lstStyle/>
          <a:p>
            <a:fld id="{D2B89B12-C901-43B8-AB62-1318A3EB676F}" type="slidenum">
              <a:rPr lang="pt-BR" smtClean="0"/>
              <a:t>15</a:t>
            </a:fld>
            <a:endParaRPr lang="pt-BR"/>
          </a:p>
        </p:txBody>
      </p:sp>
      <p:sp>
        <p:nvSpPr>
          <p:cNvPr id="2" name="Espaço Reservado para Conteúdo 2">
            <a:extLst>
              <a:ext uri="{FF2B5EF4-FFF2-40B4-BE49-F238E27FC236}">
                <a16:creationId xmlns:a16="http://schemas.microsoft.com/office/drawing/2014/main" id="{6C9D8A27-AAA9-51E4-1761-DB453137E54D}"/>
              </a:ext>
            </a:extLst>
          </p:cNvPr>
          <p:cNvSpPr>
            <a:spLocks noGrp="1"/>
          </p:cNvSpPr>
          <p:nvPr>
            <p:ph idx="1"/>
          </p:nvPr>
        </p:nvSpPr>
        <p:spPr>
          <a:xfrm>
            <a:off x="838199" y="1296365"/>
            <a:ext cx="10515600" cy="5364494"/>
          </a:xfrm>
        </p:spPr>
        <p:txBody>
          <a:bodyPr anchor="t">
            <a:noAutofit/>
          </a:bodyPr>
          <a:lstStyle/>
          <a:p>
            <a:pPr marL="0" indent="0" algn="l">
              <a:lnSpc>
                <a:spcPct val="100000"/>
              </a:lnSpc>
              <a:spcBef>
                <a:spcPts val="0"/>
              </a:spcBef>
              <a:buNone/>
            </a:pPr>
            <a:endParaRPr lang="pt-BR" sz="1200" dirty="0">
              <a:latin typeface="Aptos" panose="020B0004020202020204" pitchFamily="34" charset="0"/>
            </a:endParaRPr>
          </a:p>
          <a:p>
            <a:pPr marL="0" indent="0" algn="l">
              <a:lnSpc>
                <a:spcPct val="100000"/>
              </a:lnSpc>
              <a:spcBef>
                <a:spcPts val="0"/>
              </a:spcBef>
              <a:buNone/>
            </a:pPr>
            <a:endParaRPr lang="pt-BR" sz="1200" dirty="0">
              <a:latin typeface="Aptos" panose="020B0004020202020204" pitchFamily="34" charset="0"/>
            </a:endParaRPr>
          </a:p>
          <a:p>
            <a:pPr marL="0" indent="0" algn="l">
              <a:lnSpc>
                <a:spcPct val="100000"/>
              </a:lnSpc>
              <a:spcBef>
                <a:spcPts val="0"/>
              </a:spcBef>
              <a:buNone/>
            </a:pPr>
            <a:endParaRPr lang="pt-BR" sz="1200" dirty="0">
              <a:latin typeface="Aptos" panose="020B0004020202020204" pitchFamily="34" charset="0"/>
            </a:endParaRPr>
          </a:p>
          <a:p>
            <a:pPr marL="0" indent="0" algn="l">
              <a:lnSpc>
                <a:spcPct val="100000"/>
              </a:lnSpc>
              <a:spcBef>
                <a:spcPts val="0"/>
              </a:spcBef>
              <a:buNone/>
            </a:pPr>
            <a:endParaRPr lang="pt-BR" sz="1600" dirty="0">
              <a:latin typeface="Aptos" panose="020B0004020202020204" pitchFamily="34" charset="0"/>
            </a:endParaRPr>
          </a:p>
          <a:p>
            <a:pPr algn="l">
              <a:lnSpc>
                <a:spcPct val="100000"/>
              </a:lnSpc>
              <a:spcBef>
                <a:spcPts val="0"/>
              </a:spcBef>
              <a:buFontTx/>
              <a:buChar char="-"/>
            </a:pPr>
            <a:endParaRPr lang="pt-BR" sz="1600" dirty="0">
              <a:latin typeface="Aptos" panose="020B0004020202020204" pitchFamily="34" charset="0"/>
            </a:endParaRPr>
          </a:p>
        </p:txBody>
      </p:sp>
      <p:sp>
        <p:nvSpPr>
          <p:cNvPr id="7" name="CaixaDeTexto 6">
            <a:extLst>
              <a:ext uri="{FF2B5EF4-FFF2-40B4-BE49-F238E27FC236}">
                <a16:creationId xmlns:a16="http://schemas.microsoft.com/office/drawing/2014/main" id="{C6D67279-79D6-16BC-2E50-19F2A39314E6}"/>
              </a:ext>
            </a:extLst>
          </p:cNvPr>
          <p:cNvSpPr txBox="1"/>
          <p:nvPr/>
        </p:nvSpPr>
        <p:spPr>
          <a:xfrm>
            <a:off x="613912" y="1693096"/>
            <a:ext cx="10515600" cy="3908762"/>
          </a:xfrm>
          <a:prstGeom prst="rect">
            <a:avLst/>
          </a:prstGeom>
          <a:noFill/>
        </p:spPr>
        <p:txBody>
          <a:bodyPr wrap="square">
            <a:spAutoFit/>
          </a:bodyPr>
          <a:lstStyle/>
          <a:p>
            <a:pPr marL="0" indent="0" algn="l">
              <a:lnSpc>
                <a:spcPct val="100000"/>
              </a:lnSpc>
              <a:spcBef>
                <a:spcPts val="0"/>
              </a:spcBef>
              <a:buNone/>
            </a:pPr>
            <a:endParaRPr lang="pt-BR" sz="1800" dirty="0">
              <a:latin typeface="Aptos" panose="020B0004020202020204" pitchFamily="34" charset="0"/>
            </a:endParaRPr>
          </a:p>
          <a:p>
            <a:pPr marL="0" indent="0" algn="l">
              <a:lnSpc>
                <a:spcPct val="100000"/>
              </a:lnSpc>
              <a:spcBef>
                <a:spcPts val="0"/>
              </a:spcBef>
              <a:buNone/>
            </a:pPr>
            <a:r>
              <a:rPr lang="pt-BR" sz="1600" b="1" dirty="0">
                <a:latin typeface="Aptos" panose="020B0004020202020204" pitchFamily="34" charset="0"/>
              </a:rPr>
              <a:t>Técnica: Coleta de dados da Web</a:t>
            </a:r>
          </a:p>
          <a:p>
            <a:pPr marL="0" indent="0" algn="l">
              <a:lnSpc>
                <a:spcPct val="100000"/>
              </a:lnSpc>
              <a:spcBef>
                <a:spcPts val="0"/>
              </a:spcBef>
              <a:buNone/>
            </a:pPr>
            <a:endParaRPr lang="pt-BR" sz="1600" b="1" dirty="0">
              <a:latin typeface="Aptos" panose="020B0004020202020204" pitchFamily="34" charset="0"/>
            </a:endParaRPr>
          </a:p>
          <a:p>
            <a:pPr marL="0" indent="0" algn="l">
              <a:lnSpc>
                <a:spcPct val="100000"/>
              </a:lnSpc>
              <a:spcBef>
                <a:spcPts val="0"/>
              </a:spcBef>
              <a:buNone/>
            </a:pPr>
            <a:r>
              <a:rPr lang="pt-BR" sz="1800" dirty="0">
                <a:latin typeface="Aptos" panose="020B0004020202020204" pitchFamily="34" charset="0"/>
              </a:rPr>
              <a:t>Cotação do dólar:  </a:t>
            </a:r>
          </a:p>
          <a:p>
            <a:pPr marL="0" indent="0" algn="l">
              <a:lnSpc>
                <a:spcPct val="100000"/>
              </a:lnSpc>
              <a:spcBef>
                <a:spcPts val="0"/>
              </a:spcBef>
              <a:buNone/>
            </a:pPr>
            <a:endParaRPr lang="pt-BR" sz="1800" dirty="0">
              <a:latin typeface="Aptos" panose="020B0004020202020204" pitchFamily="34" charset="0"/>
            </a:endParaRPr>
          </a:p>
          <a:p>
            <a:pPr marL="0" indent="0" algn="l">
              <a:lnSpc>
                <a:spcPct val="100000"/>
              </a:lnSpc>
              <a:spcBef>
                <a:spcPts val="0"/>
              </a:spcBef>
              <a:buNone/>
            </a:pPr>
            <a:r>
              <a:rPr lang="pt-BR" sz="1800" dirty="0">
                <a:latin typeface="Aptos" panose="020B0004020202020204" pitchFamily="34" charset="0"/>
              </a:rPr>
              <a:t>https://www.bcb.gov.br/estabilidadefinanceira/historicocotacoes</a:t>
            </a:r>
          </a:p>
          <a:p>
            <a:pPr marL="0" indent="0" algn="l">
              <a:lnSpc>
                <a:spcPct val="100000"/>
              </a:lnSpc>
              <a:spcBef>
                <a:spcPts val="0"/>
              </a:spcBef>
              <a:buNone/>
            </a:pPr>
            <a:endParaRPr lang="pt-BR" sz="1800" dirty="0">
              <a:latin typeface="Aptos" panose="020B0004020202020204" pitchFamily="34" charset="0"/>
            </a:endParaRPr>
          </a:p>
          <a:p>
            <a:pPr marL="0" indent="0" algn="l">
              <a:lnSpc>
                <a:spcPct val="100000"/>
              </a:lnSpc>
              <a:spcBef>
                <a:spcPts val="0"/>
              </a:spcBef>
              <a:buNone/>
            </a:pPr>
            <a:r>
              <a:rPr lang="pt-BR" sz="1800" dirty="0">
                <a:latin typeface="Aptos" panose="020B0004020202020204" pitchFamily="34" charset="0"/>
              </a:rPr>
              <a:t>https://br.investing.com/currencies/usd-brl</a:t>
            </a:r>
          </a:p>
          <a:p>
            <a:pPr marL="0" indent="0" algn="l">
              <a:lnSpc>
                <a:spcPct val="100000"/>
              </a:lnSpc>
              <a:spcBef>
                <a:spcPts val="0"/>
              </a:spcBef>
              <a:buNone/>
            </a:pPr>
            <a:endParaRPr lang="pt-BR" sz="1800" dirty="0">
              <a:latin typeface="Aptos" panose="020B0004020202020204" pitchFamily="34" charset="0"/>
            </a:endParaRPr>
          </a:p>
          <a:p>
            <a:pPr marL="0" indent="0" algn="l">
              <a:lnSpc>
                <a:spcPct val="100000"/>
              </a:lnSpc>
              <a:spcBef>
                <a:spcPts val="0"/>
              </a:spcBef>
              <a:buNone/>
            </a:pPr>
            <a:r>
              <a:rPr lang="pt-BR" sz="1800" dirty="0">
                <a:latin typeface="Aptos" panose="020B0004020202020204" pitchFamily="34" charset="0"/>
              </a:rPr>
              <a:t>https://wise.com/br/currency-converter/dolar-hoje</a:t>
            </a:r>
          </a:p>
          <a:p>
            <a:pPr marL="0" indent="0" algn="l">
              <a:lnSpc>
                <a:spcPct val="100000"/>
              </a:lnSpc>
              <a:spcBef>
                <a:spcPts val="0"/>
              </a:spcBef>
              <a:buNone/>
            </a:pPr>
            <a:endParaRPr lang="pt-BR" sz="1800" dirty="0">
              <a:latin typeface="Aptos" panose="020B0004020202020204" pitchFamily="34" charset="0"/>
            </a:endParaRPr>
          </a:p>
          <a:p>
            <a:pPr marL="0" indent="0" algn="l">
              <a:lnSpc>
                <a:spcPct val="100000"/>
              </a:lnSpc>
              <a:spcBef>
                <a:spcPts val="0"/>
              </a:spcBef>
              <a:buNone/>
            </a:pPr>
            <a:r>
              <a:rPr lang="pt-BR" sz="1800" dirty="0">
                <a:latin typeface="Aptos" panose="020B0004020202020204" pitchFamily="34" charset="0"/>
                <a:hlinkClick r:id="rId2"/>
              </a:rPr>
              <a:t>https://www.gov.br/receitafederal/pt-br/assuntos/orientacao-tributaria/declaracoes-e-demonstrativos/ecf/taxas-de-cambio-incluindo-valor-do-dolar-para-fins-fiscais-irpj-AC-anteriores</a:t>
            </a:r>
            <a:endParaRPr lang="pt-BR" sz="1800" dirty="0">
              <a:latin typeface="Aptos" panose="020B0004020202020204" pitchFamily="34" charset="0"/>
            </a:endParaRPr>
          </a:p>
          <a:p>
            <a:pPr marL="0" indent="0" algn="l">
              <a:lnSpc>
                <a:spcPct val="100000"/>
              </a:lnSpc>
              <a:spcBef>
                <a:spcPts val="0"/>
              </a:spcBef>
              <a:buNone/>
            </a:pPr>
            <a:endParaRPr lang="pt-BR" sz="1800" dirty="0">
              <a:latin typeface="Aptos" panose="020B0004020202020204" pitchFamily="34" charset="0"/>
            </a:endParaRPr>
          </a:p>
        </p:txBody>
      </p:sp>
      <p:sp>
        <p:nvSpPr>
          <p:cNvPr id="8" name="Retângulo 7">
            <a:extLst>
              <a:ext uri="{FF2B5EF4-FFF2-40B4-BE49-F238E27FC236}">
                <a16:creationId xmlns:a16="http://schemas.microsoft.com/office/drawing/2014/main" id="{AB4DDF79-4B71-BF68-5ABA-64071A44AB49}"/>
              </a:ext>
            </a:extLst>
          </p:cNvPr>
          <p:cNvSpPr/>
          <p:nvPr/>
        </p:nvSpPr>
        <p:spPr>
          <a:xfrm>
            <a:off x="0" y="0"/>
            <a:ext cx="12192000" cy="104821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Imagem 8" descr="Script de computador em uma tela">
            <a:extLst>
              <a:ext uri="{FF2B5EF4-FFF2-40B4-BE49-F238E27FC236}">
                <a16:creationId xmlns:a16="http://schemas.microsoft.com/office/drawing/2014/main" id="{D8EF2C21-2B16-81A2-E537-A5CC2BF6603A}"/>
              </a:ext>
            </a:extLst>
          </p:cNvPr>
          <p:cNvPicPr>
            <a:picLocks noChangeAspect="1"/>
          </p:cNvPicPr>
          <p:nvPr/>
        </p:nvPicPr>
        <p:blipFill>
          <a:blip r:embed="rId3">
            <a:alphaModFix amt="20000"/>
            <a:extLst>
              <a:ext uri="{BEBA8EAE-BF5A-486C-A8C5-ECC9F3942E4B}">
                <a14:imgProps xmlns:a14="http://schemas.microsoft.com/office/drawing/2010/main">
                  <a14:imgLayer r:embed="rId4">
                    <a14:imgEffect>
                      <a14:saturation sat="104000"/>
                    </a14:imgEffect>
                  </a14:imgLayer>
                </a14:imgProps>
              </a:ext>
              <a:ext uri="{28A0092B-C50C-407E-A947-70E740481C1C}">
                <a14:useLocalDpi xmlns:a14="http://schemas.microsoft.com/office/drawing/2010/main" val="0"/>
              </a:ext>
            </a:extLst>
          </a:blip>
          <a:srcRect t="65271" b="19444"/>
          <a:stretch>
            <a:fillRect/>
          </a:stretch>
        </p:blipFill>
        <p:spPr>
          <a:xfrm>
            <a:off x="-1" y="-11575"/>
            <a:ext cx="12191999" cy="1048215"/>
          </a:xfrm>
          <a:custGeom>
            <a:avLst/>
            <a:gdLst>
              <a:gd name="connsiteX0" fmla="*/ 0 w 12191999"/>
              <a:gd name="connsiteY0" fmla="*/ 0 h 1048215"/>
              <a:gd name="connsiteX1" fmla="*/ 12191999 w 12191999"/>
              <a:gd name="connsiteY1" fmla="*/ 0 h 1048215"/>
              <a:gd name="connsiteX2" fmla="*/ 12191999 w 12191999"/>
              <a:gd name="connsiteY2" fmla="*/ 1048215 h 1048215"/>
              <a:gd name="connsiteX3" fmla="*/ 0 w 12191999"/>
              <a:gd name="connsiteY3" fmla="*/ 1048215 h 1048215"/>
            </a:gdLst>
            <a:ahLst/>
            <a:cxnLst>
              <a:cxn ang="0">
                <a:pos x="connsiteX0" y="connsiteY0"/>
              </a:cxn>
              <a:cxn ang="0">
                <a:pos x="connsiteX1" y="connsiteY1"/>
              </a:cxn>
              <a:cxn ang="0">
                <a:pos x="connsiteX2" y="connsiteY2"/>
              </a:cxn>
              <a:cxn ang="0">
                <a:pos x="connsiteX3" y="connsiteY3"/>
              </a:cxn>
            </a:cxnLst>
            <a:rect l="l" t="t" r="r" b="b"/>
            <a:pathLst>
              <a:path w="12191999" h="1048215">
                <a:moveTo>
                  <a:pt x="0" y="0"/>
                </a:moveTo>
                <a:lnTo>
                  <a:pt x="12191999" y="0"/>
                </a:lnTo>
                <a:lnTo>
                  <a:pt x="12191999" y="1048215"/>
                </a:lnTo>
                <a:lnTo>
                  <a:pt x="0" y="1048215"/>
                </a:lnTo>
                <a:close/>
              </a:path>
            </a:pathLst>
          </a:custGeom>
        </p:spPr>
      </p:pic>
      <p:sp>
        <p:nvSpPr>
          <p:cNvPr id="10" name="Título 1">
            <a:extLst>
              <a:ext uri="{FF2B5EF4-FFF2-40B4-BE49-F238E27FC236}">
                <a16:creationId xmlns:a16="http://schemas.microsoft.com/office/drawing/2014/main" id="{D8F2A9EA-F33C-8037-2AC3-6D1FE693299A}"/>
              </a:ext>
            </a:extLst>
          </p:cNvPr>
          <p:cNvSpPr txBox="1">
            <a:spLocks/>
          </p:cNvSpPr>
          <p:nvPr/>
        </p:nvSpPr>
        <p:spPr>
          <a:xfrm>
            <a:off x="838199" y="11575"/>
            <a:ext cx="10515600" cy="104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0" kern="1200">
                <a:solidFill>
                  <a:schemeClr val="tx1"/>
                </a:solidFill>
                <a:latin typeface="Impact" panose="020B0806030902050204" pitchFamily="34" charset="0"/>
                <a:ea typeface="+mj-ea"/>
                <a:cs typeface="+mj-cs"/>
              </a:defRPr>
            </a:lvl1pPr>
          </a:lstStyle>
          <a:p>
            <a:pPr algn="ctr"/>
            <a:r>
              <a:rPr lang="pt-BR" sz="3000" b="1" dirty="0">
                <a:solidFill>
                  <a:schemeClr val="bg1"/>
                </a:solidFill>
                <a:latin typeface="Segoe UI" panose="020B0502040204020203" pitchFamily="34" charset="0"/>
                <a:ea typeface="Roboto" panose="02000000000000000000" pitchFamily="2" charset="0"/>
                <a:cs typeface="Segoe UI" panose="020B0502040204020203" pitchFamily="34" charset="0"/>
              </a:rPr>
              <a:t>[ Atividade ]</a:t>
            </a:r>
          </a:p>
        </p:txBody>
      </p:sp>
      <p:pic>
        <p:nvPicPr>
          <p:cNvPr id="11" name="Imagem 10" descr="Ícone&#10;&#10;Descrição gerada automaticamente">
            <a:extLst>
              <a:ext uri="{FF2B5EF4-FFF2-40B4-BE49-F238E27FC236}">
                <a16:creationId xmlns:a16="http://schemas.microsoft.com/office/drawing/2014/main" id="{2A300129-FA0F-D5E7-5065-71AF1DBBE7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 y="172939"/>
            <a:ext cx="488540" cy="725485"/>
          </a:xfrm>
          <a:prstGeom prst="rect">
            <a:avLst/>
          </a:prstGeom>
        </p:spPr>
      </p:pic>
    </p:spTree>
    <p:extLst>
      <p:ext uri="{BB962C8B-B14F-4D97-AF65-F5344CB8AC3E}">
        <p14:creationId xmlns:p14="http://schemas.microsoft.com/office/powerpoint/2010/main" val="133440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87D1A86D-535C-D72B-2CFC-3C44F048B65F}"/>
              </a:ext>
            </a:extLst>
          </p:cNvPr>
          <p:cNvSpPr>
            <a:spLocks noGrp="1"/>
          </p:cNvSpPr>
          <p:nvPr>
            <p:ph type="sldNum" sz="quarter" idx="12"/>
          </p:nvPr>
        </p:nvSpPr>
        <p:spPr/>
        <p:txBody>
          <a:bodyPr/>
          <a:lstStyle/>
          <a:p>
            <a:fld id="{D2B89B12-C901-43B8-AB62-1318A3EB676F}" type="slidenum">
              <a:rPr lang="pt-BR" smtClean="0"/>
              <a:t>16</a:t>
            </a:fld>
            <a:endParaRPr lang="pt-BR"/>
          </a:p>
        </p:txBody>
      </p:sp>
      <p:sp>
        <p:nvSpPr>
          <p:cNvPr id="7" name="CaixaDeTexto 6">
            <a:extLst>
              <a:ext uri="{FF2B5EF4-FFF2-40B4-BE49-F238E27FC236}">
                <a16:creationId xmlns:a16="http://schemas.microsoft.com/office/drawing/2014/main" id="{C6D67279-79D6-16BC-2E50-19F2A39314E6}"/>
              </a:ext>
            </a:extLst>
          </p:cNvPr>
          <p:cNvSpPr txBox="1"/>
          <p:nvPr/>
        </p:nvSpPr>
        <p:spPr>
          <a:xfrm>
            <a:off x="838199" y="2721114"/>
            <a:ext cx="10889414" cy="2062103"/>
          </a:xfrm>
          <a:prstGeom prst="rect">
            <a:avLst/>
          </a:prstGeom>
          <a:noFill/>
        </p:spPr>
        <p:txBody>
          <a:bodyPr wrap="square">
            <a:spAutoFit/>
          </a:bodyPr>
          <a:lstStyle/>
          <a:p>
            <a:pPr marL="0" indent="0" algn="l">
              <a:lnSpc>
                <a:spcPct val="100000"/>
              </a:lnSpc>
              <a:spcBef>
                <a:spcPts val="0"/>
              </a:spcBef>
              <a:buNone/>
            </a:pPr>
            <a:r>
              <a:rPr lang="pt-BR" sz="1600" b="1" dirty="0">
                <a:latin typeface="Aptos" panose="020B0004020202020204" pitchFamily="34" charset="0"/>
              </a:rPr>
              <a:t>Pasta 05_Atividade_Desafio</a:t>
            </a:r>
          </a:p>
          <a:p>
            <a:pPr marL="0" indent="0" algn="l">
              <a:lnSpc>
                <a:spcPct val="100000"/>
              </a:lnSpc>
              <a:spcBef>
                <a:spcPts val="0"/>
              </a:spcBef>
              <a:buNone/>
            </a:pPr>
            <a:r>
              <a:rPr lang="pt-BR" sz="1400" b="1" dirty="0">
                <a:latin typeface="Aptos" panose="020B0004020202020204" pitchFamily="34" charset="0"/>
              </a:rPr>
              <a:t>Técnica: Analise a base e implemente a técnica</a:t>
            </a:r>
          </a:p>
          <a:p>
            <a:r>
              <a:rPr lang="pt-BR" sz="1400" b="1" dirty="0">
                <a:latin typeface="Aptos" panose="020B0004020202020204" pitchFamily="34" charset="0"/>
              </a:rPr>
              <a:t>Desafio a atingir:  </a:t>
            </a:r>
          </a:p>
          <a:p>
            <a:pPr>
              <a:buFontTx/>
              <a:buChar char="-"/>
            </a:pPr>
            <a:r>
              <a:rPr lang="pt-BR" sz="1200" dirty="0">
                <a:latin typeface="Aptos" panose="020B0004020202020204" pitchFamily="34" charset="0"/>
              </a:rPr>
              <a:t> Uma base em Excel foi encaminha e seu desafio será organizar os campos. Observe que temos campos conectados em uma só coluna com: NF de </a:t>
            </a:r>
            <a:r>
              <a:rPr lang="pt-BR" sz="1200" dirty="0" err="1">
                <a:latin typeface="Aptos" panose="020B0004020202020204" pitchFamily="34" charset="0"/>
              </a:rPr>
              <a:t>Venda;Id</a:t>
            </a:r>
            <a:r>
              <a:rPr lang="pt-BR" sz="1200" dirty="0">
                <a:latin typeface="Aptos" panose="020B0004020202020204" pitchFamily="34" charset="0"/>
              </a:rPr>
              <a:t> CT </a:t>
            </a:r>
            <a:r>
              <a:rPr lang="pt-BR" sz="1200" dirty="0" err="1">
                <a:latin typeface="Aptos" panose="020B0004020202020204" pitchFamily="34" charset="0"/>
              </a:rPr>
              <a:t>Distribuição;Centro</a:t>
            </a:r>
            <a:r>
              <a:rPr lang="pt-BR" sz="1200" dirty="0">
                <a:latin typeface="Aptos" panose="020B0004020202020204" pitchFamily="34" charset="0"/>
              </a:rPr>
              <a:t> de </a:t>
            </a:r>
            <a:r>
              <a:rPr lang="pt-BR" sz="1200" dirty="0" err="1">
                <a:latin typeface="Aptos" panose="020B0004020202020204" pitchFamily="34" charset="0"/>
              </a:rPr>
              <a:t>Distribuição;UF</a:t>
            </a:r>
            <a:r>
              <a:rPr lang="pt-BR" sz="1200" dirty="0">
                <a:latin typeface="Aptos" panose="020B0004020202020204" pitchFamily="34" charset="0"/>
              </a:rPr>
              <a:t> </a:t>
            </a:r>
            <a:r>
              <a:rPr lang="pt-BR" sz="1200" dirty="0" err="1">
                <a:latin typeface="Aptos" panose="020B0004020202020204" pitchFamily="34" charset="0"/>
              </a:rPr>
              <a:t>Ct</a:t>
            </a:r>
            <a:r>
              <a:rPr lang="pt-BR" sz="1200" dirty="0">
                <a:latin typeface="Aptos" panose="020B0004020202020204" pitchFamily="34" charset="0"/>
              </a:rPr>
              <a:t>. Assim seu objetivo será separar estes campos com os seus respectivos registro.</a:t>
            </a:r>
          </a:p>
          <a:p>
            <a:pPr>
              <a:buFontTx/>
              <a:buChar char="-"/>
            </a:pPr>
            <a:r>
              <a:rPr lang="pt-BR" sz="1200" dirty="0">
                <a:latin typeface="Aptos" panose="020B0004020202020204" pitchFamily="34" charset="0"/>
              </a:rPr>
              <a:t> Com todos as colunas contendo seu  respectivos registros, realize a combinação dessas bases criando uma única.</a:t>
            </a:r>
          </a:p>
          <a:p>
            <a:pPr>
              <a:buFontTx/>
              <a:buChar char="-"/>
            </a:pPr>
            <a:r>
              <a:rPr lang="pt-BR" sz="1200" dirty="0">
                <a:latin typeface="Aptos" panose="020B0004020202020204" pitchFamily="34" charset="0"/>
              </a:rPr>
              <a:t> Finalize carregando somente para o modelo de dados a base de dados a qual será realizada a análise.</a:t>
            </a:r>
          </a:p>
          <a:p>
            <a:pPr>
              <a:buFontTx/>
              <a:buChar char="-"/>
            </a:pPr>
            <a:r>
              <a:rPr lang="pt-BR" sz="1200" dirty="0">
                <a:latin typeface="Aptos" panose="020B0004020202020204" pitchFamily="34" charset="0"/>
              </a:rPr>
              <a:t> Na área de relatório aplique visuais que o usuário possa identificar resultados como Total de Valor Vendido por UF, Vendedor ou Categoria de Produto. Pode explorar sua criatividade, mas lembrando que nesse momento não há necessidade de aplicação de cálculo DAX, somente pegar, arrastar e mudar o contexto do visual.</a:t>
            </a:r>
          </a:p>
        </p:txBody>
      </p:sp>
      <p:sp>
        <p:nvSpPr>
          <p:cNvPr id="8" name="Retângulo 7">
            <a:extLst>
              <a:ext uri="{FF2B5EF4-FFF2-40B4-BE49-F238E27FC236}">
                <a16:creationId xmlns:a16="http://schemas.microsoft.com/office/drawing/2014/main" id="{AB4DDF79-4B71-BF68-5ABA-64071A44AB49}"/>
              </a:ext>
            </a:extLst>
          </p:cNvPr>
          <p:cNvSpPr/>
          <p:nvPr/>
        </p:nvSpPr>
        <p:spPr>
          <a:xfrm>
            <a:off x="0" y="0"/>
            <a:ext cx="12192000" cy="104821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Imagem 8" descr="Script de computador em uma tela">
            <a:extLst>
              <a:ext uri="{FF2B5EF4-FFF2-40B4-BE49-F238E27FC236}">
                <a16:creationId xmlns:a16="http://schemas.microsoft.com/office/drawing/2014/main" id="{D8EF2C21-2B16-81A2-E537-A5CC2BF6603A}"/>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saturation sat="104000"/>
                    </a14:imgEffect>
                  </a14:imgLayer>
                </a14:imgProps>
              </a:ext>
              <a:ext uri="{28A0092B-C50C-407E-A947-70E740481C1C}">
                <a14:useLocalDpi xmlns:a14="http://schemas.microsoft.com/office/drawing/2010/main" val="0"/>
              </a:ext>
            </a:extLst>
          </a:blip>
          <a:srcRect t="65271" b="19444"/>
          <a:stretch>
            <a:fillRect/>
          </a:stretch>
        </p:blipFill>
        <p:spPr>
          <a:xfrm>
            <a:off x="-1" y="-11575"/>
            <a:ext cx="12191999" cy="1048215"/>
          </a:xfrm>
          <a:custGeom>
            <a:avLst/>
            <a:gdLst>
              <a:gd name="connsiteX0" fmla="*/ 0 w 12191999"/>
              <a:gd name="connsiteY0" fmla="*/ 0 h 1048215"/>
              <a:gd name="connsiteX1" fmla="*/ 12191999 w 12191999"/>
              <a:gd name="connsiteY1" fmla="*/ 0 h 1048215"/>
              <a:gd name="connsiteX2" fmla="*/ 12191999 w 12191999"/>
              <a:gd name="connsiteY2" fmla="*/ 1048215 h 1048215"/>
              <a:gd name="connsiteX3" fmla="*/ 0 w 12191999"/>
              <a:gd name="connsiteY3" fmla="*/ 1048215 h 1048215"/>
            </a:gdLst>
            <a:ahLst/>
            <a:cxnLst>
              <a:cxn ang="0">
                <a:pos x="connsiteX0" y="connsiteY0"/>
              </a:cxn>
              <a:cxn ang="0">
                <a:pos x="connsiteX1" y="connsiteY1"/>
              </a:cxn>
              <a:cxn ang="0">
                <a:pos x="connsiteX2" y="connsiteY2"/>
              </a:cxn>
              <a:cxn ang="0">
                <a:pos x="connsiteX3" y="connsiteY3"/>
              </a:cxn>
            </a:cxnLst>
            <a:rect l="l" t="t" r="r" b="b"/>
            <a:pathLst>
              <a:path w="12191999" h="1048215">
                <a:moveTo>
                  <a:pt x="0" y="0"/>
                </a:moveTo>
                <a:lnTo>
                  <a:pt x="12191999" y="0"/>
                </a:lnTo>
                <a:lnTo>
                  <a:pt x="12191999" y="1048215"/>
                </a:lnTo>
                <a:lnTo>
                  <a:pt x="0" y="1048215"/>
                </a:lnTo>
                <a:close/>
              </a:path>
            </a:pathLst>
          </a:custGeom>
        </p:spPr>
      </p:pic>
      <p:sp>
        <p:nvSpPr>
          <p:cNvPr id="10" name="Título 1">
            <a:extLst>
              <a:ext uri="{FF2B5EF4-FFF2-40B4-BE49-F238E27FC236}">
                <a16:creationId xmlns:a16="http://schemas.microsoft.com/office/drawing/2014/main" id="{D8F2A9EA-F33C-8037-2AC3-6D1FE693299A}"/>
              </a:ext>
            </a:extLst>
          </p:cNvPr>
          <p:cNvSpPr txBox="1">
            <a:spLocks/>
          </p:cNvSpPr>
          <p:nvPr/>
        </p:nvSpPr>
        <p:spPr>
          <a:xfrm>
            <a:off x="838199" y="11575"/>
            <a:ext cx="10515600" cy="104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0" kern="1200">
                <a:solidFill>
                  <a:schemeClr val="tx1"/>
                </a:solidFill>
                <a:latin typeface="Impact" panose="020B0806030902050204" pitchFamily="34" charset="0"/>
                <a:ea typeface="+mj-ea"/>
                <a:cs typeface="+mj-cs"/>
              </a:defRPr>
            </a:lvl1pPr>
          </a:lstStyle>
          <a:p>
            <a:pPr algn="ctr"/>
            <a:r>
              <a:rPr lang="pt-BR" sz="3000" b="1" dirty="0">
                <a:solidFill>
                  <a:schemeClr val="bg1"/>
                </a:solidFill>
                <a:latin typeface="Segoe UI" panose="020B0502040204020203" pitchFamily="34" charset="0"/>
                <a:ea typeface="Roboto" panose="02000000000000000000" pitchFamily="2" charset="0"/>
                <a:cs typeface="Segoe UI" panose="020B0502040204020203" pitchFamily="34" charset="0"/>
              </a:rPr>
              <a:t>[ Atividade Desafio ]</a:t>
            </a:r>
          </a:p>
        </p:txBody>
      </p:sp>
      <p:pic>
        <p:nvPicPr>
          <p:cNvPr id="11" name="Imagem 10" descr="Ícone&#10;&#10;Descrição gerada automaticamente">
            <a:extLst>
              <a:ext uri="{FF2B5EF4-FFF2-40B4-BE49-F238E27FC236}">
                <a16:creationId xmlns:a16="http://schemas.microsoft.com/office/drawing/2014/main" id="{2A300129-FA0F-D5E7-5065-71AF1DBBE7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72939"/>
            <a:ext cx="488540" cy="725485"/>
          </a:xfrm>
          <a:prstGeom prst="rect">
            <a:avLst/>
          </a:prstGeom>
        </p:spPr>
      </p:pic>
      <p:pic>
        <p:nvPicPr>
          <p:cNvPr id="12" name="Imagem 11">
            <a:extLst>
              <a:ext uri="{FF2B5EF4-FFF2-40B4-BE49-F238E27FC236}">
                <a16:creationId xmlns:a16="http://schemas.microsoft.com/office/drawing/2014/main" id="{45FD1D7D-6D5B-EAD3-B396-50C6A5ABEE57}"/>
              </a:ext>
            </a:extLst>
          </p:cNvPr>
          <p:cNvPicPr>
            <a:picLocks noChangeAspect="1"/>
          </p:cNvPicPr>
          <p:nvPr/>
        </p:nvPicPr>
        <p:blipFill>
          <a:blip r:embed="rId5"/>
          <a:stretch>
            <a:fillRect/>
          </a:stretch>
        </p:blipFill>
        <p:spPr>
          <a:xfrm>
            <a:off x="838199" y="1350328"/>
            <a:ext cx="10665125" cy="1033948"/>
          </a:xfrm>
          <a:prstGeom prst="rect">
            <a:avLst/>
          </a:prstGeom>
        </p:spPr>
      </p:pic>
    </p:spTree>
    <p:extLst>
      <p:ext uri="{BB962C8B-B14F-4D97-AF65-F5344CB8AC3E}">
        <p14:creationId xmlns:p14="http://schemas.microsoft.com/office/powerpoint/2010/main" val="3497845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87D1A86D-535C-D72B-2CFC-3C44F048B65F}"/>
              </a:ext>
            </a:extLst>
          </p:cNvPr>
          <p:cNvSpPr>
            <a:spLocks noGrp="1"/>
          </p:cNvSpPr>
          <p:nvPr>
            <p:ph type="sldNum" sz="quarter" idx="12"/>
          </p:nvPr>
        </p:nvSpPr>
        <p:spPr/>
        <p:txBody>
          <a:bodyPr/>
          <a:lstStyle/>
          <a:p>
            <a:fld id="{D2B89B12-C901-43B8-AB62-1318A3EB676F}" type="slidenum">
              <a:rPr lang="pt-BR" smtClean="0"/>
              <a:t>2</a:t>
            </a:fld>
            <a:endParaRPr lang="pt-BR"/>
          </a:p>
        </p:txBody>
      </p:sp>
      <p:sp>
        <p:nvSpPr>
          <p:cNvPr id="2" name="Espaço Reservado para Conteúdo 2">
            <a:extLst>
              <a:ext uri="{FF2B5EF4-FFF2-40B4-BE49-F238E27FC236}">
                <a16:creationId xmlns:a16="http://schemas.microsoft.com/office/drawing/2014/main" id="{6C9D8A27-AAA9-51E4-1761-DB453137E54D}"/>
              </a:ext>
            </a:extLst>
          </p:cNvPr>
          <p:cNvSpPr>
            <a:spLocks noGrp="1"/>
          </p:cNvSpPr>
          <p:nvPr>
            <p:ph idx="1"/>
          </p:nvPr>
        </p:nvSpPr>
        <p:spPr>
          <a:xfrm>
            <a:off x="638355" y="1141090"/>
            <a:ext cx="10715444" cy="5192110"/>
          </a:xfrm>
        </p:spPr>
        <p:txBody>
          <a:bodyPr anchor="t">
            <a:noAutofit/>
          </a:bodyPr>
          <a:lstStyle/>
          <a:p>
            <a:pPr marL="0" indent="0" algn="ctr">
              <a:lnSpc>
                <a:spcPct val="100000"/>
              </a:lnSpc>
              <a:spcBef>
                <a:spcPts val="0"/>
              </a:spcBef>
              <a:buNone/>
            </a:pPr>
            <a:r>
              <a:rPr lang="pt-BR" sz="1400" dirty="0">
                <a:latin typeface="Aptos" panose="020B0004020202020204" pitchFamily="34" charset="0"/>
              </a:rPr>
              <a:t>Na internet podemos encontrar </a:t>
            </a:r>
            <a:r>
              <a:rPr lang="pt-BR" sz="1400" dirty="0" err="1">
                <a:latin typeface="Aptos" panose="020B0004020202020204" pitchFamily="34" charset="0"/>
              </a:rPr>
              <a:t>datasets</a:t>
            </a:r>
            <a:r>
              <a:rPr lang="pt-BR" sz="1400" dirty="0">
                <a:latin typeface="Aptos" panose="020B0004020202020204" pitchFamily="34" charset="0"/>
              </a:rPr>
              <a:t> gratuitos que servirão de modelagem para nossa ideias de desenvolvimento de dashboards utilizando dados reais. </a:t>
            </a:r>
            <a:r>
              <a:rPr lang="pt-BR" sz="1400">
                <a:latin typeface="Aptos" panose="020B0004020202020204" pitchFamily="34" charset="0"/>
              </a:rPr>
              <a:t>Consulte e </a:t>
            </a:r>
            <a:r>
              <a:rPr lang="pt-BR" sz="1400" dirty="0">
                <a:latin typeface="Aptos" panose="020B0004020202020204" pitchFamily="34" charset="0"/>
              </a:rPr>
              <a:t>teste seu conteúdo.</a:t>
            </a:r>
          </a:p>
          <a:p>
            <a:pPr marL="0" indent="0" algn="ctr">
              <a:lnSpc>
                <a:spcPct val="100000"/>
              </a:lnSpc>
              <a:spcBef>
                <a:spcPts val="0"/>
              </a:spcBef>
              <a:buNone/>
            </a:pPr>
            <a:endParaRPr lang="pt-BR" sz="1400" b="1" dirty="0">
              <a:latin typeface="Aptos" panose="020B0004020202020204" pitchFamily="34" charset="0"/>
            </a:endParaRPr>
          </a:p>
          <a:p>
            <a:pPr marL="0" indent="0" algn="ctr">
              <a:lnSpc>
                <a:spcPct val="100000"/>
              </a:lnSpc>
              <a:spcBef>
                <a:spcPts val="0"/>
              </a:spcBef>
              <a:buNone/>
            </a:pPr>
            <a:endParaRPr lang="pt-BR" sz="1400" b="1" dirty="0">
              <a:latin typeface="Aptos" panose="020B0004020202020204" pitchFamily="34" charset="0"/>
            </a:endParaRPr>
          </a:p>
          <a:p>
            <a:pPr marL="0" indent="0" algn="ctr">
              <a:lnSpc>
                <a:spcPct val="100000"/>
              </a:lnSpc>
              <a:spcBef>
                <a:spcPts val="0"/>
              </a:spcBef>
              <a:buNone/>
            </a:pPr>
            <a:r>
              <a:rPr lang="pt-BR" sz="1400" b="1" dirty="0">
                <a:latin typeface="Aptos" panose="020B0004020202020204" pitchFamily="34" charset="0"/>
              </a:rPr>
              <a:t>Base de dados gratuitas</a:t>
            </a:r>
          </a:p>
          <a:p>
            <a:pPr marL="0" indent="0" algn="ctr">
              <a:lnSpc>
                <a:spcPct val="100000"/>
              </a:lnSpc>
              <a:spcBef>
                <a:spcPts val="0"/>
              </a:spcBef>
              <a:buNone/>
            </a:pPr>
            <a:r>
              <a:rPr lang="pt-BR" sz="1400" dirty="0" err="1">
                <a:latin typeface="Aptos" panose="020B0004020202020204" pitchFamily="34" charset="0"/>
              </a:rPr>
              <a:t>Kaggle</a:t>
            </a:r>
            <a:r>
              <a:rPr lang="pt-BR" sz="1400" dirty="0">
                <a:latin typeface="Aptos" panose="020B0004020202020204" pitchFamily="34" charset="0"/>
              </a:rPr>
              <a:t>, base de dados internacional com simulações fictícia e reais : </a:t>
            </a:r>
            <a:r>
              <a:rPr lang="pt-BR" sz="1400" dirty="0">
                <a:latin typeface="Aptos" panose="020B0004020202020204" pitchFamily="34" charset="0"/>
                <a:hlinkClick r:id="rId2"/>
              </a:rPr>
              <a:t>https://www.kaggle.com/datasets</a:t>
            </a:r>
            <a:endParaRPr lang="pt-BR" sz="1400" dirty="0">
              <a:latin typeface="Aptos" panose="020B0004020202020204" pitchFamily="34" charset="0"/>
            </a:endParaRPr>
          </a:p>
          <a:p>
            <a:pPr marL="0" indent="0" algn="ctr">
              <a:lnSpc>
                <a:spcPct val="100000"/>
              </a:lnSpc>
              <a:spcBef>
                <a:spcPts val="0"/>
              </a:spcBef>
              <a:buNone/>
            </a:pPr>
            <a:endParaRPr lang="pt-BR" sz="1400" dirty="0">
              <a:latin typeface="Aptos" panose="020B0004020202020204" pitchFamily="34" charset="0"/>
            </a:endParaRPr>
          </a:p>
          <a:p>
            <a:pPr marL="0" indent="0" algn="ctr">
              <a:lnSpc>
                <a:spcPct val="100000"/>
              </a:lnSpc>
              <a:spcBef>
                <a:spcPts val="0"/>
              </a:spcBef>
              <a:buNone/>
            </a:pPr>
            <a:r>
              <a:rPr lang="pt-BR" sz="1400" dirty="0">
                <a:latin typeface="Aptos" panose="020B0004020202020204" pitchFamily="34" charset="0"/>
              </a:rPr>
              <a:t>Portal governamental da transparência, reuni dados governamentais: </a:t>
            </a:r>
            <a:r>
              <a:rPr lang="pt-BR" sz="1400" dirty="0">
                <a:latin typeface="Aptos" panose="020B0004020202020204" pitchFamily="34" charset="0"/>
                <a:hlinkClick r:id="rId3"/>
              </a:rPr>
              <a:t>https://portaldatransparencia.gov.br/</a:t>
            </a:r>
            <a:endParaRPr lang="pt-BR" sz="1400" dirty="0">
              <a:latin typeface="Aptos" panose="020B0004020202020204" pitchFamily="34" charset="0"/>
            </a:endParaRPr>
          </a:p>
          <a:p>
            <a:pPr marL="0" indent="0" algn="ctr">
              <a:lnSpc>
                <a:spcPct val="100000"/>
              </a:lnSpc>
              <a:spcBef>
                <a:spcPts val="0"/>
              </a:spcBef>
              <a:buNone/>
            </a:pPr>
            <a:endParaRPr lang="pt-BR" sz="1400" dirty="0">
              <a:latin typeface="Aptos" panose="020B0004020202020204" pitchFamily="34" charset="0"/>
            </a:endParaRPr>
          </a:p>
          <a:p>
            <a:pPr marL="0" indent="0" algn="ctr">
              <a:lnSpc>
                <a:spcPct val="100000"/>
              </a:lnSpc>
              <a:spcBef>
                <a:spcPts val="0"/>
              </a:spcBef>
              <a:buNone/>
            </a:pPr>
            <a:r>
              <a:rPr lang="pt-BR" sz="1400" dirty="0">
                <a:latin typeface="Aptos" panose="020B0004020202020204" pitchFamily="34" charset="0"/>
              </a:rPr>
              <a:t>Portal de dados abertos do governo federal: </a:t>
            </a:r>
            <a:r>
              <a:rPr lang="pt-BR" sz="1400" dirty="0">
                <a:latin typeface="Aptos" panose="020B0004020202020204" pitchFamily="34" charset="0"/>
                <a:hlinkClick r:id="rId4"/>
              </a:rPr>
              <a:t>https://dados.gov.br/home</a:t>
            </a:r>
            <a:endParaRPr lang="pt-BR" sz="1400" dirty="0">
              <a:latin typeface="Aptos" panose="020B0004020202020204" pitchFamily="34" charset="0"/>
            </a:endParaRPr>
          </a:p>
          <a:p>
            <a:pPr marL="0" indent="0" algn="ctr">
              <a:lnSpc>
                <a:spcPct val="100000"/>
              </a:lnSpc>
              <a:spcBef>
                <a:spcPts val="0"/>
              </a:spcBef>
              <a:buNone/>
            </a:pPr>
            <a:endParaRPr lang="pt-BR" sz="1400" dirty="0">
              <a:latin typeface="Aptos" panose="020B0004020202020204" pitchFamily="34" charset="0"/>
            </a:endParaRPr>
          </a:p>
          <a:p>
            <a:pPr marL="0" indent="0" algn="ctr">
              <a:lnSpc>
                <a:spcPct val="100000"/>
              </a:lnSpc>
              <a:spcBef>
                <a:spcPts val="0"/>
              </a:spcBef>
              <a:buNone/>
            </a:pPr>
            <a:r>
              <a:rPr lang="pt-BR" sz="1400" dirty="0" err="1">
                <a:latin typeface="Aptos" panose="020B0004020202020204" pitchFamily="34" charset="0"/>
              </a:rPr>
              <a:t>Dataset</a:t>
            </a:r>
            <a:r>
              <a:rPr lang="pt-BR" sz="1400" dirty="0">
                <a:latin typeface="Aptos" panose="020B0004020202020204" pitchFamily="34" charset="0"/>
              </a:rPr>
              <a:t> Google: </a:t>
            </a:r>
            <a:r>
              <a:rPr lang="pt-BR" sz="1400" dirty="0">
                <a:latin typeface="Aptos" panose="020B0004020202020204" pitchFamily="34" charset="0"/>
                <a:hlinkClick r:id="rId5"/>
              </a:rPr>
              <a:t>https://datasetsearch.research.google.com</a:t>
            </a:r>
            <a:endParaRPr lang="pt-BR" sz="1400" dirty="0">
              <a:latin typeface="Aptos" panose="020B0004020202020204" pitchFamily="34" charset="0"/>
            </a:endParaRPr>
          </a:p>
          <a:p>
            <a:pPr marL="0" indent="0" algn="ctr">
              <a:lnSpc>
                <a:spcPct val="100000"/>
              </a:lnSpc>
              <a:spcBef>
                <a:spcPts val="0"/>
              </a:spcBef>
              <a:buNone/>
            </a:pPr>
            <a:endParaRPr lang="pt-BR" sz="1400" dirty="0">
              <a:latin typeface="Aptos" panose="020B0004020202020204" pitchFamily="34" charset="0"/>
            </a:endParaRPr>
          </a:p>
          <a:p>
            <a:pPr marL="0" indent="0" algn="ctr">
              <a:lnSpc>
                <a:spcPct val="100000"/>
              </a:lnSpc>
              <a:spcBef>
                <a:spcPts val="0"/>
              </a:spcBef>
              <a:buNone/>
            </a:pPr>
            <a:r>
              <a:rPr lang="pt-BR" sz="1400" dirty="0">
                <a:latin typeface="Aptos" panose="020B0004020202020204" pitchFamily="34" charset="0"/>
              </a:rPr>
              <a:t>Base de dados do Instituto de Segurança Pública: </a:t>
            </a:r>
            <a:r>
              <a:rPr lang="pt-BR" sz="1400" dirty="0">
                <a:latin typeface="Aptos" panose="020B0004020202020204" pitchFamily="34" charset="0"/>
                <a:hlinkClick r:id="rId6"/>
              </a:rPr>
              <a:t>https://www.ispdados.rj.gov.br/estatistica.html</a:t>
            </a:r>
            <a:endParaRPr lang="pt-BR" sz="1400" dirty="0">
              <a:latin typeface="Aptos" panose="020B0004020202020204" pitchFamily="34" charset="0"/>
            </a:endParaRPr>
          </a:p>
          <a:p>
            <a:pPr marL="0" indent="0" algn="ctr">
              <a:lnSpc>
                <a:spcPct val="100000"/>
              </a:lnSpc>
              <a:spcBef>
                <a:spcPts val="0"/>
              </a:spcBef>
              <a:buNone/>
            </a:pPr>
            <a:endParaRPr lang="pt-BR" sz="1400" dirty="0">
              <a:latin typeface="Aptos" panose="020B0004020202020204" pitchFamily="34" charset="0"/>
            </a:endParaRPr>
          </a:p>
          <a:p>
            <a:pPr marL="0" indent="0" algn="ctr">
              <a:lnSpc>
                <a:spcPct val="100000"/>
              </a:lnSpc>
              <a:spcBef>
                <a:spcPts val="0"/>
              </a:spcBef>
              <a:buNone/>
            </a:pPr>
            <a:r>
              <a:rPr lang="pt-BR" sz="1400" dirty="0">
                <a:latin typeface="Aptos" panose="020B0004020202020204" pitchFamily="34" charset="0"/>
              </a:rPr>
              <a:t>Base da câmara dos deputados: </a:t>
            </a:r>
            <a:r>
              <a:rPr lang="pt-BR" sz="1400" dirty="0">
                <a:latin typeface="Aptos" panose="020B0004020202020204" pitchFamily="34" charset="0"/>
                <a:hlinkClick r:id="rId7"/>
              </a:rPr>
              <a:t>https://dadosabertos.camara.leg.br/swagger/api.html?tab=staticfile#staticfile</a:t>
            </a:r>
            <a:endParaRPr lang="pt-BR" sz="1400" dirty="0">
              <a:latin typeface="Aptos" panose="020B0004020202020204" pitchFamily="34" charset="0"/>
            </a:endParaRPr>
          </a:p>
          <a:p>
            <a:pPr marL="0" indent="0" algn="ctr">
              <a:lnSpc>
                <a:spcPct val="100000"/>
              </a:lnSpc>
              <a:spcBef>
                <a:spcPts val="0"/>
              </a:spcBef>
              <a:buNone/>
            </a:pPr>
            <a:endParaRPr lang="pt-BR" sz="1400" dirty="0">
              <a:latin typeface="Aptos" panose="020B0004020202020204" pitchFamily="34" charset="0"/>
            </a:endParaRPr>
          </a:p>
          <a:p>
            <a:pPr marL="0" indent="0" algn="ctr">
              <a:lnSpc>
                <a:spcPct val="100000"/>
              </a:lnSpc>
              <a:spcBef>
                <a:spcPts val="0"/>
              </a:spcBef>
              <a:buNone/>
            </a:pPr>
            <a:r>
              <a:rPr lang="pt-BR" sz="1400" dirty="0">
                <a:latin typeface="Aptos" panose="020B0004020202020204" pitchFamily="34" charset="0"/>
              </a:rPr>
              <a:t>Base de </a:t>
            </a:r>
            <a:r>
              <a:rPr lang="pt-BR" sz="1400" dirty="0" err="1">
                <a:latin typeface="Aptos" panose="020B0004020202020204" pitchFamily="34" charset="0"/>
              </a:rPr>
              <a:t>vôo</a:t>
            </a:r>
            <a:r>
              <a:rPr lang="pt-BR" sz="1400" dirty="0">
                <a:latin typeface="Aptos" panose="020B0004020202020204" pitchFamily="34" charset="0"/>
              </a:rPr>
              <a:t> ANAC: </a:t>
            </a:r>
            <a:r>
              <a:rPr lang="pt-BR" sz="1400" dirty="0">
                <a:latin typeface="Aptos" panose="020B0004020202020204" pitchFamily="34" charset="0"/>
                <a:hlinkClick r:id="rId8"/>
              </a:rPr>
              <a:t>https://www.gov.br/anac/pt-br/assuntos/dados-e-estatisticas/historico-de-voos</a:t>
            </a:r>
            <a:endParaRPr lang="pt-BR" sz="1400" dirty="0">
              <a:latin typeface="Aptos" panose="020B0004020202020204" pitchFamily="34" charset="0"/>
            </a:endParaRPr>
          </a:p>
          <a:p>
            <a:pPr marL="0" indent="0" algn="ctr">
              <a:lnSpc>
                <a:spcPct val="100000"/>
              </a:lnSpc>
              <a:spcBef>
                <a:spcPts val="0"/>
              </a:spcBef>
              <a:buNone/>
            </a:pPr>
            <a:endParaRPr lang="pt-BR" sz="1400" dirty="0">
              <a:latin typeface="Aptos" panose="020B0004020202020204" pitchFamily="34" charset="0"/>
            </a:endParaRPr>
          </a:p>
          <a:p>
            <a:pPr marL="0" indent="0" algn="ctr">
              <a:lnSpc>
                <a:spcPct val="100000"/>
              </a:lnSpc>
              <a:spcBef>
                <a:spcPts val="0"/>
              </a:spcBef>
              <a:buNone/>
            </a:pPr>
            <a:r>
              <a:rPr lang="pt-BR" sz="1400" dirty="0">
                <a:latin typeface="Aptos" panose="020B0004020202020204" pitchFamily="34" charset="0"/>
              </a:rPr>
              <a:t>Base de análise </a:t>
            </a:r>
            <a:r>
              <a:rPr lang="pt-BR" sz="1400" dirty="0" err="1">
                <a:latin typeface="Aptos" panose="020B0004020202020204" pitchFamily="34" charset="0"/>
              </a:rPr>
              <a:t>Airbnb</a:t>
            </a:r>
            <a:r>
              <a:rPr lang="pt-BR" sz="1400" dirty="0">
                <a:latin typeface="Aptos" panose="020B0004020202020204" pitchFamily="34" charset="0"/>
              </a:rPr>
              <a:t>: </a:t>
            </a:r>
            <a:r>
              <a:rPr lang="pt-BR" sz="1400" dirty="0">
                <a:latin typeface="Aptos" panose="020B0004020202020204" pitchFamily="34" charset="0"/>
                <a:hlinkClick r:id="rId9"/>
              </a:rPr>
              <a:t>https://insideairbnb.com/get-the-data/</a:t>
            </a:r>
            <a:endParaRPr lang="pt-BR" sz="1400" dirty="0">
              <a:latin typeface="Aptos" panose="020B0004020202020204" pitchFamily="34" charset="0"/>
            </a:endParaRPr>
          </a:p>
          <a:p>
            <a:pPr marL="0" indent="0" algn="ctr">
              <a:lnSpc>
                <a:spcPct val="100000"/>
              </a:lnSpc>
              <a:spcBef>
                <a:spcPts val="0"/>
              </a:spcBef>
              <a:buNone/>
            </a:pPr>
            <a:endParaRPr lang="pt-BR" sz="1400" dirty="0">
              <a:latin typeface="Aptos" panose="020B0004020202020204" pitchFamily="34" charset="0"/>
            </a:endParaRPr>
          </a:p>
          <a:p>
            <a:pPr marL="0" indent="0" algn="ctr">
              <a:lnSpc>
                <a:spcPct val="100000"/>
              </a:lnSpc>
              <a:spcBef>
                <a:spcPts val="0"/>
              </a:spcBef>
              <a:buNone/>
            </a:pPr>
            <a:r>
              <a:rPr lang="pt-BR" sz="1400" dirty="0">
                <a:latin typeface="Aptos" panose="020B0004020202020204" pitchFamily="34" charset="0"/>
              </a:rPr>
              <a:t>Base de dados do TSE eleições 2024: </a:t>
            </a:r>
            <a:r>
              <a:rPr lang="pt-BR" sz="1400" dirty="0">
                <a:latin typeface="Aptos" panose="020B0004020202020204" pitchFamily="34" charset="0"/>
                <a:hlinkClick r:id="rId10"/>
              </a:rPr>
              <a:t>https://dadosabertos.tse.jus.br/dataset/</a:t>
            </a:r>
            <a:endParaRPr lang="pt-BR" sz="1400" dirty="0">
              <a:latin typeface="Aptos" panose="020B0004020202020204" pitchFamily="34" charset="0"/>
            </a:endParaRPr>
          </a:p>
          <a:p>
            <a:pPr marL="0" indent="0" algn="ctr">
              <a:lnSpc>
                <a:spcPct val="100000"/>
              </a:lnSpc>
              <a:spcBef>
                <a:spcPts val="0"/>
              </a:spcBef>
              <a:buNone/>
            </a:pPr>
            <a:endParaRPr lang="pt-BR" sz="1400" dirty="0">
              <a:latin typeface="Aptos" panose="020B0004020202020204" pitchFamily="34" charset="0"/>
            </a:endParaRPr>
          </a:p>
          <a:p>
            <a:pPr marL="0" indent="0" algn="ctr">
              <a:lnSpc>
                <a:spcPct val="100000"/>
              </a:lnSpc>
              <a:spcBef>
                <a:spcPts val="0"/>
              </a:spcBef>
              <a:buNone/>
            </a:pPr>
            <a:endParaRPr lang="pt-BR" sz="1400" b="1" dirty="0">
              <a:latin typeface="Aptos" panose="020B0004020202020204" pitchFamily="34" charset="0"/>
            </a:endParaRPr>
          </a:p>
        </p:txBody>
      </p:sp>
      <p:sp>
        <p:nvSpPr>
          <p:cNvPr id="3" name="Retângulo 2">
            <a:extLst>
              <a:ext uri="{FF2B5EF4-FFF2-40B4-BE49-F238E27FC236}">
                <a16:creationId xmlns:a16="http://schemas.microsoft.com/office/drawing/2014/main" id="{1A45409A-312F-0073-6A92-C3739CFE999B}"/>
              </a:ext>
            </a:extLst>
          </p:cNvPr>
          <p:cNvSpPr/>
          <p:nvPr/>
        </p:nvSpPr>
        <p:spPr>
          <a:xfrm>
            <a:off x="0" y="0"/>
            <a:ext cx="12192000" cy="104821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descr="Script de computador em uma tela">
            <a:extLst>
              <a:ext uri="{FF2B5EF4-FFF2-40B4-BE49-F238E27FC236}">
                <a16:creationId xmlns:a16="http://schemas.microsoft.com/office/drawing/2014/main" id="{6DB274A8-5D90-AA93-796B-811C500F8C1D}"/>
              </a:ext>
            </a:extLst>
          </p:cNvPr>
          <p:cNvPicPr>
            <a:picLocks noChangeAspect="1"/>
          </p:cNvPicPr>
          <p:nvPr/>
        </p:nvPicPr>
        <p:blipFill>
          <a:blip r:embed="rId11">
            <a:alphaModFix amt="20000"/>
            <a:extLst>
              <a:ext uri="{BEBA8EAE-BF5A-486C-A8C5-ECC9F3942E4B}">
                <a14:imgProps xmlns:a14="http://schemas.microsoft.com/office/drawing/2010/main">
                  <a14:imgLayer r:embed="rId12">
                    <a14:imgEffect>
                      <a14:saturation sat="104000"/>
                    </a14:imgEffect>
                  </a14:imgLayer>
                </a14:imgProps>
              </a:ext>
              <a:ext uri="{28A0092B-C50C-407E-A947-70E740481C1C}">
                <a14:useLocalDpi xmlns:a14="http://schemas.microsoft.com/office/drawing/2010/main" val="0"/>
              </a:ext>
            </a:extLst>
          </a:blip>
          <a:srcRect t="65271" b="19444"/>
          <a:stretch>
            <a:fillRect/>
          </a:stretch>
        </p:blipFill>
        <p:spPr>
          <a:xfrm>
            <a:off x="-1" y="-11575"/>
            <a:ext cx="12191999" cy="1048215"/>
          </a:xfrm>
          <a:custGeom>
            <a:avLst/>
            <a:gdLst>
              <a:gd name="connsiteX0" fmla="*/ 0 w 12191999"/>
              <a:gd name="connsiteY0" fmla="*/ 0 h 1048215"/>
              <a:gd name="connsiteX1" fmla="*/ 12191999 w 12191999"/>
              <a:gd name="connsiteY1" fmla="*/ 0 h 1048215"/>
              <a:gd name="connsiteX2" fmla="*/ 12191999 w 12191999"/>
              <a:gd name="connsiteY2" fmla="*/ 1048215 h 1048215"/>
              <a:gd name="connsiteX3" fmla="*/ 0 w 12191999"/>
              <a:gd name="connsiteY3" fmla="*/ 1048215 h 1048215"/>
            </a:gdLst>
            <a:ahLst/>
            <a:cxnLst>
              <a:cxn ang="0">
                <a:pos x="connsiteX0" y="connsiteY0"/>
              </a:cxn>
              <a:cxn ang="0">
                <a:pos x="connsiteX1" y="connsiteY1"/>
              </a:cxn>
              <a:cxn ang="0">
                <a:pos x="connsiteX2" y="connsiteY2"/>
              </a:cxn>
              <a:cxn ang="0">
                <a:pos x="connsiteX3" y="connsiteY3"/>
              </a:cxn>
            </a:cxnLst>
            <a:rect l="l" t="t" r="r" b="b"/>
            <a:pathLst>
              <a:path w="12191999" h="1048215">
                <a:moveTo>
                  <a:pt x="0" y="0"/>
                </a:moveTo>
                <a:lnTo>
                  <a:pt x="12191999" y="0"/>
                </a:lnTo>
                <a:lnTo>
                  <a:pt x="12191999" y="1048215"/>
                </a:lnTo>
                <a:lnTo>
                  <a:pt x="0" y="1048215"/>
                </a:lnTo>
                <a:close/>
              </a:path>
            </a:pathLst>
          </a:custGeom>
        </p:spPr>
      </p:pic>
      <p:sp>
        <p:nvSpPr>
          <p:cNvPr id="8" name="Título 1">
            <a:extLst>
              <a:ext uri="{FF2B5EF4-FFF2-40B4-BE49-F238E27FC236}">
                <a16:creationId xmlns:a16="http://schemas.microsoft.com/office/drawing/2014/main" id="{15E81914-EDA5-6E9D-52FC-BDF4B8C6A940}"/>
              </a:ext>
            </a:extLst>
          </p:cNvPr>
          <p:cNvSpPr txBox="1">
            <a:spLocks/>
          </p:cNvSpPr>
          <p:nvPr/>
        </p:nvSpPr>
        <p:spPr>
          <a:xfrm>
            <a:off x="838199" y="11575"/>
            <a:ext cx="10515600" cy="104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0" kern="1200">
                <a:solidFill>
                  <a:schemeClr val="tx1"/>
                </a:solidFill>
                <a:latin typeface="Impact" panose="020B0806030902050204" pitchFamily="34" charset="0"/>
                <a:ea typeface="+mj-ea"/>
                <a:cs typeface="+mj-cs"/>
              </a:defRPr>
            </a:lvl1pPr>
          </a:lstStyle>
          <a:p>
            <a:pPr algn="ctr"/>
            <a:r>
              <a:rPr lang="pt-BR" sz="3000" b="1" dirty="0">
                <a:solidFill>
                  <a:schemeClr val="bg1"/>
                </a:solidFill>
                <a:latin typeface="Segoe UI" panose="020B0502040204020203" pitchFamily="34" charset="0"/>
                <a:ea typeface="Roboto" panose="02000000000000000000" pitchFamily="2" charset="0"/>
                <a:cs typeface="Segoe UI" panose="020B0502040204020203" pitchFamily="34" charset="0"/>
              </a:rPr>
              <a:t>[ </a:t>
            </a:r>
            <a:r>
              <a:rPr lang="pt-BR" sz="3000" b="1" dirty="0" err="1">
                <a:solidFill>
                  <a:schemeClr val="bg1"/>
                </a:solidFill>
                <a:latin typeface="Segoe UI" panose="020B0502040204020203" pitchFamily="34" charset="0"/>
                <a:ea typeface="Roboto" panose="02000000000000000000" pitchFamily="2" charset="0"/>
                <a:cs typeface="Segoe UI" panose="020B0502040204020203" pitchFamily="34" charset="0"/>
              </a:rPr>
              <a:t>Datasets</a:t>
            </a:r>
            <a:r>
              <a:rPr lang="pt-BR" sz="3000" b="1" dirty="0">
                <a:solidFill>
                  <a:schemeClr val="bg1"/>
                </a:solidFill>
                <a:latin typeface="Segoe UI" panose="020B0502040204020203" pitchFamily="34" charset="0"/>
                <a:ea typeface="Roboto" panose="02000000000000000000" pitchFamily="2" charset="0"/>
                <a:cs typeface="Segoe UI" panose="020B0502040204020203" pitchFamily="34" charset="0"/>
              </a:rPr>
              <a:t> com Base de Dados para Consulta ]</a:t>
            </a:r>
          </a:p>
        </p:txBody>
      </p:sp>
      <p:pic>
        <p:nvPicPr>
          <p:cNvPr id="9" name="Imagem 8" descr="Ícone&#10;&#10;Descrição gerada automaticamente">
            <a:extLst>
              <a:ext uri="{FF2B5EF4-FFF2-40B4-BE49-F238E27FC236}">
                <a16:creationId xmlns:a16="http://schemas.microsoft.com/office/drawing/2014/main" id="{D1323695-5498-85BB-6D19-300721B2269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 y="172939"/>
            <a:ext cx="488540" cy="725485"/>
          </a:xfrm>
          <a:prstGeom prst="rect">
            <a:avLst/>
          </a:prstGeom>
        </p:spPr>
      </p:pic>
    </p:spTree>
    <p:extLst>
      <p:ext uri="{BB962C8B-B14F-4D97-AF65-F5344CB8AC3E}">
        <p14:creationId xmlns:p14="http://schemas.microsoft.com/office/powerpoint/2010/main" val="2823164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87D1A86D-535C-D72B-2CFC-3C44F048B65F}"/>
              </a:ext>
            </a:extLst>
          </p:cNvPr>
          <p:cNvSpPr>
            <a:spLocks noGrp="1"/>
          </p:cNvSpPr>
          <p:nvPr>
            <p:ph type="sldNum" sz="quarter" idx="12"/>
          </p:nvPr>
        </p:nvSpPr>
        <p:spPr/>
        <p:txBody>
          <a:bodyPr/>
          <a:lstStyle/>
          <a:p>
            <a:fld id="{D2B89B12-C901-43B8-AB62-1318A3EB676F}" type="slidenum">
              <a:rPr lang="pt-BR" smtClean="0"/>
              <a:t>3</a:t>
            </a:fld>
            <a:endParaRPr lang="pt-BR"/>
          </a:p>
        </p:txBody>
      </p:sp>
      <p:sp>
        <p:nvSpPr>
          <p:cNvPr id="2" name="Espaço Reservado para Conteúdo 2">
            <a:extLst>
              <a:ext uri="{FF2B5EF4-FFF2-40B4-BE49-F238E27FC236}">
                <a16:creationId xmlns:a16="http://schemas.microsoft.com/office/drawing/2014/main" id="{6C9D8A27-AAA9-51E4-1761-DB453137E54D}"/>
              </a:ext>
            </a:extLst>
          </p:cNvPr>
          <p:cNvSpPr>
            <a:spLocks noGrp="1"/>
          </p:cNvSpPr>
          <p:nvPr>
            <p:ph idx="1"/>
          </p:nvPr>
        </p:nvSpPr>
        <p:spPr>
          <a:xfrm>
            <a:off x="838199" y="1141090"/>
            <a:ext cx="10515600" cy="1127657"/>
          </a:xfrm>
        </p:spPr>
        <p:txBody>
          <a:bodyPr anchor="t">
            <a:noAutofit/>
          </a:bodyPr>
          <a:lstStyle/>
          <a:p>
            <a:pPr marL="0" indent="0" algn="ctr">
              <a:buNone/>
            </a:pPr>
            <a:r>
              <a:rPr lang="pt-BR" sz="1800" dirty="0">
                <a:latin typeface="Aptos" panose="020B0004020202020204" pitchFamily="34" charset="0"/>
              </a:rPr>
              <a:t>O que é o Editor de Consultas ou Power Query?</a:t>
            </a:r>
          </a:p>
          <a:p>
            <a:pPr marL="0" indent="0" algn="ctr">
              <a:buNone/>
            </a:pPr>
            <a:r>
              <a:rPr lang="pt-BR" sz="1800" dirty="0">
                <a:latin typeface="Aptos" panose="020B0004020202020204" pitchFamily="34" charset="0"/>
              </a:rPr>
              <a:t>   Ferramenta integrada ao Power BI que podemos conectar, transformar e carregar dados.</a:t>
            </a:r>
          </a:p>
          <a:p>
            <a:pPr marL="0" indent="0" algn="ctr">
              <a:buNone/>
            </a:pPr>
            <a:r>
              <a:rPr lang="pt-BR" sz="1800" dirty="0">
                <a:latin typeface="Aptos" panose="020B0004020202020204" pitchFamily="34" charset="0"/>
              </a:rPr>
              <a:t>   Permite a limpeza e transformação dos dados antes de carregá-los no modelo de dados do Power BI.</a:t>
            </a:r>
          </a:p>
          <a:p>
            <a:pPr marL="0" indent="0" algn="ctr">
              <a:buNone/>
            </a:pPr>
            <a:endParaRPr lang="pt-BR" sz="1800" b="1" dirty="0">
              <a:latin typeface="Aptos" panose="020B0004020202020204" pitchFamily="34" charset="0"/>
            </a:endParaRPr>
          </a:p>
        </p:txBody>
      </p:sp>
      <p:sp>
        <p:nvSpPr>
          <p:cNvPr id="3" name="Retângulo 2">
            <a:extLst>
              <a:ext uri="{FF2B5EF4-FFF2-40B4-BE49-F238E27FC236}">
                <a16:creationId xmlns:a16="http://schemas.microsoft.com/office/drawing/2014/main" id="{1A45409A-312F-0073-6A92-C3739CFE999B}"/>
              </a:ext>
            </a:extLst>
          </p:cNvPr>
          <p:cNvSpPr/>
          <p:nvPr/>
        </p:nvSpPr>
        <p:spPr>
          <a:xfrm>
            <a:off x="0" y="0"/>
            <a:ext cx="12192000" cy="104821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descr="Script de computador em uma tela">
            <a:extLst>
              <a:ext uri="{FF2B5EF4-FFF2-40B4-BE49-F238E27FC236}">
                <a16:creationId xmlns:a16="http://schemas.microsoft.com/office/drawing/2014/main" id="{6DB274A8-5D90-AA93-796B-811C500F8C1D}"/>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saturation sat="104000"/>
                    </a14:imgEffect>
                  </a14:imgLayer>
                </a14:imgProps>
              </a:ext>
              <a:ext uri="{28A0092B-C50C-407E-A947-70E740481C1C}">
                <a14:useLocalDpi xmlns:a14="http://schemas.microsoft.com/office/drawing/2010/main" val="0"/>
              </a:ext>
            </a:extLst>
          </a:blip>
          <a:srcRect t="65271" b="19444"/>
          <a:stretch>
            <a:fillRect/>
          </a:stretch>
        </p:blipFill>
        <p:spPr>
          <a:xfrm>
            <a:off x="-1" y="-11575"/>
            <a:ext cx="12191999" cy="1048215"/>
          </a:xfrm>
          <a:custGeom>
            <a:avLst/>
            <a:gdLst>
              <a:gd name="connsiteX0" fmla="*/ 0 w 12191999"/>
              <a:gd name="connsiteY0" fmla="*/ 0 h 1048215"/>
              <a:gd name="connsiteX1" fmla="*/ 12191999 w 12191999"/>
              <a:gd name="connsiteY1" fmla="*/ 0 h 1048215"/>
              <a:gd name="connsiteX2" fmla="*/ 12191999 w 12191999"/>
              <a:gd name="connsiteY2" fmla="*/ 1048215 h 1048215"/>
              <a:gd name="connsiteX3" fmla="*/ 0 w 12191999"/>
              <a:gd name="connsiteY3" fmla="*/ 1048215 h 1048215"/>
            </a:gdLst>
            <a:ahLst/>
            <a:cxnLst>
              <a:cxn ang="0">
                <a:pos x="connsiteX0" y="connsiteY0"/>
              </a:cxn>
              <a:cxn ang="0">
                <a:pos x="connsiteX1" y="connsiteY1"/>
              </a:cxn>
              <a:cxn ang="0">
                <a:pos x="connsiteX2" y="connsiteY2"/>
              </a:cxn>
              <a:cxn ang="0">
                <a:pos x="connsiteX3" y="connsiteY3"/>
              </a:cxn>
            </a:cxnLst>
            <a:rect l="l" t="t" r="r" b="b"/>
            <a:pathLst>
              <a:path w="12191999" h="1048215">
                <a:moveTo>
                  <a:pt x="0" y="0"/>
                </a:moveTo>
                <a:lnTo>
                  <a:pt x="12191999" y="0"/>
                </a:lnTo>
                <a:lnTo>
                  <a:pt x="12191999" y="1048215"/>
                </a:lnTo>
                <a:lnTo>
                  <a:pt x="0" y="1048215"/>
                </a:lnTo>
                <a:close/>
              </a:path>
            </a:pathLst>
          </a:custGeom>
        </p:spPr>
      </p:pic>
      <p:sp>
        <p:nvSpPr>
          <p:cNvPr id="8" name="Título 1">
            <a:extLst>
              <a:ext uri="{FF2B5EF4-FFF2-40B4-BE49-F238E27FC236}">
                <a16:creationId xmlns:a16="http://schemas.microsoft.com/office/drawing/2014/main" id="{15E81914-EDA5-6E9D-52FC-BDF4B8C6A940}"/>
              </a:ext>
            </a:extLst>
          </p:cNvPr>
          <p:cNvSpPr txBox="1">
            <a:spLocks/>
          </p:cNvSpPr>
          <p:nvPr/>
        </p:nvSpPr>
        <p:spPr>
          <a:xfrm>
            <a:off x="838199" y="11575"/>
            <a:ext cx="10515600" cy="104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0" kern="1200">
                <a:solidFill>
                  <a:schemeClr val="tx1"/>
                </a:solidFill>
                <a:latin typeface="Impact" panose="020B0806030902050204" pitchFamily="34" charset="0"/>
                <a:ea typeface="+mj-ea"/>
                <a:cs typeface="+mj-cs"/>
              </a:defRPr>
            </a:lvl1pPr>
          </a:lstStyle>
          <a:p>
            <a:pPr algn="ctr"/>
            <a:r>
              <a:rPr lang="pt-BR" sz="3000" b="1" dirty="0">
                <a:solidFill>
                  <a:schemeClr val="bg1"/>
                </a:solidFill>
                <a:latin typeface="Segoe UI" panose="020B0502040204020203" pitchFamily="34" charset="0"/>
                <a:ea typeface="Roboto" panose="02000000000000000000" pitchFamily="2" charset="0"/>
                <a:cs typeface="Segoe UI" panose="020B0502040204020203" pitchFamily="34" charset="0"/>
              </a:rPr>
              <a:t>[ Introdução ao Editor de Consultas ]</a:t>
            </a:r>
          </a:p>
        </p:txBody>
      </p:sp>
      <p:pic>
        <p:nvPicPr>
          <p:cNvPr id="9" name="Imagem 8" descr="Ícone&#10;&#10;Descrição gerada automaticamente">
            <a:extLst>
              <a:ext uri="{FF2B5EF4-FFF2-40B4-BE49-F238E27FC236}">
                <a16:creationId xmlns:a16="http://schemas.microsoft.com/office/drawing/2014/main" id="{D1323695-5498-85BB-6D19-300721B226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72939"/>
            <a:ext cx="488540" cy="725485"/>
          </a:xfrm>
          <a:prstGeom prst="rect">
            <a:avLst/>
          </a:prstGeom>
        </p:spPr>
      </p:pic>
      <p:pic>
        <p:nvPicPr>
          <p:cNvPr id="13" name="Imagem 12">
            <a:extLst>
              <a:ext uri="{FF2B5EF4-FFF2-40B4-BE49-F238E27FC236}">
                <a16:creationId xmlns:a16="http://schemas.microsoft.com/office/drawing/2014/main" id="{7A3656C8-9E8B-39BA-EAA9-00450EA72309}"/>
              </a:ext>
            </a:extLst>
          </p:cNvPr>
          <p:cNvPicPr>
            <a:picLocks noChangeAspect="1"/>
          </p:cNvPicPr>
          <p:nvPr/>
        </p:nvPicPr>
        <p:blipFill>
          <a:blip r:embed="rId5"/>
          <a:stretch>
            <a:fillRect/>
          </a:stretch>
        </p:blipFill>
        <p:spPr>
          <a:xfrm>
            <a:off x="2207643" y="2350047"/>
            <a:ext cx="9760785" cy="4332463"/>
          </a:xfrm>
          <a:prstGeom prst="rect">
            <a:avLst/>
          </a:prstGeom>
        </p:spPr>
      </p:pic>
      <p:pic>
        <p:nvPicPr>
          <p:cNvPr id="15" name="Imagem 14">
            <a:extLst>
              <a:ext uri="{FF2B5EF4-FFF2-40B4-BE49-F238E27FC236}">
                <a16:creationId xmlns:a16="http://schemas.microsoft.com/office/drawing/2014/main" id="{E91C978B-F963-8731-9E25-62B6BD63FBE0}"/>
              </a:ext>
            </a:extLst>
          </p:cNvPr>
          <p:cNvPicPr>
            <a:picLocks noChangeAspect="1"/>
          </p:cNvPicPr>
          <p:nvPr/>
        </p:nvPicPr>
        <p:blipFill>
          <a:blip r:embed="rId6"/>
          <a:stretch>
            <a:fillRect/>
          </a:stretch>
        </p:blipFill>
        <p:spPr>
          <a:xfrm>
            <a:off x="599291" y="2941607"/>
            <a:ext cx="1415597" cy="2087593"/>
          </a:xfrm>
          <a:prstGeom prst="rect">
            <a:avLst/>
          </a:prstGeom>
        </p:spPr>
      </p:pic>
      <p:pic>
        <p:nvPicPr>
          <p:cNvPr id="17" name="Imagem 16">
            <a:extLst>
              <a:ext uri="{FF2B5EF4-FFF2-40B4-BE49-F238E27FC236}">
                <a16:creationId xmlns:a16="http://schemas.microsoft.com/office/drawing/2014/main" id="{D89C8991-C6E7-CAD5-7EBE-84886271A291}"/>
              </a:ext>
            </a:extLst>
          </p:cNvPr>
          <p:cNvPicPr>
            <a:picLocks noChangeAspect="1"/>
          </p:cNvPicPr>
          <p:nvPr/>
        </p:nvPicPr>
        <p:blipFill>
          <a:blip r:embed="rId7"/>
          <a:stretch>
            <a:fillRect/>
          </a:stretch>
        </p:blipFill>
        <p:spPr>
          <a:xfrm>
            <a:off x="543758" y="5157188"/>
            <a:ext cx="1471130" cy="1381724"/>
          </a:xfrm>
          <a:prstGeom prst="rect">
            <a:avLst/>
          </a:prstGeom>
        </p:spPr>
      </p:pic>
      <p:cxnSp>
        <p:nvCxnSpPr>
          <p:cNvPr id="19" name="Conector de Seta Reta 18">
            <a:extLst>
              <a:ext uri="{FF2B5EF4-FFF2-40B4-BE49-F238E27FC236}">
                <a16:creationId xmlns:a16="http://schemas.microsoft.com/office/drawing/2014/main" id="{C89EF01E-DF41-A144-B6E7-6546F2AD68D8}"/>
              </a:ext>
            </a:extLst>
          </p:cNvPr>
          <p:cNvCxnSpPr>
            <a:cxnSpLocks/>
          </p:cNvCxnSpPr>
          <p:nvPr/>
        </p:nvCxnSpPr>
        <p:spPr>
          <a:xfrm flipV="1">
            <a:off x="2005541" y="5050025"/>
            <a:ext cx="495399" cy="6520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Conector de Seta Reta 19">
            <a:extLst>
              <a:ext uri="{FF2B5EF4-FFF2-40B4-BE49-F238E27FC236}">
                <a16:creationId xmlns:a16="http://schemas.microsoft.com/office/drawing/2014/main" id="{4BA8DA65-8FEE-ED53-F7B0-34AE1BA16212}"/>
              </a:ext>
            </a:extLst>
          </p:cNvPr>
          <p:cNvCxnSpPr>
            <a:cxnSpLocks/>
          </p:cNvCxnSpPr>
          <p:nvPr/>
        </p:nvCxnSpPr>
        <p:spPr>
          <a:xfrm>
            <a:off x="1969290" y="3928629"/>
            <a:ext cx="495399" cy="7763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128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87D1A86D-535C-D72B-2CFC-3C44F048B65F}"/>
              </a:ext>
            </a:extLst>
          </p:cNvPr>
          <p:cNvSpPr>
            <a:spLocks noGrp="1"/>
          </p:cNvSpPr>
          <p:nvPr>
            <p:ph type="sldNum" sz="quarter" idx="12"/>
          </p:nvPr>
        </p:nvSpPr>
        <p:spPr/>
        <p:txBody>
          <a:bodyPr/>
          <a:lstStyle/>
          <a:p>
            <a:fld id="{D2B89B12-C901-43B8-AB62-1318A3EB676F}" type="slidenum">
              <a:rPr lang="pt-BR" smtClean="0"/>
              <a:t>4</a:t>
            </a:fld>
            <a:endParaRPr lang="pt-BR"/>
          </a:p>
        </p:txBody>
      </p:sp>
      <p:sp>
        <p:nvSpPr>
          <p:cNvPr id="2" name="Espaço Reservado para Conteúdo 2">
            <a:extLst>
              <a:ext uri="{FF2B5EF4-FFF2-40B4-BE49-F238E27FC236}">
                <a16:creationId xmlns:a16="http://schemas.microsoft.com/office/drawing/2014/main" id="{6C9D8A27-AAA9-51E4-1761-DB453137E54D}"/>
              </a:ext>
            </a:extLst>
          </p:cNvPr>
          <p:cNvSpPr>
            <a:spLocks noGrp="1"/>
          </p:cNvSpPr>
          <p:nvPr>
            <p:ph idx="1"/>
          </p:nvPr>
        </p:nvSpPr>
        <p:spPr>
          <a:xfrm>
            <a:off x="838199" y="1141090"/>
            <a:ext cx="10515600" cy="1308812"/>
          </a:xfrm>
        </p:spPr>
        <p:txBody>
          <a:bodyPr anchor="t">
            <a:noAutofit/>
          </a:bodyPr>
          <a:lstStyle/>
          <a:p>
            <a:pPr marL="0" indent="0" algn="ctr">
              <a:buNone/>
            </a:pPr>
            <a:r>
              <a:rPr lang="pt-BR" sz="1800" b="1" dirty="0">
                <a:latin typeface="Aptos" panose="020B0004020202020204" pitchFamily="34" charset="0"/>
              </a:rPr>
              <a:t>Passos para Criar um Modelo de Dados</a:t>
            </a:r>
          </a:p>
          <a:p>
            <a:pPr marL="0" indent="0" algn="ctr">
              <a:buNone/>
            </a:pPr>
            <a:r>
              <a:rPr lang="pt-BR" sz="1800" dirty="0">
                <a:latin typeface="Aptos" panose="020B0004020202020204" pitchFamily="34" charset="0"/>
              </a:rPr>
              <a:t>Conectar-se a uma Fonte de Dados</a:t>
            </a:r>
          </a:p>
          <a:p>
            <a:pPr marL="0" indent="0" algn="ctr">
              <a:buNone/>
            </a:pPr>
            <a:r>
              <a:rPr lang="pt-BR" sz="1800" dirty="0">
                <a:latin typeface="Aptos" panose="020B0004020202020204" pitchFamily="34" charset="0"/>
              </a:rPr>
              <a:t>   O Power BI permite conectar-se a diferentes fontes de dados como Excel, SQL Server, Web, JSON, TXT, CSV como outras fontes.</a:t>
            </a:r>
          </a:p>
        </p:txBody>
      </p:sp>
      <p:sp>
        <p:nvSpPr>
          <p:cNvPr id="3" name="Retângulo 2">
            <a:extLst>
              <a:ext uri="{FF2B5EF4-FFF2-40B4-BE49-F238E27FC236}">
                <a16:creationId xmlns:a16="http://schemas.microsoft.com/office/drawing/2014/main" id="{1A45409A-312F-0073-6A92-C3739CFE999B}"/>
              </a:ext>
            </a:extLst>
          </p:cNvPr>
          <p:cNvSpPr/>
          <p:nvPr/>
        </p:nvSpPr>
        <p:spPr>
          <a:xfrm>
            <a:off x="0" y="0"/>
            <a:ext cx="12192000" cy="104821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descr="Script de computador em uma tela">
            <a:extLst>
              <a:ext uri="{FF2B5EF4-FFF2-40B4-BE49-F238E27FC236}">
                <a16:creationId xmlns:a16="http://schemas.microsoft.com/office/drawing/2014/main" id="{6DB274A8-5D90-AA93-796B-811C500F8C1D}"/>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saturation sat="104000"/>
                    </a14:imgEffect>
                  </a14:imgLayer>
                </a14:imgProps>
              </a:ext>
              <a:ext uri="{28A0092B-C50C-407E-A947-70E740481C1C}">
                <a14:useLocalDpi xmlns:a14="http://schemas.microsoft.com/office/drawing/2010/main" val="0"/>
              </a:ext>
            </a:extLst>
          </a:blip>
          <a:srcRect t="65271" b="19444"/>
          <a:stretch>
            <a:fillRect/>
          </a:stretch>
        </p:blipFill>
        <p:spPr>
          <a:xfrm>
            <a:off x="-1" y="-11575"/>
            <a:ext cx="12191999" cy="1048215"/>
          </a:xfrm>
          <a:custGeom>
            <a:avLst/>
            <a:gdLst>
              <a:gd name="connsiteX0" fmla="*/ 0 w 12191999"/>
              <a:gd name="connsiteY0" fmla="*/ 0 h 1048215"/>
              <a:gd name="connsiteX1" fmla="*/ 12191999 w 12191999"/>
              <a:gd name="connsiteY1" fmla="*/ 0 h 1048215"/>
              <a:gd name="connsiteX2" fmla="*/ 12191999 w 12191999"/>
              <a:gd name="connsiteY2" fmla="*/ 1048215 h 1048215"/>
              <a:gd name="connsiteX3" fmla="*/ 0 w 12191999"/>
              <a:gd name="connsiteY3" fmla="*/ 1048215 h 1048215"/>
            </a:gdLst>
            <a:ahLst/>
            <a:cxnLst>
              <a:cxn ang="0">
                <a:pos x="connsiteX0" y="connsiteY0"/>
              </a:cxn>
              <a:cxn ang="0">
                <a:pos x="connsiteX1" y="connsiteY1"/>
              </a:cxn>
              <a:cxn ang="0">
                <a:pos x="connsiteX2" y="connsiteY2"/>
              </a:cxn>
              <a:cxn ang="0">
                <a:pos x="connsiteX3" y="connsiteY3"/>
              </a:cxn>
            </a:cxnLst>
            <a:rect l="l" t="t" r="r" b="b"/>
            <a:pathLst>
              <a:path w="12191999" h="1048215">
                <a:moveTo>
                  <a:pt x="0" y="0"/>
                </a:moveTo>
                <a:lnTo>
                  <a:pt x="12191999" y="0"/>
                </a:lnTo>
                <a:lnTo>
                  <a:pt x="12191999" y="1048215"/>
                </a:lnTo>
                <a:lnTo>
                  <a:pt x="0" y="1048215"/>
                </a:lnTo>
                <a:close/>
              </a:path>
            </a:pathLst>
          </a:custGeom>
        </p:spPr>
      </p:pic>
      <p:sp>
        <p:nvSpPr>
          <p:cNvPr id="8" name="Título 1">
            <a:extLst>
              <a:ext uri="{FF2B5EF4-FFF2-40B4-BE49-F238E27FC236}">
                <a16:creationId xmlns:a16="http://schemas.microsoft.com/office/drawing/2014/main" id="{15E81914-EDA5-6E9D-52FC-BDF4B8C6A940}"/>
              </a:ext>
            </a:extLst>
          </p:cNvPr>
          <p:cNvSpPr txBox="1">
            <a:spLocks/>
          </p:cNvSpPr>
          <p:nvPr/>
        </p:nvSpPr>
        <p:spPr>
          <a:xfrm>
            <a:off x="838199" y="11575"/>
            <a:ext cx="10515600" cy="104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0" kern="1200">
                <a:solidFill>
                  <a:schemeClr val="tx1"/>
                </a:solidFill>
                <a:latin typeface="Impact" panose="020B0806030902050204" pitchFamily="34" charset="0"/>
                <a:ea typeface="+mj-ea"/>
                <a:cs typeface="+mj-cs"/>
              </a:defRPr>
            </a:lvl1pPr>
          </a:lstStyle>
          <a:p>
            <a:pPr algn="ctr"/>
            <a:r>
              <a:rPr lang="pt-BR" sz="3000" b="1" dirty="0">
                <a:solidFill>
                  <a:schemeClr val="bg1"/>
                </a:solidFill>
                <a:latin typeface="Segoe UI" panose="020B0502040204020203" pitchFamily="34" charset="0"/>
                <a:ea typeface="Roboto" panose="02000000000000000000" pitchFamily="2" charset="0"/>
                <a:cs typeface="Segoe UI" panose="020B0502040204020203" pitchFamily="34" charset="0"/>
              </a:rPr>
              <a:t>[ Introdução ao Editor de Consultas ]</a:t>
            </a:r>
          </a:p>
        </p:txBody>
      </p:sp>
      <p:pic>
        <p:nvPicPr>
          <p:cNvPr id="9" name="Imagem 8" descr="Ícone&#10;&#10;Descrição gerada automaticamente">
            <a:extLst>
              <a:ext uri="{FF2B5EF4-FFF2-40B4-BE49-F238E27FC236}">
                <a16:creationId xmlns:a16="http://schemas.microsoft.com/office/drawing/2014/main" id="{D1323695-5498-85BB-6D19-300721B226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72939"/>
            <a:ext cx="488540" cy="725485"/>
          </a:xfrm>
          <a:prstGeom prst="rect">
            <a:avLst/>
          </a:prstGeom>
        </p:spPr>
      </p:pic>
      <p:pic>
        <p:nvPicPr>
          <p:cNvPr id="6" name="Imagem 5">
            <a:extLst>
              <a:ext uri="{FF2B5EF4-FFF2-40B4-BE49-F238E27FC236}">
                <a16:creationId xmlns:a16="http://schemas.microsoft.com/office/drawing/2014/main" id="{4F12F933-923B-B354-0DCB-939BA9808A15}"/>
              </a:ext>
            </a:extLst>
          </p:cNvPr>
          <p:cNvPicPr>
            <a:picLocks noChangeAspect="1"/>
          </p:cNvPicPr>
          <p:nvPr/>
        </p:nvPicPr>
        <p:blipFill>
          <a:blip r:embed="rId5"/>
          <a:stretch>
            <a:fillRect/>
          </a:stretch>
        </p:blipFill>
        <p:spPr>
          <a:xfrm>
            <a:off x="2304361" y="2631206"/>
            <a:ext cx="2796256" cy="4090269"/>
          </a:xfrm>
          <a:prstGeom prst="rect">
            <a:avLst/>
          </a:prstGeom>
        </p:spPr>
      </p:pic>
      <p:pic>
        <p:nvPicPr>
          <p:cNvPr id="11" name="Imagem 10">
            <a:extLst>
              <a:ext uri="{FF2B5EF4-FFF2-40B4-BE49-F238E27FC236}">
                <a16:creationId xmlns:a16="http://schemas.microsoft.com/office/drawing/2014/main" id="{36DC4C2C-E854-BAB3-A597-B392ACD8833D}"/>
              </a:ext>
            </a:extLst>
          </p:cNvPr>
          <p:cNvPicPr>
            <a:picLocks noChangeAspect="1"/>
          </p:cNvPicPr>
          <p:nvPr/>
        </p:nvPicPr>
        <p:blipFill>
          <a:blip r:embed="rId6"/>
          <a:stretch>
            <a:fillRect/>
          </a:stretch>
        </p:blipFill>
        <p:spPr>
          <a:xfrm>
            <a:off x="5489127" y="2631206"/>
            <a:ext cx="4186795" cy="4090269"/>
          </a:xfrm>
          <a:prstGeom prst="rect">
            <a:avLst/>
          </a:prstGeom>
        </p:spPr>
      </p:pic>
    </p:spTree>
    <p:extLst>
      <p:ext uri="{BB962C8B-B14F-4D97-AF65-F5344CB8AC3E}">
        <p14:creationId xmlns:p14="http://schemas.microsoft.com/office/powerpoint/2010/main" val="2392689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87D1A86D-535C-D72B-2CFC-3C44F048B65F}"/>
              </a:ext>
            </a:extLst>
          </p:cNvPr>
          <p:cNvSpPr>
            <a:spLocks noGrp="1"/>
          </p:cNvSpPr>
          <p:nvPr>
            <p:ph type="sldNum" sz="quarter" idx="12"/>
          </p:nvPr>
        </p:nvSpPr>
        <p:spPr/>
        <p:txBody>
          <a:bodyPr/>
          <a:lstStyle/>
          <a:p>
            <a:fld id="{D2B89B12-C901-43B8-AB62-1318A3EB676F}" type="slidenum">
              <a:rPr lang="pt-BR" smtClean="0"/>
              <a:t>5</a:t>
            </a:fld>
            <a:endParaRPr lang="pt-BR"/>
          </a:p>
        </p:txBody>
      </p:sp>
      <p:sp>
        <p:nvSpPr>
          <p:cNvPr id="2" name="Espaço Reservado para Conteúdo 2">
            <a:extLst>
              <a:ext uri="{FF2B5EF4-FFF2-40B4-BE49-F238E27FC236}">
                <a16:creationId xmlns:a16="http://schemas.microsoft.com/office/drawing/2014/main" id="{6C9D8A27-AAA9-51E4-1761-DB453137E54D}"/>
              </a:ext>
            </a:extLst>
          </p:cNvPr>
          <p:cNvSpPr>
            <a:spLocks noGrp="1"/>
          </p:cNvSpPr>
          <p:nvPr>
            <p:ph idx="1"/>
          </p:nvPr>
        </p:nvSpPr>
        <p:spPr>
          <a:xfrm>
            <a:off x="838199" y="1141089"/>
            <a:ext cx="4950125" cy="5580386"/>
          </a:xfrm>
        </p:spPr>
        <p:txBody>
          <a:bodyPr anchor="t">
            <a:noAutofit/>
          </a:bodyPr>
          <a:lstStyle/>
          <a:p>
            <a:pPr marL="0" indent="0" algn="ctr">
              <a:buNone/>
            </a:pPr>
            <a:endParaRPr lang="pt-BR" sz="1800" b="1" dirty="0">
              <a:latin typeface="Aptos" panose="020B0004020202020204" pitchFamily="34" charset="0"/>
            </a:endParaRPr>
          </a:p>
          <a:p>
            <a:pPr marL="0" indent="0" algn="ctr">
              <a:buNone/>
            </a:pPr>
            <a:r>
              <a:rPr lang="pt-BR" sz="1800" b="1" dirty="0">
                <a:latin typeface="Aptos" panose="020B0004020202020204" pitchFamily="34" charset="0"/>
              </a:rPr>
              <a:t>Remover Colunas Desnecessárias</a:t>
            </a:r>
          </a:p>
          <a:p>
            <a:pPr marL="0" indent="0" algn="ctr">
              <a:buNone/>
            </a:pPr>
            <a:r>
              <a:rPr lang="pt-BR" sz="1800" dirty="0">
                <a:latin typeface="Aptos" panose="020B0004020202020204" pitchFamily="34" charset="0"/>
              </a:rPr>
              <a:t>Processo de remoção colunas que não são necessárias para a análise.</a:t>
            </a:r>
          </a:p>
          <a:p>
            <a:pPr marL="0" indent="0" algn="ctr">
              <a:buNone/>
            </a:pPr>
            <a:endParaRPr lang="pt-BR" sz="1800" dirty="0">
              <a:latin typeface="Aptos" panose="020B0004020202020204" pitchFamily="34" charset="0"/>
            </a:endParaRPr>
          </a:p>
          <a:p>
            <a:pPr marL="0" indent="0" algn="ctr">
              <a:buNone/>
            </a:pPr>
            <a:endParaRPr lang="pt-BR" sz="1800" dirty="0">
              <a:latin typeface="Aptos" panose="020B0004020202020204" pitchFamily="34" charset="0"/>
            </a:endParaRPr>
          </a:p>
          <a:p>
            <a:pPr marL="0" indent="0" algn="ctr">
              <a:buNone/>
            </a:pPr>
            <a:endParaRPr lang="pt-BR" sz="1800" dirty="0">
              <a:latin typeface="Aptos" panose="020B0004020202020204" pitchFamily="34" charset="0"/>
            </a:endParaRPr>
          </a:p>
          <a:p>
            <a:pPr marL="0" indent="0" algn="ctr">
              <a:buNone/>
            </a:pPr>
            <a:r>
              <a:rPr lang="pt-BR" sz="1800" dirty="0">
                <a:latin typeface="Aptos" panose="020B0004020202020204" pitchFamily="34" charset="0"/>
              </a:rPr>
              <a:t>   </a:t>
            </a:r>
            <a:r>
              <a:rPr lang="pt-BR" sz="1800" b="1" dirty="0">
                <a:latin typeface="Aptos" panose="020B0004020202020204" pitchFamily="34" charset="0"/>
              </a:rPr>
              <a:t>Filtrar Linhas</a:t>
            </a:r>
          </a:p>
          <a:p>
            <a:pPr marL="0" indent="0" algn="ctr">
              <a:buNone/>
            </a:pPr>
            <a:r>
              <a:rPr lang="pt-BR" sz="1800" dirty="0">
                <a:latin typeface="Aptos" panose="020B0004020202020204" pitchFamily="34" charset="0"/>
              </a:rPr>
              <a:t>Aplicação de filtrar dados para incluir apenas as informações relevantes.</a:t>
            </a:r>
          </a:p>
        </p:txBody>
      </p:sp>
      <p:sp>
        <p:nvSpPr>
          <p:cNvPr id="3" name="Retângulo 2">
            <a:extLst>
              <a:ext uri="{FF2B5EF4-FFF2-40B4-BE49-F238E27FC236}">
                <a16:creationId xmlns:a16="http://schemas.microsoft.com/office/drawing/2014/main" id="{1A45409A-312F-0073-6A92-C3739CFE999B}"/>
              </a:ext>
            </a:extLst>
          </p:cNvPr>
          <p:cNvSpPr/>
          <p:nvPr/>
        </p:nvSpPr>
        <p:spPr>
          <a:xfrm>
            <a:off x="0" y="0"/>
            <a:ext cx="12192000" cy="104821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descr="Script de computador em uma tela">
            <a:extLst>
              <a:ext uri="{FF2B5EF4-FFF2-40B4-BE49-F238E27FC236}">
                <a16:creationId xmlns:a16="http://schemas.microsoft.com/office/drawing/2014/main" id="{6DB274A8-5D90-AA93-796B-811C500F8C1D}"/>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saturation sat="104000"/>
                    </a14:imgEffect>
                  </a14:imgLayer>
                </a14:imgProps>
              </a:ext>
              <a:ext uri="{28A0092B-C50C-407E-A947-70E740481C1C}">
                <a14:useLocalDpi xmlns:a14="http://schemas.microsoft.com/office/drawing/2010/main" val="0"/>
              </a:ext>
            </a:extLst>
          </a:blip>
          <a:srcRect t="65271" b="19444"/>
          <a:stretch>
            <a:fillRect/>
          </a:stretch>
        </p:blipFill>
        <p:spPr>
          <a:xfrm>
            <a:off x="-1" y="-11575"/>
            <a:ext cx="12191999" cy="1048215"/>
          </a:xfrm>
          <a:custGeom>
            <a:avLst/>
            <a:gdLst>
              <a:gd name="connsiteX0" fmla="*/ 0 w 12191999"/>
              <a:gd name="connsiteY0" fmla="*/ 0 h 1048215"/>
              <a:gd name="connsiteX1" fmla="*/ 12191999 w 12191999"/>
              <a:gd name="connsiteY1" fmla="*/ 0 h 1048215"/>
              <a:gd name="connsiteX2" fmla="*/ 12191999 w 12191999"/>
              <a:gd name="connsiteY2" fmla="*/ 1048215 h 1048215"/>
              <a:gd name="connsiteX3" fmla="*/ 0 w 12191999"/>
              <a:gd name="connsiteY3" fmla="*/ 1048215 h 1048215"/>
            </a:gdLst>
            <a:ahLst/>
            <a:cxnLst>
              <a:cxn ang="0">
                <a:pos x="connsiteX0" y="connsiteY0"/>
              </a:cxn>
              <a:cxn ang="0">
                <a:pos x="connsiteX1" y="connsiteY1"/>
              </a:cxn>
              <a:cxn ang="0">
                <a:pos x="connsiteX2" y="connsiteY2"/>
              </a:cxn>
              <a:cxn ang="0">
                <a:pos x="connsiteX3" y="connsiteY3"/>
              </a:cxn>
            </a:cxnLst>
            <a:rect l="l" t="t" r="r" b="b"/>
            <a:pathLst>
              <a:path w="12191999" h="1048215">
                <a:moveTo>
                  <a:pt x="0" y="0"/>
                </a:moveTo>
                <a:lnTo>
                  <a:pt x="12191999" y="0"/>
                </a:lnTo>
                <a:lnTo>
                  <a:pt x="12191999" y="1048215"/>
                </a:lnTo>
                <a:lnTo>
                  <a:pt x="0" y="1048215"/>
                </a:lnTo>
                <a:close/>
              </a:path>
            </a:pathLst>
          </a:custGeom>
        </p:spPr>
      </p:pic>
      <p:sp>
        <p:nvSpPr>
          <p:cNvPr id="8" name="Título 1">
            <a:extLst>
              <a:ext uri="{FF2B5EF4-FFF2-40B4-BE49-F238E27FC236}">
                <a16:creationId xmlns:a16="http://schemas.microsoft.com/office/drawing/2014/main" id="{15E81914-EDA5-6E9D-52FC-BDF4B8C6A940}"/>
              </a:ext>
            </a:extLst>
          </p:cNvPr>
          <p:cNvSpPr txBox="1">
            <a:spLocks/>
          </p:cNvSpPr>
          <p:nvPr/>
        </p:nvSpPr>
        <p:spPr>
          <a:xfrm>
            <a:off x="838199" y="11575"/>
            <a:ext cx="10515600" cy="104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0" kern="1200">
                <a:solidFill>
                  <a:schemeClr val="tx1"/>
                </a:solidFill>
                <a:latin typeface="Impact" panose="020B0806030902050204" pitchFamily="34" charset="0"/>
                <a:ea typeface="+mj-ea"/>
                <a:cs typeface="+mj-cs"/>
              </a:defRPr>
            </a:lvl1pPr>
          </a:lstStyle>
          <a:p>
            <a:pPr algn="ctr"/>
            <a:r>
              <a:rPr lang="pt-BR" sz="3000" b="1" dirty="0">
                <a:solidFill>
                  <a:schemeClr val="bg1"/>
                </a:solidFill>
                <a:latin typeface="Segoe UI" panose="020B0502040204020203" pitchFamily="34" charset="0"/>
                <a:ea typeface="Roboto" panose="02000000000000000000" pitchFamily="2" charset="0"/>
                <a:cs typeface="Segoe UI" panose="020B0502040204020203" pitchFamily="34" charset="0"/>
              </a:rPr>
              <a:t>[ Transformando Dados ]</a:t>
            </a:r>
          </a:p>
        </p:txBody>
      </p:sp>
      <p:pic>
        <p:nvPicPr>
          <p:cNvPr id="9" name="Imagem 8" descr="Ícone&#10;&#10;Descrição gerada automaticamente">
            <a:extLst>
              <a:ext uri="{FF2B5EF4-FFF2-40B4-BE49-F238E27FC236}">
                <a16:creationId xmlns:a16="http://schemas.microsoft.com/office/drawing/2014/main" id="{D1323695-5498-85BB-6D19-300721B226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72939"/>
            <a:ext cx="488540" cy="725485"/>
          </a:xfrm>
          <a:prstGeom prst="rect">
            <a:avLst/>
          </a:prstGeom>
        </p:spPr>
      </p:pic>
      <p:pic>
        <p:nvPicPr>
          <p:cNvPr id="10" name="Imagem 9">
            <a:extLst>
              <a:ext uri="{FF2B5EF4-FFF2-40B4-BE49-F238E27FC236}">
                <a16:creationId xmlns:a16="http://schemas.microsoft.com/office/drawing/2014/main" id="{211BEFDE-10A4-7B0C-3931-B086E8C7150E}"/>
              </a:ext>
            </a:extLst>
          </p:cNvPr>
          <p:cNvPicPr>
            <a:picLocks noChangeAspect="1"/>
          </p:cNvPicPr>
          <p:nvPr/>
        </p:nvPicPr>
        <p:blipFill>
          <a:blip r:embed="rId5"/>
          <a:stretch>
            <a:fillRect/>
          </a:stretch>
        </p:blipFill>
        <p:spPr>
          <a:xfrm>
            <a:off x="5855783" y="1141089"/>
            <a:ext cx="1883694" cy="1938031"/>
          </a:xfrm>
          <a:prstGeom prst="rect">
            <a:avLst/>
          </a:prstGeom>
        </p:spPr>
      </p:pic>
      <p:pic>
        <p:nvPicPr>
          <p:cNvPr id="13" name="Imagem 12">
            <a:extLst>
              <a:ext uri="{FF2B5EF4-FFF2-40B4-BE49-F238E27FC236}">
                <a16:creationId xmlns:a16="http://schemas.microsoft.com/office/drawing/2014/main" id="{4AEE567C-E093-11F9-372E-FEE09ABEADB6}"/>
              </a:ext>
            </a:extLst>
          </p:cNvPr>
          <p:cNvPicPr>
            <a:picLocks noChangeAspect="1"/>
          </p:cNvPicPr>
          <p:nvPr/>
        </p:nvPicPr>
        <p:blipFill>
          <a:blip r:embed="rId6"/>
          <a:stretch>
            <a:fillRect/>
          </a:stretch>
        </p:blipFill>
        <p:spPr>
          <a:xfrm>
            <a:off x="8212363" y="1141089"/>
            <a:ext cx="3043943" cy="1664656"/>
          </a:xfrm>
          <a:prstGeom prst="rect">
            <a:avLst/>
          </a:prstGeom>
        </p:spPr>
      </p:pic>
      <p:pic>
        <p:nvPicPr>
          <p:cNvPr id="15" name="Imagem 14">
            <a:extLst>
              <a:ext uri="{FF2B5EF4-FFF2-40B4-BE49-F238E27FC236}">
                <a16:creationId xmlns:a16="http://schemas.microsoft.com/office/drawing/2014/main" id="{F98B85D5-4935-622C-0994-C9707EC0B35E}"/>
              </a:ext>
            </a:extLst>
          </p:cNvPr>
          <p:cNvPicPr>
            <a:picLocks noChangeAspect="1"/>
          </p:cNvPicPr>
          <p:nvPr/>
        </p:nvPicPr>
        <p:blipFill>
          <a:blip r:embed="rId7"/>
          <a:stretch>
            <a:fillRect/>
          </a:stretch>
        </p:blipFill>
        <p:spPr>
          <a:xfrm>
            <a:off x="5855783" y="3778881"/>
            <a:ext cx="4259705" cy="2941608"/>
          </a:xfrm>
          <a:prstGeom prst="rect">
            <a:avLst/>
          </a:prstGeom>
        </p:spPr>
      </p:pic>
    </p:spTree>
    <p:extLst>
      <p:ext uri="{BB962C8B-B14F-4D97-AF65-F5344CB8AC3E}">
        <p14:creationId xmlns:p14="http://schemas.microsoft.com/office/powerpoint/2010/main" val="1396631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87D1A86D-535C-D72B-2CFC-3C44F048B65F}"/>
              </a:ext>
            </a:extLst>
          </p:cNvPr>
          <p:cNvSpPr>
            <a:spLocks noGrp="1"/>
          </p:cNvSpPr>
          <p:nvPr>
            <p:ph type="sldNum" sz="quarter" idx="12"/>
          </p:nvPr>
        </p:nvSpPr>
        <p:spPr/>
        <p:txBody>
          <a:bodyPr/>
          <a:lstStyle/>
          <a:p>
            <a:fld id="{D2B89B12-C901-43B8-AB62-1318A3EB676F}" type="slidenum">
              <a:rPr lang="pt-BR" smtClean="0"/>
              <a:t>6</a:t>
            </a:fld>
            <a:endParaRPr lang="pt-BR"/>
          </a:p>
        </p:txBody>
      </p:sp>
      <p:sp>
        <p:nvSpPr>
          <p:cNvPr id="2" name="Espaço Reservado para Conteúdo 2">
            <a:extLst>
              <a:ext uri="{FF2B5EF4-FFF2-40B4-BE49-F238E27FC236}">
                <a16:creationId xmlns:a16="http://schemas.microsoft.com/office/drawing/2014/main" id="{6C9D8A27-AAA9-51E4-1761-DB453137E54D}"/>
              </a:ext>
            </a:extLst>
          </p:cNvPr>
          <p:cNvSpPr>
            <a:spLocks noGrp="1"/>
          </p:cNvSpPr>
          <p:nvPr>
            <p:ph idx="1"/>
          </p:nvPr>
        </p:nvSpPr>
        <p:spPr>
          <a:xfrm>
            <a:off x="838199" y="1141089"/>
            <a:ext cx="4406661" cy="5580386"/>
          </a:xfrm>
        </p:spPr>
        <p:txBody>
          <a:bodyPr anchor="t">
            <a:noAutofit/>
          </a:bodyPr>
          <a:lstStyle/>
          <a:p>
            <a:pPr marL="0" indent="0" algn="ctr">
              <a:buNone/>
            </a:pPr>
            <a:endParaRPr lang="pt-BR" sz="1800" b="1" dirty="0">
              <a:latin typeface="Aptos" panose="020B0004020202020204" pitchFamily="34" charset="0"/>
            </a:endParaRPr>
          </a:p>
          <a:p>
            <a:pPr marL="0" indent="0" algn="ctr">
              <a:buNone/>
            </a:pPr>
            <a:r>
              <a:rPr lang="pt-BR" sz="1800" b="1" dirty="0">
                <a:latin typeface="Aptos" panose="020B0004020202020204" pitchFamily="34" charset="0"/>
              </a:rPr>
              <a:t>Substituir Valores</a:t>
            </a:r>
          </a:p>
          <a:p>
            <a:pPr marL="0" indent="0" algn="ctr">
              <a:buNone/>
            </a:pPr>
            <a:r>
              <a:rPr lang="pt-BR" sz="1800" dirty="0">
                <a:latin typeface="Aptos" panose="020B0004020202020204" pitchFamily="34" charset="0"/>
              </a:rPr>
              <a:t>No Power Query podemos substituir valores nulos ou incorretos sem afetar a consistência de dados na base de origem.</a:t>
            </a:r>
          </a:p>
          <a:p>
            <a:pPr marL="0" indent="0" algn="ctr">
              <a:buNone/>
            </a:pPr>
            <a:endParaRPr lang="pt-BR" sz="1800" dirty="0">
              <a:latin typeface="Aptos" panose="020B0004020202020204" pitchFamily="34" charset="0"/>
            </a:endParaRPr>
          </a:p>
          <a:p>
            <a:pPr marL="0" indent="0" algn="ctr">
              <a:buNone/>
            </a:pPr>
            <a:endParaRPr lang="pt-BR" sz="1800" dirty="0">
              <a:latin typeface="Aptos" panose="020B0004020202020204" pitchFamily="34" charset="0"/>
            </a:endParaRPr>
          </a:p>
          <a:p>
            <a:pPr marL="0" indent="0" algn="ctr">
              <a:buNone/>
            </a:pPr>
            <a:r>
              <a:rPr lang="pt-BR" sz="1800" b="1" dirty="0">
                <a:latin typeface="Aptos" panose="020B0004020202020204" pitchFamily="34" charset="0"/>
              </a:rPr>
              <a:t>Adicionar Colunas Calculadas</a:t>
            </a:r>
          </a:p>
          <a:p>
            <a:pPr marL="0" indent="0" algn="ctr">
              <a:buNone/>
            </a:pPr>
            <a:r>
              <a:rPr lang="pt-BR" sz="1800" dirty="0">
                <a:latin typeface="Aptos" panose="020B0004020202020204" pitchFamily="34" charset="0"/>
              </a:rPr>
              <a:t>Use o Editor de Consultas para criar colunas personalizadas com base em fórmulas ou condições específicas.</a:t>
            </a:r>
          </a:p>
          <a:p>
            <a:pPr marL="0" indent="0" algn="ctr">
              <a:buNone/>
            </a:pPr>
            <a:r>
              <a:rPr lang="pt-BR" sz="1800" dirty="0">
                <a:latin typeface="Aptos" panose="020B0004020202020204" pitchFamily="34" charset="0"/>
              </a:rPr>
              <a:t>   Podemos renomear, combinar ou criar novas colunas com base em cálculos específicos.</a:t>
            </a:r>
          </a:p>
          <a:p>
            <a:pPr marL="0" indent="0" algn="ctr">
              <a:buNone/>
            </a:pPr>
            <a:r>
              <a:rPr lang="pt-BR" sz="1800" dirty="0">
                <a:latin typeface="Aptos" panose="020B0004020202020204" pitchFamily="34" charset="0"/>
              </a:rPr>
              <a:t>   As colunas personalizadas são adicionadas como etapas aplicadas à consulta e podem ser modificadas a qualquer momento.</a:t>
            </a:r>
          </a:p>
          <a:p>
            <a:pPr marL="0" indent="0" algn="ctr">
              <a:buNone/>
            </a:pPr>
            <a:endParaRPr lang="pt-BR" sz="1800" dirty="0">
              <a:latin typeface="Aptos" panose="020B0004020202020204" pitchFamily="34" charset="0"/>
            </a:endParaRPr>
          </a:p>
        </p:txBody>
      </p:sp>
      <p:sp>
        <p:nvSpPr>
          <p:cNvPr id="3" name="Retângulo 2">
            <a:extLst>
              <a:ext uri="{FF2B5EF4-FFF2-40B4-BE49-F238E27FC236}">
                <a16:creationId xmlns:a16="http://schemas.microsoft.com/office/drawing/2014/main" id="{1A45409A-312F-0073-6A92-C3739CFE999B}"/>
              </a:ext>
            </a:extLst>
          </p:cNvPr>
          <p:cNvSpPr/>
          <p:nvPr/>
        </p:nvSpPr>
        <p:spPr>
          <a:xfrm>
            <a:off x="0" y="0"/>
            <a:ext cx="12192000" cy="104821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descr="Script de computador em uma tela">
            <a:extLst>
              <a:ext uri="{FF2B5EF4-FFF2-40B4-BE49-F238E27FC236}">
                <a16:creationId xmlns:a16="http://schemas.microsoft.com/office/drawing/2014/main" id="{6DB274A8-5D90-AA93-796B-811C500F8C1D}"/>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saturation sat="104000"/>
                    </a14:imgEffect>
                  </a14:imgLayer>
                </a14:imgProps>
              </a:ext>
              <a:ext uri="{28A0092B-C50C-407E-A947-70E740481C1C}">
                <a14:useLocalDpi xmlns:a14="http://schemas.microsoft.com/office/drawing/2010/main" val="0"/>
              </a:ext>
            </a:extLst>
          </a:blip>
          <a:srcRect t="65271" b="19444"/>
          <a:stretch>
            <a:fillRect/>
          </a:stretch>
        </p:blipFill>
        <p:spPr>
          <a:xfrm>
            <a:off x="-1" y="-11575"/>
            <a:ext cx="12191999" cy="1048215"/>
          </a:xfrm>
          <a:custGeom>
            <a:avLst/>
            <a:gdLst>
              <a:gd name="connsiteX0" fmla="*/ 0 w 12191999"/>
              <a:gd name="connsiteY0" fmla="*/ 0 h 1048215"/>
              <a:gd name="connsiteX1" fmla="*/ 12191999 w 12191999"/>
              <a:gd name="connsiteY1" fmla="*/ 0 h 1048215"/>
              <a:gd name="connsiteX2" fmla="*/ 12191999 w 12191999"/>
              <a:gd name="connsiteY2" fmla="*/ 1048215 h 1048215"/>
              <a:gd name="connsiteX3" fmla="*/ 0 w 12191999"/>
              <a:gd name="connsiteY3" fmla="*/ 1048215 h 1048215"/>
            </a:gdLst>
            <a:ahLst/>
            <a:cxnLst>
              <a:cxn ang="0">
                <a:pos x="connsiteX0" y="connsiteY0"/>
              </a:cxn>
              <a:cxn ang="0">
                <a:pos x="connsiteX1" y="connsiteY1"/>
              </a:cxn>
              <a:cxn ang="0">
                <a:pos x="connsiteX2" y="connsiteY2"/>
              </a:cxn>
              <a:cxn ang="0">
                <a:pos x="connsiteX3" y="connsiteY3"/>
              </a:cxn>
            </a:cxnLst>
            <a:rect l="l" t="t" r="r" b="b"/>
            <a:pathLst>
              <a:path w="12191999" h="1048215">
                <a:moveTo>
                  <a:pt x="0" y="0"/>
                </a:moveTo>
                <a:lnTo>
                  <a:pt x="12191999" y="0"/>
                </a:lnTo>
                <a:lnTo>
                  <a:pt x="12191999" y="1048215"/>
                </a:lnTo>
                <a:lnTo>
                  <a:pt x="0" y="1048215"/>
                </a:lnTo>
                <a:close/>
              </a:path>
            </a:pathLst>
          </a:custGeom>
        </p:spPr>
      </p:pic>
      <p:sp>
        <p:nvSpPr>
          <p:cNvPr id="8" name="Título 1">
            <a:extLst>
              <a:ext uri="{FF2B5EF4-FFF2-40B4-BE49-F238E27FC236}">
                <a16:creationId xmlns:a16="http://schemas.microsoft.com/office/drawing/2014/main" id="{15E81914-EDA5-6E9D-52FC-BDF4B8C6A940}"/>
              </a:ext>
            </a:extLst>
          </p:cNvPr>
          <p:cNvSpPr txBox="1">
            <a:spLocks/>
          </p:cNvSpPr>
          <p:nvPr/>
        </p:nvSpPr>
        <p:spPr>
          <a:xfrm>
            <a:off x="838199" y="11575"/>
            <a:ext cx="10515600" cy="104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0" kern="1200">
                <a:solidFill>
                  <a:schemeClr val="tx1"/>
                </a:solidFill>
                <a:latin typeface="Impact" panose="020B0806030902050204" pitchFamily="34" charset="0"/>
                <a:ea typeface="+mj-ea"/>
                <a:cs typeface="+mj-cs"/>
              </a:defRPr>
            </a:lvl1pPr>
          </a:lstStyle>
          <a:p>
            <a:pPr algn="ctr"/>
            <a:r>
              <a:rPr lang="pt-BR" sz="3000" b="1" dirty="0">
                <a:solidFill>
                  <a:schemeClr val="bg1"/>
                </a:solidFill>
                <a:latin typeface="Segoe UI" panose="020B0502040204020203" pitchFamily="34" charset="0"/>
                <a:ea typeface="Roboto" panose="02000000000000000000" pitchFamily="2" charset="0"/>
                <a:cs typeface="Segoe UI" panose="020B0502040204020203" pitchFamily="34" charset="0"/>
              </a:rPr>
              <a:t>[ Transformando Dados ]</a:t>
            </a:r>
          </a:p>
        </p:txBody>
      </p:sp>
      <p:pic>
        <p:nvPicPr>
          <p:cNvPr id="9" name="Imagem 8" descr="Ícone&#10;&#10;Descrição gerada automaticamente">
            <a:extLst>
              <a:ext uri="{FF2B5EF4-FFF2-40B4-BE49-F238E27FC236}">
                <a16:creationId xmlns:a16="http://schemas.microsoft.com/office/drawing/2014/main" id="{D1323695-5498-85BB-6D19-300721B226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72939"/>
            <a:ext cx="488540" cy="725485"/>
          </a:xfrm>
          <a:prstGeom prst="rect">
            <a:avLst/>
          </a:prstGeom>
        </p:spPr>
      </p:pic>
      <p:pic>
        <p:nvPicPr>
          <p:cNvPr id="6" name="Imagem 5">
            <a:extLst>
              <a:ext uri="{FF2B5EF4-FFF2-40B4-BE49-F238E27FC236}">
                <a16:creationId xmlns:a16="http://schemas.microsoft.com/office/drawing/2014/main" id="{13BB5C15-C0F4-4A91-AC33-39ACCADDA9BE}"/>
              </a:ext>
            </a:extLst>
          </p:cNvPr>
          <p:cNvPicPr>
            <a:picLocks noChangeAspect="1"/>
          </p:cNvPicPr>
          <p:nvPr/>
        </p:nvPicPr>
        <p:blipFill>
          <a:blip r:embed="rId5"/>
          <a:stretch>
            <a:fillRect/>
          </a:stretch>
        </p:blipFill>
        <p:spPr>
          <a:xfrm>
            <a:off x="5788324" y="1324121"/>
            <a:ext cx="4143953" cy="1057423"/>
          </a:xfrm>
          <a:prstGeom prst="rect">
            <a:avLst/>
          </a:prstGeom>
        </p:spPr>
      </p:pic>
      <p:pic>
        <p:nvPicPr>
          <p:cNvPr id="21" name="Imagem 20">
            <a:extLst>
              <a:ext uri="{FF2B5EF4-FFF2-40B4-BE49-F238E27FC236}">
                <a16:creationId xmlns:a16="http://schemas.microsoft.com/office/drawing/2014/main" id="{4853A607-C1DF-6355-7B37-B5BD9B52B004}"/>
              </a:ext>
            </a:extLst>
          </p:cNvPr>
          <p:cNvPicPr>
            <a:picLocks noChangeAspect="1"/>
          </p:cNvPicPr>
          <p:nvPr/>
        </p:nvPicPr>
        <p:blipFill>
          <a:blip r:embed="rId6"/>
          <a:stretch>
            <a:fillRect/>
          </a:stretch>
        </p:blipFill>
        <p:spPr>
          <a:xfrm>
            <a:off x="5244860" y="4011638"/>
            <a:ext cx="2279825" cy="929638"/>
          </a:xfrm>
          <a:prstGeom prst="rect">
            <a:avLst/>
          </a:prstGeom>
        </p:spPr>
      </p:pic>
      <p:pic>
        <p:nvPicPr>
          <p:cNvPr id="23" name="Imagem 22">
            <a:extLst>
              <a:ext uri="{FF2B5EF4-FFF2-40B4-BE49-F238E27FC236}">
                <a16:creationId xmlns:a16="http://schemas.microsoft.com/office/drawing/2014/main" id="{AB816619-7630-2BC4-6694-6C1E89CB46ED}"/>
              </a:ext>
            </a:extLst>
          </p:cNvPr>
          <p:cNvPicPr>
            <a:picLocks noChangeAspect="1"/>
          </p:cNvPicPr>
          <p:nvPr/>
        </p:nvPicPr>
        <p:blipFill>
          <a:blip r:embed="rId7"/>
          <a:stretch>
            <a:fillRect/>
          </a:stretch>
        </p:blipFill>
        <p:spPr>
          <a:xfrm>
            <a:off x="7860300" y="4692198"/>
            <a:ext cx="3194649" cy="2029277"/>
          </a:xfrm>
          <a:prstGeom prst="rect">
            <a:avLst/>
          </a:prstGeom>
        </p:spPr>
      </p:pic>
      <p:pic>
        <p:nvPicPr>
          <p:cNvPr id="25" name="Imagem 24">
            <a:extLst>
              <a:ext uri="{FF2B5EF4-FFF2-40B4-BE49-F238E27FC236}">
                <a16:creationId xmlns:a16="http://schemas.microsoft.com/office/drawing/2014/main" id="{14C8BE6E-6881-5BDC-F24D-B237A33BC3AD}"/>
              </a:ext>
            </a:extLst>
          </p:cNvPr>
          <p:cNvPicPr>
            <a:picLocks noChangeAspect="1"/>
          </p:cNvPicPr>
          <p:nvPr/>
        </p:nvPicPr>
        <p:blipFill>
          <a:blip r:embed="rId8"/>
          <a:stretch>
            <a:fillRect/>
          </a:stretch>
        </p:blipFill>
        <p:spPr>
          <a:xfrm>
            <a:off x="7860300" y="2697027"/>
            <a:ext cx="4048849" cy="1779430"/>
          </a:xfrm>
          <a:prstGeom prst="rect">
            <a:avLst/>
          </a:prstGeom>
        </p:spPr>
      </p:pic>
      <p:cxnSp>
        <p:nvCxnSpPr>
          <p:cNvPr id="27" name="Conector de Seta Reta 26">
            <a:extLst>
              <a:ext uri="{FF2B5EF4-FFF2-40B4-BE49-F238E27FC236}">
                <a16:creationId xmlns:a16="http://schemas.microsoft.com/office/drawing/2014/main" id="{467D9934-8981-42D9-B6A2-2FE0388DD382}"/>
              </a:ext>
            </a:extLst>
          </p:cNvPr>
          <p:cNvCxnSpPr>
            <a:cxnSpLocks/>
          </p:cNvCxnSpPr>
          <p:nvPr/>
        </p:nvCxnSpPr>
        <p:spPr>
          <a:xfrm flipV="1">
            <a:off x="7303486" y="2950234"/>
            <a:ext cx="667322" cy="1328468"/>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Conector de Seta Reta 27">
            <a:extLst>
              <a:ext uri="{FF2B5EF4-FFF2-40B4-BE49-F238E27FC236}">
                <a16:creationId xmlns:a16="http://schemas.microsoft.com/office/drawing/2014/main" id="{FB54CCA7-FFCB-1961-2184-B46C47BDABB4}"/>
              </a:ext>
            </a:extLst>
          </p:cNvPr>
          <p:cNvCxnSpPr>
            <a:cxnSpLocks/>
          </p:cNvCxnSpPr>
          <p:nvPr/>
        </p:nvCxnSpPr>
        <p:spPr>
          <a:xfrm>
            <a:off x="5788324" y="4649637"/>
            <a:ext cx="2182484" cy="197755"/>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912557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87D1A86D-535C-D72B-2CFC-3C44F048B65F}"/>
              </a:ext>
            </a:extLst>
          </p:cNvPr>
          <p:cNvSpPr>
            <a:spLocks noGrp="1"/>
          </p:cNvSpPr>
          <p:nvPr>
            <p:ph type="sldNum" sz="quarter" idx="12"/>
          </p:nvPr>
        </p:nvSpPr>
        <p:spPr/>
        <p:txBody>
          <a:bodyPr/>
          <a:lstStyle/>
          <a:p>
            <a:fld id="{D2B89B12-C901-43B8-AB62-1318A3EB676F}" type="slidenum">
              <a:rPr lang="pt-BR" smtClean="0"/>
              <a:t>7</a:t>
            </a:fld>
            <a:endParaRPr lang="pt-BR"/>
          </a:p>
        </p:txBody>
      </p:sp>
      <p:sp>
        <p:nvSpPr>
          <p:cNvPr id="2" name="Espaço Reservado para Conteúdo 2">
            <a:extLst>
              <a:ext uri="{FF2B5EF4-FFF2-40B4-BE49-F238E27FC236}">
                <a16:creationId xmlns:a16="http://schemas.microsoft.com/office/drawing/2014/main" id="{6C9D8A27-AAA9-51E4-1761-DB453137E54D}"/>
              </a:ext>
            </a:extLst>
          </p:cNvPr>
          <p:cNvSpPr>
            <a:spLocks noGrp="1"/>
          </p:cNvSpPr>
          <p:nvPr>
            <p:ph idx="1"/>
          </p:nvPr>
        </p:nvSpPr>
        <p:spPr>
          <a:xfrm>
            <a:off x="838199" y="1141088"/>
            <a:ext cx="5346941" cy="5215261"/>
          </a:xfrm>
        </p:spPr>
        <p:txBody>
          <a:bodyPr anchor="ctr">
            <a:noAutofit/>
          </a:bodyPr>
          <a:lstStyle/>
          <a:p>
            <a:pPr marL="0" indent="0" algn="ctr">
              <a:buNone/>
            </a:pPr>
            <a:r>
              <a:rPr lang="pt-BR" sz="1600" dirty="0">
                <a:latin typeface="Aptos" panose="020B0004020202020204" pitchFamily="34" charset="0"/>
              </a:rPr>
              <a:t>No Power Query, o agrupamento de linhas é uma funcionalidade que permite consolidar dados de várias linhas em um único valor, com base nos valores de uma ou mais colunas. Isso é útil para resumir dados e criar relatórios mais concisos e informativos.</a:t>
            </a:r>
          </a:p>
          <a:p>
            <a:pPr marL="0" indent="0" algn="ctr">
              <a:buNone/>
            </a:pPr>
            <a:endParaRPr lang="pt-BR" sz="1600" dirty="0">
              <a:latin typeface="Aptos" panose="020B0004020202020204" pitchFamily="34" charset="0"/>
            </a:endParaRPr>
          </a:p>
          <a:p>
            <a:pPr marL="0" indent="0" algn="ctr">
              <a:buNone/>
            </a:pPr>
            <a:r>
              <a:rPr lang="pt-BR" sz="1600" b="1" dirty="0">
                <a:latin typeface="Aptos" panose="020B0004020202020204" pitchFamily="34" charset="0"/>
              </a:rPr>
              <a:t>Como Funciona o Agrupamento de Linhas</a:t>
            </a:r>
          </a:p>
          <a:p>
            <a:pPr marL="0" indent="0" algn="ctr">
              <a:buNone/>
            </a:pPr>
            <a:r>
              <a:rPr lang="pt-BR" sz="1600" b="1" dirty="0">
                <a:latin typeface="Aptos" panose="020B0004020202020204" pitchFamily="34" charset="0"/>
              </a:rPr>
              <a:t>1. Selecionar Colunas para Agrupar: </a:t>
            </a:r>
            <a:r>
              <a:rPr lang="pt-BR" sz="1600" dirty="0">
                <a:latin typeface="Aptos" panose="020B0004020202020204" pitchFamily="34" charset="0"/>
              </a:rPr>
              <a:t>Você escolhe uma ou mais colunas cujos valores serão usados para agrupar as linhas.</a:t>
            </a:r>
          </a:p>
          <a:p>
            <a:pPr marL="0" indent="0" algn="ctr">
              <a:buNone/>
            </a:pPr>
            <a:r>
              <a:rPr lang="pt-BR" sz="1600" b="1" dirty="0">
                <a:latin typeface="Aptos" panose="020B0004020202020204" pitchFamily="34" charset="0"/>
              </a:rPr>
              <a:t>2. Escolher Função de Agregação: </a:t>
            </a:r>
            <a:r>
              <a:rPr lang="pt-BR" sz="1600" dirty="0">
                <a:latin typeface="Aptos" panose="020B0004020202020204" pitchFamily="34" charset="0"/>
              </a:rPr>
              <a:t>Você pode aplicar funções de agregação, como soma, média, contagem, mínimo, máximo, entre outras, para consolidar os dados das linhas agrupadas.</a:t>
            </a:r>
          </a:p>
          <a:p>
            <a:pPr marL="0" indent="0" algn="ctr">
              <a:buNone/>
            </a:pPr>
            <a:r>
              <a:rPr lang="pt-BR" sz="1600" b="1" dirty="0">
                <a:latin typeface="Aptos" panose="020B0004020202020204" pitchFamily="34" charset="0"/>
              </a:rPr>
              <a:t>3. Gerar Nova Tabela: </a:t>
            </a:r>
            <a:r>
              <a:rPr lang="pt-BR" sz="1600" dirty="0">
                <a:latin typeface="Aptos" panose="020B0004020202020204" pitchFamily="34" charset="0"/>
              </a:rPr>
              <a:t>O resultado é uma nova tabela onde as linhas são agrupadas de acordo com os critérios definidos, e os valores são agregados conforme a função escolhida.</a:t>
            </a:r>
          </a:p>
        </p:txBody>
      </p:sp>
      <p:sp>
        <p:nvSpPr>
          <p:cNvPr id="3" name="Retângulo 2">
            <a:extLst>
              <a:ext uri="{FF2B5EF4-FFF2-40B4-BE49-F238E27FC236}">
                <a16:creationId xmlns:a16="http://schemas.microsoft.com/office/drawing/2014/main" id="{1A45409A-312F-0073-6A92-C3739CFE999B}"/>
              </a:ext>
            </a:extLst>
          </p:cNvPr>
          <p:cNvSpPr/>
          <p:nvPr/>
        </p:nvSpPr>
        <p:spPr>
          <a:xfrm>
            <a:off x="0" y="0"/>
            <a:ext cx="12192000" cy="104821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descr="Script de computador em uma tela">
            <a:extLst>
              <a:ext uri="{FF2B5EF4-FFF2-40B4-BE49-F238E27FC236}">
                <a16:creationId xmlns:a16="http://schemas.microsoft.com/office/drawing/2014/main" id="{6DB274A8-5D90-AA93-796B-811C500F8C1D}"/>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saturation sat="104000"/>
                    </a14:imgEffect>
                  </a14:imgLayer>
                </a14:imgProps>
              </a:ext>
              <a:ext uri="{28A0092B-C50C-407E-A947-70E740481C1C}">
                <a14:useLocalDpi xmlns:a14="http://schemas.microsoft.com/office/drawing/2010/main" val="0"/>
              </a:ext>
            </a:extLst>
          </a:blip>
          <a:srcRect t="65271" b="19444"/>
          <a:stretch>
            <a:fillRect/>
          </a:stretch>
        </p:blipFill>
        <p:spPr>
          <a:xfrm>
            <a:off x="-1" y="-11575"/>
            <a:ext cx="12191999" cy="1048215"/>
          </a:xfrm>
          <a:custGeom>
            <a:avLst/>
            <a:gdLst>
              <a:gd name="connsiteX0" fmla="*/ 0 w 12191999"/>
              <a:gd name="connsiteY0" fmla="*/ 0 h 1048215"/>
              <a:gd name="connsiteX1" fmla="*/ 12191999 w 12191999"/>
              <a:gd name="connsiteY1" fmla="*/ 0 h 1048215"/>
              <a:gd name="connsiteX2" fmla="*/ 12191999 w 12191999"/>
              <a:gd name="connsiteY2" fmla="*/ 1048215 h 1048215"/>
              <a:gd name="connsiteX3" fmla="*/ 0 w 12191999"/>
              <a:gd name="connsiteY3" fmla="*/ 1048215 h 1048215"/>
            </a:gdLst>
            <a:ahLst/>
            <a:cxnLst>
              <a:cxn ang="0">
                <a:pos x="connsiteX0" y="connsiteY0"/>
              </a:cxn>
              <a:cxn ang="0">
                <a:pos x="connsiteX1" y="connsiteY1"/>
              </a:cxn>
              <a:cxn ang="0">
                <a:pos x="connsiteX2" y="connsiteY2"/>
              </a:cxn>
              <a:cxn ang="0">
                <a:pos x="connsiteX3" y="connsiteY3"/>
              </a:cxn>
            </a:cxnLst>
            <a:rect l="l" t="t" r="r" b="b"/>
            <a:pathLst>
              <a:path w="12191999" h="1048215">
                <a:moveTo>
                  <a:pt x="0" y="0"/>
                </a:moveTo>
                <a:lnTo>
                  <a:pt x="12191999" y="0"/>
                </a:lnTo>
                <a:lnTo>
                  <a:pt x="12191999" y="1048215"/>
                </a:lnTo>
                <a:lnTo>
                  <a:pt x="0" y="1048215"/>
                </a:lnTo>
                <a:close/>
              </a:path>
            </a:pathLst>
          </a:custGeom>
        </p:spPr>
      </p:pic>
      <p:sp>
        <p:nvSpPr>
          <p:cNvPr id="8" name="Título 1">
            <a:extLst>
              <a:ext uri="{FF2B5EF4-FFF2-40B4-BE49-F238E27FC236}">
                <a16:creationId xmlns:a16="http://schemas.microsoft.com/office/drawing/2014/main" id="{15E81914-EDA5-6E9D-52FC-BDF4B8C6A940}"/>
              </a:ext>
            </a:extLst>
          </p:cNvPr>
          <p:cNvSpPr txBox="1">
            <a:spLocks/>
          </p:cNvSpPr>
          <p:nvPr/>
        </p:nvSpPr>
        <p:spPr>
          <a:xfrm>
            <a:off x="838199" y="11575"/>
            <a:ext cx="10515600" cy="104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0" kern="1200">
                <a:solidFill>
                  <a:schemeClr val="tx1"/>
                </a:solidFill>
                <a:latin typeface="Impact" panose="020B0806030902050204" pitchFamily="34" charset="0"/>
                <a:ea typeface="+mj-ea"/>
                <a:cs typeface="+mj-cs"/>
              </a:defRPr>
            </a:lvl1pPr>
          </a:lstStyle>
          <a:p>
            <a:pPr algn="ctr"/>
            <a:r>
              <a:rPr lang="pt-BR" sz="3000" b="1" dirty="0">
                <a:solidFill>
                  <a:schemeClr val="bg1"/>
                </a:solidFill>
                <a:latin typeface="Segoe UI" panose="020B0502040204020203" pitchFamily="34" charset="0"/>
                <a:ea typeface="Roboto" panose="02000000000000000000" pitchFamily="2" charset="0"/>
                <a:cs typeface="Segoe UI" panose="020B0502040204020203" pitchFamily="34" charset="0"/>
              </a:rPr>
              <a:t>[ Agrupamento de Linha ]</a:t>
            </a:r>
          </a:p>
        </p:txBody>
      </p:sp>
      <p:pic>
        <p:nvPicPr>
          <p:cNvPr id="9" name="Imagem 8" descr="Ícone&#10;&#10;Descrição gerada automaticamente">
            <a:extLst>
              <a:ext uri="{FF2B5EF4-FFF2-40B4-BE49-F238E27FC236}">
                <a16:creationId xmlns:a16="http://schemas.microsoft.com/office/drawing/2014/main" id="{D1323695-5498-85BB-6D19-300721B226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72939"/>
            <a:ext cx="488540" cy="725485"/>
          </a:xfrm>
          <a:prstGeom prst="rect">
            <a:avLst/>
          </a:prstGeom>
        </p:spPr>
      </p:pic>
      <p:pic>
        <p:nvPicPr>
          <p:cNvPr id="4" name="Imagem 3">
            <a:extLst>
              <a:ext uri="{FF2B5EF4-FFF2-40B4-BE49-F238E27FC236}">
                <a16:creationId xmlns:a16="http://schemas.microsoft.com/office/drawing/2014/main" id="{7AD2A8AA-A9B4-4B75-1F91-E65892966A36}"/>
              </a:ext>
            </a:extLst>
          </p:cNvPr>
          <p:cNvPicPr>
            <a:picLocks noChangeAspect="1"/>
          </p:cNvPicPr>
          <p:nvPr/>
        </p:nvPicPr>
        <p:blipFill>
          <a:blip r:embed="rId5"/>
          <a:stretch>
            <a:fillRect/>
          </a:stretch>
        </p:blipFill>
        <p:spPr>
          <a:xfrm>
            <a:off x="6571412" y="3132102"/>
            <a:ext cx="4396607" cy="2506128"/>
          </a:xfrm>
          <a:prstGeom prst="rect">
            <a:avLst/>
          </a:prstGeom>
        </p:spPr>
      </p:pic>
      <p:pic>
        <p:nvPicPr>
          <p:cNvPr id="10" name="Imagem 9">
            <a:extLst>
              <a:ext uri="{FF2B5EF4-FFF2-40B4-BE49-F238E27FC236}">
                <a16:creationId xmlns:a16="http://schemas.microsoft.com/office/drawing/2014/main" id="{8565E8BD-9A6E-0DF0-59FC-205AA35B9593}"/>
              </a:ext>
            </a:extLst>
          </p:cNvPr>
          <p:cNvPicPr>
            <a:picLocks noChangeAspect="1"/>
          </p:cNvPicPr>
          <p:nvPr/>
        </p:nvPicPr>
        <p:blipFill>
          <a:blip r:embed="rId6"/>
          <a:stretch>
            <a:fillRect/>
          </a:stretch>
        </p:blipFill>
        <p:spPr>
          <a:xfrm>
            <a:off x="6571412" y="1664352"/>
            <a:ext cx="2543530" cy="1219370"/>
          </a:xfrm>
          <a:prstGeom prst="rect">
            <a:avLst/>
          </a:prstGeom>
        </p:spPr>
      </p:pic>
    </p:spTree>
    <p:extLst>
      <p:ext uri="{BB962C8B-B14F-4D97-AF65-F5344CB8AC3E}">
        <p14:creationId xmlns:p14="http://schemas.microsoft.com/office/powerpoint/2010/main" val="3731775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87D1A86D-535C-D72B-2CFC-3C44F048B65F}"/>
              </a:ext>
            </a:extLst>
          </p:cNvPr>
          <p:cNvSpPr>
            <a:spLocks noGrp="1"/>
          </p:cNvSpPr>
          <p:nvPr>
            <p:ph type="sldNum" sz="quarter" idx="12"/>
          </p:nvPr>
        </p:nvSpPr>
        <p:spPr/>
        <p:txBody>
          <a:bodyPr/>
          <a:lstStyle/>
          <a:p>
            <a:fld id="{D2B89B12-C901-43B8-AB62-1318A3EB676F}" type="slidenum">
              <a:rPr lang="pt-BR" smtClean="0"/>
              <a:t>8</a:t>
            </a:fld>
            <a:endParaRPr lang="pt-BR"/>
          </a:p>
        </p:txBody>
      </p:sp>
      <p:sp>
        <p:nvSpPr>
          <p:cNvPr id="2" name="Espaço Reservado para Conteúdo 2">
            <a:extLst>
              <a:ext uri="{FF2B5EF4-FFF2-40B4-BE49-F238E27FC236}">
                <a16:creationId xmlns:a16="http://schemas.microsoft.com/office/drawing/2014/main" id="{6C9D8A27-AAA9-51E4-1761-DB453137E54D}"/>
              </a:ext>
            </a:extLst>
          </p:cNvPr>
          <p:cNvSpPr>
            <a:spLocks noGrp="1"/>
          </p:cNvSpPr>
          <p:nvPr>
            <p:ph idx="1"/>
          </p:nvPr>
        </p:nvSpPr>
        <p:spPr>
          <a:xfrm>
            <a:off x="838199" y="1141088"/>
            <a:ext cx="5346941" cy="5215261"/>
          </a:xfrm>
        </p:spPr>
        <p:txBody>
          <a:bodyPr anchor="ctr">
            <a:noAutofit/>
          </a:bodyPr>
          <a:lstStyle/>
          <a:p>
            <a:pPr marL="0" indent="0" algn="ctr">
              <a:lnSpc>
                <a:spcPct val="100000"/>
              </a:lnSpc>
              <a:spcBef>
                <a:spcPts val="0"/>
              </a:spcBef>
              <a:buNone/>
            </a:pPr>
            <a:r>
              <a:rPr lang="pt-BR" sz="1600" b="1" dirty="0">
                <a:latin typeface="Aptos" panose="020B0004020202020204" pitchFamily="34" charset="0"/>
              </a:rPr>
              <a:t>Benefícios do Agrupamento de Linhas</a:t>
            </a:r>
          </a:p>
          <a:p>
            <a:pPr marL="0" indent="0" algn="ctr">
              <a:lnSpc>
                <a:spcPct val="100000"/>
              </a:lnSpc>
              <a:spcBef>
                <a:spcPts val="0"/>
              </a:spcBef>
              <a:buNone/>
            </a:pPr>
            <a:endParaRPr lang="pt-BR" sz="1600" dirty="0">
              <a:latin typeface="Aptos" panose="020B0004020202020204" pitchFamily="34" charset="0"/>
            </a:endParaRPr>
          </a:p>
          <a:p>
            <a:pPr marL="0" indent="0" algn="ctr">
              <a:lnSpc>
                <a:spcPct val="100000"/>
              </a:lnSpc>
              <a:spcBef>
                <a:spcPts val="0"/>
              </a:spcBef>
              <a:buNone/>
            </a:pPr>
            <a:r>
              <a:rPr lang="pt-BR" sz="1600" b="1" dirty="0">
                <a:latin typeface="Aptos" panose="020B0004020202020204" pitchFamily="34" charset="0"/>
              </a:rPr>
              <a:t>Simplificação de Dados</a:t>
            </a:r>
          </a:p>
          <a:p>
            <a:pPr marL="0" indent="0" algn="ctr">
              <a:lnSpc>
                <a:spcPct val="100000"/>
              </a:lnSpc>
              <a:spcBef>
                <a:spcPts val="0"/>
              </a:spcBef>
              <a:buNone/>
            </a:pPr>
            <a:r>
              <a:rPr lang="pt-BR" sz="1600" dirty="0">
                <a:latin typeface="Aptos" panose="020B0004020202020204" pitchFamily="34" charset="0"/>
              </a:rPr>
              <a:t>Reduz a quantidade de dados exibidos, facilitando a análise.</a:t>
            </a:r>
          </a:p>
          <a:p>
            <a:pPr marL="0" indent="0" algn="ctr">
              <a:lnSpc>
                <a:spcPct val="100000"/>
              </a:lnSpc>
              <a:spcBef>
                <a:spcPts val="0"/>
              </a:spcBef>
              <a:buNone/>
            </a:pPr>
            <a:endParaRPr lang="pt-BR" sz="1600" dirty="0">
              <a:latin typeface="Aptos" panose="020B0004020202020204" pitchFamily="34" charset="0"/>
            </a:endParaRPr>
          </a:p>
          <a:p>
            <a:pPr marL="0" indent="0" algn="ctr">
              <a:lnSpc>
                <a:spcPct val="100000"/>
              </a:lnSpc>
              <a:spcBef>
                <a:spcPts val="0"/>
              </a:spcBef>
              <a:buNone/>
            </a:pPr>
            <a:r>
              <a:rPr lang="pt-BR" sz="1600" b="1" dirty="0">
                <a:latin typeface="Aptos" panose="020B0004020202020204" pitchFamily="34" charset="0"/>
              </a:rPr>
              <a:t>Resumo de Informações</a:t>
            </a:r>
          </a:p>
          <a:p>
            <a:pPr marL="0" indent="0" algn="ctr">
              <a:lnSpc>
                <a:spcPct val="100000"/>
              </a:lnSpc>
              <a:spcBef>
                <a:spcPts val="0"/>
              </a:spcBef>
              <a:buNone/>
            </a:pPr>
            <a:r>
              <a:rPr lang="pt-BR" sz="1600" dirty="0">
                <a:latin typeface="Aptos" panose="020B0004020202020204" pitchFamily="34" charset="0"/>
              </a:rPr>
              <a:t>Fornece uma visão geral dos dados, destacando tendências e padrões.</a:t>
            </a:r>
          </a:p>
          <a:p>
            <a:pPr marL="0" indent="0" algn="ctr">
              <a:lnSpc>
                <a:spcPct val="100000"/>
              </a:lnSpc>
              <a:spcBef>
                <a:spcPts val="0"/>
              </a:spcBef>
              <a:buNone/>
            </a:pPr>
            <a:endParaRPr lang="pt-BR" sz="1600" b="1" dirty="0">
              <a:latin typeface="Aptos" panose="020B0004020202020204" pitchFamily="34" charset="0"/>
            </a:endParaRPr>
          </a:p>
          <a:p>
            <a:pPr marL="0" indent="0" algn="ctr">
              <a:lnSpc>
                <a:spcPct val="100000"/>
              </a:lnSpc>
              <a:spcBef>
                <a:spcPts val="0"/>
              </a:spcBef>
              <a:buNone/>
            </a:pPr>
            <a:r>
              <a:rPr lang="pt-BR" sz="1600" b="1" dirty="0">
                <a:latin typeface="Aptos" panose="020B0004020202020204" pitchFamily="34" charset="0"/>
              </a:rPr>
              <a:t>Flexibilidade</a:t>
            </a:r>
          </a:p>
          <a:p>
            <a:pPr marL="0" indent="0" algn="ctr">
              <a:lnSpc>
                <a:spcPct val="100000"/>
              </a:lnSpc>
              <a:spcBef>
                <a:spcPts val="0"/>
              </a:spcBef>
              <a:buNone/>
            </a:pPr>
            <a:r>
              <a:rPr lang="pt-BR" sz="1600" dirty="0">
                <a:latin typeface="Aptos" panose="020B0004020202020204" pitchFamily="34" charset="0"/>
              </a:rPr>
              <a:t>Permite agrupar dados de diversas maneiras, aplicando diferentes funções de agregação conforme necessário.</a:t>
            </a:r>
          </a:p>
          <a:p>
            <a:pPr marL="0" indent="0" algn="ctr">
              <a:lnSpc>
                <a:spcPct val="100000"/>
              </a:lnSpc>
              <a:spcBef>
                <a:spcPts val="0"/>
              </a:spcBef>
              <a:buNone/>
            </a:pPr>
            <a:endParaRPr lang="pt-BR" sz="1600" dirty="0">
              <a:latin typeface="Aptos" panose="020B0004020202020204" pitchFamily="34" charset="0"/>
            </a:endParaRPr>
          </a:p>
          <a:p>
            <a:pPr marL="0" indent="0" algn="ctr">
              <a:lnSpc>
                <a:spcPct val="100000"/>
              </a:lnSpc>
              <a:spcBef>
                <a:spcPts val="0"/>
              </a:spcBef>
              <a:buNone/>
            </a:pPr>
            <a:r>
              <a:rPr lang="pt-BR" sz="1600" dirty="0">
                <a:latin typeface="Aptos" panose="020B0004020202020204" pitchFamily="34" charset="0"/>
              </a:rPr>
              <a:t>Essa funcionalidade é essencial para criar relatórios e dashboards mais eficientes e informativos no Power BI.</a:t>
            </a:r>
          </a:p>
        </p:txBody>
      </p:sp>
      <p:sp>
        <p:nvSpPr>
          <p:cNvPr id="3" name="Retângulo 2">
            <a:extLst>
              <a:ext uri="{FF2B5EF4-FFF2-40B4-BE49-F238E27FC236}">
                <a16:creationId xmlns:a16="http://schemas.microsoft.com/office/drawing/2014/main" id="{1A45409A-312F-0073-6A92-C3739CFE999B}"/>
              </a:ext>
            </a:extLst>
          </p:cNvPr>
          <p:cNvSpPr/>
          <p:nvPr/>
        </p:nvSpPr>
        <p:spPr>
          <a:xfrm>
            <a:off x="0" y="0"/>
            <a:ext cx="12192000" cy="104821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descr="Script de computador em uma tela">
            <a:extLst>
              <a:ext uri="{FF2B5EF4-FFF2-40B4-BE49-F238E27FC236}">
                <a16:creationId xmlns:a16="http://schemas.microsoft.com/office/drawing/2014/main" id="{6DB274A8-5D90-AA93-796B-811C500F8C1D}"/>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saturation sat="104000"/>
                    </a14:imgEffect>
                  </a14:imgLayer>
                </a14:imgProps>
              </a:ext>
              <a:ext uri="{28A0092B-C50C-407E-A947-70E740481C1C}">
                <a14:useLocalDpi xmlns:a14="http://schemas.microsoft.com/office/drawing/2010/main" val="0"/>
              </a:ext>
            </a:extLst>
          </a:blip>
          <a:srcRect t="65271" b="19444"/>
          <a:stretch>
            <a:fillRect/>
          </a:stretch>
        </p:blipFill>
        <p:spPr>
          <a:xfrm>
            <a:off x="-1" y="-11575"/>
            <a:ext cx="12191999" cy="1048215"/>
          </a:xfrm>
          <a:custGeom>
            <a:avLst/>
            <a:gdLst>
              <a:gd name="connsiteX0" fmla="*/ 0 w 12191999"/>
              <a:gd name="connsiteY0" fmla="*/ 0 h 1048215"/>
              <a:gd name="connsiteX1" fmla="*/ 12191999 w 12191999"/>
              <a:gd name="connsiteY1" fmla="*/ 0 h 1048215"/>
              <a:gd name="connsiteX2" fmla="*/ 12191999 w 12191999"/>
              <a:gd name="connsiteY2" fmla="*/ 1048215 h 1048215"/>
              <a:gd name="connsiteX3" fmla="*/ 0 w 12191999"/>
              <a:gd name="connsiteY3" fmla="*/ 1048215 h 1048215"/>
            </a:gdLst>
            <a:ahLst/>
            <a:cxnLst>
              <a:cxn ang="0">
                <a:pos x="connsiteX0" y="connsiteY0"/>
              </a:cxn>
              <a:cxn ang="0">
                <a:pos x="connsiteX1" y="connsiteY1"/>
              </a:cxn>
              <a:cxn ang="0">
                <a:pos x="connsiteX2" y="connsiteY2"/>
              </a:cxn>
              <a:cxn ang="0">
                <a:pos x="connsiteX3" y="connsiteY3"/>
              </a:cxn>
            </a:cxnLst>
            <a:rect l="l" t="t" r="r" b="b"/>
            <a:pathLst>
              <a:path w="12191999" h="1048215">
                <a:moveTo>
                  <a:pt x="0" y="0"/>
                </a:moveTo>
                <a:lnTo>
                  <a:pt x="12191999" y="0"/>
                </a:lnTo>
                <a:lnTo>
                  <a:pt x="12191999" y="1048215"/>
                </a:lnTo>
                <a:lnTo>
                  <a:pt x="0" y="1048215"/>
                </a:lnTo>
                <a:close/>
              </a:path>
            </a:pathLst>
          </a:custGeom>
        </p:spPr>
      </p:pic>
      <p:sp>
        <p:nvSpPr>
          <p:cNvPr id="8" name="Título 1">
            <a:extLst>
              <a:ext uri="{FF2B5EF4-FFF2-40B4-BE49-F238E27FC236}">
                <a16:creationId xmlns:a16="http://schemas.microsoft.com/office/drawing/2014/main" id="{15E81914-EDA5-6E9D-52FC-BDF4B8C6A940}"/>
              </a:ext>
            </a:extLst>
          </p:cNvPr>
          <p:cNvSpPr txBox="1">
            <a:spLocks/>
          </p:cNvSpPr>
          <p:nvPr/>
        </p:nvSpPr>
        <p:spPr>
          <a:xfrm>
            <a:off x="838199" y="11575"/>
            <a:ext cx="10515600" cy="104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0" kern="1200">
                <a:solidFill>
                  <a:schemeClr val="tx1"/>
                </a:solidFill>
                <a:latin typeface="Impact" panose="020B0806030902050204" pitchFamily="34" charset="0"/>
                <a:ea typeface="+mj-ea"/>
                <a:cs typeface="+mj-cs"/>
              </a:defRPr>
            </a:lvl1pPr>
          </a:lstStyle>
          <a:p>
            <a:pPr algn="ctr"/>
            <a:r>
              <a:rPr lang="pt-BR" sz="3000" b="1" dirty="0">
                <a:solidFill>
                  <a:schemeClr val="bg1"/>
                </a:solidFill>
                <a:latin typeface="Segoe UI" panose="020B0502040204020203" pitchFamily="34" charset="0"/>
                <a:ea typeface="Roboto" panose="02000000000000000000" pitchFamily="2" charset="0"/>
                <a:cs typeface="Segoe UI" panose="020B0502040204020203" pitchFamily="34" charset="0"/>
              </a:rPr>
              <a:t>[ Agrupamento de Linha ]</a:t>
            </a:r>
          </a:p>
        </p:txBody>
      </p:sp>
      <p:pic>
        <p:nvPicPr>
          <p:cNvPr id="9" name="Imagem 8" descr="Ícone&#10;&#10;Descrição gerada automaticamente">
            <a:extLst>
              <a:ext uri="{FF2B5EF4-FFF2-40B4-BE49-F238E27FC236}">
                <a16:creationId xmlns:a16="http://schemas.microsoft.com/office/drawing/2014/main" id="{D1323695-5498-85BB-6D19-300721B226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72939"/>
            <a:ext cx="488540" cy="725485"/>
          </a:xfrm>
          <a:prstGeom prst="rect">
            <a:avLst/>
          </a:prstGeom>
        </p:spPr>
      </p:pic>
      <p:pic>
        <p:nvPicPr>
          <p:cNvPr id="4" name="Imagem 3">
            <a:extLst>
              <a:ext uri="{FF2B5EF4-FFF2-40B4-BE49-F238E27FC236}">
                <a16:creationId xmlns:a16="http://schemas.microsoft.com/office/drawing/2014/main" id="{7AD2A8AA-A9B4-4B75-1F91-E65892966A36}"/>
              </a:ext>
            </a:extLst>
          </p:cNvPr>
          <p:cNvPicPr>
            <a:picLocks noChangeAspect="1"/>
          </p:cNvPicPr>
          <p:nvPr/>
        </p:nvPicPr>
        <p:blipFill>
          <a:blip r:embed="rId5"/>
          <a:stretch>
            <a:fillRect/>
          </a:stretch>
        </p:blipFill>
        <p:spPr>
          <a:xfrm>
            <a:off x="6571412" y="3132102"/>
            <a:ext cx="4396607" cy="2506128"/>
          </a:xfrm>
          <a:prstGeom prst="rect">
            <a:avLst/>
          </a:prstGeom>
        </p:spPr>
      </p:pic>
      <p:pic>
        <p:nvPicPr>
          <p:cNvPr id="10" name="Imagem 9">
            <a:extLst>
              <a:ext uri="{FF2B5EF4-FFF2-40B4-BE49-F238E27FC236}">
                <a16:creationId xmlns:a16="http://schemas.microsoft.com/office/drawing/2014/main" id="{8565E8BD-9A6E-0DF0-59FC-205AA35B9593}"/>
              </a:ext>
            </a:extLst>
          </p:cNvPr>
          <p:cNvPicPr>
            <a:picLocks noChangeAspect="1"/>
          </p:cNvPicPr>
          <p:nvPr/>
        </p:nvPicPr>
        <p:blipFill>
          <a:blip r:embed="rId6"/>
          <a:stretch>
            <a:fillRect/>
          </a:stretch>
        </p:blipFill>
        <p:spPr>
          <a:xfrm>
            <a:off x="6571412" y="1664352"/>
            <a:ext cx="2543530" cy="1219370"/>
          </a:xfrm>
          <a:prstGeom prst="rect">
            <a:avLst/>
          </a:prstGeom>
        </p:spPr>
      </p:pic>
    </p:spTree>
    <p:extLst>
      <p:ext uri="{BB962C8B-B14F-4D97-AF65-F5344CB8AC3E}">
        <p14:creationId xmlns:p14="http://schemas.microsoft.com/office/powerpoint/2010/main" val="2006412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Número de Slide 4">
            <a:extLst>
              <a:ext uri="{FF2B5EF4-FFF2-40B4-BE49-F238E27FC236}">
                <a16:creationId xmlns:a16="http://schemas.microsoft.com/office/drawing/2014/main" id="{87D1A86D-535C-D72B-2CFC-3C44F048B65F}"/>
              </a:ext>
            </a:extLst>
          </p:cNvPr>
          <p:cNvSpPr>
            <a:spLocks noGrp="1"/>
          </p:cNvSpPr>
          <p:nvPr>
            <p:ph type="sldNum" sz="quarter" idx="12"/>
          </p:nvPr>
        </p:nvSpPr>
        <p:spPr/>
        <p:txBody>
          <a:bodyPr/>
          <a:lstStyle/>
          <a:p>
            <a:fld id="{D2B89B12-C901-43B8-AB62-1318A3EB676F}" type="slidenum">
              <a:rPr lang="pt-BR" smtClean="0"/>
              <a:t>9</a:t>
            </a:fld>
            <a:endParaRPr lang="pt-BR"/>
          </a:p>
        </p:txBody>
      </p:sp>
      <p:sp>
        <p:nvSpPr>
          <p:cNvPr id="2" name="Espaço Reservado para Conteúdo 2">
            <a:extLst>
              <a:ext uri="{FF2B5EF4-FFF2-40B4-BE49-F238E27FC236}">
                <a16:creationId xmlns:a16="http://schemas.microsoft.com/office/drawing/2014/main" id="{6C9D8A27-AAA9-51E4-1761-DB453137E54D}"/>
              </a:ext>
            </a:extLst>
          </p:cNvPr>
          <p:cNvSpPr>
            <a:spLocks noGrp="1"/>
          </p:cNvSpPr>
          <p:nvPr>
            <p:ph idx="1"/>
          </p:nvPr>
        </p:nvSpPr>
        <p:spPr>
          <a:xfrm>
            <a:off x="838199" y="1141089"/>
            <a:ext cx="10515600" cy="3051350"/>
          </a:xfrm>
        </p:spPr>
        <p:txBody>
          <a:bodyPr anchor="t">
            <a:noAutofit/>
          </a:bodyPr>
          <a:lstStyle/>
          <a:p>
            <a:pPr marL="0" indent="0" algn="ctr">
              <a:lnSpc>
                <a:spcPct val="100000"/>
              </a:lnSpc>
              <a:spcBef>
                <a:spcPts val="0"/>
              </a:spcBef>
              <a:buNone/>
            </a:pPr>
            <a:r>
              <a:rPr lang="pt-BR" sz="1600" dirty="0">
                <a:latin typeface="Aptos" panose="020B0004020202020204" pitchFamily="34" charset="0"/>
              </a:rPr>
              <a:t>O Power BI, o Editor de Consultas é uma ferramenta poderosa que permite transformar e combinar dados de várias fontes. Aqui estão os passos para Mesclar, Acrescentar e Combinar arquivos.</a:t>
            </a:r>
          </a:p>
          <a:p>
            <a:pPr marL="0" indent="0" algn="ctr">
              <a:lnSpc>
                <a:spcPct val="100000"/>
              </a:lnSpc>
              <a:spcBef>
                <a:spcPts val="0"/>
              </a:spcBef>
              <a:buNone/>
            </a:pPr>
            <a:endParaRPr lang="pt-BR" sz="1600" dirty="0">
              <a:latin typeface="Aptos" panose="020B0004020202020204" pitchFamily="34" charset="0"/>
            </a:endParaRPr>
          </a:p>
          <a:p>
            <a:pPr marL="0" indent="0" algn="ctr">
              <a:lnSpc>
                <a:spcPct val="100000"/>
              </a:lnSpc>
              <a:spcBef>
                <a:spcPts val="0"/>
              </a:spcBef>
              <a:buNone/>
            </a:pPr>
            <a:r>
              <a:rPr lang="pt-BR" sz="1600" b="1" dirty="0">
                <a:latin typeface="Aptos" panose="020B0004020202020204" pitchFamily="34" charset="0"/>
              </a:rPr>
              <a:t>Mesclar Consultas </a:t>
            </a:r>
            <a:r>
              <a:rPr lang="pt-BR" sz="1600" dirty="0">
                <a:latin typeface="Aptos" panose="020B0004020202020204" pitchFamily="34" charset="0"/>
              </a:rPr>
              <a:t>– Mesclar consultas é útil quando você deseja combinar colunas de duas ou mais tabelas com base em uma coluna comum.</a:t>
            </a:r>
          </a:p>
          <a:p>
            <a:pPr marL="0" indent="0" algn="ctr">
              <a:lnSpc>
                <a:spcPct val="100000"/>
              </a:lnSpc>
              <a:spcBef>
                <a:spcPts val="0"/>
              </a:spcBef>
              <a:buNone/>
            </a:pPr>
            <a:endParaRPr lang="pt-BR" sz="1600" dirty="0">
              <a:latin typeface="Aptos" panose="020B0004020202020204" pitchFamily="34" charset="0"/>
            </a:endParaRPr>
          </a:p>
          <a:p>
            <a:pPr marL="0" indent="0" algn="ctr">
              <a:lnSpc>
                <a:spcPct val="100000"/>
              </a:lnSpc>
              <a:spcBef>
                <a:spcPts val="0"/>
              </a:spcBef>
              <a:buNone/>
            </a:pPr>
            <a:r>
              <a:rPr lang="pt-BR" sz="1600" b="1" dirty="0">
                <a:latin typeface="Aptos" panose="020B0004020202020204" pitchFamily="34" charset="0"/>
              </a:rPr>
              <a:t>Acrescentar Consultas </a:t>
            </a:r>
            <a:r>
              <a:rPr lang="pt-BR" sz="1600" dirty="0">
                <a:latin typeface="Aptos" panose="020B0004020202020204" pitchFamily="34" charset="0"/>
              </a:rPr>
              <a:t>- Acrescentar consultas é útil quando você deseja empilhar dados de duas ou mais tabelas com a mesma estrutura.</a:t>
            </a:r>
          </a:p>
          <a:p>
            <a:pPr marL="0" indent="0" algn="ctr">
              <a:lnSpc>
                <a:spcPct val="100000"/>
              </a:lnSpc>
              <a:spcBef>
                <a:spcPts val="0"/>
              </a:spcBef>
              <a:buNone/>
            </a:pPr>
            <a:endParaRPr lang="pt-BR" sz="1600" dirty="0">
              <a:latin typeface="Aptos" panose="020B0004020202020204" pitchFamily="34" charset="0"/>
            </a:endParaRPr>
          </a:p>
          <a:p>
            <a:pPr marL="0" indent="0" algn="ctr">
              <a:lnSpc>
                <a:spcPct val="100000"/>
              </a:lnSpc>
              <a:spcBef>
                <a:spcPts val="0"/>
              </a:spcBef>
              <a:buNone/>
            </a:pPr>
            <a:r>
              <a:rPr lang="pt-BR" sz="1600" b="1" dirty="0">
                <a:latin typeface="Aptos" panose="020B0004020202020204" pitchFamily="34" charset="0"/>
              </a:rPr>
              <a:t>Combinar Arquivos </a:t>
            </a:r>
            <a:r>
              <a:rPr lang="pt-BR" sz="1600" dirty="0">
                <a:latin typeface="Aptos" panose="020B0004020202020204" pitchFamily="34" charset="0"/>
              </a:rPr>
              <a:t>- Combinar arquivos é útil quando você tem vários arquivos com a mesma estrutura e deseja consolidá-los em uma única tabela.</a:t>
            </a:r>
          </a:p>
          <a:p>
            <a:pPr marL="0" indent="0" algn="ctr">
              <a:lnSpc>
                <a:spcPct val="100000"/>
              </a:lnSpc>
              <a:spcBef>
                <a:spcPts val="0"/>
              </a:spcBef>
              <a:buNone/>
            </a:pPr>
            <a:endParaRPr lang="pt-BR" sz="1600" dirty="0">
              <a:latin typeface="Aptos" panose="020B0004020202020204" pitchFamily="34" charset="0"/>
            </a:endParaRPr>
          </a:p>
          <a:p>
            <a:pPr marL="0" indent="0" algn="ctr">
              <a:lnSpc>
                <a:spcPct val="100000"/>
              </a:lnSpc>
              <a:spcBef>
                <a:spcPts val="0"/>
              </a:spcBef>
              <a:buNone/>
            </a:pPr>
            <a:endParaRPr lang="pt-BR" sz="1600" dirty="0">
              <a:latin typeface="Aptos" panose="020B0004020202020204" pitchFamily="34" charset="0"/>
            </a:endParaRPr>
          </a:p>
          <a:p>
            <a:pPr marL="0" indent="0" algn="ctr">
              <a:lnSpc>
                <a:spcPct val="100000"/>
              </a:lnSpc>
              <a:spcBef>
                <a:spcPts val="0"/>
              </a:spcBef>
              <a:buNone/>
            </a:pPr>
            <a:endParaRPr lang="pt-BR" sz="1600" dirty="0">
              <a:latin typeface="Aptos" panose="020B0004020202020204" pitchFamily="34" charset="0"/>
            </a:endParaRPr>
          </a:p>
        </p:txBody>
      </p:sp>
      <p:sp>
        <p:nvSpPr>
          <p:cNvPr id="3" name="Retângulo 2">
            <a:extLst>
              <a:ext uri="{FF2B5EF4-FFF2-40B4-BE49-F238E27FC236}">
                <a16:creationId xmlns:a16="http://schemas.microsoft.com/office/drawing/2014/main" id="{1A45409A-312F-0073-6A92-C3739CFE999B}"/>
              </a:ext>
            </a:extLst>
          </p:cNvPr>
          <p:cNvSpPr/>
          <p:nvPr/>
        </p:nvSpPr>
        <p:spPr>
          <a:xfrm>
            <a:off x="0" y="0"/>
            <a:ext cx="12192000" cy="1048215"/>
          </a:xfrm>
          <a:prstGeom prst="rect">
            <a:avLst/>
          </a:prstGeom>
          <a:solidFill>
            <a:srgbClr val="4444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descr="Script de computador em uma tela">
            <a:extLst>
              <a:ext uri="{FF2B5EF4-FFF2-40B4-BE49-F238E27FC236}">
                <a16:creationId xmlns:a16="http://schemas.microsoft.com/office/drawing/2014/main" id="{6DB274A8-5D90-AA93-796B-811C500F8C1D}"/>
              </a:ext>
            </a:extLst>
          </p:cNvPr>
          <p:cNvPicPr>
            <a:picLocks noChangeAspect="1"/>
          </p:cNvPicPr>
          <p:nvPr/>
        </p:nvPicPr>
        <p:blipFill>
          <a:blip r:embed="rId2">
            <a:alphaModFix amt="20000"/>
            <a:extLst>
              <a:ext uri="{BEBA8EAE-BF5A-486C-A8C5-ECC9F3942E4B}">
                <a14:imgProps xmlns:a14="http://schemas.microsoft.com/office/drawing/2010/main">
                  <a14:imgLayer r:embed="rId3">
                    <a14:imgEffect>
                      <a14:saturation sat="104000"/>
                    </a14:imgEffect>
                  </a14:imgLayer>
                </a14:imgProps>
              </a:ext>
              <a:ext uri="{28A0092B-C50C-407E-A947-70E740481C1C}">
                <a14:useLocalDpi xmlns:a14="http://schemas.microsoft.com/office/drawing/2010/main" val="0"/>
              </a:ext>
            </a:extLst>
          </a:blip>
          <a:srcRect t="65271" b="19444"/>
          <a:stretch>
            <a:fillRect/>
          </a:stretch>
        </p:blipFill>
        <p:spPr>
          <a:xfrm>
            <a:off x="-1" y="-11575"/>
            <a:ext cx="12191999" cy="1048215"/>
          </a:xfrm>
          <a:custGeom>
            <a:avLst/>
            <a:gdLst>
              <a:gd name="connsiteX0" fmla="*/ 0 w 12191999"/>
              <a:gd name="connsiteY0" fmla="*/ 0 h 1048215"/>
              <a:gd name="connsiteX1" fmla="*/ 12191999 w 12191999"/>
              <a:gd name="connsiteY1" fmla="*/ 0 h 1048215"/>
              <a:gd name="connsiteX2" fmla="*/ 12191999 w 12191999"/>
              <a:gd name="connsiteY2" fmla="*/ 1048215 h 1048215"/>
              <a:gd name="connsiteX3" fmla="*/ 0 w 12191999"/>
              <a:gd name="connsiteY3" fmla="*/ 1048215 h 1048215"/>
            </a:gdLst>
            <a:ahLst/>
            <a:cxnLst>
              <a:cxn ang="0">
                <a:pos x="connsiteX0" y="connsiteY0"/>
              </a:cxn>
              <a:cxn ang="0">
                <a:pos x="connsiteX1" y="connsiteY1"/>
              </a:cxn>
              <a:cxn ang="0">
                <a:pos x="connsiteX2" y="connsiteY2"/>
              </a:cxn>
              <a:cxn ang="0">
                <a:pos x="connsiteX3" y="connsiteY3"/>
              </a:cxn>
            </a:cxnLst>
            <a:rect l="l" t="t" r="r" b="b"/>
            <a:pathLst>
              <a:path w="12191999" h="1048215">
                <a:moveTo>
                  <a:pt x="0" y="0"/>
                </a:moveTo>
                <a:lnTo>
                  <a:pt x="12191999" y="0"/>
                </a:lnTo>
                <a:lnTo>
                  <a:pt x="12191999" y="1048215"/>
                </a:lnTo>
                <a:lnTo>
                  <a:pt x="0" y="1048215"/>
                </a:lnTo>
                <a:close/>
              </a:path>
            </a:pathLst>
          </a:custGeom>
        </p:spPr>
      </p:pic>
      <p:sp>
        <p:nvSpPr>
          <p:cNvPr id="8" name="Título 1">
            <a:extLst>
              <a:ext uri="{FF2B5EF4-FFF2-40B4-BE49-F238E27FC236}">
                <a16:creationId xmlns:a16="http://schemas.microsoft.com/office/drawing/2014/main" id="{15E81914-EDA5-6E9D-52FC-BDF4B8C6A940}"/>
              </a:ext>
            </a:extLst>
          </p:cNvPr>
          <p:cNvSpPr txBox="1">
            <a:spLocks/>
          </p:cNvSpPr>
          <p:nvPr/>
        </p:nvSpPr>
        <p:spPr>
          <a:xfrm>
            <a:off x="838199" y="11575"/>
            <a:ext cx="10515600" cy="10482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0" kern="1200">
                <a:solidFill>
                  <a:schemeClr val="tx1"/>
                </a:solidFill>
                <a:latin typeface="Impact" panose="020B0806030902050204" pitchFamily="34" charset="0"/>
                <a:ea typeface="+mj-ea"/>
                <a:cs typeface="+mj-cs"/>
              </a:defRPr>
            </a:lvl1pPr>
          </a:lstStyle>
          <a:p>
            <a:pPr algn="ctr"/>
            <a:r>
              <a:rPr lang="pt-BR" sz="3000" b="1" dirty="0">
                <a:solidFill>
                  <a:schemeClr val="bg1"/>
                </a:solidFill>
                <a:latin typeface="Segoe UI" panose="020B0502040204020203" pitchFamily="34" charset="0"/>
                <a:ea typeface="Roboto" panose="02000000000000000000" pitchFamily="2" charset="0"/>
                <a:cs typeface="Segoe UI" panose="020B0502040204020203" pitchFamily="34" charset="0"/>
              </a:rPr>
              <a:t>[ Conceitos de Combinação de Dados ]</a:t>
            </a:r>
          </a:p>
        </p:txBody>
      </p:sp>
      <p:pic>
        <p:nvPicPr>
          <p:cNvPr id="9" name="Imagem 8" descr="Ícone&#10;&#10;Descrição gerada automaticamente">
            <a:extLst>
              <a:ext uri="{FF2B5EF4-FFF2-40B4-BE49-F238E27FC236}">
                <a16:creationId xmlns:a16="http://schemas.microsoft.com/office/drawing/2014/main" id="{D1323695-5498-85BB-6D19-300721B226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172939"/>
            <a:ext cx="488540" cy="725485"/>
          </a:xfrm>
          <a:prstGeom prst="rect">
            <a:avLst/>
          </a:prstGeom>
        </p:spPr>
      </p:pic>
      <p:pic>
        <p:nvPicPr>
          <p:cNvPr id="6" name="Imagem 5">
            <a:extLst>
              <a:ext uri="{FF2B5EF4-FFF2-40B4-BE49-F238E27FC236}">
                <a16:creationId xmlns:a16="http://schemas.microsoft.com/office/drawing/2014/main" id="{75A8B6DD-4877-3122-49FF-8E3AD48B6142}"/>
              </a:ext>
            </a:extLst>
          </p:cNvPr>
          <p:cNvPicPr>
            <a:picLocks noChangeAspect="1"/>
          </p:cNvPicPr>
          <p:nvPr/>
        </p:nvPicPr>
        <p:blipFill>
          <a:blip r:embed="rId5"/>
          <a:stretch>
            <a:fillRect/>
          </a:stretch>
        </p:blipFill>
        <p:spPr>
          <a:xfrm>
            <a:off x="6155283" y="3822169"/>
            <a:ext cx="1686160" cy="1162212"/>
          </a:xfrm>
          <a:prstGeom prst="rect">
            <a:avLst/>
          </a:prstGeom>
        </p:spPr>
      </p:pic>
      <p:pic>
        <p:nvPicPr>
          <p:cNvPr id="11" name="Imagem 10">
            <a:extLst>
              <a:ext uri="{FF2B5EF4-FFF2-40B4-BE49-F238E27FC236}">
                <a16:creationId xmlns:a16="http://schemas.microsoft.com/office/drawing/2014/main" id="{7601170D-2441-F205-969A-BE39201CE596}"/>
              </a:ext>
            </a:extLst>
          </p:cNvPr>
          <p:cNvPicPr>
            <a:picLocks noChangeAspect="1"/>
          </p:cNvPicPr>
          <p:nvPr/>
        </p:nvPicPr>
        <p:blipFill>
          <a:blip r:embed="rId6"/>
          <a:stretch>
            <a:fillRect/>
          </a:stretch>
        </p:blipFill>
        <p:spPr>
          <a:xfrm>
            <a:off x="8095985" y="4039389"/>
            <a:ext cx="3062556" cy="2780193"/>
          </a:xfrm>
          <a:prstGeom prst="rect">
            <a:avLst/>
          </a:prstGeom>
        </p:spPr>
      </p:pic>
      <p:pic>
        <p:nvPicPr>
          <p:cNvPr id="13" name="Imagem 12">
            <a:extLst>
              <a:ext uri="{FF2B5EF4-FFF2-40B4-BE49-F238E27FC236}">
                <a16:creationId xmlns:a16="http://schemas.microsoft.com/office/drawing/2014/main" id="{F079E65F-011A-4375-EE77-56E19A03593A}"/>
              </a:ext>
            </a:extLst>
          </p:cNvPr>
          <p:cNvPicPr>
            <a:picLocks noChangeAspect="1"/>
          </p:cNvPicPr>
          <p:nvPr/>
        </p:nvPicPr>
        <p:blipFill>
          <a:blip r:embed="rId7"/>
          <a:stretch>
            <a:fillRect/>
          </a:stretch>
        </p:blipFill>
        <p:spPr>
          <a:xfrm>
            <a:off x="1211681" y="4039389"/>
            <a:ext cx="4689060" cy="1736934"/>
          </a:xfrm>
          <a:prstGeom prst="rect">
            <a:avLst/>
          </a:prstGeom>
        </p:spPr>
      </p:pic>
      <p:pic>
        <p:nvPicPr>
          <p:cNvPr id="10" name="Imagem 9">
            <a:extLst>
              <a:ext uri="{FF2B5EF4-FFF2-40B4-BE49-F238E27FC236}">
                <a16:creationId xmlns:a16="http://schemas.microsoft.com/office/drawing/2014/main" id="{4C7CBF7E-8D8B-92A7-D265-A8AC87A4C4D2}"/>
              </a:ext>
            </a:extLst>
          </p:cNvPr>
          <p:cNvPicPr>
            <a:picLocks noChangeAspect="1"/>
          </p:cNvPicPr>
          <p:nvPr/>
        </p:nvPicPr>
        <p:blipFill>
          <a:blip r:embed="rId8"/>
          <a:stretch>
            <a:fillRect/>
          </a:stretch>
        </p:blipFill>
        <p:spPr>
          <a:xfrm>
            <a:off x="5866824" y="5952631"/>
            <a:ext cx="2229161" cy="743054"/>
          </a:xfrm>
          <a:prstGeom prst="rect">
            <a:avLst/>
          </a:prstGeom>
        </p:spPr>
      </p:pic>
      <p:pic>
        <p:nvPicPr>
          <p:cNvPr id="14" name="Imagem 13">
            <a:extLst>
              <a:ext uri="{FF2B5EF4-FFF2-40B4-BE49-F238E27FC236}">
                <a16:creationId xmlns:a16="http://schemas.microsoft.com/office/drawing/2014/main" id="{7B2B48B2-4DCF-5903-4871-1F46BC273E2C}"/>
              </a:ext>
            </a:extLst>
          </p:cNvPr>
          <p:cNvPicPr>
            <a:picLocks noChangeAspect="1"/>
          </p:cNvPicPr>
          <p:nvPr/>
        </p:nvPicPr>
        <p:blipFill>
          <a:blip r:embed="rId9"/>
          <a:stretch>
            <a:fillRect/>
          </a:stretch>
        </p:blipFill>
        <p:spPr>
          <a:xfrm>
            <a:off x="1211118" y="5827414"/>
            <a:ext cx="2372056" cy="914528"/>
          </a:xfrm>
          <a:prstGeom prst="rect">
            <a:avLst/>
          </a:prstGeom>
        </p:spPr>
      </p:pic>
    </p:spTree>
    <p:extLst>
      <p:ext uri="{BB962C8B-B14F-4D97-AF65-F5344CB8AC3E}">
        <p14:creationId xmlns:p14="http://schemas.microsoft.com/office/powerpoint/2010/main" val="199454915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3932</TotalTime>
  <Words>1623</Words>
  <Application>Microsoft Office PowerPoint</Application>
  <PresentationFormat>Widescreen</PresentationFormat>
  <Paragraphs>191</Paragraphs>
  <Slides>16</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16</vt:i4>
      </vt:variant>
    </vt:vector>
  </HeadingPairs>
  <TitlesOfParts>
    <vt:vector size="23" baseType="lpstr">
      <vt:lpstr>Aptos</vt:lpstr>
      <vt:lpstr>Arial</vt:lpstr>
      <vt:lpstr>Calibri</vt:lpstr>
      <vt:lpstr>Impact</vt:lpstr>
      <vt:lpstr>Roboto Black</vt:lpstr>
      <vt:lpstr>Segoe UI</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Romulo Sousa</dc:creator>
  <cp:lastModifiedBy>Romulo Sousa</cp:lastModifiedBy>
  <cp:revision>70</cp:revision>
  <dcterms:created xsi:type="dcterms:W3CDTF">2022-05-16T15:59:54Z</dcterms:created>
  <dcterms:modified xsi:type="dcterms:W3CDTF">2024-10-18T23:34:28Z</dcterms:modified>
</cp:coreProperties>
</file>