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6" r:id="rId2"/>
    <p:sldId id="310" r:id="rId3"/>
    <p:sldId id="330" r:id="rId4"/>
    <p:sldId id="329" r:id="rId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C721"/>
    <a:srgbClr val="ECC218"/>
    <a:srgbClr val="515151"/>
    <a:srgbClr val="444444"/>
    <a:srgbClr val="323232"/>
    <a:srgbClr val="202020"/>
    <a:srgbClr val="C8A410"/>
    <a:srgbClr val="D7A800"/>
    <a:srgbClr val="ECC20E"/>
    <a:srgbClr val="F7DE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8" autoAdjust="0"/>
    <p:restoredTop sz="94660"/>
  </p:normalViewPr>
  <p:slideViewPr>
    <p:cSldViewPr snapToGrid="0">
      <p:cViewPr varScale="1">
        <p:scale>
          <a:sx n="111" d="100"/>
          <a:sy n="111" d="100"/>
        </p:scale>
        <p:origin x="702"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9FD4-411C-4A24-B4BB-5D8D8873F9AD}" type="datetimeFigureOut">
              <a:rPr lang="pt-BR" smtClean="0"/>
              <a:t>17/09/2024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B1F9F-7C33-4AC7-BC89-5350F618E6BE}" type="slidenum">
              <a:rPr lang="pt-BR" smtClean="0"/>
              <a:t>‹nº›</a:t>
            </a:fld>
            <a:endParaRPr lang="pt-BR"/>
          </a:p>
        </p:txBody>
      </p:sp>
    </p:spTree>
    <p:extLst>
      <p:ext uri="{BB962C8B-B14F-4D97-AF65-F5344CB8AC3E}">
        <p14:creationId xmlns:p14="http://schemas.microsoft.com/office/powerpoint/2010/main" val="2599500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B59CB-2DDF-3348-1418-0BFB9EA397C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4BC5195-0DA7-DDAA-9E6A-751F6A6736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6562581-7931-E7C2-B3E6-B39D089FAE92}"/>
              </a:ext>
            </a:extLst>
          </p:cNvPr>
          <p:cNvSpPr>
            <a:spLocks noGrp="1"/>
          </p:cNvSpPr>
          <p:nvPr>
            <p:ph type="dt" sz="half" idx="10"/>
          </p:nvPr>
        </p:nvSpPr>
        <p:spPr/>
        <p:txBody>
          <a:bodyPr/>
          <a:lstStyle/>
          <a:p>
            <a:fld id="{FA50AF39-447F-496A-AA15-506B2DBF5207}" type="datetime1">
              <a:rPr lang="pt-BR" smtClean="0"/>
              <a:t>17/09/2024</a:t>
            </a:fld>
            <a:endParaRPr lang="pt-BR"/>
          </a:p>
        </p:txBody>
      </p:sp>
      <p:sp>
        <p:nvSpPr>
          <p:cNvPr id="5" name="Espaço Reservado para Rodapé 4">
            <a:extLst>
              <a:ext uri="{FF2B5EF4-FFF2-40B4-BE49-F238E27FC236}">
                <a16:creationId xmlns:a16="http://schemas.microsoft.com/office/drawing/2014/main" id="{92B7609A-86E1-BEB8-3D69-8DCBC9EEE95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17BE675-DDC4-4FC2-EAF9-3E2D6A418A48}"/>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258257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C8A45-8448-0FD8-F093-9BC9AB888C9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0010F19-C6AD-ED9B-2560-EE3B9F6B2A4A}"/>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5DEBF39-F32C-3A80-4C7C-25C62AEF466B}"/>
              </a:ext>
            </a:extLst>
          </p:cNvPr>
          <p:cNvSpPr>
            <a:spLocks noGrp="1"/>
          </p:cNvSpPr>
          <p:nvPr>
            <p:ph type="dt" sz="half" idx="10"/>
          </p:nvPr>
        </p:nvSpPr>
        <p:spPr/>
        <p:txBody>
          <a:bodyPr/>
          <a:lstStyle/>
          <a:p>
            <a:fld id="{B7AA3D3F-265D-4C34-8391-E949657A018E}" type="datetime1">
              <a:rPr lang="pt-BR" smtClean="0"/>
              <a:t>17/09/2024</a:t>
            </a:fld>
            <a:endParaRPr lang="pt-BR"/>
          </a:p>
        </p:txBody>
      </p:sp>
      <p:sp>
        <p:nvSpPr>
          <p:cNvPr id="5" name="Espaço Reservado para Rodapé 4">
            <a:extLst>
              <a:ext uri="{FF2B5EF4-FFF2-40B4-BE49-F238E27FC236}">
                <a16:creationId xmlns:a16="http://schemas.microsoft.com/office/drawing/2014/main" id="{C9627187-794A-4221-14C6-74E3266462D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E17F095-44E8-CEF4-70E3-B27495660FE6}"/>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389511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D7EB4C0-CD06-72A9-236F-7AD099AB547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677A58D-EBBD-7C6D-9FD3-40B1BEC28A7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3869966-1F26-B334-6834-A4967E6B6E28}"/>
              </a:ext>
            </a:extLst>
          </p:cNvPr>
          <p:cNvSpPr>
            <a:spLocks noGrp="1"/>
          </p:cNvSpPr>
          <p:nvPr>
            <p:ph type="dt" sz="half" idx="10"/>
          </p:nvPr>
        </p:nvSpPr>
        <p:spPr/>
        <p:txBody>
          <a:bodyPr/>
          <a:lstStyle/>
          <a:p>
            <a:fld id="{ED0AC81F-1EA3-4346-A2C0-0783FF1C5A7B}" type="datetime1">
              <a:rPr lang="pt-BR" smtClean="0"/>
              <a:t>17/09/2024</a:t>
            </a:fld>
            <a:endParaRPr lang="pt-BR"/>
          </a:p>
        </p:txBody>
      </p:sp>
      <p:sp>
        <p:nvSpPr>
          <p:cNvPr id="5" name="Espaço Reservado para Rodapé 4">
            <a:extLst>
              <a:ext uri="{FF2B5EF4-FFF2-40B4-BE49-F238E27FC236}">
                <a16:creationId xmlns:a16="http://schemas.microsoft.com/office/drawing/2014/main" id="{B6AD97A7-5AD9-A926-805D-9C9F6E707FD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3AD7676-2AC8-77F4-016A-101E13B9F802}"/>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219932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29C2D-C9AF-C2AE-F435-A594344C688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D293ACE-1097-988B-BF88-C016ADB6489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DD51994-45BA-5819-17B1-B2D08CD04F62}"/>
              </a:ext>
            </a:extLst>
          </p:cNvPr>
          <p:cNvSpPr>
            <a:spLocks noGrp="1"/>
          </p:cNvSpPr>
          <p:nvPr>
            <p:ph type="dt" sz="half" idx="10"/>
          </p:nvPr>
        </p:nvSpPr>
        <p:spPr/>
        <p:txBody>
          <a:bodyPr/>
          <a:lstStyle/>
          <a:p>
            <a:fld id="{2731C649-3538-485D-9AEF-96A13598B15E}" type="datetime1">
              <a:rPr lang="pt-BR" smtClean="0"/>
              <a:t>17/09/2024</a:t>
            </a:fld>
            <a:endParaRPr lang="pt-BR"/>
          </a:p>
        </p:txBody>
      </p:sp>
      <p:sp>
        <p:nvSpPr>
          <p:cNvPr id="5" name="Espaço Reservado para Rodapé 4">
            <a:extLst>
              <a:ext uri="{FF2B5EF4-FFF2-40B4-BE49-F238E27FC236}">
                <a16:creationId xmlns:a16="http://schemas.microsoft.com/office/drawing/2014/main" id="{5820D07A-141C-D47C-1A1F-0C9E3FF1C65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A5A8160-4059-FD5C-B952-D509BBF692F2}"/>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317708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C0D997-B3CC-4EC7-E7D1-A32F5CD4592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FF7EE72-49B6-A650-CF0B-6B96DFA535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9E14718-80D0-8C10-00B9-D9E98FD87C94}"/>
              </a:ext>
            </a:extLst>
          </p:cNvPr>
          <p:cNvSpPr>
            <a:spLocks noGrp="1"/>
          </p:cNvSpPr>
          <p:nvPr>
            <p:ph type="dt" sz="half" idx="10"/>
          </p:nvPr>
        </p:nvSpPr>
        <p:spPr/>
        <p:txBody>
          <a:bodyPr/>
          <a:lstStyle/>
          <a:p>
            <a:fld id="{1B9F2139-3252-448B-9C38-8E56E7337A7E}" type="datetime1">
              <a:rPr lang="pt-BR" smtClean="0"/>
              <a:t>17/09/2024</a:t>
            </a:fld>
            <a:endParaRPr lang="pt-BR"/>
          </a:p>
        </p:txBody>
      </p:sp>
      <p:sp>
        <p:nvSpPr>
          <p:cNvPr id="5" name="Espaço Reservado para Rodapé 4">
            <a:extLst>
              <a:ext uri="{FF2B5EF4-FFF2-40B4-BE49-F238E27FC236}">
                <a16:creationId xmlns:a16="http://schemas.microsoft.com/office/drawing/2014/main" id="{1D4615F9-89D4-85E0-6659-C10194146C5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77ECF5D-A69D-050D-8282-2FD276A80E63}"/>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63831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1513A-C7D8-14C0-323F-6D3D41C6A2E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5C2AAAA-9B6B-9B63-6E0E-917091080A4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6D8F4A3-A3CB-1648-52A6-8336E42512E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CEEF409-E857-5E18-28DD-0524B908BEC2}"/>
              </a:ext>
            </a:extLst>
          </p:cNvPr>
          <p:cNvSpPr>
            <a:spLocks noGrp="1"/>
          </p:cNvSpPr>
          <p:nvPr>
            <p:ph type="dt" sz="half" idx="10"/>
          </p:nvPr>
        </p:nvSpPr>
        <p:spPr/>
        <p:txBody>
          <a:bodyPr/>
          <a:lstStyle/>
          <a:p>
            <a:fld id="{70DD433E-1C38-4ABF-B241-78100EB5D95A}" type="datetime1">
              <a:rPr lang="pt-BR" smtClean="0"/>
              <a:t>17/09/2024</a:t>
            </a:fld>
            <a:endParaRPr lang="pt-BR"/>
          </a:p>
        </p:txBody>
      </p:sp>
      <p:sp>
        <p:nvSpPr>
          <p:cNvPr id="6" name="Espaço Reservado para Rodapé 5">
            <a:extLst>
              <a:ext uri="{FF2B5EF4-FFF2-40B4-BE49-F238E27FC236}">
                <a16:creationId xmlns:a16="http://schemas.microsoft.com/office/drawing/2014/main" id="{83EEAD08-E366-9476-BC48-00E8C6A92AB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74633B-CAF7-E965-BDF1-36B7A91216A1}"/>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13058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47AE3-AF55-BB66-2BE2-F890C82DE26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91B25D8-E596-EDF4-C3A2-0D9998C9DF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8E972B6-FBBD-77E3-3597-ACA99F0E415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759485E-B2B4-B908-0800-2DD2EF7BC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7C9E629-5570-9F4B-B7EE-4A94284189D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0F4E4DC-CB07-03B1-6AD2-1EB8AC4AE67C}"/>
              </a:ext>
            </a:extLst>
          </p:cNvPr>
          <p:cNvSpPr>
            <a:spLocks noGrp="1"/>
          </p:cNvSpPr>
          <p:nvPr>
            <p:ph type="dt" sz="half" idx="10"/>
          </p:nvPr>
        </p:nvSpPr>
        <p:spPr/>
        <p:txBody>
          <a:bodyPr/>
          <a:lstStyle/>
          <a:p>
            <a:fld id="{4366A02C-CB4A-468E-AFA7-FD990493DB0E}" type="datetime1">
              <a:rPr lang="pt-BR" smtClean="0"/>
              <a:t>17/09/2024</a:t>
            </a:fld>
            <a:endParaRPr lang="pt-BR"/>
          </a:p>
        </p:txBody>
      </p:sp>
      <p:sp>
        <p:nvSpPr>
          <p:cNvPr id="8" name="Espaço Reservado para Rodapé 7">
            <a:extLst>
              <a:ext uri="{FF2B5EF4-FFF2-40B4-BE49-F238E27FC236}">
                <a16:creationId xmlns:a16="http://schemas.microsoft.com/office/drawing/2014/main" id="{22FB06E5-F3FD-54A7-97EF-36587CB8F06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24B8EEBA-DD3B-B6E5-DC5E-FF252A1A60A7}"/>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356945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4B342-D048-EF62-986F-DA897E53E35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46C2043-A537-A863-8DB1-83DA43ED2DEF}"/>
              </a:ext>
            </a:extLst>
          </p:cNvPr>
          <p:cNvSpPr>
            <a:spLocks noGrp="1"/>
          </p:cNvSpPr>
          <p:nvPr>
            <p:ph type="dt" sz="half" idx="10"/>
          </p:nvPr>
        </p:nvSpPr>
        <p:spPr/>
        <p:txBody>
          <a:bodyPr/>
          <a:lstStyle/>
          <a:p>
            <a:fld id="{26D67029-4DC7-4687-B31A-B12E34D70421}" type="datetime1">
              <a:rPr lang="pt-BR" smtClean="0"/>
              <a:t>17/09/2024</a:t>
            </a:fld>
            <a:endParaRPr lang="pt-BR"/>
          </a:p>
        </p:txBody>
      </p:sp>
      <p:sp>
        <p:nvSpPr>
          <p:cNvPr id="4" name="Espaço Reservado para Rodapé 3">
            <a:extLst>
              <a:ext uri="{FF2B5EF4-FFF2-40B4-BE49-F238E27FC236}">
                <a16:creationId xmlns:a16="http://schemas.microsoft.com/office/drawing/2014/main" id="{BE126048-7D5F-20A9-5DC6-BE991ADEDA1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739F498-148B-7A14-192A-7F7A4296DCCD}"/>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234127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D0BF3BF-F0AE-D1D9-E64F-DF45604C0198}"/>
              </a:ext>
            </a:extLst>
          </p:cNvPr>
          <p:cNvSpPr>
            <a:spLocks noGrp="1"/>
          </p:cNvSpPr>
          <p:nvPr>
            <p:ph type="dt" sz="half" idx="10"/>
          </p:nvPr>
        </p:nvSpPr>
        <p:spPr/>
        <p:txBody>
          <a:bodyPr/>
          <a:lstStyle/>
          <a:p>
            <a:fld id="{E1F90E7B-2D72-4AD0-91C4-107429D9A615}" type="datetime1">
              <a:rPr lang="pt-BR" smtClean="0"/>
              <a:t>17/09/2024</a:t>
            </a:fld>
            <a:endParaRPr lang="pt-BR"/>
          </a:p>
        </p:txBody>
      </p:sp>
      <p:sp>
        <p:nvSpPr>
          <p:cNvPr id="3" name="Espaço Reservado para Rodapé 2">
            <a:extLst>
              <a:ext uri="{FF2B5EF4-FFF2-40B4-BE49-F238E27FC236}">
                <a16:creationId xmlns:a16="http://schemas.microsoft.com/office/drawing/2014/main" id="{DDFDBDA9-3C0B-5665-6743-6FD2E5DBCAE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8B24091-9853-1CAF-39CF-BD9B6977BB60}"/>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31443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971F2-ED81-BBC9-C99B-748E726CC43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E6BDE92-8231-0011-FA74-0E534E989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01DF9A2-DDB0-A087-3BF2-2DB1F321E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4E64CE8-58CD-899B-FD82-97E609D389B2}"/>
              </a:ext>
            </a:extLst>
          </p:cNvPr>
          <p:cNvSpPr>
            <a:spLocks noGrp="1"/>
          </p:cNvSpPr>
          <p:nvPr>
            <p:ph type="dt" sz="half" idx="10"/>
          </p:nvPr>
        </p:nvSpPr>
        <p:spPr/>
        <p:txBody>
          <a:bodyPr/>
          <a:lstStyle/>
          <a:p>
            <a:fld id="{D9CD5477-D71E-4898-A98C-67DFF8EF02CA}" type="datetime1">
              <a:rPr lang="pt-BR" smtClean="0"/>
              <a:t>17/09/2024</a:t>
            </a:fld>
            <a:endParaRPr lang="pt-BR"/>
          </a:p>
        </p:txBody>
      </p:sp>
      <p:sp>
        <p:nvSpPr>
          <p:cNvPr id="6" name="Espaço Reservado para Rodapé 5">
            <a:extLst>
              <a:ext uri="{FF2B5EF4-FFF2-40B4-BE49-F238E27FC236}">
                <a16:creationId xmlns:a16="http://schemas.microsoft.com/office/drawing/2014/main" id="{6E9D45CD-A952-ED57-C3B2-6AEDB94B233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475F3D6-B18F-F493-E298-A348DF64A4CB}"/>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369847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372B2-A786-38EB-CBA0-0B664C029C3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B1427BD-0864-105D-2952-419108D0C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B12B70F-ED65-60ED-2525-FEC7C7E42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EF7449B-7726-9B14-82FE-A578B2CB53C3}"/>
              </a:ext>
            </a:extLst>
          </p:cNvPr>
          <p:cNvSpPr>
            <a:spLocks noGrp="1"/>
          </p:cNvSpPr>
          <p:nvPr>
            <p:ph type="dt" sz="half" idx="10"/>
          </p:nvPr>
        </p:nvSpPr>
        <p:spPr/>
        <p:txBody>
          <a:bodyPr/>
          <a:lstStyle/>
          <a:p>
            <a:fld id="{9F12AD2C-2C47-45B0-B039-28FDC752D99D}" type="datetime1">
              <a:rPr lang="pt-BR" smtClean="0"/>
              <a:t>17/09/2024</a:t>
            </a:fld>
            <a:endParaRPr lang="pt-BR"/>
          </a:p>
        </p:txBody>
      </p:sp>
      <p:sp>
        <p:nvSpPr>
          <p:cNvPr id="6" name="Espaço Reservado para Rodapé 5">
            <a:extLst>
              <a:ext uri="{FF2B5EF4-FFF2-40B4-BE49-F238E27FC236}">
                <a16:creationId xmlns:a16="http://schemas.microsoft.com/office/drawing/2014/main" id="{7E9E9DF0-9163-CEC9-925B-03667D93D90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746A8E6-0652-F993-13FB-49EB94CBD55D}"/>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216536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DA57BB9-7921-274D-1F99-486289C1EA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247E372D-CC5A-C33E-0C07-FDA180DCD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2E2E4F6-87B5-25A5-4B69-A1F81EA00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5549E-CE10-44E1-90FF-436C142CCB23}" type="datetime1">
              <a:rPr lang="pt-BR" smtClean="0"/>
              <a:t>17/09/2024</a:t>
            </a:fld>
            <a:endParaRPr lang="pt-BR"/>
          </a:p>
        </p:txBody>
      </p:sp>
      <p:sp>
        <p:nvSpPr>
          <p:cNvPr id="5" name="Espaço Reservado para Rodapé 4">
            <a:extLst>
              <a:ext uri="{FF2B5EF4-FFF2-40B4-BE49-F238E27FC236}">
                <a16:creationId xmlns:a16="http://schemas.microsoft.com/office/drawing/2014/main" id="{42F73CD9-5F60-4D5B-F342-B662C1D44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CD00D0E-9C1E-D233-92AB-1461ABD91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89B12-C901-43B8-AB62-1318A3EB676F}" type="slidenum">
              <a:rPr lang="pt-BR" smtClean="0"/>
              <a:t>‹nº›</a:t>
            </a:fld>
            <a:endParaRPr lang="pt-BR"/>
          </a:p>
        </p:txBody>
      </p:sp>
    </p:spTree>
    <p:extLst>
      <p:ext uri="{BB962C8B-B14F-4D97-AF65-F5344CB8AC3E}">
        <p14:creationId xmlns:p14="http://schemas.microsoft.com/office/powerpoint/2010/main" val="2042732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0B53443D-3CE1-B2FE-40F9-37BBA36469DD}"/>
              </a:ext>
            </a:extLst>
          </p:cNvPr>
          <p:cNvSpPr txBox="1"/>
          <p:nvPr/>
        </p:nvSpPr>
        <p:spPr>
          <a:xfrm>
            <a:off x="1179096" y="1123405"/>
            <a:ext cx="7518855" cy="1323439"/>
          </a:xfrm>
          <a:prstGeom prst="rect">
            <a:avLst/>
          </a:prstGeom>
          <a:noFill/>
          <a:ln>
            <a:noFill/>
          </a:ln>
        </p:spPr>
        <p:txBody>
          <a:bodyPr wrap="square" rtlCol="0">
            <a:spAutoFit/>
          </a:bodyPr>
          <a:lstStyle/>
          <a:p>
            <a:r>
              <a:rPr lang="en-US" sz="4000" dirty="0">
                <a:solidFill>
                  <a:schemeClr val="bg1"/>
                </a:solidFill>
                <a:latin typeface="Roboto Black" panose="020B0604020202020204" pitchFamily="2" charset="0"/>
                <a:ea typeface="Roboto Black" panose="020B0604020202020204" pitchFamily="2" charset="0"/>
                <a:cs typeface="Roboto Black" panose="020B0604020202020204" pitchFamily="2" charset="0"/>
              </a:rPr>
              <a:t>ANÁLISE DE DADOS COM POWER BI</a:t>
            </a:r>
            <a:endParaRPr lang="pt-BR" sz="4000" dirty="0">
              <a:solidFill>
                <a:schemeClr val="bg1"/>
              </a:solidFill>
              <a:latin typeface="Roboto Black" panose="020B0604020202020204" pitchFamily="2" charset="0"/>
              <a:ea typeface="Roboto Black" panose="020B0604020202020204" pitchFamily="2" charset="0"/>
              <a:cs typeface="Roboto Black" panose="020B0604020202020204" pitchFamily="2" charset="0"/>
            </a:endParaRPr>
          </a:p>
        </p:txBody>
      </p:sp>
      <p:pic>
        <p:nvPicPr>
          <p:cNvPr id="10" name="Imagem 9" descr="Ícone&#10;&#10;Descrição gerada automaticamente">
            <a:extLst>
              <a:ext uri="{FF2B5EF4-FFF2-40B4-BE49-F238E27FC236}">
                <a16:creationId xmlns:a16="http://schemas.microsoft.com/office/drawing/2014/main" id="{26FDE748-0E12-CBBA-39BC-A1863E89F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2" y="957244"/>
            <a:ext cx="1003094" cy="1489600"/>
          </a:xfrm>
          <a:prstGeom prst="rect">
            <a:avLst/>
          </a:prstGeom>
        </p:spPr>
      </p:pic>
      <p:grpSp>
        <p:nvGrpSpPr>
          <p:cNvPr id="16" name="Agrupar 15">
            <a:extLst>
              <a:ext uri="{FF2B5EF4-FFF2-40B4-BE49-F238E27FC236}">
                <a16:creationId xmlns:a16="http://schemas.microsoft.com/office/drawing/2014/main" id="{863A09C7-EC88-56D2-4C04-618F2C3F9A9E}"/>
              </a:ext>
            </a:extLst>
          </p:cNvPr>
          <p:cNvGrpSpPr/>
          <p:nvPr/>
        </p:nvGrpSpPr>
        <p:grpSpPr>
          <a:xfrm>
            <a:off x="1448764" y="2446844"/>
            <a:ext cx="5908434" cy="3056815"/>
            <a:chOff x="721248" y="1963020"/>
            <a:chExt cx="5908434" cy="3056815"/>
          </a:xfrm>
        </p:grpSpPr>
        <p:cxnSp>
          <p:nvCxnSpPr>
            <p:cNvPr id="12" name="Conector reto 11">
              <a:extLst>
                <a:ext uri="{FF2B5EF4-FFF2-40B4-BE49-F238E27FC236}">
                  <a16:creationId xmlns:a16="http://schemas.microsoft.com/office/drawing/2014/main" id="{2B0477C4-4292-2C4B-24C1-71789B1EC350}"/>
                </a:ext>
              </a:extLst>
            </p:cNvPr>
            <p:cNvCxnSpPr>
              <a:cxnSpLocks/>
            </p:cNvCxnSpPr>
            <p:nvPr/>
          </p:nvCxnSpPr>
          <p:spPr>
            <a:xfrm>
              <a:off x="721248" y="1963020"/>
              <a:ext cx="0" cy="1833026"/>
            </a:xfrm>
            <a:prstGeom prst="line">
              <a:avLst/>
            </a:prstGeom>
            <a:ln w="19050">
              <a:solidFill>
                <a:srgbClr val="E5B012"/>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981BF9A3-FC89-960A-7CBC-E36A62F96650}"/>
                </a:ext>
              </a:extLst>
            </p:cNvPr>
            <p:cNvSpPr txBox="1"/>
            <p:nvPr/>
          </p:nvSpPr>
          <p:spPr>
            <a:xfrm>
              <a:off x="721248" y="2049791"/>
              <a:ext cx="5908434" cy="2970044"/>
            </a:xfrm>
            <a:prstGeom prst="rect">
              <a:avLst/>
            </a:prstGeom>
            <a:noFill/>
            <a:ln>
              <a:noFill/>
            </a:ln>
          </p:spPr>
          <p:txBody>
            <a:bodyPr wrap="square" rtlCol="0">
              <a:spAutoFit/>
            </a:bodyPr>
            <a:lstStyle/>
            <a:p>
              <a:r>
                <a:rPr lang="pt-BR" sz="2500" dirty="0">
                  <a:solidFill>
                    <a:srgbClr val="FFFFFF"/>
                  </a:solidFill>
                </a:rPr>
                <a:t>Aula 03</a:t>
              </a:r>
            </a:p>
            <a:p>
              <a:r>
                <a:rPr lang="pt-BR" dirty="0">
                  <a:solidFill>
                    <a:srgbClr val="FFFFFF"/>
                  </a:solidFill>
                </a:rPr>
                <a:t>● Importa dados de diferentes fontes, atendendo as necessidades da ETL</a:t>
              </a:r>
            </a:p>
            <a:p>
              <a:r>
                <a:rPr lang="pt-BR" dirty="0">
                  <a:solidFill>
                    <a:srgbClr val="FFFFFF"/>
                  </a:solidFill>
                </a:rPr>
                <a:t>● Cria um modelo de dados, usando o editor de consultas do Power BI</a:t>
              </a:r>
            </a:p>
            <a:p>
              <a:endParaRPr lang="pt-BR" dirty="0">
                <a:solidFill>
                  <a:srgbClr val="FFFFFF"/>
                </a:solidFill>
              </a:endParaRPr>
            </a:p>
            <a:p>
              <a:r>
                <a:rPr lang="pt-BR" sz="1800" dirty="0">
                  <a:solidFill>
                    <a:srgbClr val="FFFFFF"/>
                  </a:solidFill>
                </a:rPr>
                <a:t>Temas: Editor de </a:t>
              </a:r>
              <a:r>
                <a:rPr lang="pt-BR" dirty="0">
                  <a:solidFill>
                    <a:srgbClr val="FFFFFF"/>
                  </a:solidFill>
                </a:rPr>
                <a:t>c</a:t>
              </a:r>
              <a:r>
                <a:rPr lang="pt-BR" sz="1800" dirty="0">
                  <a:solidFill>
                    <a:srgbClr val="FFFFFF"/>
                  </a:solidFill>
                </a:rPr>
                <a:t>onsultas e visão geral de consulta; coluna personalizada; agrupamento de linhas; formatação e combinação de dados; dinamização de colunas. (cont.)</a:t>
              </a:r>
            </a:p>
            <a:p>
              <a:endParaRPr lang="pt-BR" dirty="0">
                <a:solidFill>
                  <a:srgbClr val="FFFFFF"/>
                </a:solidFill>
              </a:endParaRPr>
            </a:p>
          </p:txBody>
        </p:sp>
      </p:grpSp>
    </p:spTree>
    <p:extLst>
      <p:ext uri="{BB962C8B-B14F-4D97-AF65-F5344CB8AC3E}">
        <p14:creationId xmlns:p14="http://schemas.microsoft.com/office/powerpoint/2010/main" val="345300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2</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141090"/>
            <a:ext cx="10515600" cy="5192110"/>
          </a:xfrm>
        </p:spPr>
        <p:txBody>
          <a:bodyPr anchor="t">
            <a:noAutofit/>
          </a:bodyPr>
          <a:lstStyle/>
          <a:p>
            <a:pPr marL="0" indent="0" algn="l">
              <a:lnSpc>
                <a:spcPct val="100000"/>
              </a:lnSpc>
              <a:spcBef>
                <a:spcPts val="0"/>
              </a:spcBef>
              <a:buNone/>
            </a:pPr>
            <a:endParaRPr lang="pt-BR" sz="1600" b="1" dirty="0">
              <a:latin typeface="Aptos" panose="020B0004020202020204" pitchFamily="34" charset="0"/>
            </a:endParaRPr>
          </a:p>
          <a:p>
            <a:pPr marL="0" indent="0" algn="l">
              <a:lnSpc>
                <a:spcPct val="100000"/>
              </a:lnSpc>
              <a:spcBef>
                <a:spcPts val="0"/>
              </a:spcBef>
              <a:buNone/>
            </a:pPr>
            <a:r>
              <a:rPr lang="pt-BR" sz="1600" b="1" dirty="0">
                <a:latin typeface="Aptos" panose="020B0004020202020204" pitchFamily="34" charset="0"/>
              </a:rPr>
              <a:t>Preparação do ambiente</a:t>
            </a:r>
          </a:p>
          <a:p>
            <a:pPr marL="0" indent="0" algn="l">
              <a:lnSpc>
                <a:spcPct val="100000"/>
              </a:lnSpc>
              <a:spcBef>
                <a:spcPts val="0"/>
              </a:spcBef>
              <a:buNone/>
            </a:pPr>
            <a:endParaRPr lang="pt-BR" sz="1600" b="1" dirty="0">
              <a:latin typeface="Aptos" panose="020B0004020202020204" pitchFamily="34" charset="0"/>
            </a:endParaRPr>
          </a:p>
          <a:p>
            <a:pPr marL="0" indent="0" algn="l">
              <a:lnSpc>
                <a:spcPct val="100000"/>
              </a:lnSpc>
              <a:spcBef>
                <a:spcPts val="0"/>
              </a:spcBef>
              <a:buNone/>
            </a:pPr>
            <a:r>
              <a:rPr lang="pt-BR" sz="1600" dirty="0">
                <a:latin typeface="Aptos" panose="020B0004020202020204" pitchFamily="34" charset="0"/>
              </a:rPr>
              <a:t>Criar em Documento a pasta PIBX_Aula03.</a:t>
            </a:r>
          </a:p>
          <a:p>
            <a:pPr marL="0" indent="0" algn="l">
              <a:lnSpc>
                <a:spcPct val="100000"/>
              </a:lnSpc>
              <a:spcBef>
                <a:spcPts val="0"/>
              </a:spcBef>
              <a:buNone/>
            </a:pPr>
            <a:endParaRPr lang="pt-BR" sz="1600" dirty="0">
              <a:latin typeface="Aptos" panose="020B0004020202020204" pitchFamily="34" charset="0"/>
            </a:endParaRPr>
          </a:p>
          <a:p>
            <a:pPr marL="0" indent="0" algn="l">
              <a:lnSpc>
                <a:spcPct val="100000"/>
              </a:lnSpc>
              <a:spcBef>
                <a:spcPts val="0"/>
              </a:spcBef>
              <a:buNone/>
            </a:pPr>
            <a:r>
              <a:rPr lang="pt-BR" sz="1600" dirty="0">
                <a:latin typeface="Aptos" panose="020B0004020202020204" pitchFamily="34" charset="0"/>
              </a:rPr>
              <a:t>Acesse o Campus Digital ou </a:t>
            </a:r>
            <a:r>
              <a:rPr lang="pt-BR" sz="1600" dirty="0" err="1">
                <a:latin typeface="Aptos" panose="020B0004020202020204" pitchFamily="34" charset="0"/>
              </a:rPr>
              <a:t>Github</a:t>
            </a:r>
            <a:r>
              <a:rPr lang="pt-BR" sz="1600" dirty="0">
                <a:latin typeface="Aptos" panose="020B0004020202020204" pitchFamily="34" charset="0"/>
              </a:rPr>
              <a:t> na Aula 2 realizar o download das pastas relacionadas abaixo as quais serão salvas na pasta da aula de hoje.</a:t>
            </a:r>
          </a:p>
          <a:p>
            <a:pPr marL="0" indent="0" algn="l">
              <a:lnSpc>
                <a:spcPct val="100000"/>
              </a:lnSpc>
              <a:spcBef>
                <a:spcPts val="0"/>
              </a:spcBef>
              <a:buNone/>
            </a:pPr>
            <a:endParaRPr lang="pt-BR" sz="1600" dirty="0">
              <a:latin typeface="Aptos" panose="020B0004020202020204" pitchFamily="34" charset="0"/>
            </a:endParaRPr>
          </a:p>
          <a:p>
            <a:pPr marL="342900" indent="-342900" algn="l">
              <a:lnSpc>
                <a:spcPct val="100000"/>
              </a:lnSpc>
              <a:spcBef>
                <a:spcPts val="0"/>
              </a:spcBef>
              <a:buAutoNum type="arabicParenR"/>
            </a:pPr>
            <a:endParaRPr lang="pt-BR" sz="1600" dirty="0">
              <a:latin typeface="Aptos" panose="020B0004020202020204" pitchFamily="34" charset="0"/>
            </a:endParaRPr>
          </a:p>
          <a:p>
            <a:pPr marL="342900" indent="-342900" algn="l">
              <a:lnSpc>
                <a:spcPct val="100000"/>
              </a:lnSpc>
              <a:spcBef>
                <a:spcPts val="0"/>
              </a:spcBef>
              <a:buAutoNum type="arabicParenR"/>
            </a:pPr>
            <a:endParaRPr lang="pt-BR" sz="1600" dirty="0">
              <a:latin typeface="Aptos" panose="020B0004020202020204" pitchFamily="34" charset="0"/>
            </a:endParaRPr>
          </a:p>
          <a:p>
            <a:pPr marL="342900" indent="-342900" algn="l">
              <a:lnSpc>
                <a:spcPct val="100000"/>
              </a:lnSpc>
              <a:spcBef>
                <a:spcPts val="0"/>
              </a:spcBef>
              <a:buAutoNum type="arabicParenR"/>
            </a:pPr>
            <a:endParaRPr lang="pt-BR" sz="1600" dirty="0">
              <a:latin typeface="Aptos" panose="020B0004020202020204" pitchFamily="34" charset="0"/>
            </a:endParaRPr>
          </a:p>
          <a:p>
            <a:pPr marL="342900" indent="-342900" algn="l">
              <a:lnSpc>
                <a:spcPct val="100000"/>
              </a:lnSpc>
              <a:spcBef>
                <a:spcPts val="0"/>
              </a:spcBef>
              <a:buAutoNum type="arabicParenR"/>
            </a:pPr>
            <a:endParaRPr lang="pt-BR" sz="1600" dirty="0">
              <a:latin typeface="Aptos" panose="020B0004020202020204" pitchFamily="34" charset="0"/>
            </a:endParaRPr>
          </a:p>
          <a:p>
            <a:pPr marL="342900" indent="-342900" algn="l">
              <a:lnSpc>
                <a:spcPct val="100000"/>
              </a:lnSpc>
              <a:spcBef>
                <a:spcPts val="0"/>
              </a:spcBef>
              <a:buAutoNum type="arabicParenR"/>
            </a:pPr>
            <a:endParaRPr lang="pt-BR" sz="1600" dirty="0">
              <a:latin typeface="Aptos" panose="020B0004020202020204" pitchFamily="34" charset="0"/>
            </a:endParaRPr>
          </a:p>
          <a:p>
            <a:pPr marL="0" indent="0" algn="l">
              <a:lnSpc>
                <a:spcPct val="100000"/>
              </a:lnSpc>
              <a:spcBef>
                <a:spcPts val="0"/>
              </a:spcBef>
              <a:buNone/>
            </a:pPr>
            <a:r>
              <a:rPr lang="pt-BR" sz="1600" b="1" dirty="0">
                <a:latin typeface="Aptos" panose="020B0004020202020204" pitchFamily="34" charset="0"/>
              </a:rPr>
              <a:t>Lembrando que:</a:t>
            </a:r>
          </a:p>
          <a:p>
            <a:pPr marL="0" indent="0" algn="l">
              <a:lnSpc>
                <a:spcPct val="100000"/>
              </a:lnSpc>
              <a:spcBef>
                <a:spcPts val="0"/>
              </a:spcBef>
              <a:buNone/>
            </a:pPr>
            <a:r>
              <a:rPr lang="pt-BR" sz="1600" dirty="0">
                <a:latin typeface="Aptos" panose="020B0004020202020204" pitchFamily="34" charset="0"/>
              </a:rPr>
              <a:t>- Geralmente o material baixado é salvo na biblioteca download;</a:t>
            </a:r>
          </a:p>
          <a:p>
            <a:pPr marL="0" indent="0" algn="l">
              <a:lnSpc>
                <a:spcPct val="100000"/>
              </a:lnSpc>
              <a:spcBef>
                <a:spcPts val="0"/>
              </a:spcBef>
              <a:buNone/>
            </a:pPr>
            <a:r>
              <a:rPr lang="pt-BR" sz="1600" dirty="0">
                <a:latin typeface="Aptos" panose="020B0004020202020204" pitchFamily="34" charset="0"/>
              </a:rPr>
              <a:t>- As pastas baixadas estão geralmente no formato ZIP e necessitam de descompactação.</a:t>
            </a:r>
          </a:p>
          <a:p>
            <a:pPr marL="0" indent="0" algn="l">
              <a:lnSpc>
                <a:spcPct val="100000"/>
              </a:lnSpc>
              <a:spcBef>
                <a:spcPts val="0"/>
              </a:spcBef>
              <a:buNone/>
            </a:pPr>
            <a:r>
              <a:rPr lang="pt-BR" sz="1600" dirty="0">
                <a:latin typeface="Aptos" panose="020B0004020202020204" pitchFamily="34" charset="0"/>
              </a:rPr>
              <a:t>- Quando descompactado a pasta ZIP é mostrada a pasta real, e esta pode ser copiada ou arrastada para seu destino. </a:t>
            </a:r>
          </a:p>
          <a:p>
            <a:pPr marL="342900" indent="-342900" algn="l">
              <a:lnSpc>
                <a:spcPct val="100000"/>
              </a:lnSpc>
              <a:spcBef>
                <a:spcPts val="0"/>
              </a:spcBef>
              <a:buAutoNum type="arabicParenR"/>
            </a:pPr>
            <a:endParaRPr lang="pt-BR" sz="1600" dirty="0">
              <a:latin typeface="Aptos" panose="020B0004020202020204" pitchFamily="34" charset="0"/>
            </a:endParaRPr>
          </a:p>
          <a:p>
            <a:pPr marL="342900" indent="-342900" algn="l">
              <a:lnSpc>
                <a:spcPct val="100000"/>
              </a:lnSpc>
              <a:spcBef>
                <a:spcPts val="0"/>
              </a:spcBef>
              <a:buAutoNum type="arabicParenR"/>
            </a:pPr>
            <a:endParaRPr lang="pt-BR" sz="1600" dirty="0">
              <a:latin typeface="Aptos" panose="020B0004020202020204" pitchFamily="34" charset="0"/>
            </a:endParaRPr>
          </a:p>
          <a:p>
            <a:pPr marL="342900" indent="-342900" algn="l">
              <a:lnSpc>
                <a:spcPct val="100000"/>
              </a:lnSpc>
              <a:spcBef>
                <a:spcPts val="0"/>
              </a:spcBef>
              <a:buAutoNum type="arabicParenR"/>
            </a:pPr>
            <a:endParaRPr lang="pt-BR" sz="1600" dirty="0">
              <a:latin typeface="Aptos" panose="020B0004020202020204" pitchFamily="34" charset="0"/>
            </a:endParaRPr>
          </a:p>
          <a:p>
            <a:pPr marL="342900" indent="-342900" algn="l">
              <a:lnSpc>
                <a:spcPct val="100000"/>
              </a:lnSpc>
              <a:spcBef>
                <a:spcPts val="0"/>
              </a:spcBef>
              <a:buAutoNum type="arabicParenR"/>
            </a:pPr>
            <a:endParaRPr lang="pt-BR" sz="1600" dirty="0">
              <a:latin typeface="Aptos" panose="020B0004020202020204" pitchFamily="34" charset="0"/>
            </a:endParaRPr>
          </a:p>
          <a:p>
            <a:pPr marL="0" indent="0" algn="l">
              <a:lnSpc>
                <a:spcPct val="100000"/>
              </a:lnSpc>
              <a:spcBef>
                <a:spcPts val="0"/>
              </a:spcBef>
              <a:buNone/>
            </a:pPr>
            <a:endParaRPr lang="pt-BR" sz="1600" dirty="0">
              <a:latin typeface="Aptos" panose="020B0004020202020204" pitchFamily="34" charset="0"/>
            </a:endParaRPr>
          </a:p>
        </p:txBody>
      </p:sp>
      <p:sp>
        <p:nvSpPr>
          <p:cNvPr id="3" name="Retângulo 2">
            <a:extLst>
              <a:ext uri="{FF2B5EF4-FFF2-40B4-BE49-F238E27FC236}">
                <a16:creationId xmlns:a16="http://schemas.microsoft.com/office/drawing/2014/main" id="{1A45409A-312F-0073-6A92-C3739CFE999B}"/>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6DB274A8-5D90-AA93-796B-811C500F8C1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15E81914-EDA5-6E9D-52FC-BDF4B8C6A940}"/>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Aquecimento ]</a:t>
            </a:r>
          </a:p>
        </p:txBody>
      </p:sp>
      <p:pic>
        <p:nvPicPr>
          <p:cNvPr id="9" name="Imagem 8" descr="Ícone&#10;&#10;Descrição gerada automaticamente">
            <a:extLst>
              <a:ext uri="{FF2B5EF4-FFF2-40B4-BE49-F238E27FC236}">
                <a16:creationId xmlns:a16="http://schemas.microsoft.com/office/drawing/2014/main" id="{D1323695-5498-85BB-6D19-300721B22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pic>
        <p:nvPicPr>
          <p:cNvPr id="6" name="Imagem 5">
            <a:extLst>
              <a:ext uri="{FF2B5EF4-FFF2-40B4-BE49-F238E27FC236}">
                <a16:creationId xmlns:a16="http://schemas.microsoft.com/office/drawing/2014/main" id="{E134F17C-AB0F-5E6A-101B-F4137ABDDF28}"/>
              </a:ext>
            </a:extLst>
          </p:cNvPr>
          <p:cNvPicPr>
            <a:picLocks noChangeAspect="1"/>
          </p:cNvPicPr>
          <p:nvPr/>
        </p:nvPicPr>
        <p:blipFill>
          <a:blip r:embed="rId5"/>
          <a:stretch>
            <a:fillRect/>
          </a:stretch>
        </p:blipFill>
        <p:spPr>
          <a:xfrm>
            <a:off x="1640500" y="3047838"/>
            <a:ext cx="1505160" cy="1038370"/>
          </a:xfrm>
          <a:prstGeom prst="rect">
            <a:avLst/>
          </a:prstGeom>
        </p:spPr>
      </p:pic>
    </p:spTree>
    <p:extLst>
      <p:ext uri="{BB962C8B-B14F-4D97-AF65-F5344CB8AC3E}">
        <p14:creationId xmlns:p14="http://schemas.microsoft.com/office/powerpoint/2010/main" val="282316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3</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141090"/>
            <a:ext cx="10515600" cy="5192110"/>
          </a:xfrm>
        </p:spPr>
        <p:txBody>
          <a:bodyPr anchor="t">
            <a:noAutofit/>
          </a:bodyPr>
          <a:lstStyle/>
          <a:p>
            <a:pPr marL="0" indent="0" algn="l">
              <a:lnSpc>
                <a:spcPct val="100000"/>
              </a:lnSpc>
              <a:spcBef>
                <a:spcPts val="0"/>
              </a:spcBef>
              <a:buNone/>
            </a:pPr>
            <a:endParaRPr lang="pt-BR" sz="1600" b="1" dirty="0">
              <a:latin typeface="Aptos" panose="020B0004020202020204" pitchFamily="34" charset="0"/>
            </a:endParaRPr>
          </a:p>
          <a:p>
            <a:pPr marL="0" indent="0" algn="l">
              <a:lnSpc>
                <a:spcPct val="100000"/>
              </a:lnSpc>
              <a:spcBef>
                <a:spcPts val="0"/>
              </a:spcBef>
              <a:buNone/>
            </a:pPr>
            <a:r>
              <a:rPr lang="pt-BR" sz="1800" b="1" dirty="0">
                <a:latin typeface="Aptos" panose="020B0004020202020204" pitchFamily="34" charset="0"/>
              </a:rPr>
              <a:t>Pasta 03_DemonsVendas</a:t>
            </a:r>
          </a:p>
          <a:p>
            <a:pPr marL="0" indent="0" algn="l">
              <a:lnSpc>
                <a:spcPct val="100000"/>
              </a:lnSpc>
              <a:spcBef>
                <a:spcPts val="0"/>
              </a:spcBef>
              <a:buNone/>
            </a:pPr>
            <a:r>
              <a:rPr lang="pt-BR" sz="1600" b="1" dirty="0">
                <a:latin typeface="Aptos" panose="020B0004020202020204" pitchFamily="34" charset="0"/>
              </a:rPr>
              <a:t>Técnica: Conexão, higienização de dados e combinação de tabelas.</a:t>
            </a:r>
          </a:p>
          <a:p>
            <a:pPr marL="0" indent="0" algn="l">
              <a:lnSpc>
                <a:spcPct val="100000"/>
              </a:lnSpc>
              <a:spcBef>
                <a:spcPts val="0"/>
              </a:spcBef>
              <a:buNone/>
            </a:pPr>
            <a:endParaRPr lang="pt-BR" sz="1600" b="1" dirty="0">
              <a:latin typeface="Aptos" panose="020B0004020202020204" pitchFamily="34" charset="0"/>
            </a:endParaRPr>
          </a:p>
          <a:p>
            <a:pPr marL="0" indent="0">
              <a:buNone/>
            </a:pPr>
            <a:r>
              <a:rPr lang="pt-BR" sz="1600" b="1" dirty="0">
                <a:latin typeface="Aptos" panose="020B0004020202020204" pitchFamily="34" charset="0"/>
              </a:rPr>
              <a:t>Desafio a atingir:  </a:t>
            </a:r>
          </a:p>
          <a:p>
            <a:pPr marL="0" indent="0" algn="l">
              <a:lnSpc>
                <a:spcPct val="100000"/>
              </a:lnSpc>
              <a:spcBef>
                <a:spcPts val="0"/>
              </a:spcBef>
              <a:buNone/>
            </a:pPr>
            <a:r>
              <a:rPr lang="pt-BR" sz="1600" dirty="0">
                <a:latin typeface="Aptos" panose="020B0004020202020204" pitchFamily="34" charset="0"/>
              </a:rPr>
              <a:t>A pasta 03_DemonsVendas é constituída de 5 arquivo no formato XLSX que tratam do momento de vendas dos anos de 2013 a 2019 de uma determinada empresa. Assim foi solicitado que você que utilizando o Power BI integre os 5 arquivos transformando em uma única consulta que receberá o nome de </a:t>
            </a:r>
            <a:r>
              <a:rPr lang="pt-BR" sz="1600" dirty="0" err="1">
                <a:latin typeface="Aptos" panose="020B0004020202020204" pitchFamily="34" charset="0"/>
              </a:rPr>
              <a:t>fVendas</a:t>
            </a:r>
            <a:r>
              <a:rPr lang="pt-BR" sz="1600" dirty="0">
                <a:latin typeface="Aptos" panose="020B0004020202020204" pitchFamily="34" charset="0"/>
              </a:rPr>
              <a:t>.</a:t>
            </a:r>
          </a:p>
          <a:p>
            <a:pPr marL="0" indent="0" algn="l">
              <a:lnSpc>
                <a:spcPct val="100000"/>
              </a:lnSpc>
              <a:spcBef>
                <a:spcPts val="0"/>
              </a:spcBef>
              <a:buNone/>
            </a:pPr>
            <a:r>
              <a:rPr lang="pt-BR" sz="1600" dirty="0">
                <a:latin typeface="Aptos" panose="020B0004020202020204" pitchFamily="34" charset="0"/>
              </a:rPr>
              <a:t>Porém é necessário que quando ao término do processo o carregamento seja feito somente da consulta resultante, </a:t>
            </a:r>
            <a:r>
              <a:rPr lang="pt-BR" sz="1600" dirty="0" err="1">
                <a:latin typeface="Aptos" panose="020B0004020202020204" pitchFamily="34" charset="0"/>
              </a:rPr>
              <a:t>fvendas</a:t>
            </a:r>
            <a:r>
              <a:rPr lang="pt-BR" sz="1600" dirty="0">
                <a:latin typeface="Aptos" panose="020B0004020202020204" pitchFamily="34" charset="0"/>
              </a:rPr>
              <a:t>, para a área de relatório do Power BI, não havendo assim a necessidade de termos os outros arquivos </a:t>
            </a:r>
            <a:r>
              <a:rPr lang="pt-BR" sz="1600">
                <a:latin typeface="Aptos" panose="020B0004020202020204" pitchFamily="34" charset="0"/>
              </a:rPr>
              <a:t>nesta área.</a:t>
            </a:r>
          </a:p>
        </p:txBody>
      </p:sp>
      <p:sp>
        <p:nvSpPr>
          <p:cNvPr id="3" name="Retângulo 2">
            <a:extLst>
              <a:ext uri="{FF2B5EF4-FFF2-40B4-BE49-F238E27FC236}">
                <a16:creationId xmlns:a16="http://schemas.microsoft.com/office/drawing/2014/main" id="{1A45409A-312F-0073-6A92-C3739CFE999B}"/>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6DB274A8-5D90-AA93-796B-811C500F8C1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15E81914-EDA5-6E9D-52FC-BDF4B8C6A940}"/>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Atividade 1 ]</a:t>
            </a:r>
          </a:p>
        </p:txBody>
      </p:sp>
      <p:pic>
        <p:nvPicPr>
          <p:cNvPr id="9" name="Imagem 8" descr="Ícone&#10;&#10;Descrição gerada automaticamente">
            <a:extLst>
              <a:ext uri="{FF2B5EF4-FFF2-40B4-BE49-F238E27FC236}">
                <a16:creationId xmlns:a16="http://schemas.microsoft.com/office/drawing/2014/main" id="{D1323695-5498-85BB-6D19-300721B22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spTree>
    <p:extLst>
      <p:ext uri="{BB962C8B-B14F-4D97-AF65-F5344CB8AC3E}">
        <p14:creationId xmlns:p14="http://schemas.microsoft.com/office/powerpoint/2010/main" val="334053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4</a:t>
            </a:fld>
            <a:endParaRPr lang="pt-BR"/>
          </a:p>
        </p:txBody>
      </p:sp>
      <p:sp>
        <p:nvSpPr>
          <p:cNvPr id="7" name="CaixaDeTexto 6">
            <a:extLst>
              <a:ext uri="{FF2B5EF4-FFF2-40B4-BE49-F238E27FC236}">
                <a16:creationId xmlns:a16="http://schemas.microsoft.com/office/drawing/2014/main" id="{C6D67279-79D6-16BC-2E50-19F2A39314E6}"/>
              </a:ext>
            </a:extLst>
          </p:cNvPr>
          <p:cNvSpPr txBox="1"/>
          <p:nvPr/>
        </p:nvSpPr>
        <p:spPr>
          <a:xfrm>
            <a:off x="838199" y="2721114"/>
            <a:ext cx="10889414" cy="2062103"/>
          </a:xfrm>
          <a:prstGeom prst="rect">
            <a:avLst/>
          </a:prstGeom>
          <a:noFill/>
        </p:spPr>
        <p:txBody>
          <a:bodyPr wrap="square">
            <a:spAutoFit/>
          </a:bodyPr>
          <a:lstStyle/>
          <a:p>
            <a:pPr marL="0" indent="0" algn="l">
              <a:lnSpc>
                <a:spcPct val="100000"/>
              </a:lnSpc>
              <a:spcBef>
                <a:spcPts val="0"/>
              </a:spcBef>
              <a:buNone/>
            </a:pPr>
            <a:r>
              <a:rPr lang="pt-BR" sz="1600" b="1" dirty="0">
                <a:latin typeface="Aptos" panose="020B0004020202020204" pitchFamily="34" charset="0"/>
              </a:rPr>
              <a:t>Pasta 05_Atividade_Desafio</a:t>
            </a:r>
          </a:p>
          <a:p>
            <a:pPr marL="0" indent="0" algn="l">
              <a:lnSpc>
                <a:spcPct val="100000"/>
              </a:lnSpc>
              <a:spcBef>
                <a:spcPts val="0"/>
              </a:spcBef>
              <a:buNone/>
            </a:pPr>
            <a:r>
              <a:rPr lang="pt-BR" sz="1400" b="1" dirty="0">
                <a:latin typeface="Aptos" panose="020B0004020202020204" pitchFamily="34" charset="0"/>
              </a:rPr>
              <a:t>Técnica: Analise a base e implemente a técnica</a:t>
            </a:r>
          </a:p>
          <a:p>
            <a:r>
              <a:rPr lang="pt-BR" sz="1400" b="1" dirty="0">
                <a:latin typeface="Aptos" panose="020B0004020202020204" pitchFamily="34" charset="0"/>
              </a:rPr>
              <a:t>Desafio a atingir:  </a:t>
            </a:r>
          </a:p>
          <a:p>
            <a:pPr>
              <a:buFontTx/>
              <a:buChar char="-"/>
            </a:pPr>
            <a:r>
              <a:rPr lang="pt-BR" sz="1200" dirty="0">
                <a:latin typeface="Aptos" panose="020B0004020202020204" pitchFamily="34" charset="0"/>
              </a:rPr>
              <a:t> Uma base em Excel foi encaminha e seu desafio será organizar os campos. Observe que temos campos conectados em uma só coluna com: NF de </a:t>
            </a:r>
            <a:r>
              <a:rPr lang="pt-BR" sz="1200" dirty="0" err="1">
                <a:latin typeface="Aptos" panose="020B0004020202020204" pitchFamily="34" charset="0"/>
              </a:rPr>
              <a:t>Venda;Id</a:t>
            </a:r>
            <a:r>
              <a:rPr lang="pt-BR" sz="1200" dirty="0">
                <a:latin typeface="Aptos" panose="020B0004020202020204" pitchFamily="34" charset="0"/>
              </a:rPr>
              <a:t> CT </a:t>
            </a:r>
            <a:r>
              <a:rPr lang="pt-BR" sz="1200" dirty="0" err="1">
                <a:latin typeface="Aptos" panose="020B0004020202020204" pitchFamily="34" charset="0"/>
              </a:rPr>
              <a:t>Distribuição;Centro</a:t>
            </a:r>
            <a:r>
              <a:rPr lang="pt-BR" sz="1200" dirty="0">
                <a:latin typeface="Aptos" panose="020B0004020202020204" pitchFamily="34" charset="0"/>
              </a:rPr>
              <a:t> de </a:t>
            </a:r>
            <a:r>
              <a:rPr lang="pt-BR" sz="1200" dirty="0" err="1">
                <a:latin typeface="Aptos" panose="020B0004020202020204" pitchFamily="34" charset="0"/>
              </a:rPr>
              <a:t>Distribuição;UF</a:t>
            </a:r>
            <a:r>
              <a:rPr lang="pt-BR" sz="1200" dirty="0">
                <a:latin typeface="Aptos" panose="020B0004020202020204" pitchFamily="34" charset="0"/>
              </a:rPr>
              <a:t> </a:t>
            </a:r>
            <a:r>
              <a:rPr lang="pt-BR" sz="1200" dirty="0" err="1">
                <a:latin typeface="Aptos" panose="020B0004020202020204" pitchFamily="34" charset="0"/>
              </a:rPr>
              <a:t>Ct</a:t>
            </a:r>
            <a:r>
              <a:rPr lang="pt-BR" sz="1200" dirty="0">
                <a:latin typeface="Aptos" panose="020B0004020202020204" pitchFamily="34" charset="0"/>
              </a:rPr>
              <a:t>. Assim seu objetivo será separar estes campos com os seus respectivos registro.</a:t>
            </a:r>
          </a:p>
          <a:p>
            <a:pPr>
              <a:buFontTx/>
              <a:buChar char="-"/>
            </a:pPr>
            <a:r>
              <a:rPr lang="pt-BR" sz="1200" dirty="0">
                <a:latin typeface="Aptos" panose="020B0004020202020204" pitchFamily="34" charset="0"/>
              </a:rPr>
              <a:t> Com todos as colunas contendo seu  respectivos registros, realize a combinação dessas bases criando uma única.</a:t>
            </a:r>
          </a:p>
          <a:p>
            <a:pPr>
              <a:buFontTx/>
              <a:buChar char="-"/>
            </a:pPr>
            <a:r>
              <a:rPr lang="pt-BR" sz="1200" dirty="0">
                <a:latin typeface="Aptos" panose="020B0004020202020204" pitchFamily="34" charset="0"/>
              </a:rPr>
              <a:t> Finalize carregando somente para o modelo de dados a base de dados a qual será realizada a análise.</a:t>
            </a:r>
          </a:p>
          <a:p>
            <a:pPr>
              <a:buFontTx/>
              <a:buChar char="-"/>
            </a:pPr>
            <a:r>
              <a:rPr lang="pt-BR" sz="1200" dirty="0">
                <a:latin typeface="Aptos" panose="020B0004020202020204" pitchFamily="34" charset="0"/>
              </a:rPr>
              <a:t> Na área de relatório aplique visuais que o usuário possa identificar resultados como Total de Valor Vendido por UF, Vendedor ou Categoria de Produto. Pode explorar sua criatividade, mas lembrando que nesse momento não há necessidade de aplicação de cálculo DAX, somente pegar, arrastar e mudar o contexto do visual.</a:t>
            </a:r>
          </a:p>
        </p:txBody>
      </p:sp>
      <p:sp>
        <p:nvSpPr>
          <p:cNvPr id="8" name="Retângulo 7">
            <a:extLst>
              <a:ext uri="{FF2B5EF4-FFF2-40B4-BE49-F238E27FC236}">
                <a16:creationId xmlns:a16="http://schemas.microsoft.com/office/drawing/2014/main" id="{AB4DDF79-4B71-BF68-5ABA-64071A44AB49}"/>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descr="Script de computador em uma tela">
            <a:extLst>
              <a:ext uri="{FF2B5EF4-FFF2-40B4-BE49-F238E27FC236}">
                <a16:creationId xmlns:a16="http://schemas.microsoft.com/office/drawing/2014/main" id="{D8EF2C21-2B16-81A2-E537-A5CC2BF6603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10" name="Título 1">
            <a:extLst>
              <a:ext uri="{FF2B5EF4-FFF2-40B4-BE49-F238E27FC236}">
                <a16:creationId xmlns:a16="http://schemas.microsoft.com/office/drawing/2014/main" id="{D8F2A9EA-F33C-8037-2AC3-6D1FE693299A}"/>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Atividade Desafio ]</a:t>
            </a:r>
          </a:p>
        </p:txBody>
      </p:sp>
      <p:pic>
        <p:nvPicPr>
          <p:cNvPr id="11" name="Imagem 10" descr="Ícone&#10;&#10;Descrição gerada automaticamente">
            <a:extLst>
              <a:ext uri="{FF2B5EF4-FFF2-40B4-BE49-F238E27FC236}">
                <a16:creationId xmlns:a16="http://schemas.microsoft.com/office/drawing/2014/main" id="{2A300129-FA0F-D5E7-5065-71AF1DBBE7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pic>
        <p:nvPicPr>
          <p:cNvPr id="12" name="Imagem 11">
            <a:extLst>
              <a:ext uri="{FF2B5EF4-FFF2-40B4-BE49-F238E27FC236}">
                <a16:creationId xmlns:a16="http://schemas.microsoft.com/office/drawing/2014/main" id="{45FD1D7D-6D5B-EAD3-B396-50C6A5ABEE57}"/>
              </a:ext>
            </a:extLst>
          </p:cNvPr>
          <p:cNvPicPr>
            <a:picLocks noChangeAspect="1"/>
          </p:cNvPicPr>
          <p:nvPr/>
        </p:nvPicPr>
        <p:blipFill>
          <a:blip r:embed="rId5"/>
          <a:stretch>
            <a:fillRect/>
          </a:stretch>
        </p:blipFill>
        <p:spPr>
          <a:xfrm>
            <a:off x="838199" y="1350328"/>
            <a:ext cx="10665125" cy="1033948"/>
          </a:xfrm>
          <a:prstGeom prst="rect">
            <a:avLst/>
          </a:prstGeom>
        </p:spPr>
      </p:pic>
    </p:spTree>
    <p:extLst>
      <p:ext uri="{BB962C8B-B14F-4D97-AF65-F5344CB8AC3E}">
        <p14:creationId xmlns:p14="http://schemas.microsoft.com/office/powerpoint/2010/main" val="349784500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3956</TotalTime>
  <Words>457</Words>
  <Application>Microsoft Office PowerPoint</Application>
  <PresentationFormat>Widescreen</PresentationFormat>
  <Paragraphs>45</Paragraphs>
  <Slides>4</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vt:i4>
      </vt:variant>
    </vt:vector>
  </HeadingPairs>
  <TitlesOfParts>
    <vt:vector size="11" baseType="lpstr">
      <vt:lpstr>Aptos</vt:lpstr>
      <vt:lpstr>Arial</vt:lpstr>
      <vt:lpstr>Calibri</vt:lpstr>
      <vt:lpstr>Impact</vt:lpstr>
      <vt:lpstr>Roboto Black</vt:lpstr>
      <vt:lpstr>Segoe UI</vt:lpstr>
      <vt:lpstr>Tema do Office</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Romulo Sousa</dc:creator>
  <cp:lastModifiedBy>Romulo Sousa</cp:lastModifiedBy>
  <cp:revision>72</cp:revision>
  <dcterms:created xsi:type="dcterms:W3CDTF">2022-05-16T15:59:54Z</dcterms:created>
  <dcterms:modified xsi:type="dcterms:W3CDTF">2024-09-17T17:27:16Z</dcterms:modified>
</cp:coreProperties>
</file>