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sldIdLst>
    <p:sldId id="264"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90" d="100"/>
          <a:sy n="90"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FAFB0-1C81-4E35-80C9-D2D6150C6BD2}" type="datetimeFigureOut">
              <a:rPr lang="en-PH" smtClean="0"/>
              <a:t>19/04/2023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08200-F30F-49F1-B263-243AC0475F53}" type="slidenum">
              <a:rPr lang="en-PH" smtClean="0"/>
              <a:t>‹#›</a:t>
            </a:fld>
            <a:endParaRPr lang="en-PH"/>
          </a:p>
        </p:txBody>
      </p:sp>
    </p:spTree>
    <p:extLst>
      <p:ext uri="{BB962C8B-B14F-4D97-AF65-F5344CB8AC3E}">
        <p14:creationId xmlns:p14="http://schemas.microsoft.com/office/powerpoint/2010/main" val="157613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4/19/2023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2265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358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009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2509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105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7201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9425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5843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023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5992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4/19/2023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73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lIns="109728" tIns="109728" rIns="109728" bIns="91440" anchor="b"/>
          <a:lstStyle>
            <a:lvl1pPr algn="l">
              <a:defRPr sz="1000" spc="30">
                <a:solidFill>
                  <a:schemeClr val="tx1"/>
                </a:solidFill>
              </a:defRPr>
            </a:lvl1pPr>
          </a:lstStyle>
          <a:p>
            <a:fld id="{F4D57BDD-E64A-4D27-8978-82FFCA18A12C}" type="datetimeFigureOut">
              <a:rPr lang="en-US" smtClean="0"/>
              <a:pPr/>
              <a:t>4/19/2023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lIns="109728" tIns="109728" rIns="109728" bIns="91440" anchor="t"/>
          <a:lstStyle>
            <a:lvl1pPr algn="r">
              <a:defRPr sz="900" spc="3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lIns="109728" tIns="109728" rIns="109728" bIns="91440" anchor="t"/>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14531535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7"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spc="6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3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3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C4D-B8B3-4E7F-80D9-B72DD262B9BF}"/>
              </a:ext>
            </a:extLst>
          </p:cNvPr>
          <p:cNvSpPr>
            <a:spLocks noGrp="1"/>
          </p:cNvSpPr>
          <p:nvPr>
            <p:ph type="title"/>
          </p:nvPr>
        </p:nvSpPr>
        <p:spPr>
          <a:xfrm>
            <a:off x="299483" y="1378686"/>
            <a:ext cx="3650511" cy="910855"/>
          </a:xfrm>
        </p:spPr>
        <p:txBody>
          <a:bodyPr/>
          <a:lstStyle/>
          <a:p>
            <a:r>
              <a:rPr lang="en-US" dirty="0"/>
              <a:t>ORIGIN SWIFT</a:t>
            </a:r>
            <a:endParaRPr lang="en-PH" dirty="0"/>
          </a:p>
        </p:txBody>
      </p:sp>
      <p:sp>
        <p:nvSpPr>
          <p:cNvPr id="3" name="Content Placeholder 2">
            <a:extLst>
              <a:ext uri="{FF2B5EF4-FFF2-40B4-BE49-F238E27FC236}">
                <a16:creationId xmlns:a16="http://schemas.microsoft.com/office/drawing/2014/main" id="{5D0A9E3A-282B-4252-9F12-D504F6740CD6}"/>
              </a:ext>
            </a:extLst>
          </p:cNvPr>
          <p:cNvSpPr>
            <a:spLocks noGrp="1"/>
          </p:cNvSpPr>
          <p:nvPr>
            <p:ph idx="1"/>
          </p:nvPr>
        </p:nvSpPr>
        <p:spPr>
          <a:xfrm>
            <a:off x="421756" y="6088912"/>
            <a:ext cx="3257107" cy="545806"/>
          </a:xfrm>
        </p:spPr>
        <p:txBody>
          <a:bodyPr/>
          <a:lstStyle/>
          <a:p>
            <a:pPr marL="0" indent="0">
              <a:buNone/>
            </a:pPr>
            <a:r>
              <a:rPr lang="en-US" dirty="0"/>
              <a:t>Kevin D. Membreve</a:t>
            </a:r>
            <a:endParaRPr lang="en-PH" dirty="0"/>
          </a:p>
        </p:txBody>
      </p:sp>
      <p:pic>
        <p:nvPicPr>
          <p:cNvPr id="4" name="Picture 3">
            <a:extLst>
              <a:ext uri="{FF2B5EF4-FFF2-40B4-BE49-F238E27FC236}">
                <a16:creationId xmlns:a16="http://schemas.microsoft.com/office/drawing/2014/main" id="{F5430DB4-F9DE-42DD-8074-B4501569F1C5}"/>
              </a:ext>
            </a:extLst>
          </p:cNvPr>
          <p:cNvPicPr>
            <a:picLocks noChangeAspect="1"/>
          </p:cNvPicPr>
          <p:nvPr/>
        </p:nvPicPr>
        <p:blipFill>
          <a:blip r:embed="rId2"/>
          <a:stretch>
            <a:fillRect/>
          </a:stretch>
        </p:blipFill>
        <p:spPr>
          <a:xfrm>
            <a:off x="4072269" y="0"/>
            <a:ext cx="8119731" cy="6858000"/>
          </a:xfrm>
          <a:prstGeom prst="rect">
            <a:avLst/>
          </a:prstGeom>
        </p:spPr>
      </p:pic>
    </p:spTree>
    <p:extLst>
      <p:ext uri="{BB962C8B-B14F-4D97-AF65-F5344CB8AC3E}">
        <p14:creationId xmlns:p14="http://schemas.microsoft.com/office/powerpoint/2010/main" val="393390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1965-1FB3-4B03-9EEB-0F7856BA7D36}"/>
              </a:ext>
            </a:extLst>
          </p:cNvPr>
          <p:cNvSpPr>
            <a:spLocks noGrp="1"/>
          </p:cNvSpPr>
          <p:nvPr>
            <p:ph type="title"/>
          </p:nvPr>
        </p:nvSpPr>
        <p:spPr>
          <a:xfrm>
            <a:off x="873205" y="892675"/>
            <a:ext cx="9144000" cy="1263649"/>
          </a:xfrm>
        </p:spPr>
        <p:txBody>
          <a:bodyPr/>
          <a:lstStyle/>
          <a:p>
            <a:r>
              <a:rPr lang="en-US" sz="4000" dirty="0">
                <a:latin typeface="Aharoni" panose="02010803020104030203" pitchFamily="2" charset="-79"/>
                <a:cs typeface="Aharoni" panose="02010803020104030203" pitchFamily="2" charset="-79"/>
              </a:rPr>
              <a:t>ORIGIN SWIFT</a:t>
            </a:r>
            <a:endParaRPr lang="en-PH"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D88964AD-83F5-4B1D-BC1D-468C46E81120}"/>
              </a:ext>
            </a:extLst>
          </p:cNvPr>
          <p:cNvSpPr>
            <a:spLocks noGrp="1"/>
          </p:cNvSpPr>
          <p:nvPr>
            <p:ph idx="1"/>
          </p:nvPr>
        </p:nvSpPr>
        <p:spPr>
          <a:xfrm>
            <a:off x="762000" y="2339689"/>
            <a:ext cx="10668000" cy="3945575"/>
          </a:xfrm>
        </p:spPr>
        <p:txBody>
          <a:bodyPr/>
          <a:lstStyle/>
          <a:p>
            <a:pPr marL="0" indent="0" algn="just">
              <a:buNone/>
            </a:pPr>
            <a:r>
              <a:rPr lang="en-US" dirty="0"/>
              <a:t>ORIGIN SWIFT is a platform that allows freelancers to become sellers by showcasing their work samples, descriptions, and pricing. This provides an opportunity for business owners and hiring managers, who are buyers on the platform, to easily find and hire the right freelancer for their project. Additionally, ORIGIN SWIFT offers a simple and efficient way to connect with skilled professionals without having to sift through piles of resumes or conduct countless interviews.</a:t>
            </a:r>
            <a:endParaRPr lang="en-PH" dirty="0"/>
          </a:p>
        </p:txBody>
      </p:sp>
    </p:spTree>
    <p:extLst>
      <p:ext uri="{BB962C8B-B14F-4D97-AF65-F5344CB8AC3E}">
        <p14:creationId xmlns:p14="http://schemas.microsoft.com/office/powerpoint/2010/main" val="392392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2923E-EE68-4C96-B335-29247DCFF8DB}"/>
              </a:ext>
            </a:extLst>
          </p:cNvPr>
          <p:cNvSpPr>
            <a:spLocks noGrp="1"/>
          </p:cNvSpPr>
          <p:nvPr>
            <p:ph idx="1"/>
          </p:nvPr>
        </p:nvSpPr>
        <p:spPr>
          <a:xfrm>
            <a:off x="762000" y="1556207"/>
            <a:ext cx="10668000" cy="3694523"/>
          </a:xfrm>
        </p:spPr>
        <p:txBody>
          <a:bodyPr/>
          <a:lstStyle/>
          <a:p>
            <a:pPr marL="0" indent="0" algn="just">
              <a:buNone/>
            </a:pPr>
            <a:r>
              <a:rPr lang="en-US" dirty="0"/>
              <a:t>The FREELANCE COMPANY PROJECT is a platform designed for freelancers who are actively seeking new projects, as well as business owners and hiring managers who are looking for suitable professional freelancers. Freelancers can create a profile and list themselves as "sellers" to showcase their work samples, descriptions, and pricing. Business owners and hiring managers can create a profile as "buyers" and search for talented freelancers for their projects. Our platform provides an easy-to-use interface for both sellers and buyers to connect and collaborate.</a:t>
            </a:r>
            <a:endParaRPr lang="en-PH" dirty="0"/>
          </a:p>
        </p:txBody>
      </p:sp>
    </p:spTree>
    <p:extLst>
      <p:ext uri="{BB962C8B-B14F-4D97-AF65-F5344CB8AC3E}">
        <p14:creationId xmlns:p14="http://schemas.microsoft.com/office/powerpoint/2010/main" val="415549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7604-0AB6-4136-9144-7D9FB6387DE0}"/>
              </a:ext>
            </a:extLst>
          </p:cNvPr>
          <p:cNvSpPr>
            <a:spLocks noGrp="1"/>
          </p:cNvSpPr>
          <p:nvPr>
            <p:ph type="title"/>
          </p:nvPr>
        </p:nvSpPr>
        <p:spPr>
          <a:xfrm>
            <a:off x="856269" y="387010"/>
            <a:ext cx="9144000" cy="1263649"/>
          </a:xfrm>
        </p:spPr>
        <p:txBody>
          <a:bodyPr/>
          <a:lstStyle/>
          <a:p>
            <a:r>
              <a:rPr lang="en-US" dirty="0">
                <a:latin typeface="Aileron Black" panose="00000A00000000000000" pitchFamily="50" charset="0"/>
              </a:rPr>
              <a:t>OBJECTIVES</a:t>
            </a:r>
            <a:endParaRPr lang="en-PH" dirty="0">
              <a:latin typeface="Aileron Black" panose="00000A00000000000000" pitchFamily="50" charset="0"/>
            </a:endParaRPr>
          </a:p>
        </p:txBody>
      </p:sp>
      <p:sp>
        <p:nvSpPr>
          <p:cNvPr id="3" name="Content Placeholder 2">
            <a:extLst>
              <a:ext uri="{FF2B5EF4-FFF2-40B4-BE49-F238E27FC236}">
                <a16:creationId xmlns:a16="http://schemas.microsoft.com/office/drawing/2014/main" id="{40CECD8C-654B-4997-BBBC-053A5CA776A3}"/>
              </a:ext>
            </a:extLst>
          </p:cNvPr>
          <p:cNvSpPr>
            <a:spLocks noGrp="1"/>
          </p:cNvSpPr>
          <p:nvPr>
            <p:ph idx="1"/>
          </p:nvPr>
        </p:nvSpPr>
        <p:spPr>
          <a:xfrm>
            <a:off x="856269" y="1323451"/>
            <a:ext cx="10668000" cy="5024185"/>
          </a:xfrm>
        </p:spPr>
        <p:txBody>
          <a:bodyPr/>
          <a:lstStyle/>
          <a:p>
            <a:pPr marL="0" lvl="0" indent="0">
              <a:buSzPts val="1400"/>
              <a:buNone/>
            </a:pPr>
            <a:r>
              <a:rPr lang="en-US" sz="2400" dirty="0">
                <a:ea typeface="Roboto"/>
                <a:cs typeface="Roboto"/>
                <a:sym typeface="Roboto"/>
              </a:rPr>
              <a:t>The main objectives of our FREELANCE COMPANY PROJECT are:</a:t>
            </a:r>
          </a:p>
          <a:p>
            <a:pPr marL="139700" lvl="0">
              <a:buSzPts val="1400"/>
            </a:pPr>
            <a:endParaRPr lang="en-US" sz="2400" dirty="0">
              <a:ea typeface="Roboto"/>
              <a:cs typeface="Roboto"/>
              <a:sym typeface="Roboto"/>
            </a:endParaRPr>
          </a:p>
          <a:p>
            <a:r>
              <a:rPr lang="en-US" dirty="0"/>
              <a:t>To provide a platform for freelancers to showcase their work and connect with potential clients and increase their exposure and visibility in the market.</a:t>
            </a:r>
          </a:p>
          <a:p>
            <a:endParaRPr lang="en-US" sz="2400" dirty="0">
              <a:ea typeface="Roboto"/>
              <a:cs typeface="Roboto"/>
              <a:sym typeface="Roboto"/>
            </a:endParaRPr>
          </a:p>
          <a:p>
            <a:r>
              <a:rPr lang="en-US" dirty="0"/>
              <a:t>To make it easy for business owners and hiring managers to find talented freelancers for their projects.</a:t>
            </a:r>
          </a:p>
          <a:p>
            <a:endParaRPr lang="en-US" sz="2400" dirty="0">
              <a:ea typeface="Roboto"/>
              <a:cs typeface="Roboto"/>
              <a:sym typeface="Roboto"/>
            </a:endParaRPr>
          </a:p>
          <a:p>
            <a:r>
              <a:rPr lang="en-US" dirty="0"/>
              <a:t>To promote diversity and inclusivity by catering to freelancers from different industries and backgrounds.</a:t>
            </a:r>
          </a:p>
          <a:p>
            <a:pPr marL="0" lvl="0" indent="0">
              <a:buSzPts val="1400"/>
              <a:buNone/>
            </a:pPr>
            <a:endParaRPr lang="en-US" dirty="0">
              <a:ea typeface="Roboto"/>
              <a:cs typeface="Roboto"/>
              <a:sym typeface="Roboto"/>
            </a:endParaRPr>
          </a:p>
          <a:p>
            <a:endParaRPr lang="en-PH" dirty="0"/>
          </a:p>
        </p:txBody>
      </p:sp>
    </p:spTree>
    <p:extLst>
      <p:ext uri="{BB962C8B-B14F-4D97-AF65-F5344CB8AC3E}">
        <p14:creationId xmlns:p14="http://schemas.microsoft.com/office/powerpoint/2010/main" val="232493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F50AB-4202-484E-8540-6800A09464D3}"/>
              </a:ext>
            </a:extLst>
          </p:cNvPr>
          <p:cNvSpPr>
            <a:spLocks noGrp="1"/>
          </p:cNvSpPr>
          <p:nvPr>
            <p:ph idx="1"/>
          </p:nvPr>
        </p:nvSpPr>
        <p:spPr>
          <a:xfrm>
            <a:off x="762000" y="765964"/>
            <a:ext cx="10668000" cy="5868752"/>
          </a:xfrm>
        </p:spPr>
        <p:txBody>
          <a:bodyPr/>
          <a:lstStyle/>
          <a:p>
            <a:r>
              <a:rPr lang="en-US" dirty="0"/>
              <a:t>To provide a secure platform for freelancers and buyers to collaborate and complete projects.</a:t>
            </a:r>
          </a:p>
          <a:p>
            <a:endParaRPr lang="en-US" sz="2400" dirty="0">
              <a:ea typeface="Roboto"/>
              <a:cs typeface="Roboto"/>
              <a:sym typeface="Roboto"/>
            </a:endParaRPr>
          </a:p>
          <a:p>
            <a:r>
              <a:rPr lang="en-US" dirty="0"/>
              <a:t>To provide a user-friendly interface for both sellers and buyers.</a:t>
            </a:r>
          </a:p>
          <a:p>
            <a:pPr algn="just">
              <a:buSzPts val="1400"/>
            </a:pPr>
            <a:endParaRPr lang="en-US" sz="2400" dirty="0">
              <a:ea typeface="Roboto"/>
              <a:cs typeface="Roboto"/>
              <a:sym typeface="Roboto"/>
            </a:endParaRPr>
          </a:p>
          <a:p>
            <a:r>
              <a:rPr lang="en-US" dirty="0"/>
              <a:t>To continuously improve the platform based on user feedback and market trends.</a:t>
            </a:r>
          </a:p>
          <a:p>
            <a:pPr marL="0" lvl="0" indent="0" algn="just">
              <a:buSzPts val="1400"/>
              <a:buNone/>
            </a:pPr>
            <a:endParaRPr lang="en-US" sz="2400" dirty="0">
              <a:ea typeface="Roboto"/>
              <a:cs typeface="Roboto"/>
              <a:sym typeface="Roboto"/>
            </a:endParaRPr>
          </a:p>
          <a:p>
            <a:pPr marL="0" lvl="0" indent="0" algn="just">
              <a:buSzPts val="1400"/>
              <a:buNone/>
            </a:pPr>
            <a:r>
              <a:rPr lang="en-US" sz="2400" dirty="0"/>
              <a:t>Our objective is to empower freelancers and help business owners find the right freelancers for their needs. We provide a user-friendly platform that promotes diversity and inclusivity, allows freelancers to showcase their work and set their own pricing, and facilitates seamless communication and collaboration between freelancers and buyers. We continuously improve the platform based on user feedback and market trends.</a:t>
            </a:r>
            <a:endParaRPr lang="en-PH" sz="2400" dirty="0"/>
          </a:p>
        </p:txBody>
      </p:sp>
    </p:spTree>
    <p:extLst>
      <p:ext uri="{BB962C8B-B14F-4D97-AF65-F5344CB8AC3E}">
        <p14:creationId xmlns:p14="http://schemas.microsoft.com/office/powerpoint/2010/main" val="118737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8FE5-3A69-428D-BCB6-5DFD99A84456}"/>
              </a:ext>
            </a:extLst>
          </p:cNvPr>
          <p:cNvSpPr>
            <a:spLocks noGrp="1"/>
          </p:cNvSpPr>
          <p:nvPr>
            <p:ph type="title"/>
          </p:nvPr>
        </p:nvSpPr>
        <p:spPr>
          <a:xfrm>
            <a:off x="762000" y="532688"/>
            <a:ext cx="9144000" cy="1263649"/>
          </a:xfrm>
        </p:spPr>
        <p:txBody>
          <a:bodyPr/>
          <a:lstStyle/>
          <a:p>
            <a:r>
              <a:rPr lang="en-US" dirty="0">
                <a:latin typeface="Aileron Black" panose="00000A00000000000000" pitchFamily="50" charset="0"/>
              </a:rPr>
              <a:t>GOAL</a:t>
            </a:r>
            <a:endParaRPr lang="en-PH" dirty="0">
              <a:latin typeface="Aileron Black" panose="00000A00000000000000" pitchFamily="50" charset="0"/>
            </a:endParaRPr>
          </a:p>
        </p:txBody>
      </p:sp>
      <p:sp>
        <p:nvSpPr>
          <p:cNvPr id="3" name="Content Placeholder 2">
            <a:extLst>
              <a:ext uri="{FF2B5EF4-FFF2-40B4-BE49-F238E27FC236}">
                <a16:creationId xmlns:a16="http://schemas.microsoft.com/office/drawing/2014/main" id="{82CD044A-FF20-4D82-B931-567A8EACA2EB}"/>
              </a:ext>
            </a:extLst>
          </p:cNvPr>
          <p:cNvSpPr>
            <a:spLocks noGrp="1"/>
          </p:cNvSpPr>
          <p:nvPr>
            <p:ph idx="1"/>
          </p:nvPr>
        </p:nvSpPr>
        <p:spPr>
          <a:xfrm>
            <a:off x="762000" y="1796337"/>
            <a:ext cx="10668000" cy="4785217"/>
          </a:xfrm>
        </p:spPr>
        <p:txBody>
          <a:bodyPr/>
          <a:lstStyle/>
          <a:p>
            <a:pPr marL="0" indent="0">
              <a:buNone/>
            </a:pPr>
            <a:r>
              <a:rPr lang="en-US" dirty="0"/>
              <a:t>Our project goal for the FREELANCE COMPANY PROJECT is to create a comprehensive platform for freelancers, hiring managers, and business owners to find and collaborate on suitable project opportunities. We aim to connect talented freelancers with potential clients and provide a user-friendly interface for both sellers and buyers to communicate and collaborate. Freelancers can create profiles, showcase their work, set their own pricing, and receive notifications when someone purchases their services. Hiring managers and business owners can easily search and filter freelancers based on their budget and sort freelancers based on best selling, newest, and popular. Our project is focused on empowering freelancers and simplifying the process of finding and completing projects for both freelancers and buyers.</a:t>
            </a:r>
            <a:endParaRPr lang="en-PH" dirty="0"/>
          </a:p>
        </p:txBody>
      </p:sp>
    </p:spTree>
    <p:extLst>
      <p:ext uri="{BB962C8B-B14F-4D97-AF65-F5344CB8AC3E}">
        <p14:creationId xmlns:p14="http://schemas.microsoft.com/office/powerpoint/2010/main" val="312784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B0DB-5F8C-47C5-A3A0-E0649FFF4604}"/>
              </a:ext>
            </a:extLst>
          </p:cNvPr>
          <p:cNvSpPr>
            <a:spLocks noGrp="1"/>
          </p:cNvSpPr>
          <p:nvPr>
            <p:ph type="title"/>
          </p:nvPr>
        </p:nvSpPr>
        <p:spPr>
          <a:xfrm>
            <a:off x="762000" y="1092402"/>
            <a:ext cx="9144000" cy="1263649"/>
          </a:xfrm>
        </p:spPr>
        <p:txBody>
          <a:bodyPr/>
          <a:lstStyle/>
          <a:p>
            <a:r>
              <a:rPr lang="en-US" dirty="0">
                <a:latin typeface="Aileron Black" panose="00000A00000000000000" pitchFamily="50" charset="0"/>
              </a:rPr>
              <a:t>PROJECT TIMELINE</a:t>
            </a:r>
            <a:endParaRPr lang="en-PH" dirty="0">
              <a:latin typeface="Aileron Black" panose="00000A00000000000000" pitchFamily="50" charset="0"/>
            </a:endParaRPr>
          </a:p>
        </p:txBody>
      </p:sp>
      <p:sp>
        <p:nvSpPr>
          <p:cNvPr id="3" name="Content Placeholder 2">
            <a:extLst>
              <a:ext uri="{FF2B5EF4-FFF2-40B4-BE49-F238E27FC236}">
                <a16:creationId xmlns:a16="http://schemas.microsoft.com/office/drawing/2014/main" id="{4AD81956-B11A-4221-A26B-C8E82915038B}"/>
              </a:ext>
            </a:extLst>
          </p:cNvPr>
          <p:cNvSpPr>
            <a:spLocks noGrp="1"/>
          </p:cNvSpPr>
          <p:nvPr>
            <p:ph idx="1"/>
          </p:nvPr>
        </p:nvSpPr>
        <p:spPr>
          <a:xfrm>
            <a:off x="762000" y="2215299"/>
            <a:ext cx="10668000" cy="4034672"/>
          </a:xfrm>
        </p:spPr>
        <p:txBody>
          <a:bodyPr/>
          <a:lstStyle/>
          <a:p>
            <a:r>
              <a:rPr lang="en-US" dirty="0"/>
              <a:t>Conduct Research – 1-3 days</a:t>
            </a:r>
          </a:p>
          <a:p>
            <a:r>
              <a:rPr lang="en-US" dirty="0"/>
              <a:t>Write Content – 1-5 days</a:t>
            </a:r>
          </a:p>
          <a:p>
            <a:r>
              <a:rPr lang="en-US" dirty="0"/>
              <a:t>Design Pages – 1week and 4days</a:t>
            </a:r>
          </a:p>
          <a:p>
            <a:r>
              <a:rPr lang="en-US" dirty="0"/>
              <a:t>Review Design – 5 days</a:t>
            </a:r>
          </a:p>
          <a:p>
            <a:r>
              <a:rPr lang="en-US" dirty="0"/>
              <a:t>Coding – 1-2 weeks</a:t>
            </a:r>
          </a:p>
          <a:p>
            <a:r>
              <a:rPr lang="en-US" dirty="0"/>
              <a:t>Review – 1 week</a:t>
            </a:r>
            <a:endParaRPr lang="en-PH" dirty="0"/>
          </a:p>
        </p:txBody>
      </p:sp>
    </p:spTree>
    <p:extLst>
      <p:ext uri="{BB962C8B-B14F-4D97-AF65-F5344CB8AC3E}">
        <p14:creationId xmlns:p14="http://schemas.microsoft.com/office/powerpoint/2010/main" val="114116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047439-E406-4498-AC30-18C5421B8573}"/>
              </a:ext>
            </a:extLst>
          </p:cNvPr>
          <p:cNvSpPr/>
          <p:nvPr/>
        </p:nvSpPr>
        <p:spPr>
          <a:xfrm>
            <a:off x="4288465" y="132910"/>
            <a:ext cx="1892596" cy="10738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HOMEPAGE</a:t>
            </a:r>
            <a:endParaRPr lang="en-PH" dirty="0">
              <a:solidFill>
                <a:schemeClr val="bg1"/>
              </a:solidFill>
            </a:endParaRPr>
          </a:p>
        </p:txBody>
      </p:sp>
      <p:cxnSp>
        <p:nvCxnSpPr>
          <p:cNvPr id="6" name="Straight Connector 5">
            <a:extLst>
              <a:ext uri="{FF2B5EF4-FFF2-40B4-BE49-F238E27FC236}">
                <a16:creationId xmlns:a16="http://schemas.microsoft.com/office/drawing/2014/main" id="{C47C847D-BA39-41E3-BA5A-B5C524B62C91}"/>
              </a:ext>
            </a:extLst>
          </p:cNvPr>
          <p:cNvCxnSpPr>
            <a:cxnSpLocks/>
          </p:cNvCxnSpPr>
          <p:nvPr/>
        </p:nvCxnSpPr>
        <p:spPr>
          <a:xfrm>
            <a:off x="5209073" y="1206798"/>
            <a:ext cx="0" cy="46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A6A9-3E9E-4882-A135-1D7283FC079E}"/>
              </a:ext>
            </a:extLst>
          </p:cNvPr>
          <p:cNvCxnSpPr>
            <a:cxnSpLocks/>
          </p:cNvCxnSpPr>
          <p:nvPr/>
        </p:nvCxnSpPr>
        <p:spPr>
          <a:xfrm flipH="1">
            <a:off x="2146884" y="1738424"/>
            <a:ext cx="3161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C2FFA8E-9E03-42C9-89C5-90DAD2FEDFC5}"/>
              </a:ext>
            </a:extLst>
          </p:cNvPr>
          <p:cNvCxnSpPr/>
          <p:nvPr/>
        </p:nvCxnSpPr>
        <p:spPr>
          <a:xfrm>
            <a:off x="2146884" y="1743738"/>
            <a:ext cx="0" cy="28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B23CF88-A986-4159-B087-CDFF945C1D1B}"/>
              </a:ext>
            </a:extLst>
          </p:cNvPr>
          <p:cNvCxnSpPr/>
          <p:nvPr/>
        </p:nvCxnSpPr>
        <p:spPr>
          <a:xfrm>
            <a:off x="5234763" y="1743740"/>
            <a:ext cx="35158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43771A-EBAA-40F3-89B5-2FAFA69ED97C}"/>
              </a:ext>
            </a:extLst>
          </p:cNvPr>
          <p:cNvCxnSpPr>
            <a:cxnSpLocks/>
          </p:cNvCxnSpPr>
          <p:nvPr/>
        </p:nvCxnSpPr>
        <p:spPr>
          <a:xfrm>
            <a:off x="8750596" y="1738424"/>
            <a:ext cx="0" cy="28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D4A3B96-9B9C-4EB2-95EE-3A5A385C1BC8}"/>
              </a:ext>
            </a:extLst>
          </p:cNvPr>
          <p:cNvSpPr/>
          <p:nvPr/>
        </p:nvSpPr>
        <p:spPr>
          <a:xfrm>
            <a:off x="1491685" y="2029493"/>
            <a:ext cx="1422964" cy="95690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LOGO</a:t>
            </a:r>
            <a:endParaRPr lang="en-PH" dirty="0">
              <a:solidFill>
                <a:schemeClr val="bg1"/>
              </a:solidFill>
            </a:endParaRPr>
          </a:p>
        </p:txBody>
      </p:sp>
      <p:cxnSp>
        <p:nvCxnSpPr>
          <p:cNvPr id="36" name="Straight Arrow Connector 35">
            <a:extLst>
              <a:ext uri="{FF2B5EF4-FFF2-40B4-BE49-F238E27FC236}">
                <a16:creationId xmlns:a16="http://schemas.microsoft.com/office/drawing/2014/main" id="{F607C214-E4CB-4470-A836-5C927390DB21}"/>
              </a:ext>
            </a:extLst>
          </p:cNvPr>
          <p:cNvCxnSpPr/>
          <p:nvPr/>
        </p:nvCxnSpPr>
        <p:spPr>
          <a:xfrm>
            <a:off x="2146884" y="2978426"/>
            <a:ext cx="0" cy="28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A1C277B-5415-4213-B107-632CB36900EF}"/>
              </a:ext>
            </a:extLst>
          </p:cNvPr>
          <p:cNvSpPr/>
          <p:nvPr/>
        </p:nvSpPr>
        <p:spPr>
          <a:xfrm>
            <a:off x="1315816" y="3272157"/>
            <a:ext cx="1718046" cy="95690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 Bar</a:t>
            </a:r>
            <a:endParaRPr lang="en-PH" dirty="0">
              <a:solidFill>
                <a:schemeClr val="bg1"/>
              </a:solidFill>
            </a:endParaRPr>
          </a:p>
        </p:txBody>
      </p:sp>
      <p:sp>
        <p:nvSpPr>
          <p:cNvPr id="54" name="Rectangle 53">
            <a:extLst>
              <a:ext uri="{FF2B5EF4-FFF2-40B4-BE49-F238E27FC236}">
                <a16:creationId xmlns:a16="http://schemas.microsoft.com/office/drawing/2014/main" id="{2398C44E-227B-4BA3-A42B-A573D062FCF2}"/>
              </a:ext>
            </a:extLst>
          </p:cNvPr>
          <p:cNvSpPr/>
          <p:nvPr/>
        </p:nvSpPr>
        <p:spPr>
          <a:xfrm>
            <a:off x="4545452" y="3424297"/>
            <a:ext cx="1422964" cy="19112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MORE CONTENTS</a:t>
            </a:r>
          </a:p>
        </p:txBody>
      </p:sp>
      <p:sp>
        <p:nvSpPr>
          <p:cNvPr id="30" name="Rectangle 29">
            <a:extLst>
              <a:ext uri="{FF2B5EF4-FFF2-40B4-BE49-F238E27FC236}">
                <a16:creationId xmlns:a16="http://schemas.microsoft.com/office/drawing/2014/main" id="{C90DD8CD-E029-47B2-8CE4-C1C4573F5B82}"/>
              </a:ext>
            </a:extLst>
          </p:cNvPr>
          <p:cNvSpPr/>
          <p:nvPr/>
        </p:nvSpPr>
        <p:spPr>
          <a:xfrm>
            <a:off x="4571123" y="2054713"/>
            <a:ext cx="1275901" cy="95690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HOME</a:t>
            </a:r>
            <a:endParaRPr lang="en-PH" dirty="0">
              <a:solidFill>
                <a:schemeClr val="bg1"/>
              </a:solidFill>
            </a:endParaRPr>
          </a:p>
        </p:txBody>
      </p:sp>
      <p:cxnSp>
        <p:nvCxnSpPr>
          <p:cNvPr id="33" name="Straight Arrow Connector 32">
            <a:extLst>
              <a:ext uri="{FF2B5EF4-FFF2-40B4-BE49-F238E27FC236}">
                <a16:creationId xmlns:a16="http://schemas.microsoft.com/office/drawing/2014/main" id="{E5D1C062-02E4-4AB5-B11C-4D97452A8159}"/>
              </a:ext>
            </a:extLst>
          </p:cNvPr>
          <p:cNvCxnSpPr/>
          <p:nvPr/>
        </p:nvCxnSpPr>
        <p:spPr>
          <a:xfrm>
            <a:off x="5209073" y="1742417"/>
            <a:ext cx="0" cy="28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7CDC22-F8DB-43C6-ACF5-97460B88EC07}"/>
              </a:ext>
            </a:extLst>
          </p:cNvPr>
          <p:cNvSpPr/>
          <p:nvPr/>
        </p:nvSpPr>
        <p:spPr>
          <a:xfrm>
            <a:off x="4351386" y="5902063"/>
            <a:ext cx="1829675" cy="8230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FOOTER</a:t>
            </a:r>
            <a:endParaRPr lang="en-PH" dirty="0">
              <a:solidFill>
                <a:schemeClr val="bg1"/>
              </a:solidFill>
            </a:endParaRPr>
          </a:p>
        </p:txBody>
      </p:sp>
      <p:sp>
        <p:nvSpPr>
          <p:cNvPr id="63" name="Rectangle 62">
            <a:extLst>
              <a:ext uri="{FF2B5EF4-FFF2-40B4-BE49-F238E27FC236}">
                <a16:creationId xmlns:a16="http://schemas.microsoft.com/office/drawing/2014/main" id="{B6D2E007-461A-41C4-9E2D-E83C3C639DC7}"/>
              </a:ext>
            </a:extLst>
          </p:cNvPr>
          <p:cNvSpPr/>
          <p:nvPr/>
        </p:nvSpPr>
        <p:spPr>
          <a:xfrm>
            <a:off x="7604886" y="2025500"/>
            <a:ext cx="2440230" cy="95690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NAVIGATION TABS</a:t>
            </a:r>
            <a:endParaRPr lang="en-PH" dirty="0">
              <a:solidFill>
                <a:schemeClr val="bg1"/>
              </a:solidFill>
            </a:endParaRPr>
          </a:p>
        </p:txBody>
      </p:sp>
    </p:spTree>
    <p:extLst>
      <p:ext uri="{BB962C8B-B14F-4D97-AF65-F5344CB8AC3E}">
        <p14:creationId xmlns:p14="http://schemas.microsoft.com/office/powerpoint/2010/main" val="152135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circle(i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randombar(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circle(in)">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circle(i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circle(in)">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circle(in)">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7" grpId="0" animBg="1"/>
      <p:bldP spid="54" grpId="0" animBg="1"/>
      <p:bldP spid="30" grpId="0" animBg="1"/>
      <p:bldP spid="61" grpId="0" animBg="1"/>
      <p:bldP spid="63" grpId="0" animBg="1"/>
    </p:bldLst>
  </p:timing>
</p:sld>
</file>

<file path=ppt/theme/theme1.xml><?xml version="1.0" encoding="utf-8"?>
<a:theme xmlns:a="http://schemas.openxmlformats.org/drawingml/2006/main" name="Torn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526</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Aileron Black</vt:lpstr>
      <vt:lpstr>Arial</vt:lpstr>
      <vt:lpstr>Arial Nova Cond</vt:lpstr>
      <vt:lpstr>Calibri</vt:lpstr>
      <vt:lpstr>Impact</vt:lpstr>
      <vt:lpstr>Roboto</vt:lpstr>
      <vt:lpstr>TornVTI</vt:lpstr>
      <vt:lpstr>ORIGIN SWIFT</vt:lpstr>
      <vt:lpstr>ORIGIN SWIFT</vt:lpstr>
      <vt:lpstr>PowerPoint Presentation</vt:lpstr>
      <vt:lpstr>OBJECTIVES</vt:lpstr>
      <vt:lpstr>PowerPoint Presentation</vt:lpstr>
      <vt:lpstr>GOAL</vt:lpstr>
      <vt:lpstr>PROJECT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TUF</dc:creator>
  <cp:lastModifiedBy>Kevin Membreve</cp:lastModifiedBy>
  <cp:revision>22</cp:revision>
  <dcterms:created xsi:type="dcterms:W3CDTF">2023-03-26T04:18:56Z</dcterms:created>
  <dcterms:modified xsi:type="dcterms:W3CDTF">2023-04-19T14:44:27Z</dcterms:modified>
</cp:coreProperties>
</file>