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9" r:id="rId4"/>
    <p:sldId id="280" r:id="rId5"/>
    <p:sldId id="284" r:id="rId6"/>
    <p:sldId id="288" r:id="rId7"/>
    <p:sldId id="289" r:id="rId8"/>
    <p:sldId id="285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0" r:id="rId22"/>
    <p:sldId id="301" r:id="rId23"/>
    <p:sldId id="302" r:id="rId24"/>
    <p:sldId id="306" r:id="rId25"/>
    <p:sldId id="304" r:id="rId26"/>
    <p:sldId id="305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64C"/>
    <a:srgbClr val="B0C592"/>
    <a:srgbClr val="815E5B"/>
    <a:srgbClr val="EBD494"/>
    <a:srgbClr val="496394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#consumerapi" TargetMode="External"/><Relationship Id="rId2" Type="http://schemas.openxmlformats.org/officeDocument/2006/relationships/hyperlink" Target="https://kafka.apache.org/documentation.html#producer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fka.apache.org/documentation/#gettingStarted" TargetMode="External"/><Relationship Id="rId5" Type="http://schemas.openxmlformats.org/officeDocument/2006/relationships/hyperlink" Target="https://kafka.apache.org/documentation.html#connect" TargetMode="External"/><Relationship Id="rId4" Type="http://schemas.openxmlformats.org/officeDocument/2006/relationships/hyperlink" Target="https://kafka.apache.org/documentation/stream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victorosorio" TargetMode="External"/><Relationship Id="rId3" Type="http://schemas.openxmlformats.org/officeDocument/2006/relationships/hyperlink" Target="https://twitter.com/vepo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github.com/vep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mvnrepository.com/artifact/org.apache.kafka/kafka-clien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.quarkus.i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kafka" TargetMode="External"/><Relationship Id="rId2" Type="http://schemas.openxmlformats.org/officeDocument/2006/relationships/hyperlink" Target="https://quarkus.io/guides/confi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ervices.io/patterns/data/database-per-servic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C7D9-FC03-4D98-B81C-0CB321B8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298448"/>
          </a:xfrm>
        </p:spPr>
        <p:txBody>
          <a:bodyPr/>
          <a:lstStyle/>
          <a:p>
            <a:r>
              <a:rPr lang="pt-BR" dirty="0"/>
              <a:t>Apache Kafka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99892CC-008D-43DE-AB03-1B2F929C9156}"/>
              </a:ext>
            </a:extLst>
          </p:cNvPr>
          <p:cNvSpPr txBox="1">
            <a:spLocks/>
          </p:cNvSpPr>
          <p:nvPr/>
        </p:nvSpPr>
        <p:spPr>
          <a:xfrm>
            <a:off x="1261872" y="2069284"/>
            <a:ext cx="9418320" cy="82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Uma introdução para Desenvolvedores e Arquitetos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6136F98-36B4-4FBD-80DC-C9F6544B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41" y="3192770"/>
            <a:ext cx="1737829" cy="268305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98D7A79-15EC-408A-95A6-8FCF60F4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743759" cy="22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4466B-AB8D-4274-98FF-3B68333A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Pub/Sub </a:t>
            </a:r>
            <a:r>
              <a:rPr lang="pt-BR" dirty="0" err="1"/>
              <a:t>Alternatives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FAE4F-2824-449F-9819-30E7F138E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Kinesis</a:t>
            </a:r>
            <a:r>
              <a:rPr lang="pt-BR" dirty="0"/>
              <a:t>.</a:t>
            </a:r>
          </a:p>
          <a:p>
            <a:r>
              <a:rPr lang="pt-BR" dirty="0" err="1"/>
              <a:t>RabbitMQ</a:t>
            </a:r>
            <a:r>
              <a:rPr lang="pt-BR" dirty="0"/>
              <a:t>.</a:t>
            </a:r>
          </a:p>
          <a:p>
            <a:r>
              <a:rPr lang="pt-BR" dirty="0"/>
              <a:t>Apache Kafka.</a:t>
            </a:r>
          </a:p>
          <a:p>
            <a:r>
              <a:rPr lang="pt-BR" dirty="0" err="1"/>
              <a:t>MuleSoft</a:t>
            </a:r>
            <a:r>
              <a:rPr lang="pt-BR" dirty="0"/>
              <a:t> </a:t>
            </a:r>
            <a:r>
              <a:rPr lang="pt-BR" dirty="0" err="1"/>
              <a:t>Anypoint</a:t>
            </a:r>
            <a:r>
              <a:rPr lang="pt-BR" dirty="0"/>
              <a:t> Platform.</a:t>
            </a:r>
          </a:p>
          <a:p>
            <a:r>
              <a:rPr lang="pt-BR" dirty="0"/>
              <a:t>Azure </a:t>
            </a:r>
            <a:r>
              <a:rPr lang="pt-BR" dirty="0" err="1"/>
              <a:t>Event</a:t>
            </a:r>
            <a:r>
              <a:rPr lang="pt-BR" dirty="0"/>
              <a:t> Hubs.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5A269C8-63D5-41F8-A3DA-3E022FBEB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/>
              <a:t>PieSync</a:t>
            </a:r>
            <a:r>
              <a:rPr lang="pt-BR" dirty="0"/>
              <a:t>.</a:t>
            </a:r>
          </a:p>
          <a:p>
            <a:r>
              <a:rPr lang="pt-BR" dirty="0"/>
              <a:t>TIBCO </a:t>
            </a:r>
            <a:r>
              <a:rPr lang="pt-BR" dirty="0" err="1"/>
              <a:t>Spotfire</a:t>
            </a:r>
            <a:r>
              <a:rPr lang="pt-BR" dirty="0"/>
              <a:t>.</a:t>
            </a:r>
          </a:p>
          <a:p>
            <a:r>
              <a:rPr lang="pt-BR" dirty="0"/>
              <a:t>IBM MQ.</a:t>
            </a:r>
          </a:p>
          <a:p>
            <a:r>
              <a:rPr lang="pt-BR" dirty="0"/>
              <a:t>Google Cloud Pub/Sub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C203896-2637-40FA-855A-349224AC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32" y="3783965"/>
            <a:ext cx="4286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89E2B-D72F-440C-9BA8-6F81A9C9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80"/>
            <a:ext cx="5997678" cy="1304726"/>
          </a:xfrm>
        </p:spPr>
        <p:txBody>
          <a:bodyPr anchor="t">
            <a:normAutofit/>
          </a:bodyPr>
          <a:lstStyle/>
          <a:p>
            <a:r>
              <a:rPr lang="pt-BR" dirty="0"/>
              <a:t>Porque o Apache Kafka?</a:t>
            </a:r>
          </a:p>
        </p:txBody>
      </p:sp>
      <p:pic>
        <p:nvPicPr>
          <p:cNvPr id="10" name="Imagem 9" descr="Texto branco sobre fundo preto&#10;&#10;Descrição gerada automaticamente">
            <a:extLst>
              <a:ext uri="{FF2B5EF4-FFF2-40B4-BE49-F238E27FC236}">
                <a16:creationId xmlns:a16="http://schemas.microsoft.com/office/drawing/2014/main" id="{3E2B0204-7FE2-47AD-8CE4-31C3E3E2B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5" r="4425" b="-2"/>
          <a:stretch/>
        </p:blipFill>
        <p:spPr>
          <a:xfrm>
            <a:off x="633999" y="640080"/>
            <a:ext cx="4019312" cy="5588101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C992B1-AA05-4D90-9B69-AAB98CC0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286000"/>
            <a:ext cx="6015571" cy="3894137"/>
          </a:xfrm>
        </p:spPr>
        <p:txBody>
          <a:bodyPr>
            <a:normAutofit/>
          </a:bodyPr>
          <a:lstStyle/>
          <a:p>
            <a:r>
              <a:rPr lang="pt-BR"/>
              <a:t>Por causa das escolhas arquiteturais é possível entregar:</a:t>
            </a:r>
          </a:p>
          <a:p>
            <a:pPr lvl="1"/>
            <a:r>
              <a:rPr lang="en-US" b="1"/>
              <a:t>High-throughput</a:t>
            </a:r>
            <a:r>
              <a:rPr lang="en-US"/>
              <a:t>: Kafka is capable of handling high-velocity and high-volume data using not so large hardware. It is capable of supporting message throughput of thousands of messages per second.</a:t>
            </a:r>
          </a:p>
          <a:p>
            <a:pPr lvl="1"/>
            <a:r>
              <a:rPr lang="en-US" b="1"/>
              <a:t>Low latency</a:t>
            </a:r>
            <a:r>
              <a:rPr lang="en-US"/>
              <a:t>: Kafka is able to handle these messages with very low latency of the range of milliseconds, demanded by most of new use cases.</a:t>
            </a:r>
          </a:p>
          <a:p>
            <a:pPr lvl="1"/>
            <a:r>
              <a:rPr lang="en-US" b="1"/>
              <a:t>Fault tolerant</a:t>
            </a:r>
            <a:r>
              <a:rPr lang="en-US"/>
              <a:t>: The inherent capability of Kafka to be resistant to node/machine failure within a cluster.</a:t>
            </a:r>
          </a:p>
          <a:p>
            <a:pPr lvl="1"/>
            <a:r>
              <a:rPr lang="en-US" b="1"/>
              <a:t>Durability</a:t>
            </a:r>
            <a:r>
              <a:rPr lang="en-US"/>
              <a:t>: The data/messages are persistent on disk, making it durable and messages are also replicated ...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75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C7A545-58CA-43E1-9E3C-435ACB966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Como é definida a Arquitetura de um broker Kafka?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CCFB0A1-0D85-40DE-A748-102733252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4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7A980-D520-456B-B05E-63DFFAD1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pt-BR" sz="3200"/>
              <a:t>Definindo os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A8068-3775-48FD-9828-99298195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pt-BR" b="1" dirty="0"/>
              <a:t>Kafka Cluster</a:t>
            </a:r>
          </a:p>
          <a:p>
            <a:r>
              <a:rPr lang="pt-BR" b="1" dirty="0" err="1"/>
              <a:t>Producers</a:t>
            </a:r>
            <a:endParaRPr lang="pt-BR" b="1" dirty="0"/>
          </a:p>
          <a:p>
            <a:r>
              <a:rPr lang="pt-BR" b="1" dirty="0" err="1"/>
              <a:t>Consumers</a:t>
            </a:r>
            <a:endParaRPr lang="pt-BR" b="1" dirty="0"/>
          </a:p>
          <a:p>
            <a:r>
              <a:rPr lang="pt-BR" sz="1400" dirty="0" err="1"/>
              <a:t>Stream</a:t>
            </a:r>
            <a:r>
              <a:rPr lang="pt-BR" sz="1400" dirty="0"/>
              <a:t> Processors</a:t>
            </a:r>
          </a:p>
          <a:p>
            <a:r>
              <a:rPr lang="pt-BR" sz="1400" dirty="0" err="1"/>
              <a:t>Connectors</a:t>
            </a:r>
            <a:endParaRPr lang="pt-BR" sz="1400" dirty="0"/>
          </a:p>
        </p:txBody>
      </p:sp>
      <p:pic>
        <p:nvPicPr>
          <p:cNvPr id="7" name="Imagem 6" descr="Uma imagem contendo estacionamento, placa, medidor, rua&#10;&#10;Descrição gerada automaticamente">
            <a:extLst>
              <a:ext uri="{FF2B5EF4-FFF2-40B4-BE49-F238E27FC236}">
                <a16:creationId xmlns:a16="http://schemas.microsoft.com/office/drawing/2014/main" id="{C86F3ADD-8AB4-405E-B8A9-B51668BB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8720"/>
            <a:ext cx="6155736" cy="51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9A06-7F48-4967-9DF3-76ADBA9E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APIs Kafka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DB55FB-16AD-4E6A-8AE7-CE16A41C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has four core APIs: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Producer API</a:t>
            </a:r>
            <a:r>
              <a:rPr lang="en-US" dirty="0"/>
              <a:t> allows an application to publish a stream of records to one or more Kafka topics.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Consumer API</a:t>
            </a:r>
            <a:r>
              <a:rPr lang="en-US" dirty="0"/>
              <a:t> allows an application to subscribe to one or more topics and process the stream of records produced to them.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4"/>
              </a:rPr>
              <a:t>Streams API</a:t>
            </a:r>
            <a:r>
              <a:rPr lang="en-US" dirty="0"/>
              <a:t> allows an application to act as a </a:t>
            </a:r>
            <a:r>
              <a:rPr lang="en-US" i="1" dirty="0"/>
              <a:t>stream processor</a:t>
            </a:r>
            <a:r>
              <a:rPr lang="en-US" dirty="0"/>
              <a:t>, consuming an input stream from one or more topics and producing an output stream to one or more output topics, effectively transforming the input streams to output streams.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5"/>
              </a:rPr>
              <a:t>Connector API</a:t>
            </a:r>
            <a:r>
              <a:rPr lang="en-US" dirty="0"/>
              <a:t> allows building and running reusable producers or consumers that connect Kafka topics to existing applications or data systems. For example, a connector to a relational database might capture every change to a table. </a:t>
            </a:r>
          </a:p>
          <a:p>
            <a:pPr lvl="1"/>
            <a:endParaRPr lang="en-US" dirty="0"/>
          </a:p>
          <a:p>
            <a:pPr marL="274320" lvl="1" indent="0" algn="r">
              <a:buNone/>
            </a:pPr>
            <a:r>
              <a:rPr lang="en-US" b="1" dirty="0"/>
              <a:t>Fonte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https://kafka.apache.org/documentation/#gettingStarted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68AF-E08A-4722-B0C8-2734EC80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mensagem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EE3469-7313-4936-B647-8637667B46CB}"/>
              </a:ext>
            </a:extLst>
          </p:cNvPr>
          <p:cNvSpPr/>
          <p:nvPr/>
        </p:nvSpPr>
        <p:spPr>
          <a:xfrm>
            <a:off x="1638300" y="3429000"/>
            <a:ext cx="1304925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Producer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5F6543-1BD7-4DE8-8EC8-5C3AFD8A0411}"/>
              </a:ext>
            </a:extLst>
          </p:cNvPr>
          <p:cNvSpPr/>
          <p:nvPr/>
        </p:nvSpPr>
        <p:spPr>
          <a:xfrm>
            <a:off x="4803267" y="3543299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1182C04-FFCE-4C7B-8A56-7D3E79CE9DAE}"/>
              </a:ext>
            </a:extLst>
          </p:cNvPr>
          <p:cNvSpPr/>
          <p:nvPr/>
        </p:nvSpPr>
        <p:spPr>
          <a:xfrm>
            <a:off x="4727067" y="3486150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C47A8B-D9A3-460C-B5C4-28133EE9686E}"/>
              </a:ext>
            </a:extLst>
          </p:cNvPr>
          <p:cNvSpPr/>
          <p:nvPr/>
        </p:nvSpPr>
        <p:spPr>
          <a:xfrm>
            <a:off x="4650867" y="3409950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CA4258-FC1A-4386-A661-501247352C5E}"/>
              </a:ext>
            </a:extLst>
          </p:cNvPr>
          <p:cNvSpPr/>
          <p:nvPr/>
        </p:nvSpPr>
        <p:spPr>
          <a:xfrm>
            <a:off x="4574667" y="3333750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AC23DF-DC40-4793-A3E2-77F280A665FB}"/>
              </a:ext>
            </a:extLst>
          </p:cNvPr>
          <p:cNvSpPr/>
          <p:nvPr/>
        </p:nvSpPr>
        <p:spPr>
          <a:xfrm>
            <a:off x="4498467" y="3257550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764941D-C0BA-4B68-8647-D26DE716102E}"/>
              </a:ext>
            </a:extLst>
          </p:cNvPr>
          <p:cNvSpPr/>
          <p:nvPr/>
        </p:nvSpPr>
        <p:spPr>
          <a:xfrm>
            <a:off x="2943225" y="4029075"/>
            <a:ext cx="1555242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CCFAE3-A513-4FEA-884B-1C9A3B2CC862}"/>
              </a:ext>
            </a:extLst>
          </p:cNvPr>
          <p:cNvSpPr/>
          <p:nvPr/>
        </p:nvSpPr>
        <p:spPr>
          <a:xfrm>
            <a:off x="7669530" y="3486150"/>
            <a:ext cx="1304925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Consumer</a:t>
            </a:r>
            <a:endParaRPr lang="pt-BR" dirty="0"/>
          </a:p>
        </p:txBody>
      </p:sp>
      <p:pic>
        <p:nvPicPr>
          <p:cNvPr id="13" name="Gráfico 12" descr="Envelope">
            <a:extLst>
              <a:ext uri="{FF2B5EF4-FFF2-40B4-BE49-F238E27FC236}">
                <a16:creationId xmlns:a16="http://schemas.microsoft.com/office/drawing/2014/main" id="{D943ED82-1D05-48C9-921A-6CF7C896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526" y="4333876"/>
            <a:ext cx="647699" cy="647699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C692E173-A124-472A-85C7-6D3C72DF7892}"/>
              </a:ext>
            </a:extLst>
          </p:cNvPr>
          <p:cNvSpPr/>
          <p:nvPr/>
        </p:nvSpPr>
        <p:spPr>
          <a:xfrm>
            <a:off x="6114288" y="4038598"/>
            <a:ext cx="1555242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F0E2BD-ADD1-4C77-B4C0-497DDF7D975A}"/>
              </a:ext>
            </a:extLst>
          </p:cNvPr>
          <p:cNvSpPr txBox="1"/>
          <p:nvPr/>
        </p:nvSpPr>
        <p:spPr>
          <a:xfrm>
            <a:off x="3314793" y="3720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Tópico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C62A4A6-82E4-4A53-A085-9FAD1402DB3A}"/>
              </a:ext>
            </a:extLst>
          </p:cNvPr>
          <p:cNvSpPr txBox="1"/>
          <p:nvPr/>
        </p:nvSpPr>
        <p:spPr>
          <a:xfrm>
            <a:off x="3404015" y="420489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</a:rPr>
              <a:t>Chave</a:t>
            </a:r>
          </a:p>
        </p:txBody>
      </p:sp>
      <p:pic>
        <p:nvPicPr>
          <p:cNvPr id="22" name="Gráfico 21" descr="Envelope">
            <a:extLst>
              <a:ext uri="{FF2B5EF4-FFF2-40B4-BE49-F238E27FC236}">
                <a16:creationId xmlns:a16="http://schemas.microsoft.com/office/drawing/2014/main" id="{7D4B67F6-D645-4D90-9EA8-C67B4751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343" y="4282946"/>
            <a:ext cx="647699" cy="64769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172C736-0697-4605-B8EF-31F087D3C024}"/>
              </a:ext>
            </a:extLst>
          </p:cNvPr>
          <p:cNvSpPr txBox="1"/>
          <p:nvPr/>
        </p:nvSpPr>
        <p:spPr>
          <a:xfrm>
            <a:off x="6388610" y="3669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Tópico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8670AD-EA56-440B-AF4C-90068A1D5FC8}"/>
              </a:ext>
            </a:extLst>
          </p:cNvPr>
          <p:cNvSpPr txBox="1"/>
          <p:nvPr/>
        </p:nvSpPr>
        <p:spPr>
          <a:xfrm>
            <a:off x="6477832" y="415396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</a:rPr>
              <a:t>Chave</a:t>
            </a:r>
          </a:p>
        </p:txBody>
      </p:sp>
    </p:spTree>
    <p:extLst>
      <p:ext uri="{BB962C8B-B14F-4D97-AF65-F5344CB8AC3E}">
        <p14:creationId xmlns:p14="http://schemas.microsoft.com/office/powerpoint/2010/main" val="10030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30E8-9E3B-4E80-9E4A-E12965E4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mensagem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B62DDD-A38F-4C1C-A332-C93D6E92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Tópico</a:t>
            </a:r>
            <a:r>
              <a:rPr lang="pt-BR" dirty="0"/>
              <a:t> é uma categoria ou o nome do Feed/</a:t>
            </a:r>
            <a:r>
              <a:rPr lang="pt-BR" dirty="0" err="1"/>
              <a:t>Stream</a:t>
            </a:r>
            <a:endParaRPr lang="pt-BR" dirty="0"/>
          </a:p>
          <a:p>
            <a:pPr lvl="1"/>
            <a:r>
              <a:rPr lang="pt-BR" dirty="0"/>
              <a:t>Deve ser muito bem definido</a:t>
            </a:r>
          </a:p>
          <a:p>
            <a:r>
              <a:rPr lang="pt-BR" b="1" dirty="0"/>
              <a:t>Chave</a:t>
            </a:r>
            <a:r>
              <a:rPr lang="pt-BR" dirty="0"/>
              <a:t> é o identificador da Mensagem</a:t>
            </a:r>
          </a:p>
          <a:p>
            <a:pPr lvl="1"/>
            <a:r>
              <a:rPr lang="pt-BR" dirty="0"/>
              <a:t>Pode ser nulo!</a:t>
            </a:r>
          </a:p>
          <a:p>
            <a:pPr lvl="1"/>
            <a:r>
              <a:rPr lang="pt-BR" dirty="0"/>
              <a:t>Deve ser muito bem definido, irá determinar o comportamento do </a:t>
            </a:r>
            <a:r>
              <a:rPr lang="pt-BR" dirty="0" err="1"/>
              <a:t>Stream</a:t>
            </a:r>
            <a:r>
              <a:rPr lang="pt-BR" dirty="0"/>
              <a:t>!</a:t>
            </a:r>
          </a:p>
          <a:p>
            <a:r>
              <a:rPr lang="pt-BR" b="1" dirty="0"/>
              <a:t>Mensagem</a:t>
            </a:r>
            <a:r>
              <a:rPr lang="pt-BR" dirty="0"/>
              <a:t> é um </a:t>
            </a:r>
            <a:r>
              <a:rPr lang="pt-BR" dirty="0" err="1"/>
              <a:t>ByteArray</a:t>
            </a:r>
            <a:r>
              <a:rPr lang="pt-BR" dirty="0"/>
              <a:t> enviado pelo </a:t>
            </a:r>
            <a:r>
              <a:rPr lang="pt-BR" dirty="0" err="1"/>
              <a:t>Stream</a:t>
            </a:r>
            <a:endParaRPr lang="pt-BR" dirty="0"/>
          </a:p>
          <a:p>
            <a:pPr lvl="1"/>
            <a:r>
              <a:rPr lang="pt-BR" dirty="0"/>
              <a:t>Não pode ser nulo!</a:t>
            </a:r>
          </a:p>
          <a:p>
            <a:pPr lvl="1"/>
            <a:r>
              <a:rPr lang="pt-BR" dirty="0"/>
              <a:t>Deve ser definido o método de Serialização e o Formato</a:t>
            </a:r>
          </a:p>
        </p:txBody>
      </p:sp>
    </p:spTree>
    <p:extLst>
      <p:ext uri="{BB962C8B-B14F-4D97-AF65-F5344CB8AC3E}">
        <p14:creationId xmlns:p14="http://schemas.microsoft.com/office/powerpoint/2010/main" val="325528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FAB7-DF28-4050-925D-0E4121E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Kafka recebendo a mensagem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8B661F-C5A8-428A-B369-E3EBF44C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pt-BR" dirty="0"/>
              <a:t>Mensagens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escritas</a:t>
            </a:r>
            <a:r>
              <a:rPr lang="en-US" dirty="0"/>
              <a:t> no final de um </a:t>
            </a:r>
            <a:r>
              <a:rPr lang="en-US" dirty="0" err="1"/>
              <a:t>arquivo</a:t>
            </a:r>
            <a:endParaRPr lang="en-US" dirty="0"/>
          </a:p>
          <a:p>
            <a:r>
              <a:rPr lang="en-US" dirty="0"/>
              <a:t>Um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tópico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partições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Chave</a:t>
            </a:r>
            <a:r>
              <a:rPr lang="en-US" dirty="0"/>
              <a:t> a </a:t>
            </a:r>
            <a:r>
              <a:rPr lang="en-US" dirty="0" err="1"/>
              <a:t>mensagem</a:t>
            </a:r>
            <a:r>
              <a:rPr lang="en-US" dirty="0"/>
              <a:t> é </a:t>
            </a:r>
            <a:r>
              <a:rPr lang="en-US" dirty="0" err="1"/>
              <a:t>enviada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partição</a:t>
            </a:r>
            <a:r>
              <a:rPr lang="en-US" dirty="0"/>
              <a:t> </a:t>
            </a:r>
            <a:r>
              <a:rPr lang="en-US" dirty="0" err="1"/>
              <a:t>especifica</a:t>
            </a:r>
            <a:endParaRPr lang="en-US" dirty="0"/>
          </a:p>
          <a:p>
            <a:r>
              <a:rPr lang="pt-BR" dirty="0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é </a:t>
            </a:r>
            <a:r>
              <a:rPr lang="pt-BR" dirty="0"/>
              <a:t>referenciada</a:t>
            </a:r>
            <a:r>
              <a:rPr lang="en-US" dirty="0"/>
              <a:t> por:</a:t>
            </a:r>
          </a:p>
          <a:p>
            <a:pPr lvl="1"/>
            <a:r>
              <a:rPr lang="en-US" dirty="0" err="1"/>
              <a:t>Tópico</a:t>
            </a:r>
            <a:endParaRPr lang="en-US" dirty="0"/>
          </a:p>
          <a:p>
            <a:pPr lvl="1"/>
            <a:r>
              <a:rPr lang="en-US" dirty="0" err="1"/>
              <a:t>Partição</a:t>
            </a:r>
            <a:endParaRPr lang="en-US" dirty="0"/>
          </a:p>
          <a:p>
            <a:pPr lvl="1"/>
            <a:r>
              <a:rPr lang="en-US" dirty="0" err="1"/>
              <a:t>Índice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510C9EC-CB29-428E-BF9F-47467CF0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09170"/>
            <a:ext cx="4807287" cy="30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6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367F7-ED00-4084-81BE-12E39643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Recebendo mensagem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248C7FD-7B0F-4D45-972A-04A1FBC0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7" y="2745601"/>
            <a:ext cx="3304622" cy="201582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0678AF0-7385-43A2-9D11-1A3F1FAD9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34" y="1933575"/>
            <a:ext cx="5875678" cy="4246562"/>
          </a:xfrm>
        </p:spPr>
        <p:txBody>
          <a:bodyPr>
            <a:normAutofit/>
          </a:bodyPr>
          <a:lstStyle/>
          <a:p>
            <a:r>
              <a:rPr lang="en-US" dirty="0" err="1"/>
              <a:t>Vários</a:t>
            </a:r>
            <a:r>
              <a:rPr lang="en-US" dirty="0"/>
              <a:t> Consumers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apontar</a:t>
            </a:r>
            <a:r>
              <a:rPr lang="en-US" dirty="0"/>
              <a:t> para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Tópico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Consumer é </a:t>
            </a:r>
            <a:r>
              <a:rPr lang="en-US" dirty="0" err="1"/>
              <a:t>escalável</a:t>
            </a:r>
            <a:endParaRPr lang="en-US" dirty="0"/>
          </a:p>
          <a:p>
            <a:pPr lvl="1"/>
            <a:r>
              <a:rPr lang="en-US" dirty="0"/>
              <a:t>Para ser </a:t>
            </a:r>
            <a:r>
              <a:rPr lang="en-US" dirty="0" err="1"/>
              <a:t>escalável</a:t>
            </a:r>
            <a:r>
              <a:rPr lang="en-US" dirty="0"/>
              <a:t>, um </a:t>
            </a:r>
            <a:r>
              <a:rPr lang="en-US" dirty="0" err="1"/>
              <a:t>Tópico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1 </a:t>
            </a:r>
            <a:r>
              <a:rPr lang="en-US" dirty="0" err="1"/>
              <a:t>partição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2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77E5B5-8EA0-41E9-906E-7F5BB7BCC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Como desenhar uma arquitetura usando Kafka?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2ACB6B1-127D-4E3F-81D2-95C1B0E7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3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59FE-5701-4272-A81D-2BF6C6EE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Este quem vos fala...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8B709-45BE-4201-BA3F-E0971EC7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4834128" cy="2048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bg1"/>
                </a:solidFill>
              </a:rPr>
              <a:t>Victor Osório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Senior</a:t>
            </a:r>
            <a:r>
              <a:rPr lang="pt-BR" dirty="0">
                <a:solidFill>
                  <a:schemeClr val="bg1"/>
                </a:solidFill>
              </a:rPr>
              <a:t> Software </a:t>
            </a:r>
            <a:r>
              <a:rPr lang="pt-BR" dirty="0" err="1">
                <a:solidFill>
                  <a:schemeClr val="bg1"/>
                </a:solidFill>
              </a:rPr>
              <a:t>Engineer</a:t>
            </a:r>
            <a:r>
              <a:rPr lang="pt-BR" dirty="0">
                <a:solidFill>
                  <a:schemeClr val="bg1"/>
                </a:solidFill>
              </a:rPr>
              <a:t> @ </a:t>
            </a:r>
            <a:r>
              <a:rPr lang="pt-BR" dirty="0" err="1">
                <a:solidFill>
                  <a:schemeClr val="bg1"/>
                </a:solidFill>
              </a:rPr>
              <a:t>Openet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Mais de 15 anos de experiência com desenvolvimento Java</a:t>
            </a:r>
          </a:p>
        </p:txBody>
      </p:sp>
      <p:pic>
        <p:nvPicPr>
          <p:cNvPr id="4098" name="Picture 2" descr="Image result for openet">
            <a:extLst>
              <a:ext uri="{FF2B5EF4-FFF2-40B4-BE49-F238E27FC236}">
                <a16:creationId xmlns:a16="http://schemas.microsoft.com/office/drawing/2014/main" id="{6782B9D6-E04C-4948-A24A-AAFF60FB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192" y="5253990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53C1B1-438E-4A9A-B28A-5D9BBBD12519}"/>
              </a:ext>
            </a:extLst>
          </p:cNvPr>
          <p:cNvSpPr txBox="1">
            <a:spLocks/>
          </p:cNvSpPr>
          <p:nvPr/>
        </p:nvSpPr>
        <p:spPr>
          <a:xfrm>
            <a:off x="1741279" y="3956257"/>
            <a:ext cx="4834128" cy="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https://twitter.com/vepo</a:t>
            </a:r>
            <a:endParaRPr lang="pt-BR" sz="1400" dirty="0">
              <a:solidFill>
                <a:schemeClr val="bg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EDF4A47-5BD7-4B26-AF32-189D92846E6D}"/>
              </a:ext>
            </a:extLst>
          </p:cNvPr>
          <p:cNvGrpSpPr/>
          <p:nvPr/>
        </p:nvGrpSpPr>
        <p:grpSpPr>
          <a:xfrm>
            <a:off x="1233298" y="3879211"/>
            <a:ext cx="436112" cy="436112"/>
            <a:chOff x="1233297" y="4072157"/>
            <a:chExt cx="638175" cy="63817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F8DF620-62F1-4334-9561-CE3B251E07AE}"/>
                </a:ext>
              </a:extLst>
            </p:cNvPr>
            <p:cNvSpPr/>
            <p:nvPr/>
          </p:nvSpPr>
          <p:spPr>
            <a:xfrm>
              <a:off x="1338465" y="4176276"/>
              <a:ext cx="427838" cy="4299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02970E24-CB70-4A0E-9111-7C59D7409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3297" y="4072157"/>
              <a:ext cx="638175" cy="63817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5C3D1EE-3B69-45E9-8CB0-DADD0CC41FC7}"/>
              </a:ext>
            </a:extLst>
          </p:cNvPr>
          <p:cNvGrpSpPr/>
          <p:nvPr/>
        </p:nvGrpSpPr>
        <p:grpSpPr>
          <a:xfrm>
            <a:off x="1233296" y="4386475"/>
            <a:ext cx="436113" cy="436113"/>
            <a:chOff x="1233296" y="4812354"/>
            <a:chExt cx="638175" cy="63817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2599920-048F-4B63-BAC2-EBA033154AF7}"/>
                </a:ext>
              </a:extLst>
            </p:cNvPr>
            <p:cNvSpPr/>
            <p:nvPr/>
          </p:nvSpPr>
          <p:spPr>
            <a:xfrm>
              <a:off x="1328860" y="4917741"/>
              <a:ext cx="427838" cy="4299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52852D12-D58B-4DA6-85A4-F1FA3870E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3296" y="4812354"/>
              <a:ext cx="638175" cy="638175"/>
            </a:xfrm>
            <a:prstGeom prst="rect">
              <a:avLst/>
            </a:prstGeom>
          </p:spPr>
        </p:pic>
      </p:grp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68AB5D-BF28-4C43-B805-53B38C9C78D2}"/>
              </a:ext>
            </a:extLst>
          </p:cNvPr>
          <p:cNvSpPr txBox="1">
            <a:spLocks/>
          </p:cNvSpPr>
          <p:nvPr/>
        </p:nvSpPr>
        <p:spPr>
          <a:xfrm>
            <a:off x="1741279" y="4449894"/>
            <a:ext cx="4834128" cy="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https://www.linkedin.com/in/victorosorio</a:t>
            </a:r>
            <a:endParaRPr lang="pt-BR" sz="1400" u="sng" dirty="0">
              <a:solidFill>
                <a:schemeClr val="bg1"/>
              </a:solidFill>
            </a:endParaRP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775F365C-9153-48E2-98C0-28CC32D75B84}"/>
              </a:ext>
            </a:extLst>
          </p:cNvPr>
          <p:cNvSpPr txBox="1">
            <a:spLocks/>
          </p:cNvSpPr>
          <p:nvPr/>
        </p:nvSpPr>
        <p:spPr>
          <a:xfrm>
            <a:off x="1741279" y="4974892"/>
            <a:ext cx="2234404" cy="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https://github.com/vepo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79F04EB-2BB0-4953-A0D9-7BBF7AF077A5}"/>
              </a:ext>
            </a:extLst>
          </p:cNvPr>
          <p:cNvGrpSpPr/>
          <p:nvPr/>
        </p:nvGrpSpPr>
        <p:grpSpPr>
          <a:xfrm>
            <a:off x="1233296" y="4882314"/>
            <a:ext cx="436112" cy="436112"/>
            <a:chOff x="1233296" y="5075261"/>
            <a:chExt cx="436112" cy="436112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0012267-5C32-4761-A478-B5F44CF58403}"/>
                </a:ext>
              </a:extLst>
            </p:cNvPr>
            <p:cNvSpPr/>
            <p:nvPr/>
          </p:nvSpPr>
          <p:spPr>
            <a:xfrm>
              <a:off x="1305167" y="5139214"/>
              <a:ext cx="298634" cy="298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5C195547-58C3-4AB9-8293-D1FC7006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296" y="5075261"/>
              <a:ext cx="436112" cy="436112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BD2BFA05-354A-463E-A47B-36095DCC81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2358" y="173792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C09A0-57FC-46E6-8D5C-E87F0197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F9C16-9B90-414A-AD81-76DC61F6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modelagem deve focar em</a:t>
            </a:r>
          </a:p>
          <a:p>
            <a:pPr lvl="1"/>
            <a:r>
              <a:rPr lang="pt-BR" dirty="0"/>
              <a:t>Qual a responsabilidade de cada Módulo</a:t>
            </a:r>
          </a:p>
          <a:p>
            <a:pPr lvl="1"/>
            <a:r>
              <a:rPr lang="pt-BR" dirty="0"/>
              <a:t>Quais mensagens cada Módulo irá Emitir</a:t>
            </a:r>
          </a:p>
          <a:p>
            <a:pPr lvl="1"/>
            <a:r>
              <a:rPr lang="pt-BR" dirty="0"/>
              <a:t>Quais mensagens cada Módulo irá Consumir</a:t>
            </a:r>
          </a:p>
        </p:txBody>
      </p:sp>
    </p:spTree>
    <p:extLst>
      <p:ext uri="{BB962C8B-B14F-4D97-AF65-F5344CB8AC3E}">
        <p14:creationId xmlns:p14="http://schemas.microsoft.com/office/powerpoint/2010/main" val="269912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CED2B-D028-49A8-A1AE-1A665A30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– Alto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E80FC-C2B7-4FA9-9C84-4B747B2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i="1" dirty="0" err="1"/>
              <a:t>BookStore</a:t>
            </a:r>
            <a:endParaRPr lang="pt-BR" i="1" dirty="0"/>
          </a:p>
          <a:p>
            <a:pPr lvl="1"/>
            <a:r>
              <a:rPr lang="pt-BR" dirty="0"/>
              <a:t>Módulos</a:t>
            </a:r>
          </a:p>
          <a:p>
            <a:pPr lvl="2"/>
            <a:r>
              <a:rPr lang="pt-BR" dirty="0"/>
              <a:t>Loja</a:t>
            </a:r>
          </a:p>
          <a:p>
            <a:pPr lvl="2"/>
            <a:r>
              <a:rPr lang="pt-BR" dirty="0"/>
              <a:t>Carrinho</a:t>
            </a:r>
          </a:p>
          <a:p>
            <a:pPr lvl="2"/>
            <a:r>
              <a:rPr lang="pt-BR" dirty="0"/>
              <a:t>Pagamentos</a:t>
            </a:r>
          </a:p>
          <a:p>
            <a:pPr lvl="2"/>
            <a:r>
              <a:rPr lang="pt-BR" dirty="0"/>
              <a:t>Logística</a:t>
            </a:r>
          </a:p>
          <a:p>
            <a:pPr lvl="2"/>
            <a:r>
              <a:rPr lang="pt-BR" dirty="0"/>
              <a:t>Estoque</a:t>
            </a:r>
          </a:p>
          <a:p>
            <a:pPr lvl="2"/>
            <a:r>
              <a:rPr lang="pt-BR" dirty="0"/>
              <a:t>Fiscal</a:t>
            </a:r>
          </a:p>
          <a:p>
            <a:pPr lvl="2"/>
            <a:r>
              <a:rPr lang="pt-BR" dirty="0"/>
              <a:t>Business </a:t>
            </a:r>
            <a:r>
              <a:rPr lang="pt-BR" dirty="0" err="1"/>
              <a:t>Inteligence</a:t>
            </a:r>
            <a:endParaRPr lang="pt-BR" dirty="0"/>
          </a:p>
          <a:p>
            <a:r>
              <a:rPr lang="pt-BR" dirty="0"/>
              <a:t>A Loja DEVE ter um tempo de resposta máximo em milissegundos por requisição</a:t>
            </a:r>
          </a:p>
        </p:txBody>
      </p:sp>
    </p:spTree>
    <p:extLst>
      <p:ext uri="{BB962C8B-B14F-4D97-AF65-F5344CB8AC3E}">
        <p14:creationId xmlns:p14="http://schemas.microsoft.com/office/powerpoint/2010/main" val="260795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992B1-B536-4112-BD6B-8FB40F58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Eventos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0C921D9-2A69-4AA3-A895-AF7CFC47A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09440"/>
            <a:ext cx="9594723" cy="268652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0B5F4-A02D-4217-8BC3-E9EBBCEC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Eventos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FBABA3B-FE3B-4C4F-94AC-735AA0C67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97116"/>
            <a:ext cx="9594723" cy="15111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71AA8-0352-427E-A16D-43AD29A6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B103B-1123-4E34-8E4F-7725902A90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Cada serviço deve ter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 err="1"/>
              <a:t>Consumers</a:t>
            </a:r>
            <a:r>
              <a:rPr lang="pt-BR" dirty="0"/>
              <a:t> e </a:t>
            </a:r>
            <a:r>
              <a:rPr lang="pt-BR" dirty="0" err="1"/>
              <a:t>Producers</a:t>
            </a:r>
            <a:endParaRPr lang="pt-BR" dirty="0"/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A lógica da Serialização/Envio/Consumo não deve “poluir” o código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Eventos correlatos devem poder ser associados</a:t>
            </a:r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66D24D-0C1F-4201-AE1F-9D12BCBD1F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Para isso</a:t>
            </a:r>
          </a:p>
          <a:p>
            <a:pPr lvl="1"/>
            <a:r>
              <a:rPr lang="pt-BR" dirty="0" err="1"/>
              <a:t>Factory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resolverá (1) e (2)</a:t>
            </a:r>
          </a:p>
          <a:p>
            <a:pPr lvl="1"/>
            <a:r>
              <a:rPr lang="pt-BR" dirty="0"/>
              <a:t>Cada Evento deve ter seu Id, eventos derivados desse devem copiar o seu Id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946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32E68E-E8E1-4A67-A9C2-3D99E0524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Usando Kafka no Java SE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8DD24B7-DC3B-4ECF-82DD-0A717EE28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30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085A-9D6F-41EF-A87F-DE3951A0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pt-BR" sz="3200" dirty="0"/>
              <a:t>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2F5BE-E64C-4640-B16A-6834B00C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pt-BR" sz="1600" dirty="0"/>
              <a:t>Usar </a:t>
            </a:r>
            <a:r>
              <a:rPr lang="pt-BR" sz="1600" dirty="0" err="1"/>
              <a:t>Maven</a:t>
            </a:r>
            <a:endParaRPr lang="pt-BR" sz="1600" dirty="0"/>
          </a:p>
          <a:p>
            <a:pPr lvl="1"/>
            <a:r>
              <a:rPr lang="pt-BR" b="1" dirty="0" err="1"/>
              <a:t>Group</a:t>
            </a:r>
            <a:r>
              <a:rPr lang="pt-BR" b="1" dirty="0"/>
              <a:t> Id</a:t>
            </a:r>
            <a:r>
              <a:rPr lang="pt-BR" dirty="0"/>
              <a:t>: 	</a:t>
            </a:r>
            <a:r>
              <a:rPr lang="pt-B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org.apache.Kafka</a:t>
            </a:r>
            <a:endParaRPr lang="pt-BR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b="1" dirty="0" err="1"/>
              <a:t>ArtifactId</a:t>
            </a:r>
            <a:r>
              <a:rPr lang="pt-BR" dirty="0"/>
              <a:t>: 	</a:t>
            </a:r>
            <a:r>
              <a:rPr lang="pt-B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pt-B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-clientes</a:t>
            </a:r>
            <a:endParaRPr lang="pt-BR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pt-BR" sz="800" dirty="0">
                <a:hlinkClick r:id="rId2"/>
              </a:rPr>
              <a:t>https://mvnrepository.com/artifact/org.apache.kafka/kafka-clients</a:t>
            </a:r>
            <a:endParaRPr lang="pt-BR" sz="800" dirty="0"/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2EBBE8-B03A-49D8-AA70-0AAE89C6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59" y="640080"/>
            <a:ext cx="4856610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3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9653A-71BE-43E4-A8FD-58E1FBE8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Producer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A394E-219E-46E0-AB1E-FE1CB096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0F082FB7-5240-436E-8C44-6571FE57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91189"/>
              </p:ext>
            </p:extLst>
          </p:nvPr>
        </p:nvGraphicFramePr>
        <p:xfrm>
          <a:off x="1261872" y="1828802"/>
          <a:ext cx="8595360" cy="245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594">
                  <a:extLst>
                    <a:ext uri="{9D8B030D-6E8A-4147-A177-3AD203B41FA5}">
                      <a16:colId xmlns:a16="http://schemas.microsoft.com/office/drawing/2014/main" val="961571317"/>
                    </a:ext>
                  </a:extLst>
                </a:gridCol>
                <a:gridCol w="6277766">
                  <a:extLst>
                    <a:ext uri="{9D8B030D-6E8A-4147-A177-3AD203B41FA5}">
                      <a16:colId xmlns:a16="http://schemas.microsoft.com/office/drawing/2014/main" val="1036650646"/>
                    </a:ext>
                  </a:extLst>
                </a:gridCol>
              </a:tblGrid>
              <a:tr h="278407">
                <a:tc>
                  <a:txBody>
                    <a:bodyPr/>
                    <a:lstStyle/>
                    <a:p>
                      <a:r>
                        <a:rPr lang="pt-BR" sz="1400" dirty="0"/>
                        <a:t>Chave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6779"/>
                  </a:ext>
                </a:extLst>
              </a:tr>
              <a:tr h="905314">
                <a:tc>
                  <a:txBody>
                    <a:bodyPr/>
                    <a:lstStyle/>
                    <a:p>
                      <a:r>
                        <a:rPr lang="pt-B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bootstrap.servers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é uma lista separada por vírgula de pares de host e porta que são os endereços dos brokers Kafka em um cluster Kafka "</a:t>
                      </a:r>
                      <a:r>
                        <a:rPr lang="pt-BR" sz="1400" dirty="0" err="1"/>
                        <a:t>bootstrap</a:t>
                      </a:r>
                      <a:r>
                        <a:rPr lang="pt-BR" sz="1400" dirty="0"/>
                        <a:t>" ao qual um cliente Kafka se conecta inicialmente para inicializar.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54877"/>
                  </a:ext>
                </a:extLst>
              </a:tr>
              <a:tr h="473291">
                <a:tc>
                  <a:txBody>
                    <a:bodyPr/>
                    <a:lstStyle/>
                    <a:p>
                      <a:r>
                        <a:rPr lang="pt-B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key.serializer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Classe para Serializar Chave. Deve implementar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org.apache.kafka.common.serialization.Serializer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7017"/>
                  </a:ext>
                </a:extLst>
              </a:tr>
              <a:tr h="668176">
                <a:tc>
                  <a:txBody>
                    <a:bodyPr/>
                    <a:lstStyle/>
                    <a:p>
                      <a:r>
                        <a:rPr lang="pt-B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value.serializer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Classe para Serializar Valor. Deve implementar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org.apache.kafka.common.serialization.Serializer</a:t>
                      </a:r>
                      <a:endParaRPr lang="pt-BR" sz="1400" dirty="0"/>
                    </a:p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8658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001792DD-C903-4FBD-9A59-158A0EAD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68" y="4288596"/>
            <a:ext cx="67056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51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9653A-71BE-43E4-A8FD-58E1FBE8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</a:t>
            </a:r>
            <a:r>
              <a:rPr lang="pt-BR" dirty="0" err="1"/>
              <a:t>Consumer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0CDE2D2-7B07-45E4-A350-3B78648AD7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D658C2-2256-4F2A-A3A5-EDA77B818E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0F082FB7-5240-436E-8C44-6571FE57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98232"/>
              </p:ext>
            </p:extLst>
          </p:nvPr>
        </p:nvGraphicFramePr>
        <p:xfrm>
          <a:off x="1261872" y="1828803"/>
          <a:ext cx="9345168" cy="245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939">
                  <a:extLst>
                    <a:ext uri="{9D8B030D-6E8A-4147-A177-3AD203B41FA5}">
                      <a16:colId xmlns:a16="http://schemas.microsoft.com/office/drawing/2014/main" val="961571317"/>
                    </a:ext>
                  </a:extLst>
                </a:gridCol>
                <a:gridCol w="7403229">
                  <a:extLst>
                    <a:ext uri="{9D8B030D-6E8A-4147-A177-3AD203B41FA5}">
                      <a16:colId xmlns:a16="http://schemas.microsoft.com/office/drawing/2014/main" val="1036650646"/>
                    </a:ext>
                  </a:extLst>
                </a:gridCol>
              </a:tblGrid>
              <a:tr h="270310">
                <a:tc>
                  <a:txBody>
                    <a:bodyPr/>
                    <a:lstStyle/>
                    <a:p>
                      <a:r>
                        <a:rPr lang="pt-BR" sz="1400" dirty="0"/>
                        <a:t>Chave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6779"/>
                  </a:ext>
                </a:extLst>
              </a:tr>
              <a:tr h="648744">
                <a:tc>
                  <a:txBody>
                    <a:bodyPr/>
                    <a:lstStyle/>
                    <a:p>
                      <a:r>
                        <a:rPr lang="pt-B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bootstrap.servers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é uma lista separada por vírgula de pares de host e porta que são os endereços dos brokers Kafka em um cluster Kafka "</a:t>
                      </a:r>
                      <a:r>
                        <a:rPr lang="pt-BR" sz="1400" dirty="0" err="1"/>
                        <a:t>bootstrap</a:t>
                      </a:r>
                      <a:r>
                        <a:rPr lang="pt-BR" sz="1400" dirty="0"/>
                        <a:t>" ao qual um cliente Kafka se conecta inicialmente para inicializar.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54877"/>
                  </a:ext>
                </a:extLst>
              </a:tr>
              <a:tr h="459527">
                <a:tc>
                  <a:txBody>
                    <a:bodyPr/>
                    <a:lstStyle/>
                    <a:p>
                      <a:r>
                        <a:rPr lang="pt-BR" sz="1400" dirty="0"/>
                        <a:t>group.id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Identificador que associa esse </a:t>
                      </a:r>
                      <a:r>
                        <a:rPr lang="pt-BR" sz="1400" dirty="0" err="1"/>
                        <a:t>consumer</a:t>
                      </a:r>
                      <a:r>
                        <a:rPr lang="pt-BR" sz="1400" dirty="0"/>
                        <a:t> a um grupo. Esse valor é extremamente importante para o gerenciamento das mensagens recebidas.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94092"/>
                  </a:ext>
                </a:extLst>
              </a:tr>
              <a:tr h="374440">
                <a:tc>
                  <a:txBody>
                    <a:bodyPr/>
                    <a:lstStyle/>
                    <a:p>
                      <a:r>
                        <a:rPr lang="pt-B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key.deserializer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Classe para Serializar Chave. Deve implementar </a:t>
                      </a:r>
                      <a:r>
                        <a:rPr lang="pt-B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org.apache.kafka.common.serialization.Deserializer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7017"/>
                  </a:ext>
                </a:extLst>
              </a:tr>
              <a:tr h="528622">
                <a:tc>
                  <a:txBody>
                    <a:bodyPr/>
                    <a:lstStyle/>
                    <a:p>
                      <a:r>
                        <a:rPr lang="pt-B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value.deserializer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Classe para Serializar Valor. Deve implementar </a:t>
                      </a:r>
                      <a:r>
                        <a:rPr lang="pt-B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org.apache.kafka.common.serialization.Deserializer</a:t>
                      </a:r>
                      <a:endParaRPr lang="pt-BR" sz="1050" dirty="0"/>
                    </a:p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8658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08E2C1E-4961-45BD-A70B-D8714CF3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31" y="4286345"/>
            <a:ext cx="6958856" cy="3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71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306F97-E05A-442B-9C67-AA35C49E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83" y="5181600"/>
            <a:ext cx="10156435" cy="1076324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Usando Kafka no Quarkus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C3948DD-9AC1-4016-A044-6D69F33FF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/>
          </a:bodyPr>
          <a:lstStyle/>
          <a:p>
            <a:endParaRPr lang="pt-BR" sz="1600">
              <a:solidFill>
                <a:srgbClr val="BFBFB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ao ar livre, placa, pare, escuro&#10;&#10;Descrição gerada automaticamente">
            <a:extLst>
              <a:ext uri="{FF2B5EF4-FFF2-40B4-BE49-F238E27FC236}">
                <a16:creationId xmlns:a16="http://schemas.microsoft.com/office/drawing/2014/main" id="{07B78CDE-D378-422E-9520-15931ED1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1103"/>
            <a:ext cx="9594723" cy="14631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7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30F08-6B46-4C64-8B9C-76370181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3339E-7E71-4657-B0EA-7782A4AC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Quais problemas o Kafka Resolve?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Como é definida a Arquitetura de um broker Kafka?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Como desenhar uma arquitetura usando Kafka?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Usando Kafka no Java SE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Usando Kafka no </a:t>
            </a:r>
            <a:r>
              <a:rPr lang="pt-BR" dirty="0" err="1"/>
              <a:t>Quarkus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13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870C6-1B46-4586-8B7D-2CED554A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BR" dirty="0"/>
              <a:t>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028D6-ED79-466C-8F67-E0C420B5D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BR" dirty="0"/>
              <a:t>Usar Starter: </a:t>
            </a:r>
            <a:r>
              <a:rPr lang="pt-BR" dirty="0">
                <a:hlinkClick r:id="rId2"/>
              </a:rPr>
              <a:t>https://code.quarkus.io/</a:t>
            </a:r>
            <a:endParaRPr lang="pt-BR" dirty="0"/>
          </a:p>
          <a:p>
            <a:pPr lvl="1"/>
            <a:r>
              <a:rPr lang="pt-BR" dirty="0" err="1"/>
              <a:t>Smallrye</a:t>
            </a:r>
            <a:r>
              <a:rPr lang="pt-BR" dirty="0"/>
              <a:t> </a:t>
            </a:r>
            <a:r>
              <a:rPr lang="pt-BR" dirty="0" err="1"/>
              <a:t>Reactive</a:t>
            </a:r>
            <a:r>
              <a:rPr lang="pt-BR" dirty="0"/>
              <a:t> </a:t>
            </a:r>
            <a:r>
              <a:rPr lang="pt-BR" dirty="0" err="1"/>
              <a:t>Messaging</a:t>
            </a:r>
            <a:endParaRPr lang="pt-BR" dirty="0"/>
          </a:p>
          <a:p>
            <a:pPr lvl="1"/>
            <a:r>
              <a:rPr lang="pt-BR" dirty="0"/>
              <a:t>Kafka </a:t>
            </a:r>
            <a:r>
              <a:rPr lang="pt-BR" dirty="0" err="1"/>
              <a:t>Clients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CD1C07-3AA6-4A91-AFCA-4521A13A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102" y="3429000"/>
            <a:ext cx="4914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0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96D1-7279-4121-A454-766A0E0E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50482-8AE7-4291-9565-5759797C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valores devem ser preenchidos no </a:t>
            </a:r>
            <a:r>
              <a:rPr lang="pt-BR" dirty="0" err="1"/>
              <a:t>application.properties</a:t>
            </a:r>
            <a:endParaRPr lang="pt-BR" dirty="0"/>
          </a:p>
          <a:p>
            <a:pPr lvl="1"/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Podem ser configurados por Variáveis de Ambiente</a:t>
            </a:r>
          </a:p>
          <a:p>
            <a:pPr lvl="1"/>
            <a:r>
              <a:rPr lang="pt-BR" dirty="0">
                <a:hlinkClick r:id="rId2"/>
              </a:rPr>
              <a:t>https://quarkus.io/guides/config</a:t>
            </a:r>
            <a:endParaRPr lang="pt-BR" dirty="0"/>
          </a:p>
          <a:p>
            <a:r>
              <a:rPr lang="pt-BR" dirty="0"/>
              <a:t>Mais informações: </a:t>
            </a:r>
            <a:r>
              <a:rPr lang="pt-BR" dirty="0">
                <a:hlinkClick r:id="rId3"/>
              </a:rPr>
              <a:t>https://quarkus.io/guides/kafka</a:t>
            </a:r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B4E78A-A2F1-44B6-9397-F2E5FC79C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689" y="3804171"/>
            <a:ext cx="77057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7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89352-B03B-4A22-A8A3-DEF99764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Producer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D88F1-F4DF-4E74-8DB7-B6B91AA4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 ser configurado</a:t>
            </a:r>
          </a:p>
          <a:p>
            <a:pPr lvl="1"/>
            <a:r>
              <a:rPr lang="pt-BR" dirty="0"/>
              <a:t>Em um CDI </a:t>
            </a:r>
            <a:r>
              <a:rPr lang="pt-BR" dirty="0" err="1"/>
              <a:t>Bean</a:t>
            </a:r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i="1" dirty="0" err="1"/>
              <a:t>Annotations</a:t>
            </a:r>
            <a:endParaRPr lang="pt-BR" i="1" dirty="0"/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→</a:t>
            </a:r>
            <a:r>
              <a:rPr lang="pt-BR" dirty="0"/>
              <a:t> Vai associar a configuração correspondente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D4540C-84AC-4889-95BE-B901E5AC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052" y="4004468"/>
            <a:ext cx="3429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22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D84C2-B64F-4B9E-9542-28BB479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Consumer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52172D-F89D-4122-943B-73D7DD52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 ser configurado</a:t>
            </a:r>
          </a:p>
          <a:p>
            <a:pPr lvl="1"/>
            <a:r>
              <a:rPr lang="pt-BR" dirty="0"/>
              <a:t>Em um CDI </a:t>
            </a:r>
            <a:r>
              <a:rPr lang="pt-BR" dirty="0" err="1"/>
              <a:t>Bean</a:t>
            </a:r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i="1" dirty="0" err="1"/>
              <a:t>Annotations</a:t>
            </a:r>
            <a:endParaRPr lang="pt-BR" i="1" dirty="0"/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3707FA-3CA1-43C7-A297-8805FD17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02" y="3429000"/>
            <a:ext cx="5448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7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7C2F1B-3008-4E93-B414-CDA7528E0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Demonstração!!!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162AD64-9CB5-4E85-9A01-E3CF6F366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822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3DD9FD-E811-41CF-93B4-9F741EAED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Duvidas?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B4714D2-0AD2-47DA-9C9B-66FC0DD66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Não existe pergunta boba!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88BE3B-B13F-46DD-BD8E-87B87CB0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844" y="1025968"/>
            <a:ext cx="3803129" cy="48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29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02441-BA1F-40A3-BC8C-3BEAD0DB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Obrigado!!!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2A3E9A-B8A7-4D6D-AAB6-C3F38622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Códigos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https://github.com/vepo/kafka-intro</a:t>
            </a:r>
          </a:p>
        </p:txBody>
      </p:sp>
    </p:spTree>
    <p:extLst>
      <p:ext uri="{BB962C8B-B14F-4D97-AF65-F5344CB8AC3E}">
        <p14:creationId xmlns:p14="http://schemas.microsoft.com/office/powerpoint/2010/main" val="17865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4C8E-26F9-4A22-8D49-8DC73973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Público Alvo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E7885-BAEC-491D-BDB0-FAD07EED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437508" cy="435133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Desenvolvedor </a:t>
            </a:r>
            <a:r>
              <a:rPr lang="pt-BR" strike="sngStrike" dirty="0">
                <a:solidFill>
                  <a:schemeClr val="bg1"/>
                </a:solidFill>
              </a:rPr>
              <a:t>Java</a:t>
            </a:r>
          </a:p>
          <a:p>
            <a:r>
              <a:rPr lang="pt-BR" dirty="0">
                <a:solidFill>
                  <a:schemeClr val="bg1"/>
                </a:solidFill>
              </a:rPr>
              <a:t>Interesse em </a:t>
            </a:r>
            <a:r>
              <a:rPr lang="pt-BR" dirty="0" err="1">
                <a:solidFill>
                  <a:schemeClr val="bg1"/>
                </a:solidFill>
              </a:rPr>
              <a:t>Microsserviços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Interesse em Sistemas Distribuídos</a:t>
            </a:r>
          </a:p>
          <a:p>
            <a:r>
              <a:rPr lang="pt-BR" dirty="0">
                <a:solidFill>
                  <a:schemeClr val="bg1"/>
                </a:solidFill>
              </a:rPr>
              <a:t>Interesse em Sistemas Escaláveis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4C50669-A004-4643-AEA5-702CDA5E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49" y="1501422"/>
            <a:ext cx="5368363" cy="38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0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DC24B9-26AB-40BD-867F-0DBBCCC7E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Quais problemas o Kafka Resolve?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24F48D7-B24B-4062-9825-28512DA77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2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2917-8945-4DC3-A3A9-293609A0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2010’s – Internet Onipresente</a:t>
            </a:r>
          </a:p>
        </p:txBody>
      </p:sp>
      <p:pic>
        <p:nvPicPr>
          <p:cNvPr id="7" name="Espaço Reservado para Conteúdo 6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FB7C88F4-CAFF-40DD-A6F8-015080FD1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077" y="2708900"/>
            <a:ext cx="4538557" cy="2475885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67537EC-4B2F-4499-870B-D24EDE1D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621891"/>
            <a:ext cx="3674239" cy="26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0304F-4CEC-433C-88ED-CDF737E3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pt-BR" dirty="0"/>
              <a:t>Implicações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32C943C7-FD60-4C6D-8C96-6DFC75501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41110-4B7C-4990-BA7B-2140887B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pt-BR" dirty="0"/>
              <a:t>Mais serviços existentes</a:t>
            </a:r>
          </a:p>
          <a:p>
            <a:r>
              <a:rPr lang="pt-BR" dirty="0"/>
              <a:t>Mais acessos simultâneos</a:t>
            </a:r>
          </a:p>
          <a:p>
            <a:r>
              <a:rPr lang="pt-BR" dirty="0"/>
              <a:t>Falência dos modelos de Arquitetura de Software antigos</a:t>
            </a:r>
          </a:p>
          <a:p>
            <a:r>
              <a:rPr lang="pt-BR" dirty="0"/>
              <a:t>Emergência de novos modelos de Arquitetura de Software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3200" dirty="0">
                <a:latin typeface="+mj-lt"/>
              </a:rPr>
              <a:t>Novos Desafios!</a:t>
            </a:r>
          </a:p>
        </p:txBody>
      </p:sp>
    </p:spTree>
    <p:extLst>
      <p:ext uri="{BB962C8B-B14F-4D97-AF65-F5344CB8AC3E}">
        <p14:creationId xmlns:p14="http://schemas.microsoft.com/office/powerpoint/2010/main" val="24076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5DA0B-C6C2-4B42-89AF-83C532C0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integrar Serviços?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85BE588-B8F3-42F9-8159-675692AE6101}"/>
              </a:ext>
            </a:extLst>
          </p:cNvPr>
          <p:cNvGrpSpPr/>
          <p:nvPr/>
        </p:nvGrpSpPr>
        <p:grpSpPr>
          <a:xfrm>
            <a:off x="1701284" y="2345969"/>
            <a:ext cx="8789432" cy="3597969"/>
            <a:chOff x="1701284" y="2345969"/>
            <a:chExt cx="8789432" cy="359796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2BF820D-5509-47A2-8434-622F4DB3EF1A}"/>
                </a:ext>
              </a:extLst>
            </p:cNvPr>
            <p:cNvSpPr/>
            <p:nvPr/>
          </p:nvSpPr>
          <p:spPr>
            <a:xfrm>
              <a:off x="1701284" y="2355239"/>
              <a:ext cx="1586204" cy="15862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S1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DAB897B-96E4-437C-8580-E90F43A40F70}"/>
                </a:ext>
              </a:extLst>
            </p:cNvPr>
            <p:cNvSpPr/>
            <p:nvPr/>
          </p:nvSpPr>
          <p:spPr>
            <a:xfrm>
              <a:off x="7318310" y="2364509"/>
              <a:ext cx="1586204" cy="1586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HTTP Server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FE392B0-3E5D-48F3-ACD2-BA79B156CB55}"/>
                </a:ext>
              </a:extLst>
            </p:cNvPr>
            <p:cNvSpPr/>
            <p:nvPr/>
          </p:nvSpPr>
          <p:spPr>
            <a:xfrm>
              <a:off x="4080589" y="2345969"/>
              <a:ext cx="1586204" cy="158620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S3</a:t>
              </a:r>
            </a:p>
          </p:txBody>
        </p:sp>
        <p:sp>
          <p:nvSpPr>
            <p:cNvPr id="9" name="Cilindro 8">
              <a:extLst>
                <a:ext uri="{FF2B5EF4-FFF2-40B4-BE49-F238E27FC236}">
                  <a16:creationId xmlns:a16="http://schemas.microsoft.com/office/drawing/2014/main" id="{D4C695BC-ECA0-4874-9387-979E4BFF6991}"/>
                </a:ext>
              </a:extLst>
            </p:cNvPr>
            <p:cNvSpPr/>
            <p:nvPr/>
          </p:nvSpPr>
          <p:spPr>
            <a:xfrm>
              <a:off x="1984311" y="5051455"/>
              <a:ext cx="1001485" cy="7371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MySQL</a:t>
              </a:r>
            </a:p>
          </p:txBody>
        </p:sp>
        <p:sp>
          <p:nvSpPr>
            <p:cNvPr id="11" name="Cilindro 10">
              <a:extLst>
                <a:ext uri="{FF2B5EF4-FFF2-40B4-BE49-F238E27FC236}">
                  <a16:creationId xmlns:a16="http://schemas.microsoft.com/office/drawing/2014/main" id="{247127BC-0BFC-43E2-B6BD-A5A2F7FAF92F}"/>
                </a:ext>
              </a:extLst>
            </p:cNvPr>
            <p:cNvSpPr/>
            <p:nvPr/>
          </p:nvSpPr>
          <p:spPr>
            <a:xfrm>
              <a:off x="7464490" y="4943863"/>
              <a:ext cx="1293844" cy="952302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MongoDB</a:t>
              </a:r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EE81ACE2-5732-40D0-A06E-B4AE206B5AA5}"/>
                </a:ext>
              </a:extLst>
            </p:cNvPr>
            <p:cNvCxnSpPr>
              <a:stCxn id="4" idx="4"/>
              <a:endCxn id="9" idx="1"/>
            </p:cNvCxnSpPr>
            <p:nvPr/>
          </p:nvCxnSpPr>
          <p:spPr>
            <a:xfrm flipH="1">
              <a:off x="2485054" y="3941443"/>
              <a:ext cx="9332" cy="1110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C9664B11-B5BB-4C84-AFC2-3217C7A8E4FD}"/>
                </a:ext>
              </a:extLst>
            </p:cNvPr>
            <p:cNvCxnSpPr>
              <a:cxnSpLocks/>
              <a:stCxn id="8" idx="4"/>
              <a:endCxn id="9" idx="4"/>
            </p:cNvCxnSpPr>
            <p:nvPr/>
          </p:nvCxnSpPr>
          <p:spPr>
            <a:xfrm rot="5400000">
              <a:off x="3185824" y="3732146"/>
              <a:ext cx="1487841" cy="18878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A01796A-886F-489F-98B3-C9FADC1D366C}"/>
                </a:ext>
              </a:extLst>
            </p:cNvPr>
            <p:cNvSpPr/>
            <p:nvPr/>
          </p:nvSpPr>
          <p:spPr>
            <a:xfrm>
              <a:off x="4701219" y="4896090"/>
              <a:ext cx="1047848" cy="104784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ETL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7598A911-5F62-4E81-9F4D-7039C9529436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8111412" y="3950713"/>
              <a:ext cx="0" cy="99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581F3F4B-14EA-4B73-885F-341615836370}"/>
                </a:ext>
              </a:extLst>
            </p:cNvPr>
            <p:cNvCxnSpPr>
              <a:stCxn id="9" idx="4"/>
              <a:endCxn id="18" idx="2"/>
            </p:cNvCxnSpPr>
            <p:nvPr/>
          </p:nvCxnSpPr>
          <p:spPr>
            <a:xfrm>
              <a:off x="2985796" y="5420014"/>
              <a:ext cx="17154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C7DBE648-C9EB-4928-A77E-6E5DA2760513}"/>
                </a:ext>
              </a:extLst>
            </p:cNvPr>
            <p:cNvCxnSpPr>
              <a:stCxn id="18" idx="6"/>
              <a:endCxn id="11" idx="2"/>
            </p:cNvCxnSpPr>
            <p:nvPr/>
          </p:nvCxnSpPr>
          <p:spPr>
            <a:xfrm>
              <a:off x="5749067" y="5420014"/>
              <a:ext cx="17154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C0A6756D-D721-4E45-A58F-69394AB75E0C}"/>
                </a:ext>
              </a:extLst>
            </p:cNvPr>
            <p:cNvCxnSpPr>
              <a:stCxn id="7" idx="2"/>
              <a:endCxn id="8" idx="6"/>
            </p:cNvCxnSpPr>
            <p:nvPr/>
          </p:nvCxnSpPr>
          <p:spPr>
            <a:xfrm flipH="1" flipV="1">
              <a:off x="5666793" y="3139071"/>
              <a:ext cx="1651517" cy="18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72FD36B-9A64-4F86-94B5-F022B2E893B8}"/>
                </a:ext>
              </a:extLst>
            </p:cNvPr>
            <p:cNvCxnSpPr>
              <a:stCxn id="8" idx="2"/>
              <a:endCxn id="4" idx="6"/>
            </p:cNvCxnSpPr>
            <p:nvPr/>
          </p:nvCxnSpPr>
          <p:spPr>
            <a:xfrm flipH="1">
              <a:off x="3287488" y="3139071"/>
              <a:ext cx="793101" cy="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1D0402D9-73B2-46F5-B607-601401F007BF}"/>
                </a:ext>
              </a:extLst>
            </p:cNvPr>
            <p:cNvCxnSpPr>
              <a:stCxn id="7" idx="3"/>
              <a:endCxn id="4" idx="5"/>
            </p:cNvCxnSpPr>
            <p:nvPr/>
          </p:nvCxnSpPr>
          <p:spPr>
            <a:xfrm rot="5400000" flipH="1">
              <a:off x="5298264" y="1466079"/>
              <a:ext cx="9270" cy="4495410"/>
            </a:xfrm>
            <a:prstGeom prst="curvedConnector3">
              <a:avLst>
                <a:gd name="adj1" fmla="val -49718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miley 53">
              <a:extLst>
                <a:ext uri="{FF2B5EF4-FFF2-40B4-BE49-F238E27FC236}">
                  <a16:creationId xmlns:a16="http://schemas.microsoft.com/office/drawing/2014/main" id="{2EFF9F1A-B6BB-4C5A-8EDA-9CD936DBDE8F}"/>
                </a:ext>
              </a:extLst>
            </p:cNvPr>
            <p:cNvSpPr/>
            <p:nvPr/>
          </p:nvSpPr>
          <p:spPr>
            <a:xfrm>
              <a:off x="9927767" y="2841172"/>
              <a:ext cx="562949" cy="587828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FCF4FCD3-B556-4A51-839E-E733A03BF9F8}"/>
                </a:ext>
              </a:extLst>
            </p:cNvPr>
            <p:cNvCxnSpPr>
              <a:stCxn id="54" idx="2"/>
              <a:endCxn id="7" idx="6"/>
            </p:cNvCxnSpPr>
            <p:nvPr/>
          </p:nvCxnSpPr>
          <p:spPr>
            <a:xfrm flipH="1">
              <a:off x="8904514" y="3135086"/>
              <a:ext cx="1023253" cy="2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4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E1CFB-6E88-4231-B34F-183ED7D3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B2D0-10E8-406D-8187-B736D61D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serviço possui sua Base de Dados </a:t>
            </a:r>
            <a:r>
              <a:rPr lang="pt-BR" i="1" dirty="0" err="1">
                <a:hlinkClick r:id="rId2"/>
              </a:rPr>
              <a:t>Database</a:t>
            </a:r>
            <a:r>
              <a:rPr lang="pt-BR" i="1" dirty="0">
                <a:hlinkClick r:id="rId2"/>
              </a:rPr>
              <a:t> per servisse</a:t>
            </a:r>
            <a:endParaRPr lang="pt-BR" i="1" dirty="0"/>
          </a:p>
          <a:p>
            <a:r>
              <a:rPr lang="pt-BR" dirty="0"/>
              <a:t>É necessário um mecanismo para garantir a integração dos serviços</a:t>
            </a:r>
          </a:p>
          <a:p>
            <a:r>
              <a:rPr lang="pt-BR" dirty="0"/>
              <a:t>Pub/Sub middlewares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9E68D49-B2A4-4489-8212-2B392E628CC1}"/>
              </a:ext>
            </a:extLst>
          </p:cNvPr>
          <p:cNvSpPr/>
          <p:nvPr/>
        </p:nvSpPr>
        <p:spPr>
          <a:xfrm>
            <a:off x="4412609" y="3530484"/>
            <a:ext cx="1531520" cy="14137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Pub/Sub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F6729D2-988F-49E0-8794-C0EA259E0ACB}"/>
              </a:ext>
            </a:extLst>
          </p:cNvPr>
          <p:cNvSpPr/>
          <p:nvPr/>
        </p:nvSpPr>
        <p:spPr>
          <a:xfrm>
            <a:off x="7278407" y="3530484"/>
            <a:ext cx="1531522" cy="141371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Book Store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3CDF8F3-8850-41B9-BC8F-60CD6BD69B9B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5944129" y="4237340"/>
            <a:ext cx="13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B775F088-C36D-4B09-828B-16F02DE67E9E}"/>
              </a:ext>
            </a:extLst>
          </p:cNvPr>
          <p:cNvSpPr/>
          <p:nvPr/>
        </p:nvSpPr>
        <p:spPr>
          <a:xfrm>
            <a:off x="1683061" y="3530483"/>
            <a:ext cx="1531520" cy="14137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Order</a:t>
            </a:r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621852-8DB3-4C1D-9E3C-2F2F89E9C0FA}"/>
              </a:ext>
            </a:extLst>
          </p:cNvPr>
          <p:cNvSpPr/>
          <p:nvPr/>
        </p:nvSpPr>
        <p:spPr>
          <a:xfrm>
            <a:off x="2615744" y="5180122"/>
            <a:ext cx="1334278" cy="123164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5FFA783-D522-4620-97CE-A38F62ADE1FC}"/>
              </a:ext>
            </a:extLst>
          </p:cNvPr>
          <p:cNvSpPr/>
          <p:nvPr/>
        </p:nvSpPr>
        <p:spPr>
          <a:xfrm>
            <a:off x="6528846" y="5180123"/>
            <a:ext cx="1430693" cy="132063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Catalog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F2D2852-F2EC-47AB-B3F1-95E7D69FACCF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3214581" y="4237339"/>
            <a:ext cx="119802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7F48B3C-36BA-4F7F-91AA-1720075080F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4622" y="4737162"/>
            <a:ext cx="882273" cy="623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4FDF4AC-5A8E-419D-8BAF-1A78B6649E6C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5719843" y="4737162"/>
            <a:ext cx="1018523" cy="636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34573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1079</Words>
  <Application>Microsoft Office PowerPoint</Application>
  <PresentationFormat>Widescreen</PresentationFormat>
  <Paragraphs>189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Century Schoolbook</vt:lpstr>
      <vt:lpstr>Courier New</vt:lpstr>
      <vt:lpstr>Wingdings 2</vt:lpstr>
      <vt:lpstr>Exibir</vt:lpstr>
      <vt:lpstr>Apache Kafka</vt:lpstr>
      <vt:lpstr>Este quem vos fala...</vt:lpstr>
      <vt:lpstr>Agenda</vt:lpstr>
      <vt:lpstr>Público Alvo</vt:lpstr>
      <vt:lpstr>Quais problemas o Kafka Resolve?</vt:lpstr>
      <vt:lpstr>2010’s – Internet Onipresente</vt:lpstr>
      <vt:lpstr>Implicações</vt:lpstr>
      <vt:lpstr>Como integrar Serviços?</vt:lpstr>
      <vt:lpstr>Event Driven Architecture</vt:lpstr>
      <vt:lpstr>Pub/Sub Alternatives</vt:lpstr>
      <vt:lpstr>Porque o Apache Kafka?</vt:lpstr>
      <vt:lpstr>Como é definida a Arquitetura de um broker Kafka?</vt:lpstr>
      <vt:lpstr>Definindo os nós</vt:lpstr>
      <vt:lpstr>APIs Kafka</vt:lpstr>
      <vt:lpstr>Enviando mensagem</vt:lpstr>
      <vt:lpstr>Enviando mensagem</vt:lpstr>
      <vt:lpstr>Kafka recebendo a mensagem</vt:lpstr>
      <vt:lpstr>Recebendo mensagem</vt:lpstr>
      <vt:lpstr>Como desenhar uma arquitetura usando Kafka?</vt:lpstr>
      <vt:lpstr>Modelando</vt:lpstr>
      <vt:lpstr>Requisitos – Alto Nível</vt:lpstr>
      <vt:lpstr>Eventos</vt:lpstr>
      <vt:lpstr>Eventos</vt:lpstr>
      <vt:lpstr>Requisitos</vt:lpstr>
      <vt:lpstr>Usando Kafka no Java SE</vt:lpstr>
      <vt:lpstr>Dependências</vt:lpstr>
      <vt:lpstr>Criando Producer</vt:lpstr>
      <vt:lpstr>Criando Consumer</vt:lpstr>
      <vt:lpstr>Usando Kafka no Quarkus</vt:lpstr>
      <vt:lpstr>Dependências</vt:lpstr>
      <vt:lpstr>Configuração</vt:lpstr>
      <vt:lpstr>Configurando Producer</vt:lpstr>
      <vt:lpstr>Consumer</vt:lpstr>
      <vt:lpstr>Demonstração!!!</vt:lpstr>
      <vt:lpstr>Duvidas?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Victor Osorio</dc:creator>
  <cp:lastModifiedBy>Victor Osorio</cp:lastModifiedBy>
  <cp:revision>3</cp:revision>
  <dcterms:created xsi:type="dcterms:W3CDTF">2020-03-25T23:29:06Z</dcterms:created>
  <dcterms:modified xsi:type="dcterms:W3CDTF">2020-03-25T23:49:23Z</dcterms:modified>
</cp:coreProperties>
</file>