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4" r:id="rId7"/>
    <p:sldId id="271" r:id="rId8"/>
    <p:sldId id="263" r:id="rId9"/>
    <p:sldId id="265" r:id="rId10"/>
    <p:sldId id="269" r:id="rId11"/>
    <p:sldId id="270" r:id="rId12"/>
    <p:sldId id="266" r:id="rId13"/>
    <p:sldId id="267" r:id="rId14"/>
    <p:sldId id="268" r:id="rId15"/>
    <p:sldId id="26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96FB-00E4-4118-8410-CB809867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930F9-EB42-4B97-B244-E75B1A1EA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A9FC-1315-4F4E-9829-1A35D857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A7F1-FB93-42AA-9D00-395BE883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701F-3FD8-485D-AE48-4A6442BF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482-BB45-4F62-8D72-1C9F6BFF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8F5B2-DFD1-43D6-A783-E3B79335D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60EFC-3BBC-4A87-B386-F6681D1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208C-5954-4006-9566-4A7737BE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3E35-38E6-4451-84DA-70046D4B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139CB-47BC-4F32-A137-B8A9BA02E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2868-D4A5-4D6C-A33E-91B34E90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9333-F5BE-428F-8060-80CA41ED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4977-7673-47CE-88ED-5378E54E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64F3-E9B2-4A12-A6D8-72F6DDC2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780E-A7FD-4938-9ED0-6C38B254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7A23-F3E4-4CF4-8B62-1587FF8D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065F-EC36-46C0-9391-93DFEF7C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3654-8903-4AF3-9A6A-D92114B2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559B-6CB1-4576-BD52-9F3FB503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4233-B32D-43D3-B239-FC619DD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317E-2A43-4B21-B12E-F8ACEC9C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0774-6D9D-41D3-A4E9-FF43BD46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BE08-4466-40FD-9679-6A4D1AAE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103A-A322-4229-800A-A16DDFC1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8B6D-427B-4E93-B90E-F5D6BF02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99BE-8C9A-4254-90A0-5638B606F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1F5C8-E7E7-4B4F-9114-E6261ED6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4FBD-ACB7-4C35-9D7F-4FD773D1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790FE-0049-4C5B-B556-0EB5F11B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BC4E-4304-4400-899F-8889651E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A31C-70D1-45FE-BFCA-2A1489D1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A83E0-75F3-4E4D-9F67-C2CBFF7A2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B971-DF88-4842-A8F3-C45DAEF00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5EAB-986B-4253-A861-CD794EA39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791D-C672-4F4D-ACDE-D31E8756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E3BFD-8D5E-4700-AEC1-411F9791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E379A-8382-460B-BD7C-7E5D5C45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CF401-1E84-4ED4-AA9F-6B6E16DE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FFC-4433-4DB4-9808-6DE88903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E0D48-8C39-4AB0-AF8F-920CCAD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EA6D9-A117-4A86-AA9E-F6796E5C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4380-B705-42FE-A6E2-DBC98A9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7357F-2008-4EA0-A5DA-BCF5F466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6B60B-20E1-4B98-86DF-9DA18477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4926B-5849-4BD4-BD11-6D76E7D8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5271-C84A-41B9-BCAE-D3B926D3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3CA6-1FEF-493A-88B2-683E7803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3522B-E3E8-43F9-8B3A-1712792A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74831-3E57-4B80-A5B6-44EE20C1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ACA3B-5EA0-4361-BA7B-76B57A52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D6B24-BCE7-4608-9391-3F326AFA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6BFF-3F8A-44A9-AF5C-30F3B69C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A8F50-8B64-491A-B2BC-7EDE15775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A16D5-4116-48F3-98FB-0A67BDCF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3E019-06CC-4F2D-BCF1-FDD6C5CF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60800-C4BA-45F5-B039-493172B2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F3D43-C2FA-431B-8A02-A67C4F29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31AAC-D1B0-44DE-8055-677C570B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9857-C9DA-4E03-9C17-8496AFE4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EB77-1FF7-4A0A-AAD7-69B7D17A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3D98-BC6D-4E28-807F-AFA8E4336D9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8419-AC61-42C0-B8F5-719810049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4FEE-B1B3-4FC6-B31C-9ACECC6C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D0F6-171F-487F-B76B-CF419348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34A9B-C90D-4B05-9285-F09EF384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Diversidade cultural?!?! </a:t>
            </a:r>
            <a:br>
              <a:rPr lang="en-US" sz="5400" b="1"/>
            </a:br>
            <a:r>
              <a:rPr lang="en-US" sz="5400" b="1"/>
              <a:t>E isso é importante?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FFCF2-3DC1-48D9-A90A-600645A3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O que fazer agora que a distância é virtual?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29ACC844-B5FA-4181-B298-1BDCBBDB9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31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picture containing text, outdoor, person, grass&#10;&#10;Description automatically generated">
            <a:extLst>
              <a:ext uri="{FF2B5EF4-FFF2-40B4-BE49-F238E27FC236}">
                <a16:creationId xmlns:a16="http://schemas.microsoft.com/office/drawing/2014/main" id="{FEAC5A6D-56CB-41E2-9C49-E978974014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72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8062-C6E2-4A26-8A1E-9367A5E87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7048" y="771525"/>
            <a:ext cx="5345777" cy="544830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b="1" dirty="0"/>
              <a:t>o </a:t>
            </a:r>
            <a:r>
              <a:rPr lang="en-US" sz="2400" b="1" dirty="0" err="1"/>
              <a:t>preconceito</a:t>
            </a:r>
            <a:r>
              <a:rPr lang="en-US" sz="2400" b="1" dirty="0"/>
              <a:t> contra a </a:t>
            </a:r>
            <a:r>
              <a:rPr lang="en-US" sz="2400" b="1" dirty="0" err="1"/>
              <a:t>fala</a:t>
            </a:r>
            <a:r>
              <a:rPr lang="en-US" sz="2400" b="1" dirty="0"/>
              <a:t> </a:t>
            </a:r>
            <a:r>
              <a:rPr lang="en-US" sz="2400" b="1" dirty="0" err="1"/>
              <a:t>característica</a:t>
            </a:r>
            <a:r>
              <a:rPr lang="en-US" sz="2400" b="1" dirty="0"/>
              <a:t> de </a:t>
            </a:r>
            <a:r>
              <a:rPr lang="en-US" sz="2400" b="1" dirty="0" err="1"/>
              <a:t>certas</a:t>
            </a:r>
            <a:r>
              <a:rPr lang="en-US" sz="2400" b="1" dirty="0"/>
              <a:t> </a:t>
            </a:r>
            <a:r>
              <a:rPr lang="en-US" sz="2400" b="1" dirty="0" err="1"/>
              <a:t>regiões</a:t>
            </a:r>
            <a:r>
              <a:rPr lang="en-US" sz="2400" dirty="0"/>
              <a:t>. É um </a:t>
            </a:r>
            <a:r>
              <a:rPr lang="en-US" sz="2400" dirty="0" err="1"/>
              <a:t>verdadeiro</a:t>
            </a:r>
            <a:r>
              <a:rPr lang="en-US" sz="2400" dirty="0"/>
              <a:t> </a:t>
            </a:r>
            <a:r>
              <a:rPr lang="en-US" sz="2400" dirty="0" err="1"/>
              <a:t>acinte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</a:t>
            </a:r>
            <a:r>
              <a:rPr lang="en-US" sz="2400" dirty="0" err="1"/>
              <a:t>direitos</a:t>
            </a:r>
            <a:r>
              <a:rPr lang="en-US" sz="2400" dirty="0"/>
              <a:t> </a:t>
            </a:r>
            <a:r>
              <a:rPr lang="en-US" sz="2400" dirty="0" err="1"/>
              <a:t>humanos</a:t>
            </a:r>
            <a:r>
              <a:rPr lang="en-US" sz="2400" dirty="0"/>
              <a:t>, por </a:t>
            </a:r>
            <a:r>
              <a:rPr lang="en-US" sz="2400" dirty="0" err="1"/>
              <a:t>exemplo</a:t>
            </a:r>
            <a:r>
              <a:rPr lang="en-US" sz="2400" dirty="0"/>
              <a:t>, o modo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fala</a:t>
            </a:r>
            <a:r>
              <a:rPr lang="en-US" sz="2400" dirty="0"/>
              <a:t> </a:t>
            </a:r>
            <a:r>
              <a:rPr lang="en-US" sz="2400" dirty="0" err="1"/>
              <a:t>nordestina</a:t>
            </a:r>
            <a:r>
              <a:rPr lang="en-US" sz="2400" dirty="0"/>
              <a:t> é </a:t>
            </a:r>
            <a:r>
              <a:rPr lang="en-US" sz="2400" dirty="0" err="1"/>
              <a:t>retratada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novelas</a:t>
            </a:r>
            <a:r>
              <a:rPr lang="en-US" sz="2400" dirty="0"/>
              <a:t> de </a:t>
            </a:r>
            <a:r>
              <a:rPr lang="en-US" sz="2400" dirty="0" err="1"/>
              <a:t>televisão</a:t>
            </a:r>
            <a:r>
              <a:rPr lang="en-US" sz="2400" dirty="0"/>
              <a:t> (…). </a:t>
            </a:r>
            <a:r>
              <a:rPr lang="en-US" sz="2400" b="1" dirty="0" err="1"/>
              <a:t>Todo</a:t>
            </a:r>
            <a:r>
              <a:rPr lang="en-US" sz="2400" b="1" dirty="0"/>
              <a:t> </a:t>
            </a:r>
            <a:r>
              <a:rPr lang="en-US" sz="2400" b="1" dirty="0" err="1"/>
              <a:t>personagem</a:t>
            </a:r>
            <a:r>
              <a:rPr lang="en-US" sz="2400" b="1" dirty="0"/>
              <a:t> de </a:t>
            </a:r>
            <a:r>
              <a:rPr lang="en-US" sz="2400" b="1" dirty="0" err="1"/>
              <a:t>origem</a:t>
            </a:r>
            <a:r>
              <a:rPr lang="en-US" sz="2400" b="1" dirty="0"/>
              <a:t> </a:t>
            </a:r>
            <a:r>
              <a:rPr lang="en-US" sz="2400" b="1" dirty="0" err="1"/>
              <a:t>nordestina</a:t>
            </a:r>
            <a:r>
              <a:rPr lang="en-US" sz="2400" b="1" dirty="0"/>
              <a:t> é, </a:t>
            </a:r>
            <a:r>
              <a:rPr lang="en-US" sz="2400" b="1" dirty="0" err="1"/>
              <a:t>sem</a:t>
            </a:r>
            <a:r>
              <a:rPr lang="en-US" sz="2400" b="1" dirty="0"/>
              <a:t> </a:t>
            </a:r>
            <a:r>
              <a:rPr lang="en-US" sz="2400" b="1" dirty="0" err="1"/>
              <a:t>exceção</a:t>
            </a:r>
            <a:r>
              <a:rPr lang="en-US" sz="2400" b="1" dirty="0"/>
              <a:t>, um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b="1" dirty="0" err="1"/>
              <a:t>grotesco</a:t>
            </a:r>
            <a:r>
              <a:rPr lang="en-US" sz="2400" b="1" dirty="0"/>
              <a:t>, </a:t>
            </a:r>
            <a:r>
              <a:rPr lang="en-US" sz="2400" b="1" dirty="0" err="1"/>
              <a:t>rústico</a:t>
            </a:r>
            <a:r>
              <a:rPr lang="en-US" sz="2400" b="1" dirty="0"/>
              <a:t>, </a:t>
            </a:r>
            <a:r>
              <a:rPr lang="en-US" sz="2400" b="1" dirty="0" err="1"/>
              <a:t>atrasado</a:t>
            </a:r>
            <a:r>
              <a:rPr lang="en-US" sz="2400" b="1" dirty="0"/>
              <a:t>, </a:t>
            </a:r>
            <a:r>
              <a:rPr lang="en-US" sz="2400" b="1" dirty="0" err="1"/>
              <a:t>criado</a:t>
            </a:r>
            <a:r>
              <a:rPr lang="en-US" sz="2400" b="1" dirty="0"/>
              <a:t> para </a:t>
            </a:r>
            <a:r>
              <a:rPr lang="en-US" sz="2400" b="1" dirty="0" err="1"/>
              <a:t>provocar</a:t>
            </a:r>
            <a:r>
              <a:rPr lang="en-US" sz="2400" b="1" dirty="0"/>
              <a:t> o </a:t>
            </a:r>
            <a:r>
              <a:rPr lang="en-US" sz="2400" b="1" dirty="0" err="1"/>
              <a:t>riso</a:t>
            </a:r>
            <a:r>
              <a:rPr lang="en-US" sz="2400" b="1" dirty="0"/>
              <a:t>, o </a:t>
            </a:r>
            <a:r>
              <a:rPr lang="en-US" sz="2400" b="1" dirty="0" err="1"/>
              <a:t>escárnio</a:t>
            </a:r>
            <a:r>
              <a:rPr lang="en-US" sz="2400" b="1" dirty="0"/>
              <a:t> e o </a:t>
            </a:r>
            <a:r>
              <a:rPr lang="en-US" sz="2400" b="1" dirty="0" err="1"/>
              <a:t>deboche</a:t>
            </a:r>
            <a:r>
              <a:rPr lang="en-US" sz="2400" b="1" dirty="0"/>
              <a:t> dos </a:t>
            </a:r>
            <a:r>
              <a:rPr lang="en-US" sz="2400" b="1" dirty="0" err="1"/>
              <a:t>demais</a:t>
            </a:r>
            <a:r>
              <a:rPr lang="en-US" sz="2400" b="1" dirty="0"/>
              <a:t> </a:t>
            </a:r>
            <a:r>
              <a:rPr lang="en-US" sz="2400" b="1" dirty="0" err="1"/>
              <a:t>personagens</a:t>
            </a:r>
            <a:r>
              <a:rPr lang="en-US" sz="2400" b="1" dirty="0"/>
              <a:t> e do </a:t>
            </a:r>
            <a:r>
              <a:rPr lang="en-US" sz="2400" b="1" dirty="0" err="1"/>
              <a:t>espectador</a:t>
            </a:r>
            <a:r>
              <a:rPr lang="en-US" sz="2400" dirty="0"/>
              <a:t>. No </a:t>
            </a:r>
            <a:r>
              <a:rPr lang="en-US" sz="2400" dirty="0" err="1"/>
              <a:t>plano</a:t>
            </a:r>
            <a:r>
              <a:rPr lang="en-US" sz="2400" dirty="0"/>
              <a:t> </a:t>
            </a:r>
            <a:r>
              <a:rPr lang="en-US" sz="2400" dirty="0" err="1"/>
              <a:t>linguístico</a:t>
            </a:r>
            <a:r>
              <a:rPr lang="en-US" sz="2400" dirty="0"/>
              <a:t>, </a:t>
            </a:r>
            <a:r>
              <a:rPr lang="en-US" sz="2400" dirty="0" err="1"/>
              <a:t>atores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nordestinos</a:t>
            </a:r>
            <a:r>
              <a:rPr lang="en-US" sz="2400" dirty="0"/>
              <a:t> </a:t>
            </a:r>
            <a:r>
              <a:rPr lang="en-US" sz="2400" dirty="0" err="1"/>
              <a:t>expressam</a:t>
            </a:r>
            <a:r>
              <a:rPr lang="en-US" sz="2400" dirty="0"/>
              <a:t>-se num </a:t>
            </a:r>
            <a:r>
              <a:rPr lang="en-US" sz="2400" dirty="0" err="1"/>
              <a:t>aremedo</a:t>
            </a:r>
            <a:r>
              <a:rPr lang="en-US" sz="2400" dirty="0"/>
              <a:t> de </a:t>
            </a:r>
            <a:r>
              <a:rPr lang="en-US" sz="2400" dirty="0" err="1"/>
              <a:t>língua</a:t>
            </a:r>
            <a:r>
              <a:rPr lang="en-US" sz="2400" dirty="0"/>
              <a:t> que </a:t>
            </a:r>
            <a:r>
              <a:rPr lang="en-US" sz="2400" dirty="0" err="1"/>
              <a:t>não</a:t>
            </a:r>
            <a:r>
              <a:rPr lang="en-US" sz="2400" dirty="0"/>
              <a:t> é </a:t>
            </a:r>
            <a:r>
              <a:rPr lang="en-US" sz="2400" dirty="0" err="1"/>
              <a:t>falada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lugar</a:t>
            </a:r>
            <a:r>
              <a:rPr lang="en-US" sz="2400" dirty="0"/>
              <a:t> </a:t>
            </a:r>
            <a:r>
              <a:rPr lang="en-US" sz="2400" dirty="0" err="1"/>
              <a:t>nenhum</a:t>
            </a:r>
            <a:r>
              <a:rPr lang="en-US" sz="2400" dirty="0"/>
              <a:t> do </a:t>
            </a:r>
            <a:r>
              <a:rPr lang="en-US" sz="2400" dirty="0" err="1"/>
              <a:t>Brasil</a:t>
            </a:r>
            <a:r>
              <a:rPr lang="en-US" sz="2400" dirty="0"/>
              <a:t>,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no </a:t>
            </a:r>
            <a:r>
              <a:rPr lang="en-US" sz="2400" dirty="0" err="1"/>
              <a:t>Nordeste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449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picture containing text, outdoor, person, grass&#10;&#10;Description automatically generated">
            <a:extLst>
              <a:ext uri="{FF2B5EF4-FFF2-40B4-BE49-F238E27FC236}">
                <a16:creationId xmlns:a16="http://schemas.microsoft.com/office/drawing/2014/main" id="{EA823F46-7010-4052-A8CA-E493608F1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72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C00C-838B-40AD-BD02-E0E56458E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7048" y="790575"/>
            <a:ext cx="4964777" cy="54292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b="1" dirty="0"/>
              <a:t>o que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jogo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a </a:t>
            </a:r>
            <a:r>
              <a:rPr lang="en-US" dirty="0" err="1"/>
              <a:t>língua</a:t>
            </a:r>
            <a:r>
              <a:rPr lang="en-US" dirty="0"/>
              <a:t>, mas </a:t>
            </a:r>
            <a:r>
              <a:rPr lang="en-US" b="1" dirty="0"/>
              <a:t>a </a:t>
            </a:r>
            <a:r>
              <a:rPr lang="en-US" b="1" dirty="0" err="1"/>
              <a:t>pessoa</a:t>
            </a:r>
            <a:r>
              <a:rPr lang="en-US" b="1" dirty="0"/>
              <a:t> que </a:t>
            </a:r>
            <a:r>
              <a:rPr lang="en-US" b="1" dirty="0" err="1"/>
              <a:t>fala</a:t>
            </a:r>
            <a:r>
              <a:rPr lang="en-US" b="1" dirty="0"/>
              <a:t>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língua</a:t>
            </a:r>
            <a:r>
              <a:rPr lang="en-US" b="1" dirty="0"/>
              <a:t> e a </a:t>
            </a:r>
            <a:r>
              <a:rPr lang="en-US" b="1" dirty="0" err="1"/>
              <a:t>região</a:t>
            </a:r>
            <a:r>
              <a:rPr lang="en-US" b="1" dirty="0"/>
              <a:t> </a:t>
            </a:r>
            <a:r>
              <a:rPr lang="en-US" b="1" dirty="0" err="1"/>
              <a:t>geográfica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vive</a:t>
            </a:r>
            <a:r>
              <a:rPr lang="en-US" dirty="0"/>
              <a:t>. Se o </a:t>
            </a:r>
            <a:r>
              <a:rPr lang="en-US" dirty="0" err="1"/>
              <a:t>Nordeste</a:t>
            </a:r>
            <a:r>
              <a:rPr lang="en-US" dirty="0"/>
              <a:t> é “</a:t>
            </a:r>
            <a:r>
              <a:rPr lang="en-US" dirty="0" err="1"/>
              <a:t>atrasado</a:t>
            </a:r>
            <a:r>
              <a:rPr lang="en-US" dirty="0"/>
              <a:t>”, “</a:t>
            </a:r>
            <a:r>
              <a:rPr lang="en-US" dirty="0" err="1"/>
              <a:t>pobre</a:t>
            </a:r>
            <a:r>
              <a:rPr lang="en-US" dirty="0"/>
              <a:t>”, “</a:t>
            </a:r>
            <a:r>
              <a:rPr lang="en-US" dirty="0" err="1"/>
              <a:t>subdesenvolvido</a:t>
            </a:r>
            <a:r>
              <a:rPr lang="en-US" dirty="0"/>
              <a:t>” </a:t>
            </a:r>
            <a:r>
              <a:rPr lang="en-US" dirty="0" err="1"/>
              <a:t>ou</a:t>
            </a:r>
            <a:r>
              <a:rPr lang="en-US" dirty="0"/>
              <a:t> (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das </a:t>
            </a:r>
            <a:r>
              <a:rPr lang="en-US" dirty="0" err="1"/>
              <a:t>hipóteses</a:t>
            </a:r>
            <a:r>
              <a:rPr lang="en-US" dirty="0"/>
              <a:t>) “</a:t>
            </a:r>
            <a:r>
              <a:rPr lang="en-US" dirty="0" err="1"/>
              <a:t>pitoresco</a:t>
            </a:r>
            <a:r>
              <a:rPr lang="en-US" dirty="0"/>
              <a:t>”, </a:t>
            </a:r>
            <a:r>
              <a:rPr lang="en-US" dirty="0" err="1"/>
              <a:t>então</a:t>
            </a:r>
            <a:r>
              <a:rPr lang="en-US" dirty="0"/>
              <a:t>, “</a:t>
            </a:r>
            <a:r>
              <a:rPr lang="en-US" dirty="0" err="1"/>
              <a:t>naturalmente</a:t>
            </a:r>
            <a:r>
              <a:rPr lang="en-US" dirty="0"/>
              <a:t>”, as </a:t>
            </a:r>
            <a:r>
              <a:rPr lang="en-US" dirty="0" err="1"/>
              <a:t>pessoas</a:t>
            </a:r>
            <a:r>
              <a:rPr lang="en-US" dirty="0"/>
              <a:t> que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nasceram</a:t>
            </a:r>
            <a:r>
              <a:rPr lang="en-US" dirty="0"/>
              <a:t> e a </a:t>
            </a:r>
            <a:r>
              <a:rPr lang="en-US" dirty="0" err="1"/>
              <a:t>língua</a:t>
            </a:r>
            <a:r>
              <a:rPr lang="en-US" dirty="0"/>
              <a:t> que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falam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consideradas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381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A53B-EB47-43CE-85A7-A79119A7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Auto-expectativa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D13-BF66-479E-892C-DE6866BD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Espero que o outro faça da forma que eu faria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C1300F76-E8A4-4B3F-91A7-A0CA43442E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865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3B8A5-9FBC-4D37-AB21-35996789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Critérios auto-referênciados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625C-6AEA-4F90-97AA-D5FDB5B3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Espero que o outro avalie as coisas da mesma forma que eu avalio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412FF8AA-53BB-4920-83AF-5192D4A341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r="31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9F227-4EB0-4FE8-9F20-847258F2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Etnocentrismo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0948-5E89-40E6-A19F-26F27051F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Espero que a cultura do outro seja igual a minha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57F4A3BE-D927-4A89-9BFF-5F3AADDF7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r="120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03CA-EF45-4828-B468-D4CA4B22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Uma diversidade cultura efetiva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36D08-D3B9-41A5-9CA2-78B4AB6EC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Como é </a:t>
            </a:r>
            <a:r>
              <a:rPr lang="en-US" sz="2200" dirty="0" err="1"/>
              <a:t>feito</a:t>
            </a:r>
            <a:r>
              <a:rPr lang="en-US" sz="2200" dirty="0"/>
              <a:t> o </a:t>
            </a:r>
            <a:r>
              <a:rPr lang="en-US" sz="2200" dirty="0" err="1"/>
              <a:t>recrutamento</a:t>
            </a:r>
            <a:r>
              <a:rPr lang="en-US" sz="2200" dirty="0"/>
              <a:t>?</a:t>
            </a:r>
          </a:p>
          <a:p>
            <a:r>
              <a:rPr lang="en-US" sz="2200" dirty="0"/>
              <a:t>Como é </a:t>
            </a:r>
            <a:r>
              <a:rPr lang="en-US" sz="2200" dirty="0" err="1"/>
              <a:t>feita</a:t>
            </a:r>
            <a:r>
              <a:rPr lang="en-US" sz="2200" dirty="0"/>
              <a:t> a </a:t>
            </a:r>
            <a:r>
              <a:rPr lang="en-US" sz="2200" dirty="0" err="1"/>
              <a:t>integração</a:t>
            </a:r>
            <a:r>
              <a:rPr lang="en-US" sz="2200" dirty="0"/>
              <a:t>?</a:t>
            </a:r>
          </a:p>
          <a:p>
            <a:r>
              <a:rPr lang="en-US" sz="2200" dirty="0"/>
              <a:t>Como o </a:t>
            </a:r>
            <a:r>
              <a:rPr lang="en-US" sz="2200" dirty="0" err="1"/>
              <a:t>crescimento</a:t>
            </a:r>
            <a:r>
              <a:rPr lang="en-US" sz="2200" dirty="0"/>
              <a:t> </a:t>
            </a:r>
            <a:r>
              <a:rPr lang="en-US" sz="2200" dirty="0" err="1"/>
              <a:t>acontece</a:t>
            </a:r>
            <a:r>
              <a:rPr lang="en-US" sz="2200" dirty="0"/>
              <a:t>?</a:t>
            </a:r>
          </a:p>
          <a:p>
            <a:endParaRPr lang="en-US" sz="2200" dirty="0"/>
          </a:p>
        </p:txBody>
      </p:sp>
      <p:pic>
        <p:nvPicPr>
          <p:cNvPr id="8" name="Content Placeholder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1FCDA2D-90D8-42F4-A818-4835EC378A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569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82E42-672F-4955-8342-77F9C6AD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Politicas para favorecer a diversidade cultural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20A7-8CC7-4501-ADBD-6B7A9D92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Devemos</a:t>
            </a:r>
            <a:r>
              <a:rPr lang="en-US" sz="2200" dirty="0"/>
              <a:t> </a:t>
            </a:r>
            <a:r>
              <a:rPr lang="en-US" sz="2200" dirty="0" err="1"/>
              <a:t>bloquear</a:t>
            </a:r>
            <a:r>
              <a:rPr lang="en-US" sz="2200" dirty="0"/>
              <a:t> o </a:t>
            </a:r>
            <a:r>
              <a:rPr lang="en-US" sz="2200" dirty="0" err="1"/>
              <a:t>estereótipo</a:t>
            </a:r>
            <a:endParaRPr lang="en-US" sz="2200" dirty="0"/>
          </a:p>
          <a:p>
            <a:pPr lvl="1"/>
            <a:r>
              <a:rPr lang="en-US" sz="2200" dirty="0" err="1"/>
              <a:t>Critérios</a:t>
            </a:r>
            <a:r>
              <a:rPr lang="en-US" sz="2200" dirty="0"/>
              <a:t> </a:t>
            </a:r>
            <a:r>
              <a:rPr lang="en-US" sz="2200" dirty="0" err="1"/>
              <a:t>objetivos</a:t>
            </a:r>
            <a:endParaRPr lang="en-US" sz="2200" dirty="0"/>
          </a:p>
          <a:p>
            <a:pPr lvl="1"/>
            <a:r>
              <a:rPr lang="en-US" sz="2200" dirty="0" err="1"/>
              <a:t>Fatos</a:t>
            </a:r>
            <a:r>
              <a:rPr lang="en-US" sz="2200" dirty="0"/>
              <a:t> </a:t>
            </a:r>
            <a:r>
              <a:rPr lang="en-US" sz="2200" dirty="0" err="1"/>
              <a:t>concretos</a:t>
            </a:r>
            <a:endParaRPr lang="en-US" sz="2200" dirty="0"/>
          </a:p>
          <a:p>
            <a:pPr lvl="1"/>
            <a:r>
              <a:rPr lang="en-US" sz="2200" dirty="0" err="1"/>
              <a:t>Avaliações</a:t>
            </a:r>
            <a:r>
              <a:rPr lang="en-US" sz="2200" dirty="0"/>
              <a:t> </a:t>
            </a:r>
            <a:r>
              <a:rPr lang="en-US" sz="2200" dirty="0" err="1"/>
              <a:t>constantes</a:t>
            </a:r>
            <a:endParaRPr lang="en-US" sz="2200" dirty="0"/>
          </a:p>
          <a:p>
            <a:pPr lvl="1"/>
            <a:r>
              <a:rPr lang="en-US" sz="2200" dirty="0" err="1"/>
              <a:t>Acompanhar</a:t>
            </a:r>
            <a:r>
              <a:rPr lang="en-US" sz="2200" dirty="0"/>
              <a:t> </a:t>
            </a:r>
            <a:r>
              <a:rPr lang="en-US" sz="2200" dirty="0" err="1"/>
              <a:t>desenvolvimento</a:t>
            </a:r>
            <a:r>
              <a:rPr lang="en-US" sz="2200" dirty="0"/>
              <a:t> e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situações</a:t>
            </a:r>
            <a:r>
              <a:rPr lang="en-US" sz="2200" dirty="0"/>
              <a:t> </a:t>
            </a:r>
            <a:r>
              <a:rPr lang="en-US" sz="2200" dirty="0" err="1"/>
              <a:t>pontuais</a:t>
            </a:r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6" name="Content Placeholder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D7474CE-BC0A-4ED0-BE1B-EA8407F30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b="182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485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82E42-672F-4955-8342-77F9C6AD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Politicas para favorecer a diversidade cultural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20A7-8CC7-4501-ADBD-6B7A9D92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Devemos</a:t>
            </a:r>
            <a:r>
              <a:rPr lang="en-US" sz="2200" dirty="0"/>
              <a:t> </a:t>
            </a:r>
            <a:r>
              <a:rPr lang="en-US" sz="2200" dirty="0" err="1"/>
              <a:t>bloquear</a:t>
            </a:r>
            <a:r>
              <a:rPr lang="en-US" sz="2200" dirty="0"/>
              <a:t> a auto-</a:t>
            </a:r>
            <a:r>
              <a:rPr lang="en-US" sz="2200" dirty="0" err="1"/>
              <a:t>referência</a:t>
            </a:r>
            <a:endParaRPr lang="en-US" sz="2200" dirty="0"/>
          </a:p>
          <a:p>
            <a:pPr lvl="1"/>
            <a:r>
              <a:rPr lang="en-US" sz="2200" dirty="0" err="1"/>
              <a:t>Dialogo</a:t>
            </a:r>
            <a:endParaRPr lang="en-US" sz="2200" dirty="0"/>
          </a:p>
          <a:p>
            <a:pPr lvl="1"/>
            <a:r>
              <a:rPr lang="en-US" sz="2200" dirty="0" err="1"/>
              <a:t>Critério</a:t>
            </a:r>
            <a:r>
              <a:rPr lang="en-US" sz="2200" dirty="0"/>
              <a:t> </a:t>
            </a:r>
            <a:r>
              <a:rPr lang="en-US" sz="2200" dirty="0" err="1"/>
              <a:t>pré-estabelecidos</a:t>
            </a:r>
            <a:endParaRPr lang="en-US" sz="2200" dirty="0"/>
          </a:p>
          <a:p>
            <a:pPr lvl="1"/>
            <a:r>
              <a:rPr lang="en-US" sz="2200" dirty="0" err="1"/>
              <a:t>Expectativas</a:t>
            </a:r>
            <a:r>
              <a:rPr lang="en-US" sz="2200" dirty="0"/>
              <a:t> </a:t>
            </a:r>
            <a:r>
              <a:rPr lang="en-US" sz="2200" dirty="0" err="1"/>
              <a:t>pré-definidas</a:t>
            </a:r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6" name="Content Placeholder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D7474CE-BC0A-4ED0-BE1B-EA8407F30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b="182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418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82E42-672F-4955-8342-77F9C6AD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Politicas para favorecer a diversidade cultural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20A7-8CC7-4501-ADBD-6B7A9D92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Devemos</a:t>
            </a:r>
            <a:r>
              <a:rPr lang="en-US" sz="2200" dirty="0"/>
              <a:t> </a:t>
            </a:r>
            <a:r>
              <a:rPr lang="en-US" sz="2200" dirty="0" err="1"/>
              <a:t>bloquear</a:t>
            </a:r>
            <a:r>
              <a:rPr lang="en-US" sz="2200" dirty="0"/>
              <a:t> o </a:t>
            </a:r>
            <a:r>
              <a:rPr lang="en-US" sz="2200" dirty="0" err="1"/>
              <a:t>etno-centrismo</a:t>
            </a:r>
            <a:endParaRPr lang="en-US" sz="2200" dirty="0"/>
          </a:p>
          <a:p>
            <a:pPr lvl="1"/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suposição</a:t>
            </a:r>
            <a:endParaRPr lang="en-US" sz="2200" dirty="0"/>
          </a:p>
          <a:p>
            <a:pPr lvl="1"/>
            <a:r>
              <a:rPr lang="en-US" sz="2200" dirty="0" err="1"/>
              <a:t>Espaço</a:t>
            </a:r>
            <a:r>
              <a:rPr lang="en-US" sz="2200" dirty="0"/>
              <a:t> para </a:t>
            </a:r>
            <a:r>
              <a:rPr lang="en-US" sz="2200" dirty="0" err="1"/>
              <a:t>cultura</a:t>
            </a:r>
            <a:r>
              <a:rPr lang="en-US" sz="2200" dirty="0"/>
              <a:t> do OUTRO</a:t>
            </a:r>
          </a:p>
          <a:p>
            <a:pPr lvl="1"/>
            <a:endParaRPr lang="en-US" sz="2200" dirty="0"/>
          </a:p>
        </p:txBody>
      </p:sp>
      <p:pic>
        <p:nvPicPr>
          <p:cNvPr id="6" name="Content Placeholder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D7474CE-BC0A-4ED0-BE1B-EA8407F30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b="182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4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5304E-6632-4553-B3C8-C5F82C3A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Quem</a:t>
            </a:r>
            <a:r>
              <a:rPr lang="en-US" dirty="0"/>
              <a:t> sou </a:t>
            </a:r>
            <a:r>
              <a:rPr lang="en-US"/>
              <a:t>eu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258-B68D-4847-9CE7-1A49E6BF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Victor Emanuel </a:t>
            </a:r>
            <a:r>
              <a:rPr lang="en-US" sz="2000" dirty="0" err="1"/>
              <a:t>Perticarrari</a:t>
            </a:r>
            <a:r>
              <a:rPr lang="en-US" sz="2000" dirty="0"/>
              <a:t> Osório</a:t>
            </a:r>
          </a:p>
          <a:p>
            <a:pPr lvl="1"/>
            <a:r>
              <a:rPr lang="en-US" sz="2000" dirty="0" err="1"/>
              <a:t>Piauiense</a:t>
            </a:r>
            <a:endParaRPr lang="en-US" sz="2000" dirty="0"/>
          </a:p>
          <a:p>
            <a:pPr lvl="1"/>
            <a:r>
              <a:rPr lang="en-US" sz="2000" dirty="0"/>
              <a:t>20 </a:t>
            </a:r>
            <a:r>
              <a:rPr lang="en-US" sz="2000" dirty="0" err="1"/>
              <a:t>anos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Campinas/SP</a:t>
            </a:r>
          </a:p>
          <a:p>
            <a:pPr lvl="1"/>
            <a:r>
              <a:rPr lang="en-US" sz="2000" dirty="0"/>
              <a:t>Pai </a:t>
            </a:r>
            <a:r>
              <a:rPr lang="en-US" sz="2000" dirty="0" err="1"/>
              <a:t>piauiense</a:t>
            </a:r>
            <a:endParaRPr lang="en-US" sz="2000" dirty="0"/>
          </a:p>
          <a:p>
            <a:pPr lvl="1"/>
            <a:r>
              <a:rPr lang="en-US" sz="2000" dirty="0" err="1"/>
              <a:t>Mãe</a:t>
            </a:r>
            <a:r>
              <a:rPr lang="en-US" sz="2000" dirty="0"/>
              <a:t> </a:t>
            </a:r>
            <a:r>
              <a:rPr lang="en-US" sz="2000" dirty="0" err="1"/>
              <a:t>paulista</a:t>
            </a:r>
            <a:endParaRPr lang="en-US" sz="2000" dirty="0"/>
          </a:p>
          <a:p>
            <a:pPr lvl="1"/>
            <a:r>
              <a:rPr lang="en-US" sz="2000" dirty="0"/>
              <a:t>Filho </a:t>
            </a:r>
            <a:r>
              <a:rPr lang="en-US" sz="2000" dirty="0" err="1"/>
              <a:t>campineiro</a:t>
            </a:r>
            <a:endParaRPr lang="en-US" sz="2000" dirty="0"/>
          </a:p>
          <a:p>
            <a:pPr lvl="1"/>
            <a:r>
              <a:rPr lang="en-US" sz="2000" dirty="0" err="1"/>
              <a:t>Engenheiro</a:t>
            </a:r>
            <a:r>
              <a:rPr lang="en-US" sz="2000" dirty="0"/>
              <a:t> de Software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8" name="Content Placeholder 7" descr="A person with a beard looking at a body of water&#10;&#10;Description automatically generated with low confidence">
            <a:extLst>
              <a:ext uri="{FF2B5EF4-FFF2-40B4-BE49-F238E27FC236}">
                <a16:creationId xmlns:a16="http://schemas.microsoft.com/office/drawing/2014/main" id="{3E13190E-7E9A-4F28-B4CF-BADC60B0E8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114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5304E-6632-4553-B3C8-C5F82C3A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Quem</a:t>
            </a:r>
            <a:r>
              <a:rPr lang="en-US" dirty="0"/>
              <a:t> sou </a:t>
            </a:r>
            <a:r>
              <a:rPr lang="en-US"/>
              <a:t>eu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258-B68D-4847-9CE7-1A49E6BF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Dúvidas</a:t>
            </a:r>
            <a:r>
              <a:rPr lang="en-US" sz="2000" dirty="0"/>
              <a:t>…</a:t>
            </a:r>
          </a:p>
          <a:p>
            <a:pPr lvl="1"/>
            <a:r>
              <a:rPr lang="en-US" sz="2000"/>
              <a:t>Veio tentar a vida em São Paulo?</a:t>
            </a:r>
          </a:p>
          <a:p>
            <a:pPr lvl="1"/>
            <a:r>
              <a:rPr lang="en-US" sz="2000"/>
              <a:t>O que veio fazer aqui?</a:t>
            </a:r>
          </a:p>
          <a:p>
            <a:pPr lvl="1"/>
            <a:r>
              <a:rPr lang="en-US" sz="2000"/>
              <a:t>Estudou?</a:t>
            </a:r>
          </a:p>
          <a:p>
            <a:pPr lvl="1"/>
            <a:r>
              <a:rPr lang="en-US" sz="2000"/>
              <a:t>Onde estudou?</a:t>
            </a:r>
          </a:p>
          <a:p>
            <a:pPr lvl="1"/>
            <a:r>
              <a:rPr lang="en-US" sz="2000"/>
              <a:t>Gosta de praia?</a:t>
            </a:r>
          </a:p>
          <a:p>
            <a:pPr lvl="1"/>
            <a:r>
              <a:rPr lang="en-US" sz="2000"/>
              <a:t>E de uma rede?</a:t>
            </a:r>
          </a:p>
          <a:p>
            <a:pPr lvl="1"/>
            <a:r>
              <a:rPr lang="en-US" sz="2000"/>
              <a:t>Essa foto é onde?</a:t>
            </a:r>
          </a:p>
          <a:p>
            <a:pPr lvl="1"/>
            <a:endParaRPr lang="en-US" sz="2000" dirty="0"/>
          </a:p>
        </p:txBody>
      </p:sp>
      <p:pic>
        <p:nvPicPr>
          <p:cNvPr id="8" name="Content Placeholder 7" descr="A person with a beard looking at a body of water&#10;&#10;Description automatically generated with low confidence">
            <a:extLst>
              <a:ext uri="{FF2B5EF4-FFF2-40B4-BE49-F238E27FC236}">
                <a16:creationId xmlns:a16="http://schemas.microsoft.com/office/drawing/2014/main" id="{3E13190E-7E9A-4F28-B4CF-BADC60B0E8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39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DDE571-E57F-4AB5-83C7-30EB5DDC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6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B517D-6B77-490C-B458-99EE7F04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3622"/>
            <a:ext cx="4282380" cy="1322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Qual estereótipo você usou em mim?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095966-A928-44A3-B06A-DB512F6D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7034" y="2207977"/>
            <a:ext cx="3968365" cy="4046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Sempre que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conhecemos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alguém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associamos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um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esteriótipo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é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subconsciênte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quero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saber!</a:t>
            </a:r>
          </a:p>
        </p:txBody>
      </p:sp>
      <p:pic>
        <p:nvPicPr>
          <p:cNvPr id="12" name="Content Placeholder 11" descr="A picture containing tree, outdoor, plant, dirt&#10;&#10;Description automatically generated">
            <a:extLst>
              <a:ext uri="{FF2B5EF4-FFF2-40B4-BE49-F238E27FC236}">
                <a16:creationId xmlns:a16="http://schemas.microsoft.com/office/drawing/2014/main" id="{6E17AC00-E208-4B44-A2F3-6EF75966A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" r="3" b="2850"/>
          <a:stretch/>
        </p:blipFill>
        <p:spPr>
          <a:xfrm>
            <a:off x="5702185" y="1"/>
            <a:ext cx="6489823" cy="3429002"/>
          </a:xfrm>
          <a:custGeom>
            <a:avLst/>
            <a:gdLst/>
            <a:ahLst/>
            <a:cxnLst/>
            <a:rect l="l" t="t" r="r" b="b"/>
            <a:pathLst>
              <a:path w="6489823" h="3421047">
                <a:moveTo>
                  <a:pt x="383239" y="0"/>
                </a:moveTo>
                <a:lnTo>
                  <a:pt x="6489823" y="0"/>
                </a:lnTo>
                <a:lnTo>
                  <a:pt x="6489823" y="3421047"/>
                </a:lnTo>
                <a:lnTo>
                  <a:pt x="0" y="3421047"/>
                </a:lnTo>
                <a:lnTo>
                  <a:pt x="10162" y="3368785"/>
                </a:lnTo>
                <a:cubicBezTo>
                  <a:pt x="15448" y="3346584"/>
                  <a:pt x="22094" y="3323293"/>
                  <a:pt x="30699" y="3298569"/>
                </a:cubicBezTo>
                <a:cubicBezTo>
                  <a:pt x="41150" y="3275988"/>
                  <a:pt x="42443" y="3246652"/>
                  <a:pt x="33589" y="3233050"/>
                </a:cubicBezTo>
                <a:cubicBezTo>
                  <a:pt x="32065" y="3230708"/>
                  <a:pt x="30291" y="3228932"/>
                  <a:pt x="28325" y="3227777"/>
                </a:cubicBezTo>
                <a:cubicBezTo>
                  <a:pt x="30678" y="3188484"/>
                  <a:pt x="72205" y="3103624"/>
                  <a:pt x="73382" y="3050568"/>
                </a:cubicBezTo>
                <a:cubicBezTo>
                  <a:pt x="69165" y="3022639"/>
                  <a:pt x="68605" y="2960322"/>
                  <a:pt x="84953" y="2920501"/>
                </a:cubicBezTo>
                <a:cubicBezTo>
                  <a:pt x="69327" y="2932298"/>
                  <a:pt x="121103" y="2664904"/>
                  <a:pt x="109217" y="2657859"/>
                </a:cubicBezTo>
                <a:cubicBezTo>
                  <a:pt x="110075" y="2597031"/>
                  <a:pt x="138136" y="2522558"/>
                  <a:pt x="139777" y="2464312"/>
                </a:cubicBezTo>
                <a:cubicBezTo>
                  <a:pt x="141801" y="2450201"/>
                  <a:pt x="199861" y="2246813"/>
                  <a:pt x="198683" y="2236608"/>
                </a:cubicBezTo>
                <a:lnTo>
                  <a:pt x="283684" y="1924542"/>
                </a:lnTo>
                <a:cubicBezTo>
                  <a:pt x="313071" y="1811100"/>
                  <a:pt x="307196" y="1868801"/>
                  <a:pt x="336583" y="1755359"/>
                </a:cubicBezTo>
                <a:cubicBezTo>
                  <a:pt x="383246" y="1573239"/>
                  <a:pt x="363875" y="1577802"/>
                  <a:pt x="409119" y="1401207"/>
                </a:cubicBezTo>
                <a:cubicBezTo>
                  <a:pt x="428998" y="1329345"/>
                  <a:pt x="403240" y="1279669"/>
                  <a:pt x="421957" y="1175450"/>
                </a:cubicBezTo>
                <a:cubicBezTo>
                  <a:pt x="442602" y="1107577"/>
                  <a:pt x="340683" y="794854"/>
                  <a:pt x="369233" y="688836"/>
                </a:cubicBezTo>
                <a:cubicBezTo>
                  <a:pt x="378440" y="610640"/>
                  <a:pt x="331945" y="587322"/>
                  <a:pt x="346155" y="513896"/>
                </a:cubicBezTo>
                <a:cubicBezTo>
                  <a:pt x="351974" y="496939"/>
                  <a:pt x="362179" y="406394"/>
                  <a:pt x="344911" y="393010"/>
                </a:cubicBezTo>
                <a:cubicBezTo>
                  <a:pt x="389436" y="301493"/>
                  <a:pt x="356186" y="264408"/>
                  <a:pt x="369960" y="232042"/>
                </a:cubicBezTo>
                <a:cubicBezTo>
                  <a:pt x="394611" y="153791"/>
                  <a:pt x="372056" y="165633"/>
                  <a:pt x="392742" y="72037"/>
                </a:cubicBezTo>
                <a:cubicBezTo>
                  <a:pt x="398537" y="53819"/>
                  <a:pt x="397997" y="38693"/>
                  <a:pt x="394525" y="25405"/>
                </a:cubicBezTo>
                <a:close/>
              </a:path>
            </a:pathLst>
          </a:custGeom>
        </p:spPr>
      </p:pic>
      <p:pic>
        <p:nvPicPr>
          <p:cNvPr id="14" name="Content Placeholder 13" descr="An aerial view of a city&#10;&#10;Description automatically generated">
            <a:extLst>
              <a:ext uri="{FF2B5EF4-FFF2-40B4-BE49-F238E27FC236}">
                <a16:creationId xmlns:a16="http://schemas.microsoft.com/office/drawing/2014/main" id="{4D0C73A9-F112-4FA6-90B3-CE42F98A7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3" r="16326" b="1"/>
          <a:stretch/>
        </p:blipFill>
        <p:spPr>
          <a:xfrm>
            <a:off x="5419420" y="3429000"/>
            <a:ext cx="6772580" cy="3429000"/>
          </a:xfrm>
          <a:custGeom>
            <a:avLst/>
            <a:gdLst/>
            <a:ahLst/>
            <a:cxnLst/>
            <a:rect l="l" t="t" r="r" b="b"/>
            <a:pathLst>
              <a:path w="6772580" h="3429000">
                <a:moveTo>
                  <a:pt x="271594" y="0"/>
                </a:moveTo>
                <a:lnTo>
                  <a:pt x="6772580" y="0"/>
                </a:lnTo>
                <a:lnTo>
                  <a:pt x="6772580" y="3429000"/>
                </a:lnTo>
                <a:lnTo>
                  <a:pt x="8976" y="3429000"/>
                </a:lnTo>
                <a:lnTo>
                  <a:pt x="7894" y="3419403"/>
                </a:lnTo>
                <a:cubicBezTo>
                  <a:pt x="2772" y="3402540"/>
                  <a:pt x="-7409" y="3393117"/>
                  <a:pt x="8790" y="3369074"/>
                </a:cubicBezTo>
                <a:cubicBezTo>
                  <a:pt x="18674" y="3308209"/>
                  <a:pt x="52540" y="3147708"/>
                  <a:pt x="69466" y="3074368"/>
                </a:cubicBezTo>
                <a:cubicBezTo>
                  <a:pt x="86170" y="2985158"/>
                  <a:pt x="141939" y="2988106"/>
                  <a:pt x="138108" y="2937087"/>
                </a:cubicBezTo>
                <a:lnTo>
                  <a:pt x="159153" y="2788751"/>
                </a:lnTo>
                <a:cubicBezTo>
                  <a:pt x="164508" y="2771521"/>
                  <a:pt x="169861" y="2754291"/>
                  <a:pt x="175215" y="2737061"/>
                </a:cubicBezTo>
                <a:lnTo>
                  <a:pt x="178713" y="2662493"/>
                </a:lnTo>
                <a:cubicBezTo>
                  <a:pt x="182744" y="2662176"/>
                  <a:pt x="175495" y="2610710"/>
                  <a:pt x="177952" y="2608178"/>
                </a:cubicBezTo>
                <a:lnTo>
                  <a:pt x="200637" y="2557490"/>
                </a:lnTo>
                <a:lnTo>
                  <a:pt x="210272" y="2500823"/>
                </a:lnTo>
                <a:cubicBezTo>
                  <a:pt x="210821" y="2477149"/>
                  <a:pt x="233533" y="2498323"/>
                  <a:pt x="235189" y="2456370"/>
                </a:cubicBezTo>
                <a:cubicBezTo>
                  <a:pt x="241238" y="2390087"/>
                  <a:pt x="270663" y="2342381"/>
                  <a:pt x="270108" y="2307778"/>
                </a:cubicBezTo>
                <a:cubicBezTo>
                  <a:pt x="279775" y="2252634"/>
                  <a:pt x="274008" y="2281735"/>
                  <a:pt x="270232" y="2227103"/>
                </a:cubicBezTo>
                <a:cubicBezTo>
                  <a:pt x="277898" y="2187203"/>
                  <a:pt x="273018" y="2179895"/>
                  <a:pt x="278972" y="2138456"/>
                </a:cubicBezTo>
                <a:cubicBezTo>
                  <a:pt x="286874" y="2113373"/>
                  <a:pt x="293454" y="2098825"/>
                  <a:pt x="284204" y="2092747"/>
                </a:cubicBezTo>
                <a:cubicBezTo>
                  <a:pt x="285267" y="2080110"/>
                  <a:pt x="308510" y="2021121"/>
                  <a:pt x="306856" y="2003128"/>
                </a:cubicBezTo>
                <a:lnTo>
                  <a:pt x="296216" y="1944367"/>
                </a:lnTo>
                <a:lnTo>
                  <a:pt x="316030" y="1836128"/>
                </a:lnTo>
                <a:cubicBezTo>
                  <a:pt x="300726" y="1810623"/>
                  <a:pt x="342411" y="1768654"/>
                  <a:pt x="329496" y="1735241"/>
                </a:cubicBezTo>
                <a:cubicBezTo>
                  <a:pt x="331336" y="1711720"/>
                  <a:pt x="339485" y="1722162"/>
                  <a:pt x="343347" y="1679383"/>
                </a:cubicBezTo>
                <a:cubicBezTo>
                  <a:pt x="349669" y="1616089"/>
                  <a:pt x="356013" y="1614119"/>
                  <a:pt x="360800" y="1554542"/>
                </a:cubicBezTo>
                <a:cubicBezTo>
                  <a:pt x="361799" y="1491472"/>
                  <a:pt x="380405" y="1496141"/>
                  <a:pt x="377978" y="1470595"/>
                </a:cubicBezTo>
                <a:cubicBezTo>
                  <a:pt x="371480" y="1445071"/>
                  <a:pt x="407310" y="1366942"/>
                  <a:pt x="396801" y="1354553"/>
                </a:cubicBezTo>
                <a:cubicBezTo>
                  <a:pt x="387984" y="1324635"/>
                  <a:pt x="389939" y="1306198"/>
                  <a:pt x="378799" y="1292983"/>
                </a:cubicBezTo>
                <a:cubicBezTo>
                  <a:pt x="368230" y="1254082"/>
                  <a:pt x="380918" y="1242866"/>
                  <a:pt x="362697" y="1241293"/>
                </a:cubicBezTo>
                <a:lnTo>
                  <a:pt x="339388" y="1147085"/>
                </a:lnTo>
                <a:cubicBezTo>
                  <a:pt x="350485" y="1118433"/>
                  <a:pt x="353159" y="1072754"/>
                  <a:pt x="339952" y="1071934"/>
                </a:cubicBezTo>
                <a:cubicBezTo>
                  <a:pt x="327895" y="1004911"/>
                  <a:pt x="358371" y="924985"/>
                  <a:pt x="347188" y="889800"/>
                </a:cubicBezTo>
                <a:cubicBezTo>
                  <a:pt x="334220" y="804597"/>
                  <a:pt x="342717" y="786582"/>
                  <a:pt x="338803" y="749936"/>
                </a:cubicBezTo>
                <a:cubicBezTo>
                  <a:pt x="334890" y="713292"/>
                  <a:pt x="337271" y="707557"/>
                  <a:pt x="323706" y="669931"/>
                </a:cubicBezTo>
                <a:lnTo>
                  <a:pt x="313326" y="559992"/>
                </a:lnTo>
                <a:cubicBezTo>
                  <a:pt x="314747" y="543769"/>
                  <a:pt x="268004" y="450294"/>
                  <a:pt x="272650" y="451529"/>
                </a:cubicBezTo>
                <a:lnTo>
                  <a:pt x="256593" y="392499"/>
                </a:lnTo>
                <a:cubicBezTo>
                  <a:pt x="276778" y="343341"/>
                  <a:pt x="246535" y="361906"/>
                  <a:pt x="249583" y="321981"/>
                </a:cubicBezTo>
                <a:cubicBezTo>
                  <a:pt x="256450" y="297359"/>
                  <a:pt x="256557" y="284789"/>
                  <a:pt x="245172" y="280016"/>
                </a:cubicBezTo>
                <a:cubicBezTo>
                  <a:pt x="279102" y="164139"/>
                  <a:pt x="241674" y="235649"/>
                  <a:pt x="249784" y="152538"/>
                </a:cubicBezTo>
                <a:cubicBezTo>
                  <a:pt x="254846" y="115053"/>
                  <a:pt x="258144" y="77317"/>
                  <a:pt x="264479" y="36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38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186ED3-E056-47AA-8FEF-39960874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Algumas respostas que já tive que dar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3BD4-32A6-4CEE-B248-3C6AC6FE7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Sim, </a:t>
            </a:r>
            <a:r>
              <a:rPr lang="en-US" sz="2200" dirty="0" err="1"/>
              <a:t>eu</a:t>
            </a:r>
            <a:r>
              <a:rPr lang="en-US" sz="2200" dirty="0"/>
              <a:t> sou do </a:t>
            </a:r>
            <a:r>
              <a:rPr lang="en-US" sz="2200" dirty="0" err="1"/>
              <a:t>nordeste</a:t>
            </a:r>
            <a:r>
              <a:rPr lang="en-US" sz="2200" dirty="0"/>
              <a:t> e </a:t>
            </a:r>
            <a:r>
              <a:rPr lang="en-US" sz="2200" dirty="0" err="1"/>
              <a:t>eu</a:t>
            </a:r>
            <a:r>
              <a:rPr lang="en-US" sz="2200" dirty="0"/>
              <a:t> sou </a:t>
            </a:r>
            <a:r>
              <a:rPr lang="en-US" sz="2200" dirty="0" err="1"/>
              <a:t>plenamente</a:t>
            </a:r>
            <a:r>
              <a:rPr lang="en-US" sz="2200" dirty="0"/>
              <a:t> </a:t>
            </a:r>
            <a:r>
              <a:rPr lang="en-US" sz="2200" dirty="0" err="1"/>
              <a:t>capaz</a:t>
            </a:r>
            <a:r>
              <a:rPr lang="en-US" sz="2200" dirty="0"/>
              <a:t> de ser o que </a:t>
            </a:r>
            <a:r>
              <a:rPr lang="en-US" sz="2200" dirty="0" err="1"/>
              <a:t>eu</a:t>
            </a:r>
            <a:r>
              <a:rPr lang="en-US" sz="2200" dirty="0"/>
              <a:t> </a:t>
            </a:r>
            <a:r>
              <a:rPr lang="en-US" sz="2200" dirty="0" err="1"/>
              <a:t>quiser</a:t>
            </a:r>
            <a:r>
              <a:rPr lang="en-US" sz="2200" dirty="0"/>
              <a:t>!</a:t>
            </a:r>
          </a:p>
          <a:p>
            <a:r>
              <a:rPr lang="en-US" sz="2200" dirty="0"/>
              <a:t>Sim, </a:t>
            </a:r>
            <a:r>
              <a:rPr lang="en-US" sz="2200" dirty="0" err="1"/>
              <a:t>eu</a:t>
            </a:r>
            <a:r>
              <a:rPr lang="en-US" sz="2200" dirty="0"/>
              <a:t> sou do </a:t>
            </a:r>
            <a:r>
              <a:rPr lang="en-US" sz="2200" dirty="0" err="1"/>
              <a:t>nordeste</a:t>
            </a:r>
            <a:r>
              <a:rPr lang="en-US" sz="2200" dirty="0"/>
              <a:t>, sou um </a:t>
            </a:r>
            <a:r>
              <a:rPr lang="en-US" sz="2200" dirty="0" err="1"/>
              <a:t>homem</a:t>
            </a:r>
            <a:r>
              <a:rPr lang="en-US" sz="2200" dirty="0"/>
              <a:t> de </a:t>
            </a:r>
            <a:r>
              <a:rPr lang="en-US" sz="2200" dirty="0" err="1"/>
              <a:t>comum</a:t>
            </a:r>
            <a:r>
              <a:rPr lang="en-US" sz="2200" dirty="0"/>
              <a:t> </a:t>
            </a:r>
            <a:r>
              <a:rPr lang="en-US" sz="2200" dirty="0" err="1"/>
              <a:t>lá</a:t>
            </a:r>
            <a:r>
              <a:rPr lang="en-US" sz="2200" dirty="0"/>
              <a:t>. E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somos</a:t>
            </a:r>
            <a:r>
              <a:rPr lang="en-US" sz="2200" dirty="0"/>
              <a:t> </a:t>
            </a:r>
            <a:r>
              <a:rPr lang="en-US" sz="2200" dirty="0" err="1"/>
              <a:t>grossos</a:t>
            </a:r>
            <a:r>
              <a:rPr lang="en-US" sz="2200" dirty="0"/>
              <a:t> e </a:t>
            </a:r>
            <a:r>
              <a:rPr lang="en-US" sz="2200" dirty="0" err="1"/>
              <a:t>violentos</a:t>
            </a:r>
            <a:r>
              <a:rPr lang="en-US" sz="2200" dirty="0"/>
              <a:t>.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entendi</a:t>
            </a:r>
            <a:r>
              <a:rPr lang="en-US" sz="2200" dirty="0"/>
              <a:t> o </a:t>
            </a:r>
            <a:r>
              <a:rPr lang="en-US" sz="2200" dirty="0" err="1"/>
              <a:t>cabra</a:t>
            </a:r>
            <a:r>
              <a:rPr lang="en-US" sz="2200" dirty="0"/>
              <a:t> macho.</a:t>
            </a:r>
          </a:p>
          <a:p>
            <a:r>
              <a:rPr lang="en-US" sz="2200" dirty="0"/>
              <a:t>Sim, </a:t>
            </a:r>
            <a:r>
              <a:rPr lang="en-US" sz="2200" dirty="0" err="1"/>
              <a:t>lá</a:t>
            </a:r>
            <a:r>
              <a:rPr lang="en-US" sz="2200" dirty="0"/>
              <a:t> </a:t>
            </a:r>
            <a:r>
              <a:rPr lang="en-US" sz="2200" dirty="0" err="1"/>
              <a:t>chove</a:t>
            </a:r>
            <a:r>
              <a:rPr lang="en-US" sz="2200" dirty="0"/>
              <a:t> e </a:t>
            </a:r>
            <a:r>
              <a:rPr lang="en-US" sz="2200" dirty="0" err="1"/>
              <a:t>tem</a:t>
            </a:r>
            <a:r>
              <a:rPr lang="en-US" sz="2200" dirty="0"/>
              <a:t> </a:t>
            </a:r>
            <a:r>
              <a:rPr lang="en-US" sz="2200" dirty="0" err="1"/>
              <a:t>supermercado</a:t>
            </a:r>
            <a:r>
              <a:rPr lang="en-US" sz="2200" dirty="0"/>
              <a:t>.</a:t>
            </a:r>
          </a:p>
        </p:txBody>
      </p:sp>
      <p:pic>
        <p:nvPicPr>
          <p:cNvPr id="9" name="Content Placeholder 8" descr="A picture containing bread&#10;&#10;Description automatically generated">
            <a:extLst>
              <a:ext uri="{FF2B5EF4-FFF2-40B4-BE49-F238E27FC236}">
                <a16:creationId xmlns:a16="http://schemas.microsoft.com/office/drawing/2014/main" id="{94E74261-49C9-4654-8FF6-D516DC0DB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1" r="316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595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Content Placeholder 11" descr="A picture containing text&#10;&#10;Description automatically generated">
            <a:extLst>
              <a:ext uri="{FF2B5EF4-FFF2-40B4-BE49-F238E27FC236}">
                <a16:creationId xmlns:a16="http://schemas.microsoft.com/office/drawing/2014/main" id="{9F9628E1-E9CA-4FAB-B0A4-39DAF39E8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430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75A136-F2F2-4490-BE98-750C13D0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 que é cultura?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2604AD-822C-4AAD-A48B-37A9197EE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687388" lvl="2" indent="0">
              <a:buNone/>
            </a:pPr>
            <a:r>
              <a:rPr lang="pt-BR" sz="2400" b="1" dirty="0"/>
              <a:t>Definições</a:t>
            </a:r>
          </a:p>
          <a:p>
            <a:pPr lvl="2"/>
            <a:r>
              <a:rPr lang="pt-BR" dirty="0"/>
              <a:t>Herança imaterial</a:t>
            </a:r>
          </a:p>
          <a:p>
            <a:pPr lvl="2"/>
            <a:r>
              <a:rPr lang="pt-BR" dirty="0"/>
              <a:t>Hábitos, crença e conhecimentos</a:t>
            </a:r>
          </a:p>
          <a:p>
            <a:pPr lvl="2"/>
            <a:r>
              <a:rPr lang="pt-BR" dirty="0"/>
              <a:t>O que te faz único</a:t>
            </a:r>
          </a:p>
          <a:p>
            <a:pPr lvl="2"/>
            <a:endParaRPr lang="pt-BR" dirty="0"/>
          </a:p>
          <a:p>
            <a:pPr marL="914400" lvl="2">
              <a:buNone/>
            </a:pPr>
            <a:r>
              <a:rPr lang="pt-BR" sz="2400" b="1" dirty="0"/>
              <a:t>Provocações</a:t>
            </a:r>
          </a:p>
          <a:p>
            <a:pPr lvl="2"/>
            <a:r>
              <a:rPr lang="pt-BR" dirty="0"/>
              <a:t>Deserto cultural?</a:t>
            </a:r>
          </a:p>
          <a:p>
            <a:pPr lvl="2"/>
            <a:r>
              <a:rPr lang="pt-BR" dirty="0"/>
              <a:t>É possível homogeneizar uma cultura?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6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Content Placeholder 11" descr="A picture containing text&#10;&#10;Description automatically generated">
            <a:extLst>
              <a:ext uri="{FF2B5EF4-FFF2-40B4-BE49-F238E27FC236}">
                <a16:creationId xmlns:a16="http://schemas.microsoft.com/office/drawing/2014/main" id="{9F9628E1-E9CA-4FAB-B0A4-39DAF39E8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430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75A136-F2F2-4490-BE98-750C13D0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 que é </a:t>
            </a:r>
            <a:r>
              <a:rPr lang="en-US" dirty="0" err="1"/>
              <a:t>cultura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2604AD-822C-4AAD-A48B-37A9197EE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687388" lvl="2" indent="0">
              <a:buNone/>
            </a:pPr>
            <a:r>
              <a:rPr lang="pt-BR" sz="2400" b="1" dirty="0"/>
              <a:t>Como diversificar</a:t>
            </a:r>
          </a:p>
          <a:p>
            <a:pPr lvl="2"/>
            <a:r>
              <a:rPr lang="pt-BR" dirty="0"/>
              <a:t>Contextos sociais</a:t>
            </a:r>
          </a:p>
          <a:p>
            <a:pPr lvl="2"/>
            <a:r>
              <a:rPr lang="pt-BR" dirty="0"/>
              <a:t>Contextos regionais</a:t>
            </a:r>
          </a:p>
        </p:txBody>
      </p:sp>
    </p:spTree>
    <p:extLst>
      <p:ext uri="{BB962C8B-B14F-4D97-AF65-F5344CB8AC3E}">
        <p14:creationId xmlns:p14="http://schemas.microsoft.com/office/powerpoint/2010/main" val="234621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BF123-8CDB-4C8B-9B60-B31878C0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Desafios para ambientes diversos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BA82-F92B-4134-A7BE-B6332DA8F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Estereotipagem</a:t>
            </a:r>
          </a:p>
          <a:p>
            <a:r>
              <a:rPr lang="en-US" sz="2200"/>
              <a:t>Auto-expectativa </a:t>
            </a:r>
          </a:p>
          <a:p>
            <a:r>
              <a:rPr lang="en-US" sz="2200"/>
              <a:t>Critérios auto-referênciados</a:t>
            </a:r>
          </a:p>
          <a:p>
            <a:r>
              <a:rPr lang="en-US" sz="2200"/>
              <a:t>Etnocentrismo</a:t>
            </a:r>
          </a:p>
        </p:txBody>
      </p:sp>
      <p:pic>
        <p:nvPicPr>
          <p:cNvPr id="6" name="Content Placeholder 5" descr="A black and white drawing of birds&#10;&#10;Description automatically generated with low confidence">
            <a:extLst>
              <a:ext uri="{FF2B5EF4-FFF2-40B4-BE49-F238E27FC236}">
                <a16:creationId xmlns:a16="http://schemas.microsoft.com/office/drawing/2014/main" id="{F33BD127-57BD-4AEB-9E98-926859C5E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287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28917-7649-405A-A9E5-3A21E76F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Estereotipagem</a:t>
            </a:r>
          </a:p>
        </p:txBody>
      </p:sp>
      <p:pic>
        <p:nvPicPr>
          <p:cNvPr id="6" name="Content Placeholder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2AF69A4-3250-4F02-9CD3-74523BF5C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r="358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A379-005D-4066-8BDC-7B54C052A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Forma bonita de falar preconceito</a:t>
            </a:r>
          </a:p>
          <a:p>
            <a:r>
              <a:rPr lang="en-US" sz="2200"/>
              <a:t>Acontece em nível subconsciente</a:t>
            </a:r>
          </a:p>
          <a:p>
            <a:r>
              <a:rPr lang="en-US" sz="2200"/>
              <a:t>Associamos o que não conhecemos a padrão que conhecemos</a:t>
            </a:r>
          </a:p>
        </p:txBody>
      </p:sp>
    </p:spTree>
    <p:extLst>
      <p:ext uri="{BB962C8B-B14F-4D97-AF65-F5344CB8AC3E}">
        <p14:creationId xmlns:p14="http://schemas.microsoft.com/office/powerpoint/2010/main" val="28635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517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Diversidade cultural?!?!  E isso é importante?</vt:lpstr>
      <vt:lpstr>Quem sou eu?</vt:lpstr>
      <vt:lpstr>Quem sou eu?</vt:lpstr>
      <vt:lpstr>Qual estereótipo você usou em mim?</vt:lpstr>
      <vt:lpstr>Algumas respostas que já tive que dar</vt:lpstr>
      <vt:lpstr>O que é cultura?</vt:lpstr>
      <vt:lpstr>O que é cultura?</vt:lpstr>
      <vt:lpstr>Desafios para ambientes diversos</vt:lpstr>
      <vt:lpstr>Estereotipagem</vt:lpstr>
      <vt:lpstr>PowerPoint Presentation</vt:lpstr>
      <vt:lpstr>PowerPoint Presentation</vt:lpstr>
      <vt:lpstr>Auto-expectativa </vt:lpstr>
      <vt:lpstr>Critérios auto-referênciados</vt:lpstr>
      <vt:lpstr>Etnocentrismo</vt:lpstr>
      <vt:lpstr>Uma diversidade cultura efetiva</vt:lpstr>
      <vt:lpstr>Politicas para favorecer a diversidade cultural</vt:lpstr>
      <vt:lpstr>Politicas para favorecer a diversidade cultural</vt:lpstr>
      <vt:lpstr>Politicas para favorecer a diversidade cultural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Diversidade cultural?!?!  E isso é importante?</dc:title>
  <dc:creator>Victor Osorio</dc:creator>
  <cp:lastModifiedBy>Victor Osorio</cp:lastModifiedBy>
  <cp:revision>13</cp:revision>
  <dcterms:created xsi:type="dcterms:W3CDTF">2021-05-21T20:07:41Z</dcterms:created>
  <dcterms:modified xsi:type="dcterms:W3CDTF">2021-06-05T21:14:11Z</dcterms:modified>
</cp:coreProperties>
</file>