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80" r:id="rId3"/>
    <p:sldId id="289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88" r:id="rId1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63"/>
  </p:normalViewPr>
  <p:slideViewPr>
    <p:cSldViewPr snapToGrid="0" snapToObjects="1">
      <p:cViewPr varScale="1">
        <p:scale>
          <a:sx n="118" d="100"/>
          <a:sy n="118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3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8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9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0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5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1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3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C1B6E-EED1-274E-916D-2D709F07B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RU" dirty="0"/>
              <a:t>IoT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72F7E-9FB2-CE4B-8A4D-12A35D8E1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Models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F36A0-E421-4B32-9B6A-38327CFC9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44" b="23573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9971DA-931F-6542-A765-1E2AF610577E}"/>
              </a:ext>
            </a:extLst>
          </p:cNvPr>
          <p:cNvSpPr/>
          <p:nvPr/>
        </p:nvSpPr>
        <p:spPr>
          <a:xfrm>
            <a:off x="4659986" y="5785584"/>
            <a:ext cx="28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U" dirty="0"/>
              <a:t>Vera Rykalina, July 2020</a:t>
            </a:r>
          </a:p>
        </p:txBody>
      </p:sp>
    </p:spTree>
    <p:extLst>
      <p:ext uri="{BB962C8B-B14F-4D97-AF65-F5344CB8AC3E}">
        <p14:creationId xmlns:p14="http://schemas.microsoft.com/office/powerpoint/2010/main" val="379932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0" y="370390"/>
            <a:ext cx="85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000" dirty="0"/>
              <a:t>k-Nearest Neighbors </a:t>
            </a:r>
            <a:r>
              <a:rPr lang="en-GB" sz="4000" dirty="0"/>
              <a:t>(Latitude)</a:t>
            </a:r>
            <a:endParaRPr lang="en-RU" sz="4000" i="1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B6124F-891C-B746-9018-A73033A747E1}"/>
              </a:ext>
            </a:extLst>
          </p:cNvPr>
          <p:cNvSpPr/>
          <p:nvPr/>
        </p:nvSpPr>
        <p:spPr>
          <a:xfrm>
            <a:off x="324090" y="131277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RU" dirty="0"/>
              <a:t>  13957 samples</a:t>
            </a:r>
          </a:p>
          <a:p>
            <a:r>
              <a:rPr lang="en-RU" dirty="0"/>
              <a:t>  141 predictor</a:t>
            </a:r>
          </a:p>
          <a:p>
            <a:endParaRPr lang="en-RU" dirty="0"/>
          </a:p>
          <a:p>
            <a:r>
              <a:rPr lang="en-RU" dirty="0"/>
              <a:t>Pre-processing: centered (141), scaled (141) </a:t>
            </a:r>
          </a:p>
          <a:p>
            <a:r>
              <a:rPr lang="en-RU" dirty="0"/>
              <a:t>Resampling: Cross-Validated (10 fold, repeated 1 times) </a:t>
            </a:r>
          </a:p>
          <a:p>
            <a:r>
              <a:rPr lang="en-RU" dirty="0"/>
              <a:t>Summary of sample sizes: 12560, 12560, 12563, 12561, 12561, 12563, ... </a:t>
            </a:r>
          </a:p>
          <a:p>
            <a:r>
              <a:rPr lang="en-RU" dirty="0"/>
              <a:t>Resampling results across tuning parameters:</a:t>
            </a:r>
          </a:p>
          <a:p>
            <a:endParaRPr lang="en-RU" dirty="0"/>
          </a:p>
          <a:p>
            <a:r>
              <a:rPr lang="en-RU" dirty="0"/>
              <a:t>  k  RMSE      Rsquared   MAE     </a:t>
            </a:r>
          </a:p>
          <a:p>
            <a:r>
              <a:rPr lang="en-RU" dirty="0"/>
              <a:t>  5  4.571480  0.9953469  2.089240</a:t>
            </a:r>
          </a:p>
          <a:p>
            <a:r>
              <a:rPr lang="en-RU" dirty="0"/>
              <a:t>  7  4.968835  0.9945310  2.480599</a:t>
            </a:r>
          </a:p>
          <a:p>
            <a:r>
              <a:rPr lang="en-RU" dirty="0"/>
              <a:t>  9  5.341282  0.9937226  2.810699</a:t>
            </a:r>
          </a:p>
          <a:p>
            <a:endParaRPr lang="en-RU" dirty="0"/>
          </a:p>
          <a:p>
            <a:r>
              <a:rPr lang="en-RU" dirty="0"/>
              <a:t>RMSE was used to select the optimal model using the smallest value.</a:t>
            </a:r>
          </a:p>
          <a:p>
            <a:r>
              <a:rPr lang="en-RU" dirty="0"/>
              <a:t>The final value used for the model was k = 5.</a:t>
            </a:r>
          </a:p>
        </p:txBody>
      </p:sp>
    </p:spTree>
    <p:extLst>
      <p:ext uri="{BB962C8B-B14F-4D97-AF65-F5344CB8AC3E}">
        <p14:creationId xmlns:p14="http://schemas.microsoft.com/office/powerpoint/2010/main" val="226629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0" y="370390"/>
            <a:ext cx="85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000" dirty="0"/>
              <a:t>Random Forest </a:t>
            </a:r>
            <a:r>
              <a:rPr lang="en-GB" sz="4000" dirty="0"/>
              <a:t>(Longitude)</a:t>
            </a:r>
            <a:endParaRPr lang="en-RU" sz="4000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56ABA-83C5-FE46-836A-2376088A371E}"/>
              </a:ext>
            </a:extLst>
          </p:cNvPr>
          <p:cNvSpPr/>
          <p:nvPr/>
        </p:nvSpPr>
        <p:spPr>
          <a:xfrm>
            <a:off x="324090" y="131740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RU" dirty="0"/>
              <a:t>13957 samples</a:t>
            </a:r>
          </a:p>
          <a:p>
            <a:r>
              <a:rPr lang="en-RU" dirty="0"/>
              <a:t>  141 predictor</a:t>
            </a:r>
          </a:p>
          <a:p>
            <a:endParaRPr lang="en-RU" dirty="0"/>
          </a:p>
          <a:p>
            <a:r>
              <a:rPr lang="en-RU" dirty="0"/>
              <a:t>No pre-processing</a:t>
            </a:r>
          </a:p>
          <a:p>
            <a:r>
              <a:rPr lang="en-RU" dirty="0"/>
              <a:t>Resampling: Cross-Validated (10 fold, repeated 1 times) </a:t>
            </a:r>
          </a:p>
          <a:p>
            <a:r>
              <a:rPr lang="en-RU" dirty="0"/>
              <a:t>Summary of sample sizes: 12561, 12562, 12562, 12561, 12562, 12562, ... </a:t>
            </a:r>
          </a:p>
          <a:p>
            <a:r>
              <a:rPr lang="en-RU" dirty="0"/>
              <a:t>Resampling results across tuning parameters:</a:t>
            </a:r>
          </a:p>
          <a:p>
            <a:endParaRPr lang="en-RU" dirty="0"/>
          </a:p>
          <a:p>
            <a:r>
              <a:rPr lang="en-RU" dirty="0"/>
              <a:t>  mtry  RMSE       Rsquared   MAE     </a:t>
            </a:r>
          </a:p>
          <a:p>
            <a:r>
              <a:rPr lang="en-RU" dirty="0"/>
              <a:t>    2   13.490099  0.9904799  7.845932</a:t>
            </a:r>
          </a:p>
          <a:p>
            <a:r>
              <a:rPr lang="en-RU" dirty="0"/>
              <a:t>   71    4.757383  0.9985719  2.849726</a:t>
            </a:r>
          </a:p>
          <a:p>
            <a:r>
              <a:rPr lang="en-RU" dirty="0"/>
              <a:t>  141    5.108146  0.9983343  2.863603</a:t>
            </a:r>
          </a:p>
          <a:p>
            <a:endParaRPr lang="en-RU" dirty="0"/>
          </a:p>
          <a:p>
            <a:r>
              <a:rPr lang="en-RU" dirty="0"/>
              <a:t>RMSE was used to select the optimal model using the smallest value.</a:t>
            </a:r>
          </a:p>
          <a:p>
            <a:r>
              <a:rPr lang="en-RU" dirty="0"/>
              <a:t>The final value used for the model was mtry = 71.</a:t>
            </a:r>
          </a:p>
        </p:txBody>
      </p:sp>
    </p:spTree>
    <p:extLst>
      <p:ext uri="{BB962C8B-B14F-4D97-AF65-F5344CB8AC3E}">
        <p14:creationId xmlns:p14="http://schemas.microsoft.com/office/powerpoint/2010/main" val="293994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0" y="370390"/>
            <a:ext cx="85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000" dirty="0"/>
              <a:t>Random Forest </a:t>
            </a:r>
            <a:r>
              <a:rPr lang="en-GB" sz="4000" dirty="0"/>
              <a:t>(Latitude)</a:t>
            </a:r>
            <a:endParaRPr lang="en-RU" sz="4000" i="1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D40979-E088-3E42-BFE9-E6765884337C}"/>
              </a:ext>
            </a:extLst>
          </p:cNvPr>
          <p:cNvSpPr/>
          <p:nvPr/>
        </p:nvSpPr>
        <p:spPr>
          <a:xfrm>
            <a:off x="324090" y="113229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RU" dirty="0"/>
              <a:t>13957 samples</a:t>
            </a:r>
          </a:p>
          <a:p>
            <a:r>
              <a:rPr lang="en-RU" dirty="0"/>
              <a:t>  141 predictor</a:t>
            </a:r>
          </a:p>
          <a:p>
            <a:endParaRPr lang="en-RU" dirty="0"/>
          </a:p>
          <a:p>
            <a:r>
              <a:rPr lang="en-RU" dirty="0"/>
              <a:t>No pre-processing</a:t>
            </a:r>
          </a:p>
          <a:p>
            <a:r>
              <a:rPr lang="en-RU" dirty="0"/>
              <a:t>Resampling: Cross-Validated (10 fold, repeated 1 times) </a:t>
            </a:r>
          </a:p>
          <a:p>
            <a:r>
              <a:rPr lang="en-RU" dirty="0"/>
              <a:t>Summary of sample sizes: 12560, 12560, 12563, 12561, 12561, 12563, ... </a:t>
            </a:r>
          </a:p>
          <a:p>
            <a:r>
              <a:rPr lang="en-RU" dirty="0"/>
              <a:t>Resampling results across tuning parameters:</a:t>
            </a:r>
          </a:p>
          <a:p>
            <a:endParaRPr lang="en-RU" dirty="0"/>
          </a:p>
          <a:p>
            <a:r>
              <a:rPr lang="en-RU" dirty="0"/>
              <a:t>  mtry  RMSE      Rsquared   MAE     </a:t>
            </a:r>
          </a:p>
          <a:p>
            <a:r>
              <a:rPr lang="en-RU" dirty="0"/>
              <a:t>    2   9.313047  0.9845763  5.460495</a:t>
            </a:r>
          </a:p>
          <a:p>
            <a:r>
              <a:rPr lang="en-RU" dirty="0"/>
              <a:t>   71   4.021065  0.9965107  2.430801</a:t>
            </a:r>
          </a:p>
          <a:p>
            <a:r>
              <a:rPr lang="en-RU" dirty="0"/>
              <a:t>  141   4.309765  0.9959600  2.502501</a:t>
            </a:r>
          </a:p>
          <a:p>
            <a:endParaRPr lang="en-RU" dirty="0"/>
          </a:p>
          <a:p>
            <a:r>
              <a:rPr lang="en-RU" dirty="0"/>
              <a:t>RMSE was used to select the optimal model using the smallest value.</a:t>
            </a:r>
          </a:p>
          <a:p>
            <a:r>
              <a:rPr lang="en-RU" dirty="0"/>
              <a:t>The final value used for the model was mtry = 71.</a:t>
            </a:r>
          </a:p>
        </p:txBody>
      </p:sp>
    </p:spTree>
    <p:extLst>
      <p:ext uri="{BB962C8B-B14F-4D97-AF65-F5344CB8AC3E}">
        <p14:creationId xmlns:p14="http://schemas.microsoft.com/office/powerpoint/2010/main" val="114787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89" y="228875"/>
            <a:ext cx="10398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000" dirty="0"/>
              <a:t>eXtreme Gradient Boosting(Latitude) </a:t>
            </a:r>
          </a:p>
          <a:p>
            <a:endParaRPr lang="en-RU" sz="4000" i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E0F4F-C556-5E4D-A126-88E48743CD4B}"/>
              </a:ext>
            </a:extLst>
          </p:cNvPr>
          <p:cNvSpPr/>
          <p:nvPr/>
        </p:nvSpPr>
        <p:spPr>
          <a:xfrm>
            <a:off x="424541" y="998701"/>
            <a:ext cx="10907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RU" dirty="0"/>
              <a:t>13957 samples</a:t>
            </a:r>
          </a:p>
          <a:p>
            <a:r>
              <a:rPr lang="en-RU" dirty="0"/>
              <a:t>  141 predictor</a:t>
            </a:r>
          </a:p>
          <a:p>
            <a:endParaRPr lang="en-RU" dirty="0"/>
          </a:p>
          <a:p>
            <a:r>
              <a:rPr lang="en-RU" dirty="0"/>
              <a:t>No pre-processing</a:t>
            </a:r>
          </a:p>
          <a:p>
            <a:r>
              <a:rPr lang="en-RU" dirty="0"/>
              <a:t>Resampling: Cross-Validated (10 fold, repeated 1 times) </a:t>
            </a:r>
          </a:p>
          <a:p>
            <a:r>
              <a:rPr lang="en-RU" dirty="0"/>
              <a:t>Summary of sample sizes: 12560, 12560, 12563, 12561, 12561, 12563, ... </a:t>
            </a:r>
          </a:p>
          <a:p>
            <a:r>
              <a:rPr lang="en-RU" dirty="0"/>
              <a:t>Resampling results across tuning parameters:</a:t>
            </a:r>
          </a:p>
          <a:p>
            <a:endParaRPr lang="en-RU" dirty="0"/>
          </a:p>
          <a:p>
            <a:r>
              <a:rPr lang="en-RU" dirty="0"/>
              <a:t>  max_depth  colsample_bytree  nrounds  RMSE        Rsquared   MAE       </a:t>
            </a:r>
          </a:p>
          <a:p>
            <a:r>
              <a:rPr lang="en-RU" dirty="0"/>
              <a:t>  10         0.5               100      130.318261  0.9664120  129.620026</a:t>
            </a:r>
          </a:p>
          <a:p>
            <a:r>
              <a:rPr lang="en-RU" dirty="0"/>
              <a:t>  10         0.5               200        5.180509  0.9943461    3.577847</a:t>
            </a:r>
          </a:p>
          <a:p>
            <a:endParaRPr lang="en-RU" dirty="0"/>
          </a:p>
          <a:p>
            <a:r>
              <a:rPr lang="en-GB" dirty="0"/>
              <a:t>Tuning parameter 'eta' was held constant at a value of 0.1</a:t>
            </a:r>
          </a:p>
          <a:p>
            <a:r>
              <a:rPr lang="en-GB" dirty="0"/>
              <a:t>Tuning parameter</a:t>
            </a:r>
          </a:p>
          <a:p>
            <a:r>
              <a:rPr lang="en-GB" dirty="0"/>
              <a:t> was held constant at a value of 1</a:t>
            </a:r>
          </a:p>
          <a:p>
            <a:r>
              <a:rPr lang="en-GB" dirty="0"/>
              <a:t>Tuning parameter 'subsample' was held</a:t>
            </a:r>
          </a:p>
          <a:p>
            <a:r>
              <a:rPr lang="en-GB" dirty="0"/>
              <a:t> constant at a value of 1</a:t>
            </a:r>
          </a:p>
          <a:p>
            <a:r>
              <a:rPr lang="en-GB" dirty="0"/>
              <a:t>RMSE was used to select the optimal model using the smallest value.</a:t>
            </a:r>
          </a:p>
          <a:p>
            <a:r>
              <a:rPr lang="en-GB" dirty="0"/>
              <a:t>The final values used for the model were </a:t>
            </a:r>
            <a:r>
              <a:rPr lang="en-GB" dirty="0" err="1"/>
              <a:t>nrounds</a:t>
            </a:r>
            <a:r>
              <a:rPr lang="en-GB" dirty="0"/>
              <a:t> = 200, </a:t>
            </a:r>
            <a:r>
              <a:rPr lang="en-GB" dirty="0" err="1"/>
              <a:t>max_depth</a:t>
            </a:r>
            <a:r>
              <a:rPr lang="en-GB" dirty="0"/>
              <a:t> = 10, eta =</a:t>
            </a:r>
          </a:p>
          <a:p>
            <a:r>
              <a:rPr lang="en-GB" dirty="0"/>
              <a:t> 0.1, gamma = 0, </a:t>
            </a:r>
            <a:r>
              <a:rPr lang="en-GB" dirty="0" err="1"/>
              <a:t>colsample_bytree</a:t>
            </a:r>
            <a:r>
              <a:rPr lang="en-GB" dirty="0"/>
              <a:t> = 0.7, </a:t>
            </a:r>
            <a:r>
              <a:rPr lang="en-GB" dirty="0" err="1"/>
              <a:t>min_child_weight</a:t>
            </a:r>
            <a:r>
              <a:rPr lang="en-GB" dirty="0"/>
              <a:t> = 1 and subsample = 1.</a:t>
            </a:r>
          </a:p>
        </p:txBody>
      </p:sp>
    </p:spTree>
    <p:extLst>
      <p:ext uri="{BB962C8B-B14F-4D97-AF65-F5344CB8AC3E}">
        <p14:creationId xmlns:p14="http://schemas.microsoft.com/office/powerpoint/2010/main" val="380554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89" y="228875"/>
            <a:ext cx="10398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000" dirty="0"/>
              <a:t>eXtreme Gradient Boosting(Longitude) </a:t>
            </a:r>
          </a:p>
          <a:p>
            <a:endParaRPr lang="en-RU" sz="4000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005E15-6A01-1A47-855D-BDC3DF7E877E}"/>
              </a:ext>
            </a:extLst>
          </p:cNvPr>
          <p:cNvSpPr/>
          <p:nvPr/>
        </p:nvSpPr>
        <p:spPr>
          <a:xfrm>
            <a:off x="324089" y="115411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RU" dirty="0"/>
              <a:t>13957 samples</a:t>
            </a:r>
          </a:p>
          <a:p>
            <a:r>
              <a:rPr lang="en-RU" dirty="0"/>
              <a:t>  141 predictor</a:t>
            </a:r>
          </a:p>
          <a:p>
            <a:endParaRPr lang="en-RU" dirty="0"/>
          </a:p>
          <a:p>
            <a:r>
              <a:rPr lang="en-RU" dirty="0"/>
              <a:t>No pre-processing</a:t>
            </a:r>
          </a:p>
          <a:p>
            <a:r>
              <a:rPr lang="en-RU" dirty="0"/>
              <a:t>Resampling: Cross-Validated (10 fold, repeated 1 times) </a:t>
            </a:r>
          </a:p>
          <a:p>
            <a:r>
              <a:rPr lang="en-RU" dirty="0"/>
              <a:t>Summary of sample sizes: 12561, 12562, 12562, 12561, 12562, 12562, ... </a:t>
            </a:r>
          </a:p>
          <a:p>
            <a:r>
              <a:rPr lang="en-RU" dirty="0"/>
              <a:t>Resampling results:</a:t>
            </a:r>
          </a:p>
          <a:p>
            <a:endParaRPr lang="en-RU" dirty="0"/>
          </a:p>
          <a:p>
            <a:r>
              <a:rPr lang="en-RU" dirty="0"/>
              <a:t>  RMSE      Rsquared   MAE     </a:t>
            </a:r>
          </a:p>
          <a:p>
            <a:r>
              <a:rPr lang="en-RU" dirty="0"/>
              <a:t>  5.896823  0.9977734  3.807649</a:t>
            </a:r>
          </a:p>
          <a:p>
            <a:endParaRPr lang="en-RU" dirty="0"/>
          </a:p>
          <a:p>
            <a:r>
              <a:rPr lang="en-RU" dirty="0"/>
              <a:t>Tuning parameter 'nrounds' was held constant at a value of 200</a:t>
            </a:r>
          </a:p>
          <a:p>
            <a:r>
              <a:rPr lang="en-RU" dirty="0"/>
              <a:t>Tuning</a:t>
            </a:r>
          </a:p>
          <a:p>
            <a:r>
              <a:rPr lang="en-RU" dirty="0"/>
              <a:t> held constant at a value of 1</a:t>
            </a:r>
          </a:p>
          <a:p>
            <a:r>
              <a:rPr lang="en-RU" dirty="0"/>
              <a:t>Tuning parameter 'subsample' was held constant at</a:t>
            </a:r>
          </a:p>
          <a:p>
            <a:r>
              <a:rPr lang="en-RU" dirty="0"/>
              <a:t> a value of 1</a:t>
            </a:r>
          </a:p>
        </p:txBody>
      </p:sp>
    </p:spTree>
    <p:extLst>
      <p:ext uri="{BB962C8B-B14F-4D97-AF65-F5344CB8AC3E}">
        <p14:creationId xmlns:p14="http://schemas.microsoft.com/office/powerpoint/2010/main" val="190931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E7EB6-7986-0646-8B0D-92B422B0C5BA}"/>
              </a:ext>
            </a:extLst>
          </p:cNvPr>
          <p:cNvSpPr txBox="1"/>
          <p:nvPr/>
        </p:nvSpPr>
        <p:spPr>
          <a:xfrm>
            <a:off x="6413891" y="2567099"/>
            <a:ext cx="2499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4000" i="1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1440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1" y="370390"/>
            <a:ext cx="3756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C5.0 (Building)</a:t>
            </a:r>
            <a:endParaRPr lang="en-RU" sz="4000" i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3CCDC-C471-8B46-932B-80671683DBBD}"/>
              </a:ext>
            </a:extLst>
          </p:cNvPr>
          <p:cNvSpPr txBox="1"/>
          <p:nvPr/>
        </p:nvSpPr>
        <p:spPr>
          <a:xfrm>
            <a:off x="429984" y="948690"/>
            <a:ext cx="88337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13956 samples</a:t>
            </a:r>
          </a:p>
          <a:p>
            <a:r>
              <a:rPr lang="en-GB" dirty="0"/>
              <a:t>  141 predictor</a:t>
            </a:r>
          </a:p>
          <a:p>
            <a:r>
              <a:rPr lang="en-GB" dirty="0"/>
              <a:t>    3 classes: 'TI', 'TD', 'TC' </a:t>
            </a:r>
          </a:p>
          <a:p>
            <a:endParaRPr lang="en-GB" dirty="0"/>
          </a:p>
          <a:p>
            <a:r>
              <a:rPr lang="en-GB" dirty="0"/>
              <a:t>No pre-processing</a:t>
            </a:r>
          </a:p>
          <a:p>
            <a:r>
              <a:rPr lang="en-GB" dirty="0"/>
              <a:t>Resampling: Cross-Validated (10 fold, repeated 1 times) </a:t>
            </a:r>
          </a:p>
          <a:p>
            <a:r>
              <a:rPr lang="en-GB" dirty="0"/>
              <a:t>Summary of sample sizes: 12560, 12560, 12560, 12561, 12561, 12562, ... </a:t>
            </a:r>
          </a:p>
          <a:p>
            <a:r>
              <a:rPr lang="en-GB" dirty="0"/>
              <a:t>Resampling results across tuning parameters:</a:t>
            </a:r>
          </a:p>
          <a:p>
            <a:endParaRPr lang="en-GB" dirty="0"/>
          </a:p>
          <a:p>
            <a:r>
              <a:rPr lang="en-GB" dirty="0"/>
              <a:t>  winnow  Accuracy   Kappa    </a:t>
            </a:r>
          </a:p>
          <a:p>
            <a:r>
              <a:rPr lang="en-GB" dirty="0"/>
              <a:t>  FALSE   0.9991401  0.9986609</a:t>
            </a:r>
          </a:p>
          <a:p>
            <a:r>
              <a:rPr lang="en-GB" dirty="0"/>
              <a:t>   TRUE   0.9992118  0.9987726</a:t>
            </a:r>
          </a:p>
          <a:p>
            <a:endParaRPr lang="en-GB" dirty="0"/>
          </a:p>
          <a:p>
            <a:r>
              <a:rPr lang="en-GB" dirty="0"/>
              <a:t>Tuning parameter 'trials' was held constant at a value of 1</a:t>
            </a:r>
          </a:p>
          <a:p>
            <a:r>
              <a:rPr lang="en-GB" dirty="0"/>
              <a:t>Tuning</a:t>
            </a:r>
          </a:p>
          <a:p>
            <a:r>
              <a:rPr lang="en-GB" dirty="0"/>
              <a:t> parameter 'model' was held constant at a value of tree</a:t>
            </a:r>
          </a:p>
          <a:p>
            <a:r>
              <a:rPr lang="en-GB" dirty="0"/>
              <a:t>Kappa was used to select the optimal model using the largest value.</a:t>
            </a:r>
          </a:p>
          <a:p>
            <a:r>
              <a:rPr lang="en-GB" dirty="0"/>
              <a:t>The final values used for the model were trials = 1, model = tree and winnow = TRUE.</a:t>
            </a:r>
            <a:endParaRPr lang="en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1702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1" y="370390"/>
            <a:ext cx="3010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C5.0 (Floor)</a:t>
            </a:r>
            <a:endParaRPr lang="en-RU" sz="4000" i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3CCDC-C471-8B46-932B-80671683DBBD}"/>
              </a:ext>
            </a:extLst>
          </p:cNvPr>
          <p:cNvSpPr txBox="1"/>
          <p:nvPr/>
        </p:nvSpPr>
        <p:spPr>
          <a:xfrm>
            <a:off x="429984" y="948690"/>
            <a:ext cx="88337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13956 samples</a:t>
            </a:r>
          </a:p>
          <a:p>
            <a:r>
              <a:rPr lang="en-GB" dirty="0"/>
              <a:t>  141 predictor</a:t>
            </a:r>
          </a:p>
          <a:p>
            <a:r>
              <a:rPr lang="en-GB" dirty="0"/>
              <a:t>    5 classes: '0', '1', '2', '3', '4' </a:t>
            </a:r>
          </a:p>
          <a:p>
            <a:endParaRPr lang="en-GB" dirty="0"/>
          </a:p>
          <a:p>
            <a:r>
              <a:rPr lang="en-GB" dirty="0"/>
              <a:t>No pre-processing</a:t>
            </a:r>
          </a:p>
          <a:p>
            <a:r>
              <a:rPr lang="en-GB" dirty="0"/>
              <a:t>Resampling: Cross-Validated (10 fold, repeated 1 times) </a:t>
            </a:r>
          </a:p>
          <a:p>
            <a:r>
              <a:rPr lang="en-GB" dirty="0"/>
              <a:t>Summary of sample sizes: 12561, 12562, 12559, 12562, 12561, 12560, ... </a:t>
            </a:r>
          </a:p>
          <a:p>
            <a:r>
              <a:rPr lang="en-GB" dirty="0"/>
              <a:t>Resampling results across tuning parameters:</a:t>
            </a:r>
          </a:p>
          <a:p>
            <a:endParaRPr lang="en-GB" dirty="0"/>
          </a:p>
          <a:p>
            <a:r>
              <a:rPr lang="en-GB" dirty="0"/>
              <a:t>  winnow  Accuracy   Kappa    </a:t>
            </a:r>
          </a:p>
          <a:p>
            <a:r>
              <a:rPr lang="en-GB" dirty="0"/>
              <a:t>  FALSE   0.9506290  0.9352194</a:t>
            </a:r>
          </a:p>
          <a:p>
            <a:r>
              <a:rPr lang="en-GB" dirty="0"/>
              <a:t>   TRUE   0.9537827  0.9393481</a:t>
            </a:r>
          </a:p>
          <a:p>
            <a:endParaRPr lang="en-GB" dirty="0"/>
          </a:p>
          <a:p>
            <a:r>
              <a:rPr lang="en-GB" dirty="0"/>
              <a:t>Tuning parameter 'trials' was held constant at a value of 1</a:t>
            </a:r>
          </a:p>
          <a:p>
            <a:r>
              <a:rPr lang="en-GB" dirty="0"/>
              <a:t>Tuning</a:t>
            </a:r>
          </a:p>
          <a:p>
            <a:r>
              <a:rPr lang="en-GB" dirty="0"/>
              <a:t> parameter 'model' was held constant at a value of tree</a:t>
            </a:r>
          </a:p>
          <a:p>
            <a:r>
              <a:rPr lang="en-GB" dirty="0"/>
              <a:t>Kappa was used to select the optimal model using the largest value.</a:t>
            </a:r>
          </a:p>
          <a:p>
            <a:r>
              <a:rPr lang="en-GB" dirty="0"/>
              <a:t>The final values used for the model were trials = 1, model = tree and winnow = TRUE.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840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0" y="370390"/>
            <a:ext cx="85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000" dirty="0"/>
              <a:t>k-Nearest Neighbors </a:t>
            </a:r>
            <a:r>
              <a:rPr lang="en-GB" sz="4000" dirty="0"/>
              <a:t>(Building)</a:t>
            </a:r>
            <a:endParaRPr lang="en-RU" sz="4000" i="1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F0FA1-84AB-1543-AE01-47CA5C196262}"/>
              </a:ext>
            </a:extLst>
          </p:cNvPr>
          <p:cNvSpPr/>
          <p:nvPr/>
        </p:nvSpPr>
        <p:spPr>
          <a:xfrm>
            <a:off x="466845" y="958533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RU" dirty="0"/>
          </a:p>
          <a:p>
            <a:r>
              <a:rPr lang="en-RU" dirty="0"/>
              <a:t>13956 samples</a:t>
            </a:r>
          </a:p>
          <a:p>
            <a:r>
              <a:rPr lang="en-RU" dirty="0"/>
              <a:t>  141 predictor</a:t>
            </a:r>
          </a:p>
          <a:p>
            <a:r>
              <a:rPr lang="en-RU" dirty="0"/>
              <a:t>    3 classes: 'TI', 'TD', 'TC' </a:t>
            </a:r>
          </a:p>
          <a:p>
            <a:endParaRPr lang="en-RU" dirty="0"/>
          </a:p>
          <a:p>
            <a:r>
              <a:rPr lang="en-RU" dirty="0"/>
              <a:t>Pre-processing: centered (141), scaled (141) </a:t>
            </a:r>
          </a:p>
          <a:p>
            <a:r>
              <a:rPr lang="en-RU" dirty="0"/>
              <a:t>Resampling: Cross-Validated (10 fold, repeated 1 times) </a:t>
            </a:r>
          </a:p>
          <a:p>
            <a:r>
              <a:rPr lang="en-RU" dirty="0"/>
              <a:t>Summary of sample sizes: 12560, 12560, 12560, 12561, 12561, 12562, ... </a:t>
            </a:r>
          </a:p>
          <a:p>
            <a:r>
              <a:rPr lang="en-RU" dirty="0"/>
              <a:t>Resampling results across tuning parameters:</a:t>
            </a:r>
          </a:p>
          <a:p>
            <a:endParaRPr lang="en-RU" dirty="0"/>
          </a:p>
          <a:p>
            <a:r>
              <a:rPr lang="en-RU" dirty="0"/>
              <a:t>  k  Accuracy   Kappa    </a:t>
            </a:r>
          </a:p>
          <a:p>
            <a:r>
              <a:rPr lang="en-RU" dirty="0"/>
              <a:t>  5  0.9996417  0.9994417</a:t>
            </a:r>
          </a:p>
          <a:p>
            <a:r>
              <a:rPr lang="en-RU" dirty="0"/>
              <a:t>  7  0.9992834  0.9988834</a:t>
            </a:r>
          </a:p>
          <a:p>
            <a:r>
              <a:rPr lang="en-RU" dirty="0"/>
              <a:t>  9  0.9991400  0.9986598</a:t>
            </a:r>
          </a:p>
          <a:p>
            <a:endParaRPr lang="en-RU" dirty="0"/>
          </a:p>
          <a:p>
            <a:r>
              <a:rPr lang="en-RU" dirty="0"/>
              <a:t>Accuracy was used to select the optimal model using the largest value.</a:t>
            </a:r>
          </a:p>
          <a:p>
            <a:r>
              <a:rPr lang="en-RU" dirty="0"/>
              <a:t>The final value used for the model was k = 5.</a:t>
            </a:r>
          </a:p>
        </p:txBody>
      </p:sp>
    </p:spTree>
    <p:extLst>
      <p:ext uri="{BB962C8B-B14F-4D97-AF65-F5344CB8AC3E}">
        <p14:creationId xmlns:p14="http://schemas.microsoft.com/office/powerpoint/2010/main" val="78307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0" y="370390"/>
            <a:ext cx="85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000" dirty="0"/>
              <a:t>k-Nearest Neighbors </a:t>
            </a:r>
            <a:r>
              <a:rPr lang="en-GB" sz="4000" dirty="0"/>
              <a:t>(Floor)</a:t>
            </a:r>
            <a:endParaRPr lang="en-RU" sz="4000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281D0F-0667-5641-85C0-58538D7D9C3A}"/>
              </a:ext>
            </a:extLst>
          </p:cNvPr>
          <p:cNvSpPr/>
          <p:nvPr/>
        </p:nvSpPr>
        <p:spPr>
          <a:xfrm>
            <a:off x="544286" y="12085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RU" dirty="0"/>
              <a:t>13956 samples</a:t>
            </a:r>
          </a:p>
          <a:p>
            <a:r>
              <a:rPr lang="en-RU" dirty="0"/>
              <a:t>  141 predictor</a:t>
            </a:r>
          </a:p>
          <a:p>
            <a:r>
              <a:rPr lang="en-RU" dirty="0"/>
              <a:t>    5 classes: '0', '1', '2', '3', '4' </a:t>
            </a:r>
          </a:p>
          <a:p>
            <a:endParaRPr lang="en-RU" dirty="0"/>
          </a:p>
          <a:p>
            <a:r>
              <a:rPr lang="en-RU" dirty="0"/>
              <a:t>Pre-processing: centered (141), scaled (141) </a:t>
            </a:r>
          </a:p>
          <a:p>
            <a:r>
              <a:rPr lang="en-RU" dirty="0"/>
              <a:t>Resampling: Cross-Validated (10 fold, repeated 1 times) </a:t>
            </a:r>
          </a:p>
          <a:p>
            <a:r>
              <a:rPr lang="en-RU" dirty="0"/>
              <a:t>Summary of sample sizes: 12560, 12559, 12560, 12561, 12561, 12561, ... </a:t>
            </a:r>
          </a:p>
          <a:p>
            <a:r>
              <a:rPr lang="en-RU" dirty="0"/>
              <a:t>Resampling results across tuning parameters:</a:t>
            </a:r>
          </a:p>
          <a:p>
            <a:endParaRPr lang="en-RU" dirty="0"/>
          </a:p>
          <a:p>
            <a:r>
              <a:rPr lang="en-RU" dirty="0"/>
              <a:t>  k  Accuracy   Kappa    </a:t>
            </a:r>
          </a:p>
          <a:p>
            <a:r>
              <a:rPr lang="en-RU" dirty="0"/>
              <a:t>  5  0.9836624  0.9785620</a:t>
            </a:r>
          </a:p>
          <a:p>
            <a:r>
              <a:rPr lang="en-RU" dirty="0"/>
              <a:t>  7  0.9797929  0.9734833</a:t>
            </a:r>
          </a:p>
          <a:p>
            <a:r>
              <a:rPr lang="en-RU" dirty="0"/>
              <a:t>  9  0.9756375  0.9680288</a:t>
            </a:r>
          </a:p>
          <a:p>
            <a:endParaRPr lang="en-RU" dirty="0"/>
          </a:p>
          <a:p>
            <a:r>
              <a:rPr lang="en-RU" dirty="0"/>
              <a:t>Accuracy was used to select the optimal model using the largest value.</a:t>
            </a:r>
          </a:p>
          <a:p>
            <a:r>
              <a:rPr lang="en-RU" dirty="0"/>
              <a:t>The final value used for the model was k = 5.</a:t>
            </a:r>
          </a:p>
        </p:txBody>
      </p:sp>
    </p:spTree>
    <p:extLst>
      <p:ext uri="{BB962C8B-B14F-4D97-AF65-F5344CB8AC3E}">
        <p14:creationId xmlns:p14="http://schemas.microsoft.com/office/powerpoint/2010/main" val="39625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0" y="370390"/>
            <a:ext cx="85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Random Forest</a:t>
            </a:r>
            <a:r>
              <a:rPr lang="en-RU" sz="4000" dirty="0"/>
              <a:t> </a:t>
            </a:r>
            <a:r>
              <a:rPr lang="en-GB" sz="4000" dirty="0"/>
              <a:t>(Building)</a:t>
            </a:r>
            <a:endParaRPr lang="en-RU" sz="4000" i="1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D9F35-4145-0D41-81A8-669748926041}"/>
              </a:ext>
            </a:extLst>
          </p:cNvPr>
          <p:cNvSpPr/>
          <p:nvPr/>
        </p:nvSpPr>
        <p:spPr>
          <a:xfrm>
            <a:off x="324090" y="123031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RU" dirty="0"/>
              <a:t>13956 samples</a:t>
            </a:r>
          </a:p>
          <a:p>
            <a:r>
              <a:rPr lang="en-RU" dirty="0"/>
              <a:t>  141 predictor</a:t>
            </a:r>
          </a:p>
          <a:p>
            <a:r>
              <a:rPr lang="en-RU" dirty="0"/>
              <a:t>    3 classes: 'TI', 'TD', 'TC' </a:t>
            </a:r>
          </a:p>
          <a:p>
            <a:endParaRPr lang="en-RU" dirty="0"/>
          </a:p>
          <a:p>
            <a:r>
              <a:rPr lang="en-RU" dirty="0"/>
              <a:t>No pre-processing</a:t>
            </a:r>
          </a:p>
          <a:p>
            <a:r>
              <a:rPr lang="en-RU" dirty="0"/>
              <a:t>Resampling: Cross-Validated (10 fold, repeated 1 times) </a:t>
            </a:r>
          </a:p>
          <a:p>
            <a:r>
              <a:rPr lang="en-RU" dirty="0"/>
              <a:t>Summary of sample sizes: 12561, 12559, 12560, 12560, 12561, 12560, ... </a:t>
            </a:r>
          </a:p>
          <a:p>
            <a:r>
              <a:rPr lang="en-RU" dirty="0"/>
              <a:t>Resampling results across tuning parameters:</a:t>
            </a:r>
          </a:p>
          <a:p>
            <a:endParaRPr lang="en-RU" dirty="0"/>
          </a:p>
          <a:p>
            <a:r>
              <a:rPr lang="en-RU" dirty="0"/>
              <a:t>  mtry  Accuracy   Kappa    </a:t>
            </a:r>
          </a:p>
          <a:p>
            <a:r>
              <a:rPr lang="en-RU" dirty="0"/>
              <a:t>    2   0.9997851  0.9996652</a:t>
            </a:r>
          </a:p>
          <a:p>
            <a:r>
              <a:rPr lang="en-RU" dirty="0"/>
              <a:t>   71   0.9998566  0.9997767</a:t>
            </a:r>
          </a:p>
          <a:p>
            <a:r>
              <a:rPr lang="en-RU" dirty="0"/>
              <a:t>  141   0.9995700  0.9993303</a:t>
            </a:r>
          </a:p>
          <a:p>
            <a:endParaRPr lang="en-RU" dirty="0"/>
          </a:p>
          <a:p>
            <a:r>
              <a:rPr lang="en-RU" dirty="0"/>
              <a:t>Accuracy was used to select the optimal model using the largest value.</a:t>
            </a:r>
          </a:p>
          <a:p>
            <a:r>
              <a:rPr lang="en-RU" dirty="0"/>
              <a:t>The final value used for the model was mtry = 71.</a:t>
            </a:r>
          </a:p>
        </p:txBody>
      </p:sp>
    </p:spTree>
    <p:extLst>
      <p:ext uri="{BB962C8B-B14F-4D97-AF65-F5344CB8AC3E}">
        <p14:creationId xmlns:p14="http://schemas.microsoft.com/office/powerpoint/2010/main" val="270674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0" y="370390"/>
            <a:ext cx="85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Random Forest</a:t>
            </a:r>
            <a:r>
              <a:rPr lang="en-RU" sz="4000" dirty="0"/>
              <a:t> </a:t>
            </a:r>
            <a:r>
              <a:rPr lang="en-GB" sz="4000" dirty="0"/>
              <a:t>(Floor)</a:t>
            </a:r>
            <a:endParaRPr lang="en-RU" sz="4000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C193CF-82B8-6B45-B26A-64AA2F78274F}"/>
              </a:ext>
            </a:extLst>
          </p:cNvPr>
          <p:cNvSpPr/>
          <p:nvPr/>
        </p:nvSpPr>
        <p:spPr>
          <a:xfrm>
            <a:off x="324090" y="125208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RU" dirty="0"/>
              <a:t>13956 samples</a:t>
            </a:r>
          </a:p>
          <a:p>
            <a:r>
              <a:rPr lang="en-RU" dirty="0"/>
              <a:t>  141 predictor</a:t>
            </a:r>
          </a:p>
          <a:p>
            <a:r>
              <a:rPr lang="en-RU" dirty="0"/>
              <a:t>    5 classes: '0', '1', '2', '3', '4' </a:t>
            </a:r>
          </a:p>
          <a:p>
            <a:endParaRPr lang="en-RU" dirty="0"/>
          </a:p>
          <a:p>
            <a:r>
              <a:rPr lang="en-RU" dirty="0"/>
              <a:t>No pre-processing</a:t>
            </a:r>
          </a:p>
          <a:p>
            <a:r>
              <a:rPr lang="en-RU" dirty="0"/>
              <a:t>Resampling: Cross-Validated (10 fold, repeated 1 times) </a:t>
            </a:r>
          </a:p>
          <a:p>
            <a:r>
              <a:rPr lang="en-RU" dirty="0"/>
              <a:t>Summary of sample sizes: 12560, 12559, 12560, 12561, 12561, 12561, ... </a:t>
            </a:r>
          </a:p>
          <a:p>
            <a:r>
              <a:rPr lang="en-RU" dirty="0"/>
              <a:t>Resampling results across tuning parameters:</a:t>
            </a:r>
          </a:p>
          <a:p>
            <a:endParaRPr lang="en-RU" dirty="0"/>
          </a:p>
          <a:p>
            <a:r>
              <a:rPr lang="en-RU" dirty="0"/>
              <a:t>  mtry  Accuracy   Kappa    </a:t>
            </a:r>
          </a:p>
          <a:p>
            <a:r>
              <a:rPr lang="en-RU" dirty="0"/>
              <a:t>    2   0.9907566  0.9878690</a:t>
            </a:r>
          </a:p>
          <a:p>
            <a:r>
              <a:rPr lang="en-RU" dirty="0"/>
              <a:t>   71   0.9896820  0.9864587</a:t>
            </a:r>
          </a:p>
          <a:p>
            <a:r>
              <a:rPr lang="en-RU" dirty="0"/>
              <a:t>  141   0.9841650  0.9792201</a:t>
            </a:r>
          </a:p>
          <a:p>
            <a:endParaRPr lang="en-RU" dirty="0"/>
          </a:p>
          <a:p>
            <a:r>
              <a:rPr lang="en-RU" dirty="0"/>
              <a:t>Accuracy was used to select the optimal model using the largest value.</a:t>
            </a:r>
          </a:p>
          <a:p>
            <a:r>
              <a:rPr lang="en-RU" dirty="0"/>
              <a:t>The final value used for the model was mtry = 2.</a:t>
            </a:r>
          </a:p>
        </p:txBody>
      </p:sp>
    </p:spTree>
    <p:extLst>
      <p:ext uri="{BB962C8B-B14F-4D97-AF65-F5344CB8AC3E}">
        <p14:creationId xmlns:p14="http://schemas.microsoft.com/office/powerpoint/2010/main" val="65096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0" y="370390"/>
            <a:ext cx="85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000" dirty="0"/>
              <a:t>eXtreme Gradient Boosting </a:t>
            </a:r>
            <a:r>
              <a:rPr lang="en-GB" sz="4000" dirty="0"/>
              <a:t>(Floor)</a:t>
            </a:r>
            <a:endParaRPr lang="en-RU" sz="4000" i="1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1A4EE4-896C-E848-BE0A-BD81ED01B075}"/>
              </a:ext>
            </a:extLst>
          </p:cNvPr>
          <p:cNvSpPr/>
          <p:nvPr/>
        </p:nvSpPr>
        <p:spPr>
          <a:xfrm>
            <a:off x="435426" y="1078276"/>
            <a:ext cx="769620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RU" dirty="0"/>
              <a:t>13956 samples</a:t>
            </a:r>
          </a:p>
          <a:p>
            <a:r>
              <a:rPr lang="en-RU" dirty="0"/>
              <a:t>  141 predictor</a:t>
            </a:r>
          </a:p>
          <a:p>
            <a:r>
              <a:rPr lang="en-RU" dirty="0"/>
              <a:t>    5 classes: '0', '1', '2', '3', '4' </a:t>
            </a:r>
          </a:p>
          <a:p>
            <a:endParaRPr lang="en-RU" dirty="0"/>
          </a:p>
          <a:p>
            <a:r>
              <a:rPr lang="en-RU" dirty="0"/>
              <a:t>No pre-processing</a:t>
            </a:r>
          </a:p>
          <a:p>
            <a:r>
              <a:rPr lang="en-RU" dirty="0"/>
              <a:t>Resampling: Cross-Validated (10 fold, repeated 1 times) </a:t>
            </a:r>
          </a:p>
          <a:p>
            <a:r>
              <a:rPr lang="en-RU" dirty="0"/>
              <a:t>Summary of sample sizes: 12560, 12559, 12560, 12561, 12561, 12561, ... </a:t>
            </a:r>
          </a:p>
          <a:p>
            <a:r>
              <a:rPr lang="en-RU" dirty="0"/>
              <a:t>Resampling results across tuning parameters:</a:t>
            </a:r>
          </a:p>
          <a:p>
            <a:endParaRPr lang="en-RU" dirty="0"/>
          </a:p>
          <a:p>
            <a:r>
              <a:rPr lang="en-RU" dirty="0"/>
              <a:t>  max_depth  nrounds  Accuracy   Kappa    </a:t>
            </a:r>
          </a:p>
          <a:p>
            <a:r>
              <a:rPr lang="en-RU" dirty="0"/>
              <a:t>   9         125      0.9949124  0.9933238</a:t>
            </a:r>
          </a:p>
          <a:p>
            <a:r>
              <a:rPr lang="en-RU" dirty="0"/>
              <a:t>   9         150      0.9950557  0.9935123</a:t>
            </a:r>
          </a:p>
          <a:p>
            <a:r>
              <a:rPr lang="en-RU" dirty="0"/>
              <a:t>   9         175      0.9949840  0.9934183</a:t>
            </a:r>
          </a:p>
          <a:p>
            <a:r>
              <a:rPr lang="en-RU" dirty="0"/>
              <a:t>  10         125      0.9946257  0.9929483</a:t>
            </a:r>
          </a:p>
          <a:p>
            <a:r>
              <a:rPr lang="en-RU" dirty="0"/>
              <a:t>  10         150      0.9948407  0.9932304</a:t>
            </a:r>
          </a:p>
          <a:p>
            <a:r>
              <a:rPr lang="en-RU" dirty="0"/>
              <a:t>  10         175      0.9948407  0.9932304</a:t>
            </a:r>
          </a:p>
          <a:p>
            <a:r>
              <a:rPr lang="en-RU" dirty="0"/>
              <a:t>  11         125      0.9944106  0.9926657</a:t>
            </a:r>
          </a:p>
          <a:p>
            <a:r>
              <a:rPr lang="en-RU" dirty="0"/>
              <a:t>  11         150      0.9944107  0.9926657</a:t>
            </a:r>
          </a:p>
          <a:p>
            <a:r>
              <a:rPr lang="en-RU" dirty="0"/>
              <a:t>  11         175      0.9944824  0.9927600</a:t>
            </a:r>
          </a:p>
          <a:p>
            <a:endParaRPr lang="en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C9734-4ABF-5842-AE4B-1B4E2CF8F1E1}"/>
              </a:ext>
            </a:extLst>
          </p:cNvPr>
          <p:cNvSpPr/>
          <p:nvPr/>
        </p:nvSpPr>
        <p:spPr>
          <a:xfrm>
            <a:off x="5747657" y="327749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RU" dirty="0"/>
              <a:t>Tuning parameter 'eta' was held constant at a value of 0.1</a:t>
            </a:r>
          </a:p>
          <a:p>
            <a:r>
              <a:rPr lang="en-RU" dirty="0"/>
              <a:t>Tuning parameter</a:t>
            </a:r>
          </a:p>
          <a:p>
            <a:r>
              <a:rPr lang="en-RU" dirty="0"/>
              <a:t> held constant at a value of 1</a:t>
            </a:r>
          </a:p>
          <a:p>
            <a:r>
              <a:rPr lang="en-RU" dirty="0"/>
              <a:t>Tuning parameter 'subsample' was held constant at</a:t>
            </a:r>
          </a:p>
          <a:p>
            <a:r>
              <a:rPr lang="en-RU" dirty="0"/>
              <a:t> a value of 1</a:t>
            </a:r>
          </a:p>
          <a:p>
            <a:r>
              <a:rPr lang="en-RU" dirty="0"/>
              <a:t>Accuracy was used to select the optimal model using the largest value.</a:t>
            </a:r>
          </a:p>
          <a:p>
            <a:r>
              <a:rPr lang="en-RU" dirty="0"/>
              <a:t>The final values used for the model were nrounds = 150, max_depth = 9, eta =</a:t>
            </a:r>
          </a:p>
          <a:p>
            <a:r>
              <a:rPr lang="en-RU" dirty="0"/>
              <a:t> 0.1, gamma = 0, colsample_bytree = 0.3, min_child_weight = 1 and subsample = 1.</a:t>
            </a:r>
          </a:p>
        </p:txBody>
      </p:sp>
    </p:spTree>
    <p:extLst>
      <p:ext uri="{BB962C8B-B14F-4D97-AF65-F5344CB8AC3E}">
        <p14:creationId xmlns:p14="http://schemas.microsoft.com/office/powerpoint/2010/main" val="312166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0" y="370390"/>
            <a:ext cx="85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000" dirty="0"/>
              <a:t>k-Nearest Neighbors </a:t>
            </a:r>
            <a:r>
              <a:rPr lang="en-GB" sz="4000" dirty="0"/>
              <a:t>(Longitude)</a:t>
            </a:r>
            <a:endParaRPr lang="en-RU" sz="4000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A0BF40-7B92-6D46-A163-74F464D437CC}"/>
              </a:ext>
            </a:extLst>
          </p:cNvPr>
          <p:cNvSpPr/>
          <p:nvPr/>
        </p:nvSpPr>
        <p:spPr>
          <a:xfrm>
            <a:off x="324090" y="140929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RU" dirty="0"/>
              <a:t>13957 samples</a:t>
            </a:r>
          </a:p>
          <a:p>
            <a:r>
              <a:rPr lang="en-RU" dirty="0"/>
              <a:t>  141 predictor</a:t>
            </a:r>
          </a:p>
          <a:p>
            <a:endParaRPr lang="en-RU" dirty="0"/>
          </a:p>
          <a:p>
            <a:r>
              <a:rPr lang="en-RU" dirty="0"/>
              <a:t>Pre-processing: centered (141), scaled (141) </a:t>
            </a:r>
          </a:p>
          <a:p>
            <a:r>
              <a:rPr lang="en-RU" dirty="0"/>
              <a:t>Resampling: Cross-Validated (10 fold, repeated 1 times) </a:t>
            </a:r>
          </a:p>
          <a:p>
            <a:r>
              <a:rPr lang="en-RU" dirty="0"/>
              <a:t>Summary of sample sizes: 12561, 12562, 12562, 12561, 12562, 12562, ... </a:t>
            </a:r>
          </a:p>
          <a:p>
            <a:r>
              <a:rPr lang="en-RU" dirty="0"/>
              <a:t>Resampling results across tuning parameters:</a:t>
            </a:r>
          </a:p>
          <a:p>
            <a:endParaRPr lang="en-RU" dirty="0"/>
          </a:p>
          <a:p>
            <a:r>
              <a:rPr lang="en-RU" dirty="0"/>
              <a:t>  k  RMSE      Rsquared   MAE     </a:t>
            </a:r>
          </a:p>
          <a:p>
            <a:r>
              <a:rPr lang="en-RU" dirty="0"/>
              <a:t>  5  5.033938  0.9983665  2.266666</a:t>
            </a:r>
          </a:p>
          <a:p>
            <a:r>
              <a:rPr lang="en-RU" dirty="0"/>
              <a:t>  7  5.599340  0.9979805  2.731893</a:t>
            </a:r>
          </a:p>
          <a:p>
            <a:r>
              <a:rPr lang="en-RU" dirty="0"/>
              <a:t>  9  6.074460  0.9976251  3.125349</a:t>
            </a:r>
          </a:p>
          <a:p>
            <a:endParaRPr lang="en-RU" dirty="0"/>
          </a:p>
          <a:p>
            <a:r>
              <a:rPr lang="en-RU" dirty="0"/>
              <a:t>RMSE was used to select the optimal model using the smallest value.</a:t>
            </a:r>
          </a:p>
          <a:p>
            <a:r>
              <a:rPr lang="en-RU" dirty="0"/>
              <a:t>The final value used for the model was k = 5.</a:t>
            </a:r>
          </a:p>
        </p:txBody>
      </p:sp>
    </p:spTree>
    <p:extLst>
      <p:ext uri="{BB962C8B-B14F-4D97-AF65-F5344CB8AC3E}">
        <p14:creationId xmlns:p14="http://schemas.microsoft.com/office/powerpoint/2010/main" val="154246174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43B41"/>
      </a:dk2>
      <a:lt2>
        <a:srgbClr val="E8E3E2"/>
      </a:lt2>
      <a:accent1>
        <a:srgbClr val="3AB0CC"/>
      </a:accent1>
      <a:accent2>
        <a:srgbClr val="27B494"/>
      </a:accent2>
      <a:accent3>
        <a:srgbClr val="34B864"/>
      </a:accent3>
      <a:accent4>
        <a:srgbClr val="30B828"/>
      </a:accent4>
      <a:accent5>
        <a:srgbClr val="6FB333"/>
      </a:accent5>
      <a:accent6>
        <a:srgbClr val="9CAA25"/>
      </a:accent6>
      <a:hlink>
        <a:srgbClr val="C56852"/>
      </a:hlink>
      <a:folHlink>
        <a:srgbClr val="82828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1529</Words>
  <Application>Microsoft Macintosh PowerPoint</Application>
  <PresentationFormat>Widescreen</PresentationFormat>
  <Paragraphs>243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Elephant</vt:lpstr>
      <vt:lpstr>BrushVTI</vt:lpstr>
      <vt:lpstr>IoT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Analytics</dc:title>
  <dc:creator>Vera Rykalina</dc:creator>
  <cp:lastModifiedBy>Vera Rykalina</cp:lastModifiedBy>
  <cp:revision>21</cp:revision>
  <cp:lastPrinted>2020-07-14T18:04:35Z</cp:lastPrinted>
  <dcterms:created xsi:type="dcterms:W3CDTF">2020-07-13T16:32:49Z</dcterms:created>
  <dcterms:modified xsi:type="dcterms:W3CDTF">2020-07-14T19:54:14Z</dcterms:modified>
</cp:coreProperties>
</file>