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89" r:id="rId3"/>
    <p:sldId id="28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1" r:id="rId14"/>
    <p:sldId id="300" r:id="rId15"/>
    <p:sldId id="288" r:id="rId16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63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62" r:id="rId5"/>
    <p:sldLayoutId id="2147483663" r:id="rId6"/>
    <p:sldLayoutId id="2147483669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C1B6E-EED1-274E-916D-2D709F07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RU" dirty="0"/>
              <a:t>IoT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72F7E-9FB2-CE4B-8A4D-12A35D8E1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Confusion Matrices and Performance measures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F36A0-E421-4B32-9B6A-38327CFC9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44" b="2357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D9971DA-931F-6542-A765-1E2AF610577E}"/>
              </a:ext>
            </a:extLst>
          </p:cNvPr>
          <p:cNvSpPr/>
          <p:nvPr/>
        </p:nvSpPr>
        <p:spPr>
          <a:xfrm>
            <a:off x="4659986" y="5785584"/>
            <a:ext cx="2840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dirty="0"/>
              <a:t>Vera Rykalina, July 2020</a:t>
            </a:r>
          </a:p>
        </p:txBody>
      </p:sp>
    </p:spTree>
    <p:extLst>
      <p:ext uri="{BB962C8B-B14F-4D97-AF65-F5344CB8AC3E}">
        <p14:creationId xmlns:p14="http://schemas.microsoft.com/office/powerpoint/2010/main" val="379932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(Latitude)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6AB5D8-2BB6-0945-9629-11D1B14035DF}"/>
              </a:ext>
            </a:extLst>
          </p:cNvPr>
          <p:cNvSpPr/>
          <p:nvPr/>
        </p:nvSpPr>
        <p:spPr>
          <a:xfrm>
            <a:off x="6365662" y="23607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RMSE  Rsquared       MAE </a:t>
            </a:r>
          </a:p>
          <a:p>
            <a:r>
              <a:rPr lang="en-RU" dirty="0"/>
              <a:t>4.5231326 0.9955284 1.6445939 </a:t>
            </a:r>
          </a:p>
        </p:txBody>
      </p:sp>
    </p:spTree>
    <p:extLst>
      <p:ext uri="{BB962C8B-B14F-4D97-AF65-F5344CB8AC3E}">
        <p14:creationId xmlns:p14="http://schemas.microsoft.com/office/powerpoint/2010/main" val="226629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Random Forest </a:t>
            </a:r>
            <a:r>
              <a:rPr lang="en-GB" sz="4000" dirty="0"/>
              <a:t>(Longitude)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C5433-6EE9-6040-BD46-DD0E1B049509}"/>
              </a:ext>
            </a:extLst>
          </p:cNvPr>
          <p:cNvSpPr/>
          <p:nvPr/>
        </p:nvSpPr>
        <p:spPr>
          <a:xfrm>
            <a:off x="7064829" y="22567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RMSE  Rsquared       MAE </a:t>
            </a:r>
          </a:p>
          <a:p>
            <a:r>
              <a:rPr lang="en-RU" dirty="0"/>
              <a:t>2.7761468 0.9995129 1.4698713 </a:t>
            </a:r>
          </a:p>
        </p:txBody>
      </p:sp>
    </p:spTree>
    <p:extLst>
      <p:ext uri="{BB962C8B-B14F-4D97-AF65-F5344CB8AC3E}">
        <p14:creationId xmlns:p14="http://schemas.microsoft.com/office/powerpoint/2010/main" val="293994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Random Forest </a:t>
            </a:r>
            <a:r>
              <a:rPr lang="en-GB" sz="4000" dirty="0"/>
              <a:t>(Latitude)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DED2-4DA2-FE49-8074-E473F8AA9107}"/>
              </a:ext>
            </a:extLst>
          </p:cNvPr>
          <p:cNvSpPr/>
          <p:nvPr/>
        </p:nvSpPr>
        <p:spPr>
          <a:xfrm>
            <a:off x="5529943" y="22379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RMSE  Rsquared       MAE </a:t>
            </a:r>
          </a:p>
          <a:p>
            <a:r>
              <a:rPr lang="en-RU" dirty="0"/>
              <a:t>2.5644869 0.9985904 1.3633150 </a:t>
            </a:r>
          </a:p>
        </p:txBody>
      </p:sp>
    </p:spTree>
    <p:extLst>
      <p:ext uri="{BB962C8B-B14F-4D97-AF65-F5344CB8AC3E}">
        <p14:creationId xmlns:p14="http://schemas.microsoft.com/office/powerpoint/2010/main" val="114787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89" y="228875"/>
            <a:ext cx="10398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Boosting(Longitude) </a:t>
            </a:r>
          </a:p>
          <a:p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D076D-9B5E-AC48-B8AE-3D38ABBF976C}"/>
              </a:ext>
            </a:extLst>
          </p:cNvPr>
          <p:cNvSpPr/>
          <p:nvPr/>
        </p:nvSpPr>
        <p:spPr>
          <a:xfrm>
            <a:off x="6096000" y="26159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RMSE  Rsquared       MAE </a:t>
            </a:r>
          </a:p>
          <a:p>
            <a:r>
              <a:rPr lang="en-RU" dirty="0"/>
              <a:t>5.5536110 0.9980223 3.6622963 </a:t>
            </a:r>
          </a:p>
        </p:txBody>
      </p:sp>
    </p:spTree>
    <p:extLst>
      <p:ext uri="{BB962C8B-B14F-4D97-AF65-F5344CB8AC3E}">
        <p14:creationId xmlns:p14="http://schemas.microsoft.com/office/powerpoint/2010/main" val="209742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89" y="228875"/>
            <a:ext cx="10398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Boosting(Latitude) </a:t>
            </a:r>
          </a:p>
          <a:p>
            <a:endParaRPr lang="en-RU" sz="4000" i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F7E8F-E156-D847-B4C9-DB7CD0F5E36A}"/>
              </a:ext>
            </a:extLst>
          </p:cNvPr>
          <p:cNvSpPr/>
          <p:nvPr/>
        </p:nvSpPr>
        <p:spPr>
          <a:xfrm>
            <a:off x="6176401" y="235472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RMSE  Rsquared       MAE </a:t>
            </a:r>
          </a:p>
          <a:p>
            <a:r>
              <a:rPr lang="en-RU" dirty="0"/>
              <a:t>5.1311407 0.9944272 3.4630194 </a:t>
            </a:r>
          </a:p>
        </p:txBody>
      </p:sp>
    </p:spTree>
    <p:extLst>
      <p:ext uri="{BB962C8B-B14F-4D97-AF65-F5344CB8AC3E}">
        <p14:creationId xmlns:p14="http://schemas.microsoft.com/office/powerpoint/2010/main" val="380554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E7EB6-7986-0646-8B0D-92B422B0C5BA}"/>
              </a:ext>
            </a:extLst>
          </p:cNvPr>
          <p:cNvSpPr txBox="1"/>
          <p:nvPr/>
        </p:nvSpPr>
        <p:spPr>
          <a:xfrm>
            <a:off x="6413891" y="2567099"/>
            <a:ext cx="2499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i="1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14403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1" y="370390"/>
            <a:ext cx="375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C5.0 (Building)</a:t>
            </a:r>
            <a:endParaRPr lang="en-RU" sz="4000" i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9BDB5A-13F4-DB49-AED5-7E87AA5D8E1D}"/>
              </a:ext>
            </a:extLst>
          </p:cNvPr>
          <p:cNvSpPr/>
          <p:nvPr/>
        </p:nvSpPr>
        <p:spPr>
          <a:xfrm>
            <a:off x="324091" y="1111523"/>
            <a:ext cx="531470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              Accuracy : 0.9998     </a:t>
            </a:r>
          </a:p>
          <a:p>
            <a:r>
              <a:rPr lang="en-RU" sz="1600" dirty="0"/>
              <a:t>                 95% CI : (0.9988, 1)</a:t>
            </a:r>
          </a:p>
          <a:p>
            <a:r>
              <a:rPr lang="en-RU" sz="1600" dirty="0"/>
              <a:t>    No Information Rate : 0.4612     </a:t>
            </a:r>
          </a:p>
          <a:p>
            <a:r>
              <a:rPr lang="en-RU" sz="1600" dirty="0"/>
              <a:t>    P-Value [Acc &gt; NIR] : &lt; 2.2e-16  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                 Kappa : 0.9997     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Mcnemar's Test P-Value : NA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TI Class: TD Class: TC</a:t>
            </a:r>
          </a:p>
          <a:p>
            <a:r>
              <a:rPr lang="en-RU" sz="1600" dirty="0"/>
              <a:t>Sensitivity             0.9992    1.0000    1.0000</a:t>
            </a:r>
          </a:p>
          <a:p>
            <a:r>
              <a:rPr lang="en-RU" sz="1600" dirty="0"/>
              <a:t>Specificity             1.0000    0.9997    1.0000</a:t>
            </a:r>
          </a:p>
          <a:p>
            <a:r>
              <a:rPr lang="en-RU" sz="1600" dirty="0"/>
              <a:t>Pos Pred Value          1.0000    0.9992    1.0000</a:t>
            </a:r>
          </a:p>
          <a:p>
            <a:r>
              <a:rPr lang="en-RU" sz="1600" dirty="0"/>
              <a:t>Neg Pred Value          0.9997    1.0000    1.0000</a:t>
            </a:r>
          </a:p>
          <a:p>
            <a:r>
              <a:rPr lang="en-RU" sz="1600" dirty="0"/>
              <a:t>Prevalence              0.2814    0.2574    0.4612</a:t>
            </a:r>
          </a:p>
          <a:p>
            <a:r>
              <a:rPr lang="en-RU" sz="1600" dirty="0"/>
              <a:t>Detection Rate          0.2812    0.2574    0.4612</a:t>
            </a:r>
          </a:p>
          <a:p>
            <a:r>
              <a:rPr lang="en-RU" sz="1600" dirty="0"/>
              <a:t>Detection Prevalence    0.2812    0.2576    0.4612</a:t>
            </a:r>
          </a:p>
          <a:p>
            <a:r>
              <a:rPr lang="en-RU" sz="1600" dirty="0"/>
              <a:t>Balanced Accuracy       0.9996    0.9999    1.0000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E45D6-9A9B-4346-914E-D4DE9C47E758}"/>
              </a:ext>
            </a:extLst>
          </p:cNvPr>
          <p:cNvSpPr/>
          <p:nvPr/>
        </p:nvSpPr>
        <p:spPr>
          <a:xfrm>
            <a:off x="6248400" y="2413337"/>
            <a:ext cx="39297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TI   TD   TC</a:t>
            </a:r>
          </a:p>
          <a:p>
            <a:r>
              <a:rPr lang="en-RU" dirty="0"/>
              <a:t>        TI 1308    0    0</a:t>
            </a:r>
          </a:p>
          <a:p>
            <a:r>
              <a:rPr lang="en-RU" dirty="0"/>
              <a:t>        TD    1 1197    0</a:t>
            </a:r>
          </a:p>
          <a:p>
            <a:r>
              <a:rPr lang="en-RU" dirty="0"/>
              <a:t>        TC    0    0 2145</a:t>
            </a:r>
          </a:p>
        </p:txBody>
      </p:sp>
    </p:spTree>
    <p:extLst>
      <p:ext uri="{BB962C8B-B14F-4D97-AF65-F5344CB8AC3E}">
        <p14:creationId xmlns:p14="http://schemas.microsoft.com/office/powerpoint/2010/main" val="313840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1" y="370390"/>
            <a:ext cx="301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C5.0 (Floor)</a:t>
            </a:r>
            <a:endParaRPr lang="en-RU" sz="4000" i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87993-F6DF-714B-AA81-B99A160B827E}"/>
              </a:ext>
            </a:extLst>
          </p:cNvPr>
          <p:cNvSpPr/>
          <p:nvPr/>
        </p:nvSpPr>
        <p:spPr>
          <a:xfrm>
            <a:off x="324091" y="1078276"/>
            <a:ext cx="764425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Accuracy : 0.9815          </a:t>
            </a:r>
          </a:p>
          <a:p>
            <a:r>
              <a:rPr lang="en-RU" sz="1600" dirty="0"/>
              <a:t>                 95% CI : (0.9772, 0.9852)</a:t>
            </a:r>
          </a:p>
          <a:p>
            <a:r>
              <a:rPr lang="en-RU" sz="1600" dirty="0"/>
              <a:t>    No Information Rate : 0.2569          </a:t>
            </a:r>
          </a:p>
          <a:p>
            <a:r>
              <a:rPr lang="en-RU" sz="1600" dirty="0"/>
              <a:t>    P-Value [Acc &gt; NIR] : &lt; 2.2e-16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   Kappa : 0.9757   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Mcnemar's Test P-Value : NA     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0 Class: 1 Class: 2 Class: 3 Class: 4</a:t>
            </a:r>
          </a:p>
          <a:p>
            <a:r>
              <a:rPr lang="en-RU" sz="1600" dirty="0"/>
              <a:t>Sensitivity            0.9916   0.9766   0.9682   0.9888  0.99213</a:t>
            </a:r>
          </a:p>
          <a:p>
            <a:r>
              <a:rPr lang="en-RU" sz="1600" dirty="0"/>
              <a:t>Specificity            0.9947   0.9945   0.9932   0.9937  0.99956</a:t>
            </a:r>
          </a:p>
          <a:p>
            <a:r>
              <a:rPr lang="en-RU" sz="1600" dirty="0"/>
              <a:t>Pos Pred Value         0.9823   0.9840   0.9779   0.9812  0.98438</a:t>
            </a:r>
          </a:p>
          <a:p>
            <a:r>
              <a:rPr lang="en-RU" sz="1600" dirty="0"/>
              <a:t>Neg Pred Value         0.9975   0.9919   0.9902   0.9963  0.99978</a:t>
            </a:r>
          </a:p>
          <a:p>
            <a:r>
              <a:rPr lang="en-RU" sz="1600" dirty="0"/>
              <a:t>Prevalence             0.2292   0.2569   0.2363   0.2503  0.02731</a:t>
            </a:r>
          </a:p>
          <a:p>
            <a:r>
              <a:rPr lang="en-RU" sz="1600" dirty="0"/>
              <a:t>Detection Rate         0.2273   0.2509   0.2288   0.2475  0.02709</a:t>
            </a:r>
          </a:p>
          <a:p>
            <a:r>
              <a:rPr lang="en-RU" sz="1600" dirty="0"/>
              <a:t>Detection Prevalence   0.2313   0.2550   0.2339   0.2522  0.02752</a:t>
            </a:r>
          </a:p>
          <a:p>
            <a:r>
              <a:rPr lang="en-RU" sz="1600" dirty="0"/>
              <a:t>Balanced Accuracy      0.9931   0.9855   0.9807   0.9913  0.99584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CEF416-F37E-CE48-AE05-F69CD76AA414}"/>
              </a:ext>
            </a:extLst>
          </p:cNvPr>
          <p:cNvSpPr/>
          <p:nvPr/>
        </p:nvSpPr>
        <p:spPr>
          <a:xfrm>
            <a:off x="7075714" y="2216381"/>
            <a:ext cx="44413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 0    1    2    3    4</a:t>
            </a:r>
          </a:p>
          <a:p>
            <a:r>
              <a:rPr lang="en-RU" dirty="0"/>
              <a:t>         0 1057   16    3    0    0</a:t>
            </a:r>
          </a:p>
          <a:p>
            <a:r>
              <a:rPr lang="en-RU" dirty="0"/>
              <a:t>         1    6 1167   12    1    0</a:t>
            </a:r>
          </a:p>
          <a:p>
            <a:r>
              <a:rPr lang="en-RU" dirty="0"/>
              <a:t>         2    3   10 1064   10    1</a:t>
            </a:r>
          </a:p>
          <a:p>
            <a:r>
              <a:rPr lang="en-RU" dirty="0"/>
              <a:t>         3    0    2   20 1151    0</a:t>
            </a:r>
          </a:p>
          <a:p>
            <a:r>
              <a:rPr lang="en-RU" dirty="0"/>
              <a:t>         4    0    0    0    2  126</a:t>
            </a:r>
          </a:p>
        </p:txBody>
      </p:sp>
    </p:spTree>
    <p:extLst>
      <p:ext uri="{BB962C8B-B14F-4D97-AF65-F5344CB8AC3E}">
        <p14:creationId xmlns:p14="http://schemas.microsoft.com/office/powerpoint/2010/main" val="361702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(Building)</a:t>
            </a:r>
            <a:endParaRPr lang="en-RU" sz="4000" i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8504C0-E2A9-824A-8AE5-E6C4B73148D4}"/>
              </a:ext>
            </a:extLst>
          </p:cNvPr>
          <p:cNvSpPr/>
          <p:nvPr/>
        </p:nvSpPr>
        <p:spPr>
          <a:xfrm>
            <a:off x="413657" y="1078276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Accuracy : 0.9991          </a:t>
            </a:r>
          </a:p>
          <a:p>
            <a:r>
              <a:rPr lang="en-RU" sz="1600" dirty="0"/>
              <a:t>                 95% CI : (0.9978, 0.9998)</a:t>
            </a:r>
          </a:p>
          <a:p>
            <a:r>
              <a:rPr lang="en-RU" sz="1600" dirty="0"/>
              <a:t>    No Information Rate : 0.4612          </a:t>
            </a:r>
          </a:p>
          <a:p>
            <a:r>
              <a:rPr lang="en-RU" sz="1600" dirty="0"/>
              <a:t>    P-Value [Acc &gt; NIR] : &lt; 2.2e-16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   Kappa : 0.9987   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Mcnemar's Test P-Value : NA     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TI Class: TD Class: TC</a:t>
            </a:r>
          </a:p>
          <a:p>
            <a:r>
              <a:rPr lang="en-RU" sz="1600" dirty="0"/>
              <a:t>Sensitivity             0.9985    1.0000    0.9991</a:t>
            </a:r>
          </a:p>
          <a:p>
            <a:r>
              <a:rPr lang="en-RU" sz="1600" dirty="0"/>
              <a:t>Specificity             0.9994    0.9997    0.9996</a:t>
            </a:r>
          </a:p>
          <a:p>
            <a:r>
              <a:rPr lang="en-RU" sz="1600" dirty="0"/>
              <a:t>Pos Pred Value          0.9985    0.9992    0.9995</a:t>
            </a:r>
          </a:p>
          <a:p>
            <a:r>
              <a:rPr lang="en-RU" sz="1600" dirty="0"/>
              <a:t>Neg Pred Value          0.9994    1.0000    0.9992</a:t>
            </a:r>
          </a:p>
          <a:p>
            <a:r>
              <a:rPr lang="en-RU" sz="1600" dirty="0"/>
              <a:t>Prevalence              0.2814    0.2574    0.4612</a:t>
            </a:r>
          </a:p>
          <a:p>
            <a:r>
              <a:rPr lang="en-RU" sz="1600" dirty="0"/>
              <a:t>Detection Rate          0.2810    0.2574    0.4608</a:t>
            </a:r>
          </a:p>
          <a:p>
            <a:r>
              <a:rPr lang="en-RU" sz="1600" dirty="0"/>
              <a:t>Detection Prevalence    0.2814    0.2576    0.4610</a:t>
            </a:r>
          </a:p>
          <a:p>
            <a:r>
              <a:rPr lang="en-RU" sz="1600" dirty="0"/>
              <a:t>Balanced Accuracy       0.9989    0.9999    0.9993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429097-E449-D946-931D-AAB1DC4A3664}"/>
              </a:ext>
            </a:extLst>
          </p:cNvPr>
          <p:cNvSpPr/>
          <p:nvPr/>
        </p:nvSpPr>
        <p:spPr>
          <a:xfrm>
            <a:off x="6564086" y="2641938"/>
            <a:ext cx="4082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TI   TD   TC</a:t>
            </a:r>
          </a:p>
          <a:p>
            <a:r>
              <a:rPr lang="en-RU" dirty="0"/>
              <a:t>        TI 1307    0    2</a:t>
            </a:r>
          </a:p>
          <a:p>
            <a:r>
              <a:rPr lang="en-RU" dirty="0"/>
              <a:t>        TD    1 1197    0</a:t>
            </a:r>
          </a:p>
          <a:p>
            <a:r>
              <a:rPr lang="en-RU" dirty="0"/>
              <a:t>        TC    1    0 2143</a:t>
            </a:r>
          </a:p>
        </p:txBody>
      </p:sp>
    </p:spTree>
    <p:extLst>
      <p:ext uri="{BB962C8B-B14F-4D97-AF65-F5344CB8AC3E}">
        <p14:creationId xmlns:p14="http://schemas.microsoft.com/office/powerpoint/2010/main" val="7830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14959-354F-F349-AB4C-5EA34B4F69D2}"/>
              </a:ext>
            </a:extLst>
          </p:cNvPr>
          <p:cNvSpPr/>
          <p:nvPr/>
        </p:nvSpPr>
        <p:spPr>
          <a:xfrm>
            <a:off x="324090" y="1248243"/>
            <a:ext cx="65762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Accuracy : 0.9884          </a:t>
            </a:r>
          </a:p>
          <a:p>
            <a:r>
              <a:rPr lang="en-RU" sz="1600" dirty="0"/>
              <a:t>                 95% CI : (0.9849, 0.9913)</a:t>
            </a:r>
          </a:p>
          <a:p>
            <a:r>
              <a:rPr lang="en-RU" sz="1600" dirty="0"/>
              <a:t>    No Information Rate : 0.2569          </a:t>
            </a:r>
          </a:p>
          <a:p>
            <a:r>
              <a:rPr lang="en-RU" sz="1600" dirty="0"/>
              <a:t>    P-Value [Acc &gt; NIR] : &lt; 2.2e-16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   Kappa : 0.9848   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Mcnemar's Test P-Value : NA     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0 Class: 1 Class: 2 Class: 3 Class: 4</a:t>
            </a:r>
          </a:p>
          <a:p>
            <a:r>
              <a:rPr lang="en-RU" sz="1600" dirty="0"/>
              <a:t>Sensitivity            0.9981   0.9866   0.9745   0.9957  0.97638</a:t>
            </a:r>
          </a:p>
          <a:p>
            <a:r>
              <a:rPr lang="en-RU" sz="1600" dirty="0"/>
              <a:t>Specificity            0.9978   0.9959   0.9963   0.9946  1.00000</a:t>
            </a:r>
          </a:p>
          <a:p>
            <a:r>
              <a:rPr lang="en-RU" sz="1600" dirty="0"/>
              <a:t>Pos Pred Value         0.9925   0.9883   0.9880   0.9839  1.00000</a:t>
            </a:r>
          </a:p>
          <a:p>
            <a:r>
              <a:rPr lang="en-RU" sz="1600" dirty="0"/>
              <a:t>Neg Pred Value         0.9994   0.9954   0.9922   0.9986  0.99934</a:t>
            </a:r>
          </a:p>
          <a:p>
            <a:r>
              <a:rPr lang="en-RU" sz="1600" dirty="0"/>
              <a:t>Prevalence             0.2292   0.2569   0.2363   0.2503  0.02731</a:t>
            </a:r>
          </a:p>
          <a:p>
            <a:r>
              <a:rPr lang="en-RU" sz="1600" dirty="0"/>
              <a:t>Detection Rate         0.2288   0.2535   0.2303   0.2492  0.02666</a:t>
            </a:r>
          </a:p>
          <a:p>
            <a:r>
              <a:rPr lang="en-RU" sz="1600" dirty="0"/>
              <a:t>Detection Prevalence   0.2305   0.2565   0.2331   0.2533  0.02666</a:t>
            </a:r>
          </a:p>
          <a:p>
            <a:r>
              <a:rPr lang="en-RU" sz="1600" dirty="0"/>
              <a:t>Balanced Accuracy      0.9979   0.9913   0.9854   0.9951  0.98819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E06339-C44D-C64F-BD4C-478471C86414}"/>
              </a:ext>
            </a:extLst>
          </p:cNvPr>
          <p:cNvSpPr/>
          <p:nvPr/>
        </p:nvSpPr>
        <p:spPr>
          <a:xfrm>
            <a:off x="7228115" y="2354053"/>
            <a:ext cx="406037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 0    1    2    3    4</a:t>
            </a:r>
          </a:p>
          <a:p>
            <a:r>
              <a:rPr lang="en-RU" dirty="0"/>
              <a:t>         0 1064    4    4    0    0</a:t>
            </a:r>
          </a:p>
          <a:p>
            <a:r>
              <a:rPr lang="en-RU" dirty="0"/>
              <a:t>         1    2 1179   11    1    0</a:t>
            </a:r>
          </a:p>
          <a:p>
            <a:r>
              <a:rPr lang="en-RU" dirty="0"/>
              <a:t>         2    0    7 1071    4    2</a:t>
            </a:r>
          </a:p>
          <a:p>
            <a:r>
              <a:rPr lang="en-RU" dirty="0"/>
              <a:t>         3    0    5   13 1159    1</a:t>
            </a:r>
          </a:p>
          <a:p>
            <a:r>
              <a:rPr lang="en-RU" dirty="0"/>
              <a:t>         4    0    0    0    0  124</a:t>
            </a:r>
          </a:p>
        </p:txBody>
      </p:sp>
    </p:spTree>
    <p:extLst>
      <p:ext uri="{BB962C8B-B14F-4D97-AF65-F5344CB8AC3E}">
        <p14:creationId xmlns:p14="http://schemas.microsoft.com/office/powerpoint/2010/main" val="39625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Random Forest</a:t>
            </a:r>
            <a:r>
              <a:rPr lang="en-RU" sz="4000" dirty="0"/>
              <a:t> </a:t>
            </a:r>
            <a:r>
              <a:rPr lang="en-GB" sz="4000" dirty="0"/>
              <a:t>(Building)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4CCF9-7C5C-264C-9785-C9D5681B30CD}"/>
              </a:ext>
            </a:extLst>
          </p:cNvPr>
          <p:cNvSpPr/>
          <p:nvPr/>
        </p:nvSpPr>
        <p:spPr>
          <a:xfrm>
            <a:off x="324090" y="1084152"/>
            <a:ext cx="577191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              Accuracy : 1          </a:t>
            </a:r>
          </a:p>
          <a:p>
            <a:r>
              <a:rPr lang="en-RU" sz="1600" dirty="0"/>
              <a:t>                 95% CI : (0.9992, 1)</a:t>
            </a:r>
          </a:p>
          <a:p>
            <a:r>
              <a:rPr lang="en-RU" sz="1600" dirty="0"/>
              <a:t>    No Information Rate : 0.4612     </a:t>
            </a:r>
          </a:p>
          <a:p>
            <a:r>
              <a:rPr lang="en-RU" sz="1600" dirty="0"/>
              <a:t>    P-Value [Acc &gt; NIR] : &lt; 2.2e-16  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                 Kappa : 1          </a:t>
            </a:r>
          </a:p>
          <a:p>
            <a:r>
              <a:rPr lang="en-RU" sz="1600" dirty="0"/>
              <a:t>                                     </a:t>
            </a:r>
          </a:p>
          <a:p>
            <a:r>
              <a:rPr lang="en-RU" sz="1600" dirty="0"/>
              <a:t> Mcnemar's Test P-Value : NA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TI Class: TD Class: TC</a:t>
            </a:r>
          </a:p>
          <a:p>
            <a:r>
              <a:rPr lang="en-RU" sz="1600" dirty="0"/>
              <a:t>Sensitivity             1.0000    1.0000    1.0000</a:t>
            </a:r>
          </a:p>
          <a:p>
            <a:r>
              <a:rPr lang="en-RU" sz="1600" dirty="0"/>
              <a:t>Specificity             1.0000    1.0000    1.0000</a:t>
            </a:r>
          </a:p>
          <a:p>
            <a:r>
              <a:rPr lang="en-RU" sz="1600" dirty="0"/>
              <a:t>Pos Pred Value          1.0000    1.0000    1.0000</a:t>
            </a:r>
          </a:p>
          <a:p>
            <a:r>
              <a:rPr lang="en-RU" sz="1600" dirty="0"/>
              <a:t>Neg Pred Value          1.0000    1.0000    1.0000</a:t>
            </a:r>
          </a:p>
          <a:p>
            <a:r>
              <a:rPr lang="en-RU" sz="1600" dirty="0"/>
              <a:t>Prevalence              0.2814    0.2574    0.4612</a:t>
            </a:r>
          </a:p>
          <a:p>
            <a:r>
              <a:rPr lang="en-RU" sz="1600" dirty="0"/>
              <a:t>Detection Rate          0.2814    0.2574    0.4612</a:t>
            </a:r>
          </a:p>
          <a:p>
            <a:r>
              <a:rPr lang="en-RU" sz="1600" dirty="0"/>
              <a:t>Detection Prevalence    0.2814    0.2574    0.4612</a:t>
            </a:r>
          </a:p>
          <a:p>
            <a:r>
              <a:rPr lang="en-RU" sz="1600" dirty="0"/>
              <a:t>Balanced Accuracy       1.0000    1.0000    1.0000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11120-FEBE-5D43-A9DB-A467ACFABB6E}"/>
              </a:ext>
            </a:extLst>
          </p:cNvPr>
          <p:cNvSpPr/>
          <p:nvPr/>
        </p:nvSpPr>
        <p:spPr>
          <a:xfrm>
            <a:off x="6683829" y="2554852"/>
            <a:ext cx="40168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TI   TD   TC</a:t>
            </a:r>
          </a:p>
          <a:p>
            <a:r>
              <a:rPr lang="en-RU" dirty="0"/>
              <a:t>        TI 1309    0    0</a:t>
            </a:r>
          </a:p>
          <a:p>
            <a:r>
              <a:rPr lang="en-RU" dirty="0"/>
              <a:t>        TD    0 1197    0</a:t>
            </a:r>
          </a:p>
          <a:p>
            <a:r>
              <a:rPr lang="en-RU" dirty="0"/>
              <a:t>        TC    0    0 2145</a:t>
            </a:r>
          </a:p>
        </p:txBody>
      </p:sp>
    </p:spTree>
    <p:extLst>
      <p:ext uri="{BB962C8B-B14F-4D97-AF65-F5344CB8AC3E}">
        <p14:creationId xmlns:p14="http://schemas.microsoft.com/office/powerpoint/2010/main" val="27067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Random Forest</a:t>
            </a:r>
            <a:r>
              <a:rPr lang="en-RU" sz="4000" dirty="0"/>
              <a:t>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01CF1-83EC-3040-A0AE-A1490352DA47}"/>
              </a:ext>
            </a:extLst>
          </p:cNvPr>
          <p:cNvSpPr/>
          <p:nvPr/>
        </p:nvSpPr>
        <p:spPr>
          <a:xfrm>
            <a:off x="413657" y="1187133"/>
            <a:ext cx="68797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Accuracy : 0.9987          </a:t>
            </a:r>
          </a:p>
          <a:p>
            <a:r>
              <a:rPr lang="en-RU" sz="1600" dirty="0"/>
              <a:t>                 95% CI : (0.9972, 0.9995)</a:t>
            </a:r>
          </a:p>
          <a:p>
            <a:r>
              <a:rPr lang="en-RU" sz="1600" dirty="0"/>
              <a:t>    No Information Rate : 0.2569          </a:t>
            </a:r>
          </a:p>
          <a:p>
            <a:r>
              <a:rPr lang="en-RU" sz="1600" dirty="0"/>
              <a:t>    P-Value [Acc &gt; NIR] : &lt; 2.2e-16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   Kappa : 0.9983   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Mcnemar's Test P-Value : NA     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0 Class: 1 Class: 2 Class: 3 Class: 4</a:t>
            </a:r>
          </a:p>
          <a:p>
            <a:r>
              <a:rPr lang="en-RU" sz="1600" dirty="0"/>
              <a:t>Sensitivity            0.9981   0.9983   0.9991   1.0000  0.99213</a:t>
            </a:r>
          </a:p>
          <a:p>
            <a:r>
              <a:rPr lang="en-RU" sz="1600" dirty="0"/>
              <a:t>Specificity            0.9997   0.9994   0.9992   1.0000  1.00000</a:t>
            </a:r>
          </a:p>
          <a:p>
            <a:r>
              <a:rPr lang="en-RU" sz="1600" dirty="0"/>
              <a:t>Pos Pred Value         0.9991   0.9983   0.9973   1.0000  1.00000</a:t>
            </a:r>
          </a:p>
          <a:p>
            <a:r>
              <a:rPr lang="en-RU" sz="1600" dirty="0"/>
              <a:t>Neg Pred Value         0.9994   0.9994   0.9997   1.0000  0.99978</a:t>
            </a:r>
          </a:p>
          <a:p>
            <a:r>
              <a:rPr lang="en-RU" sz="1600" dirty="0"/>
              <a:t>Prevalence             0.2292   0.2569   0.2363   0.2503  0.02731</a:t>
            </a:r>
          </a:p>
          <a:p>
            <a:r>
              <a:rPr lang="en-RU" sz="1600" dirty="0"/>
              <a:t>Detection Rate         0.2288   0.2565   0.2361   0.2503  0.02709</a:t>
            </a:r>
          </a:p>
          <a:p>
            <a:r>
              <a:rPr lang="en-RU" sz="1600" dirty="0"/>
              <a:t>Detection Prevalence   0.2290   0.2569   0.2367   0.2503  0.02709</a:t>
            </a:r>
          </a:p>
          <a:p>
            <a:r>
              <a:rPr lang="en-RU" sz="1600" dirty="0"/>
              <a:t>Balanced Accuracy      0.9989   0.9989   0.9991   1.0000  0.99606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51A20-C6BB-714A-895E-CD67C77F2306}"/>
              </a:ext>
            </a:extLst>
          </p:cNvPr>
          <p:cNvSpPr/>
          <p:nvPr/>
        </p:nvSpPr>
        <p:spPr>
          <a:xfrm>
            <a:off x="7217229" y="2288739"/>
            <a:ext cx="39406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 0    1    2    3    4</a:t>
            </a:r>
          </a:p>
          <a:p>
            <a:r>
              <a:rPr lang="en-RU" dirty="0"/>
              <a:t>         0 1064    1    0    0    0</a:t>
            </a:r>
          </a:p>
          <a:p>
            <a:r>
              <a:rPr lang="en-RU" dirty="0"/>
              <a:t>         1    1 1193    1    0    0</a:t>
            </a:r>
          </a:p>
          <a:p>
            <a:r>
              <a:rPr lang="en-RU" dirty="0"/>
              <a:t>         2    1    1 1098    0    1</a:t>
            </a:r>
          </a:p>
          <a:p>
            <a:r>
              <a:rPr lang="en-RU" dirty="0"/>
              <a:t>         3    0    0    0 1164    0</a:t>
            </a:r>
          </a:p>
          <a:p>
            <a:r>
              <a:rPr lang="en-RU" dirty="0"/>
              <a:t>         4    0    0    0    0  126</a:t>
            </a:r>
          </a:p>
        </p:txBody>
      </p:sp>
    </p:spTree>
    <p:extLst>
      <p:ext uri="{BB962C8B-B14F-4D97-AF65-F5344CB8AC3E}">
        <p14:creationId xmlns:p14="http://schemas.microsoft.com/office/powerpoint/2010/main" val="65096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eXtreme Gradient Boosting </a:t>
            </a:r>
            <a:r>
              <a:rPr lang="en-GB" sz="4000" dirty="0"/>
              <a:t>(Floor)</a:t>
            </a:r>
            <a:endParaRPr lang="en-RU" sz="4000" i="1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6E041-2F3A-A04A-9A5C-41FFABCD2D37}"/>
              </a:ext>
            </a:extLst>
          </p:cNvPr>
          <p:cNvSpPr/>
          <p:nvPr/>
        </p:nvSpPr>
        <p:spPr>
          <a:xfrm>
            <a:off x="324090" y="1078276"/>
            <a:ext cx="643345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Overall Statistics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Accuracy : 0.9927          </a:t>
            </a:r>
          </a:p>
          <a:p>
            <a:r>
              <a:rPr lang="en-RU" sz="1600" dirty="0"/>
              <a:t>                 95% CI : (0.9898, 0.9949)</a:t>
            </a:r>
          </a:p>
          <a:p>
            <a:r>
              <a:rPr lang="en-RU" sz="1600" dirty="0"/>
              <a:t>    No Information Rate : 0.2569          </a:t>
            </a:r>
          </a:p>
          <a:p>
            <a:r>
              <a:rPr lang="en-RU" sz="1600" dirty="0"/>
              <a:t>    P-Value [Acc &gt; NIR] : &lt; 2.2e-16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                 Kappa : 0.9904          </a:t>
            </a:r>
          </a:p>
          <a:p>
            <a:r>
              <a:rPr lang="en-RU" sz="1600" dirty="0"/>
              <a:t>                                          </a:t>
            </a:r>
          </a:p>
          <a:p>
            <a:r>
              <a:rPr lang="en-RU" sz="1600" dirty="0"/>
              <a:t> Mcnemar's Test P-Value : NA              </a:t>
            </a:r>
          </a:p>
          <a:p>
            <a:endParaRPr lang="en-RU" sz="1600" dirty="0"/>
          </a:p>
          <a:p>
            <a:r>
              <a:rPr lang="en-RU" sz="1600" dirty="0"/>
              <a:t>Statistics by Class:</a:t>
            </a:r>
          </a:p>
          <a:p>
            <a:endParaRPr lang="en-RU" sz="1600" dirty="0"/>
          </a:p>
          <a:p>
            <a:r>
              <a:rPr lang="en-RU" sz="1600" dirty="0"/>
              <a:t>                     Class: 0 Class: 1 Class: 2 Class: 3 Class: 4</a:t>
            </a:r>
          </a:p>
          <a:p>
            <a:r>
              <a:rPr lang="en-RU" sz="1600" dirty="0"/>
              <a:t>Sensitivity            0.9944   0.9925   0.9900   0.9966  0.96850</a:t>
            </a:r>
          </a:p>
          <a:p>
            <a:r>
              <a:rPr lang="en-RU" sz="1600" dirty="0"/>
              <a:t>Specificity            0.9986   0.9971   0.9969   0.9977  1.00000</a:t>
            </a:r>
          </a:p>
          <a:p>
            <a:r>
              <a:rPr lang="en-RU" sz="1600" dirty="0"/>
              <a:t>Pos Pred Value         0.9953   0.9916   0.9900   0.9932  1.00000</a:t>
            </a:r>
          </a:p>
          <a:p>
            <a:r>
              <a:rPr lang="en-RU" sz="1600" dirty="0"/>
              <a:t>Neg Pred Value         0.9983   0.9974   0.9969   0.9989  0.99912</a:t>
            </a:r>
          </a:p>
          <a:p>
            <a:r>
              <a:rPr lang="en-RU" sz="1600" dirty="0"/>
              <a:t>Prevalence             0.2292   0.2569   0.2363   0.2503  0.02731</a:t>
            </a:r>
          </a:p>
          <a:p>
            <a:r>
              <a:rPr lang="en-RU" sz="1600" dirty="0"/>
              <a:t>Detection Rate         0.2279   0.2550   0.2339   0.2494  0.02645</a:t>
            </a:r>
          </a:p>
          <a:p>
            <a:r>
              <a:rPr lang="en-RU" sz="1600" dirty="0"/>
              <a:t>Detection Prevalence   0.2290   0.2571   0.2363   0.2511  0.02645</a:t>
            </a:r>
          </a:p>
          <a:p>
            <a:r>
              <a:rPr lang="en-RU" sz="1600" dirty="0"/>
              <a:t>Balanced Accuracy      0.9965   0.9948   0.9934   0.9971  0.98425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11B60-6DD4-5E48-8FAD-45DBFAD4110F}"/>
              </a:ext>
            </a:extLst>
          </p:cNvPr>
          <p:cNvSpPr/>
          <p:nvPr/>
        </p:nvSpPr>
        <p:spPr>
          <a:xfrm>
            <a:off x="7282543" y="2430253"/>
            <a:ext cx="392974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dirty="0"/>
              <a:t>Confusion Matrix and Statistics</a:t>
            </a:r>
          </a:p>
          <a:p>
            <a:endParaRPr lang="en-RU" dirty="0"/>
          </a:p>
          <a:p>
            <a:r>
              <a:rPr lang="en-RU" dirty="0"/>
              <a:t>          Reference</a:t>
            </a:r>
          </a:p>
          <a:p>
            <a:r>
              <a:rPr lang="en-RU" dirty="0"/>
              <a:t>Prediction    0    1    2    3    4</a:t>
            </a:r>
          </a:p>
          <a:p>
            <a:r>
              <a:rPr lang="en-RU" dirty="0"/>
              <a:t>         0 1060    4    1    0    0</a:t>
            </a:r>
          </a:p>
          <a:p>
            <a:r>
              <a:rPr lang="en-RU" dirty="0"/>
              <a:t>         1    5 1186    5    0    0</a:t>
            </a:r>
          </a:p>
          <a:p>
            <a:r>
              <a:rPr lang="en-RU" dirty="0"/>
              <a:t>         2    1    5 1088    4    1</a:t>
            </a:r>
          </a:p>
          <a:p>
            <a:r>
              <a:rPr lang="en-RU" dirty="0"/>
              <a:t>         3    0    0    5 1160    3</a:t>
            </a:r>
          </a:p>
          <a:p>
            <a:r>
              <a:rPr lang="en-RU" dirty="0"/>
              <a:t>         4    0    0    0    0  123</a:t>
            </a:r>
          </a:p>
        </p:txBody>
      </p:sp>
    </p:spTree>
    <p:extLst>
      <p:ext uri="{BB962C8B-B14F-4D97-AF65-F5344CB8AC3E}">
        <p14:creationId xmlns:p14="http://schemas.microsoft.com/office/powerpoint/2010/main" val="312166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3E33E-852A-0148-B162-EC8A8C379ABD}"/>
              </a:ext>
            </a:extLst>
          </p:cNvPr>
          <p:cNvSpPr txBox="1"/>
          <p:nvPr/>
        </p:nvSpPr>
        <p:spPr>
          <a:xfrm>
            <a:off x="324090" y="370390"/>
            <a:ext cx="8580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4000" dirty="0"/>
              <a:t>k-Nearest Neighbors </a:t>
            </a:r>
            <a:r>
              <a:rPr lang="en-GB" sz="4000" dirty="0"/>
              <a:t>(Longitude)</a:t>
            </a:r>
            <a:endParaRPr lang="en-RU" sz="4000" i="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59819-81FD-C64F-9E83-1506A5FA93F9}"/>
              </a:ext>
            </a:extLst>
          </p:cNvPr>
          <p:cNvSpPr/>
          <p:nvPr/>
        </p:nvSpPr>
        <p:spPr>
          <a:xfrm>
            <a:off x="6487886" y="22379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/>
              <a:t> RMSE  Rsquared       MAE </a:t>
            </a:r>
          </a:p>
          <a:p>
            <a:r>
              <a:rPr lang="en-RU" dirty="0"/>
              <a:t>3.7059033 0.9991184 1.6075825 </a:t>
            </a:r>
          </a:p>
          <a:p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246174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243B41"/>
      </a:dk2>
      <a:lt2>
        <a:srgbClr val="E8E3E2"/>
      </a:lt2>
      <a:accent1>
        <a:srgbClr val="3AB0CC"/>
      </a:accent1>
      <a:accent2>
        <a:srgbClr val="27B494"/>
      </a:accent2>
      <a:accent3>
        <a:srgbClr val="34B864"/>
      </a:accent3>
      <a:accent4>
        <a:srgbClr val="30B828"/>
      </a:accent4>
      <a:accent5>
        <a:srgbClr val="6FB333"/>
      </a:accent5>
      <a:accent6>
        <a:srgbClr val="9CAA25"/>
      </a:accent6>
      <a:hlink>
        <a:srgbClr val="C56852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1160</Words>
  <Application>Microsoft Macintosh PowerPoint</Application>
  <PresentationFormat>Widescreen</PresentationFormat>
  <Paragraphs>241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Elephant</vt:lpstr>
      <vt:lpstr>BrushVTI</vt:lpstr>
      <vt:lpstr>IoT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Analytics</dc:title>
  <dc:creator>Vera Rykalina</dc:creator>
  <cp:lastModifiedBy>Vera Rykalina</cp:lastModifiedBy>
  <cp:revision>29</cp:revision>
  <cp:lastPrinted>2020-07-14T19:54:30Z</cp:lastPrinted>
  <dcterms:created xsi:type="dcterms:W3CDTF">2020-07-13T16:32:49Z</dcterms:created>
  <dcterms:modified xsi:type="dcterms:W3CDTF">2020-07-14T20:28:56Z</dcterms:modified>
</cp:coreProperties>
</file>