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8" r:id="rId2"/>
    <p:sldId id="269" r:id="rId3"/>
    <p:sldId id="313" r:id="rId4"/>
    <p:sldId id="324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270" r:id="rId15"/>
    <p:sldId id="289" r:id="rId16"/>
    <p:sldId id="287" r:id="rId17"/>
    <p:sldId id="327" r:id="rId18"/>
    <p:sldId id="329" r:id="rId19"/>
    <p:sldId id="330" r:id="rId20"/>
    <p:sldId id="326" r:id="rId21"/>
    <p:sldId id="310" r:id="rId22"/>
    <p:sldId id="266" r:id="rId23"/>
    <p:sldId id="290" r:id="rId24"/>
    <p:sldId id="260" r:id="rId25"/>
    <p:sldId id="261" r:id="rId26"/>
    <p:sldId id="262" r:id="rId27"/>
    <p:sldId id="325" r:id="rId28"/>
    <p:sldId id="304" r:id="rId29"/>
    <p:sldId id="281" r:id="rId30"/>
    <p:sldId id="283" r:id="rId31"/>
    <p:sldId id="284" r:id="rId32"/>
    <p:sldId id="295" r:id="rId33"/>
    <p:sldId id="291" r:id="rId34"/>
    <p:sldId id="296" r:id="rId35"/>
    <p:sldId id="285" r:id="rId36"/>
    <p:sldId id="308" r:id="rId37"/>
    <p:sldId id="273" r:id="rId38"/>
    <p:sldId id="279" r:id="rId39"/>
    <p:sldId id="303" r:id="rId40"/>
    <p:sldId id="274" r:id="rId41"/>
    <p:sldId id="275" r:id="rId42"/>
    <p:sldId id="280" r:id="rId43"/>
    <p:sldId id="299" r:id="rId44"/>
    <p:sldId id="298" r:id="rId45"/>
    <p:sldId id="276" r:id="rId46"/>
    <p:sldId id="301" r:id="rId47"/>
    <p:sldId id="300" r:id="rId48"/>
    <p:sldId id="311" r:id="rId49"/>
    <p:sldId id="305" r:id="rId50"/>
    <p:sldId id="306" r:id="rId51"/>
  </p:sldIdLst>
  <p:sldSz cx="9144000" cy="6858000" type="screen4x3"/>
  <p:notesSz cx="6888163" cy="100187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99296" autoAdjust="0"/>
  </p:normalViewPr>
  <p:slideViewPr>
    <p:cSldViewPr snapToGrid="0" snapToObjects="1" showGuides="1">
      <p:cViewPr varScale="1">
        <p:scale>
          <a:sx n="64" d="100"/>
          <a:sy n="64" d="100"/>
        </p:scale>
        <p:origin x="1568" y="36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781AE-1AFF-431A-9E80-F1F3C8CAA07D}" type="datetimeFigureOut">
              <a:rPr lang="de-DE" smtClean="0"/>
              <a:t>18.08.2022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10213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02075" y="9515475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0F62F-8392-4EFB-B299-93369CB12B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102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50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064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037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087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867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119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75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372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954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9545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954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601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954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925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6309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8515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2779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6044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2470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4455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4023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541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2790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5586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9862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4420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7613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1355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9078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8579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0227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7861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09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4422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2235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7492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9219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7940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0546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6192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8553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0878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4100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965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6218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0633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346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03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05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F62F-8392-4EFB-B299-93369CB12B7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29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3491-3276-43AC-A964-13F71ABC11F7}" type="datetimeFigureOut">
              <a:rPr lang="de-DE" smtClean="0"/>
              <a:pPr/>
              <a:t>18.08.2022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6ACF-6AE7-4C45-8BAB-68F9C5BE42D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67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3491-3276-43AC-A964-13F71ABC11F7}" type="datetimeFigureOut">
              <a:rPr lang="de-DE" smtClean="0"/>
              <a:pPr/>
              <a:t>18.08.2022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6ACF-6AE7-4C45-8BAB-68F9C5BE42D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87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3491-3276-43AC-A964-13F71ABC11F7}" type="datetimeFigureOut">
              <a:rPr lang="de-DE" smtClean="0"/>
              <a:pPr/>
              <a:t>18.08.2022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6ACF-6AE7-4C45-8BAB-68F9C5BE42D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30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3491-3276-43AC-A964-13F71ABC11F7}" type="datetimeFigureOut">
              <a:rPr lang="de-DE" smtClean="0"/>
              <a:pPr/>
              <a:t>18.08.2022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6ACF-6AE7-4C45-8BAB-68F9C5BE42D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8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3491-3276-43AC-A964-13F71ABC11F7}" type="datetimeFigureOut">
              <a:rPr lang="de-DE" smtClean="0"/>
              <a:pPr/>
              <a:t>18.08.2022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6ACF-6AE7-4C45-8BAB-68F9C5BE42D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03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3491-3276-43AC-A964-13F71ABC11F7}" type="datetimeFigureOut">
              <a:rPr lang="de-DE" smtClean="0"/>
              <a:pPr/>
              <a:t>18.08.2022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6ACF-6AE7-4C45-8BAB-68F9C5BE42D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37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3491-3276-43AC-A964-13F71ABC11F7}" type="datetimeFigureOut">
              <a:rPr lang="de-DE" smtClean="0"/>
              <a:pPr/>
              <a:t>18.08.2022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6ACF-6AE7-4C45-8BAB-68F9C5BE42D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3491-3276-43AC-A964-13F71ABC11F7}" type="datetimeFigureOut">
              <a:rPr lang="de-DE" smtClean="0"/>
              <a:pPr/>
              <a:t>18.08.2022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6ACF-6AE7-4C45-8BAB-68F9C5BE42D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60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3491-3276-43AC-A964-13F71ABC11F7}" type="datetimeFigureOut">
              <a:rPr lang="de-DE" smtClean="0"/>
              <a:pPr/>
              <a:t>18.08.2022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6ACF-6AE7-4C45-8BAB-68F9C5BE42D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29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3491-3276-43AC-A964-13F71ABC11F7}" type="datetimeFigureOut">
              <a:rPr lang="de-DE" smtClean="0"/>
              <a:pPr/>
              <a:t>18.08.2022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6ACF-6AE7-4C45-8BAB-68F9C5BE42D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76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3491-3276-43AC-A964-13F71ABC11F7}" type="datetimeFigureOut">
              <a:rPr lang="de-DE" smtClean="0"/>
              <a:pPr/>
              <a:t>18.08.2022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6ACF-6AE7-4C45-8BAB-68F9C5BE42D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12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F3491-3276-43AC-A964-13F71ABC11F7}" type="datetimeFigureOut">
              <a:rPr lang="de-DE" smtClean="0"/>
              <a:pPr/>
              <a:t>18.08.2022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06ACF-6AE7-4C45-8BAB-68F9C5BE42D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88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5155720"/>
            <a:ext cx="2880320" cy="16849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692" y="24996"/>
            <a:ext cx="2737867" cy="107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6" r="1"/>
          <a:stretch/>
        </p:blipFill>
        <p:spPr>
          <a:xfrm>
            <a:off x="35497" y="34724"/>
            <a:ext cx="2880319" cy="2386164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" t="8300" b="3294"/>
          <a:stretch/>
        </p:blipFill>
        <p:spPr>
          <a:xfrm>
            <a:off x="23527" y="2362982"/>
            <a:ext cx="2244217" cy="279421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1" name="Mond 10"/>
          <p:cNvSpPr/>
          <p:nvPr/>
        </p:nvSpPr>
        <p:spPr>
          <a:xfrm>
            <a:off x="1566714" y="3956"/>
            <a:ext cx="1584176" cy="6854044"/>
          </a:xfrm>
          <a:prstGeom prst="moon">
            <a:avLst>
              <a:gd name="adj" fmla="val 87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39752" y="1397887"/>
            <a:ext cx="6343650" cy="20574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latin typeface="+mn-lt"/>
              </a:rPr>
              <a:t>Next generation sequencing</a:t>
            </a:r>
            <a:br>
              <a:rPr lang="en-US" sz="2800" b="1" dirty="0">
                <a:latin typeface="+mn-lt"/>
              </a:rPr>
            </a:br>
            <a:r>
              <a:rPr lang="en-US" sz="2800" b="1" dirty="0">
                <a:latin typeface="+mn-lt"/>
              </a:rPr>
              <a:t>and the bioinformatics workflow for variant detection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372891" y="3922322"/>
            <a:ext cx="6199609" cy="1945078"/>
          </a:xfrm>
        </p:spPr>
        <p:txBody>
          <a:bodyPr>
            <a:no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400" dirty="0">
                <a:solidFill>
                  <a:schemeClr val="tx1"/>
                </a:solidFill>
              </a:rPr>
              <a:t>Britta Altmann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de-DE" sz="2000" dirty="0">
              <a:solidFill>
                <a:schemeClr val="tx1"/>
              </a:solidFill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000" dirty="0">
                <a:solidFill>
                  <a:schemeClr val="tx1"/>
                </a:solidFill>
              </a:rPr>
              <a:t>Virologisches Seminar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000" dirty="0">
                <a:solidFill>
                  <a:schemeClr val="tx1"/>
                </a:solidFill>
              </a:rPr>
              <a:t>20.03.2017</a:t>
            </a:r>
          </a:p>
        </p:txBody>
      </p:sp>
    </p:spTree>
    <p:extLst>
      <p:ext uri="{BB962C8B-B14F-4D97-AF65-F5344CB8AC3E}">
        <p14:creationId xmlns:p14="http://schemas.microsoft.com/office/powerpoint/2010/main" val="1628200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fik 7" descr="techspotlight_sequencing (3).png"/>
          <p:cNvPicPr>
            <a:picLocks noChangeAspect="1"/>
          </p:cNvPicPr>
          <p:nvPr/>
        </p:nvPicPr>
        <p:blipFill>
          <a:blip r:embed="rId5" cstate="print"/>
          <a:srcRect l="51569" t="49475" r="8348" b="9046"/>
          <a:stretch>
            <a:fillRect/>
          </a:stretch>
        </p:blipFill>
        <p:spPr>
          <a:xfrm>
            <a:off x="4732851" y="1124744"/>
            <a:ext cx="3763585" cy="5040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51519" y="1272820"/>
            <a:ext cx="448133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Prepare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Genomic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DNA Sample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Attach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DNA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Surface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Bridge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Amplification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Fragments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Become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Stranded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Denature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Double-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Stranded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Molecules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Complete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Amplification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Determine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First Base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b="1" dirty="0">
                <a:solidFill>
                  <a:schemeClr val="tx2"/>
                </a:solidFill>
              </a:rPr>
              <a:t> Image First Base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Determine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Second Base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Image Second Chemistry Cycle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Sequencing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Over Multiple Chemistry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Cycles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2nd Gen – </a:t>
            </a:r>
            <a:r>
              <a:rPr lang="de-DE" sz="3200" b="1" dirty="0" err="1">
                <a:solidFill>
                  <a:schemeClr val="bg1"/>
                </a:solidFill>
              </a:rPr>
              <a:t>Illumina</a:t>
            </a:r>
            <a:r>
              <a:rPr lang="de-DE" sz="3200" b="1" dirty="0">
                <a:solidFill>
                  <a:schemeClr val="bg1"/>
                </a:solidFill>
              </a:rPr>
              <a:t> (</a:t>
            </a:r>
            <a:r>
              <a:rPr lang="de-DE" sz="3200" b="1" dirty="0" err="1">
                <a:solidFill>
                  <a:schemeClr val="bg1"/>
                </a:solidFill>
              </a:rPr>
              <a:t>sequencing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by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synthesis</a:t>
            </a:r>
            <a:r>
              <a:rPr lang="de-DE" sz="32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360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5" descr="techspotlight_sequencing (4).png"/>
          <p:cNvPicPr>
            <a:picLocks noChangeAspect="1"/>
          </p:cNvPicPr>
          <p:nvPr/>
        </p:nvPicPr>
        <p:blipFill>
          <a:blip r:embed="rId5" cstate="print"/>
          <a:srcRect l="8753" t="8001" r="51163" b="50525"/>
          <a:stretch>
            <a:fillRect/>
          </a:stretch>
        </p:blipFill>
        <p:spPr>
          <a:xfrm>
            <a:off x="4732385" y="1124744"/>
            <a:ext cx="3764051" cy="5040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51519" y="1272820"/>
            <a:ext cx="448086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Prepare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Genomic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DNA Sample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Attach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DNA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Surface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Bridge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Amplification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Fragments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Become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Stranded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Denature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Double-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Stranded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Molecules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Complete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Amplification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Determine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First Base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Image First Base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b="1" dirty="0">
                <a:solidFill>
                  <a:schemeClr val="tx2"/>
                </a:solidFill>
              </a:rPr>
              <a:t> </a:t>
            </a:r>
            <a:r>
              <a:rPr lang="de-DE" b="1" dirty="0" err="1">
                <a:solidFill>
                  <a:schemeClr val="tx2"/>
                </a:solidFill>
              </a:rPr>
              <a:t>Determine</a:t>
            </a:r>
            <a:r>
              <a:rPr lang="de-DE" b="1" dirty="0">
                <a:solidFill>
                  <a:schemeClr val="tx2"/>
                </a:solidFill>
              </a:rPr>
              <a:t> Second Base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Image Second Chemistry Cycle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Sequencing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Over Multiple Chemistry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Cycles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2nd Gen – </a:t>
            </a:r>
            <a:r>
              <a:rPr lang="de-DE" sz="3200" b="1" dirty="0" err="1">
                <a:solidFill>
                  <a:schemeClr val="bg1"/>
                </a:solidFill>
              </a:rPr>
              <a:t>Illumina</a:t>
            </a:r>
            <a:r>
              <a:rPr lang="de-DE" sz="3200" b="1" dirty="0">
                <a:solidFill>
                  <a:schemeClr val="bg1"/>
                </a:solidFill>
              </a:rPr>
              <a:t> (</a:t>
            </a:r>
            <a:r>
              <a:rPr lang="de-DE" sz="3200" b="1" dirty="0" err="1">
                <a:solidFill>
                  <a:schemeClr val="bg1"/>
                </a:solidFill>
              </a:rPr>
              <a:t>sequencing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by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synthesis</a:t>
            </a:r>
            <a:r>
              <a:rPr lang="de-DE" sz="32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360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fik 6" descr="techspotlight_sequencing (4).png"/>
          <p:cNvPicPr>
            <a:picLocks noChangeAspect="1"/>
          </p:cNvPicPr>
          <p:nvPr/>
        </p:nvPicPr>
        <p:blipFill>
          <a:blip r:embed="rId5" cstate="print"/>
          <a:srcRect l="51554" t="8001" r="8360" b="50525"/>
          <a:stretch>
            <a:fillRect/>
          </a:stretch>
        </p:blipFill>
        <p:spPr>
          <a:xfrm>
            <a:off x="4732385" y="1124744"/>
            <a:ext cx="3764051" cy="5040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51519" y="1272820"/>
            <a:ext cx="448086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Prepare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Genomic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DNA Sample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Attach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DNA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Surface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Bridge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Amplification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Fragments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Become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Stranded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Denature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Double-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Stranded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Molecules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Complete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Amplification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Determine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First Base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Image First Base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Determine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Second Base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b="1" dirty="0">
                <a:solidFill>
                  <a:schemeClr val="tx2"/>
                </a:solidFill>
              </a:rPr>
              <a:t> Image Second Chemistry Cycle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Sequencing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Over Multiple Chemistry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Cycles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2nd Gen – </a:t>
            </a:r>
            <a:r>
              <a:rPr lang="de-DE" sz="3200" b="1" dirty="0" err="1">
                <a:solidFill>
                  <a:schemeClr val="bg1"/>
                </a:solidFill>
              </a:rPr>
              <a:t>Illumina</a:t>
            </a:r>
            <a:r>
              <a:rPr lang="de-DE" sz="3200" b="1" dirty="0">
                <a:solidFill>
                  <a:schemeClr val="bg1"/>
                </a:solidFill>
              </a:rPr>
              <a:t> (</a:t>
            </a:r>
            <a:r>
              <a:rPr lang="de-DE" sz="3200" b="1" dirty="0" err="1">
                <a:solidFill>
                  <a:schemeClr val="bg1"/>
                </a:solidFill>
              </a:rPr>
              <a:t>sequencing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by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synthesis</a:t>
            </a:r>
            <a:r>
              <a:rPr lang="de-DE" sz="32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360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2nd Gen – </a:t>
            </a:r>
            <a:r>
              <a:rPr lang="de-DE" sz="3200" b="1" dirty="0" err="1">
                <a:solidFill>
                  <a:schemeClr val="bg1"/>
                </a:solidFill>
              </a:rPr>
              <a:t>Illumina</a:t>
            </a:r>
            <a:r>
              <a:rPr lang="de-DE" sz="3200" b="1" dirty="0">
                <a:solidFill>
                  <a:schemeClr val="bg1"/>
                </a:solidFill>
              </a:rPr>
              <a:t> (</a:t>
            </a:r>
            <a:r>
              <a:rPr lang="de-DE" sz="3200" b="1" dirty="0" err="1">
                <a:solidFill>
                  <a:schemeClr val="bg1"/>
                </a:solidFill>
              </a:rPr>
              <a:t>sequencing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by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synthesis</a:t>
            </a:r>
            <a:r>
              <a:rPr lang="de-DE" sz="32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8" name="Grafik 7" descr="techspotlight_sequencing (4).png"/>
          <p:cNvPicPr>
            <a:picLocks noChangeAspect="1"/>
          </p:cNvPicPr>
          <p:nvPr/>
        </p:nvPicPr>
        <p:blipFill>
          <a:blip r:embed="rId5" cstate="print"/>
          <a:srcRect l="8557" t="49475" r="51358" b="9051"/>
          <a:stretch>
            <a:fillRect/>
          </a:stretch>
        </p:blipFill>
        <p:spPr>
          <a:xfrm>
            <a:off x="4732385" y="1124744"/>
            <a:ext cx="3764051" cy="5040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51519" y="1272820"/>
            <a:ext cx="448086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Prepare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Genomic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DNA Sample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Attach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DNA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Surface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Bridge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Amplification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Fragments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Become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Stranded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Denature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Double-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Stranded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Molecules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Complete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Amplification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Determine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First Base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Image First Base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Determine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Second Base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Image Second Chemistry Cycle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b="1" dirty="0">
                <a:solidFill>
                  <a:schemeClr val="tx2"/>
                </a:solidFill>
              </a:rPr>
              <a:t> </a:t>
            </a:r>
            <a:r>
              <a:rPr lang="de-DE" b="1" dirty="0" err="1">
                <a:solidFill>
                  <a:schemeClr val="tx2"/>
                </a:solidFill>
              </a:rPr>
              <a:t>Sequencing</a:t>
            </a:r>
            <a:r>
              <a:rPr lang="de-DE" b="1" dirty="0">
                <a:solidFill>
                  <a:schemeClr val="tx2"/>
                </a:solidFill>
              </a:rPr>
              <a:t> Over Multiple Chemistry </a:t>
            </a:r>
            <a:r>
              <a:rPr lang="de-DE" b="1" dirty="0" err="1">
                <a:solidFill>
                  <a:schemeClr val="tx2"/>
                </a:solidFill>
              </a:rPr>
              <a:t>Cycles</a:t>
            </a:r>
            <a:endParaRPr lang="de-DE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608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3rd Generation </a:t>
            </a:r>
            <a:r>
              <a:rPr lang="de-DE" sz="3200" b="1" dirty="0" err="1">
                <a:solidFill>
                  <a:schemeClr val="bg1"/>
                </a:solidFill>
              </a:rPr>
              <a:t>Sequencing</a:t>
            </a:r>
            <a:endParaRPr lang="de-DE" sz="3200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330" y="1901924"/>
            <a:ext cx="4965340" cy="461776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83809" y="1290170"/>
            <a:ext cx="8376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tx2"/>
                </a:solidFill>
              </a:rPr>
              <a:t>Pacific </a:t>
            </a:r>
            <a:r>
              <a:rPr lang="de-DE" sz="2400" b="1" dirty="0" err="1">
                <a:solidFill>
                  <a:schemeClr val="tx2"/>
                </a:solidFill>
              </a:rPr>
              <a:t>Biosciences</a:t>
            </a:r>
            <a:r>
              <a:rPr lang="de-DE" sz="2400" b="1" dirty="0">
                <a:solidFill>
                  <a:schemeClr val="tx2"/>
                </a:solidFill>
              </a:rPr>
              <a:t> (single-</a:t>
            </a:r>
            <a:r>
              <a:rPr lang="de-DE" sz="2400" b="1" dirty="0" err="1">
                <a:solidFill>
                  <a:schemeClr val="tx2"/>
                </a:solidFill>
              </a:rPr>
              <a:t>molecule</a:t>
            </a:r>
            <a:r>
              <a:rPr lang="de-DE" sz="2400" b="1" dirty="0">
                <a:solidFill>
                  <a:schemeClr val="tx2"/>
                </a:solidFill>
              </a:rPr>
              <a:t> </a:t>
            </a:r>
            <a:r>
              <a:rPr lang="de-DE" sz="2400" b="1" dirty="0" err="1">
                <a:solidFill>
                  <a:schemeClr val="tx2"/>
                </a:solidFill>
              </a:rPr>
              <a:t>sequencing</a:t>
            </a:r>
            <a:r>
              <a:rPr lang="de-DE" sz="2400" b="1" dirty="0">
                <a:solidFill>
                  <a:schemeClr val="tx2"/>
                </a:solidFill>
              </a:rPr>
              <a:t>) - </a:t>
            </a:r>
            <a:r>
              <a:rPr lang="de-DE" sz="2400" b="1" dirty="0" err="1">
                <a:solidFill>
                  <a:schemeClr val="tx2"/>
                </a:solidFill>
              </a:rPr>
              <a:t>basic</a:t>
            </a:r>
            <a:r>
              <a:rPr lang="de-DE" sz="2400" b="1" dirty="0">
                <a:solidFill>
                  <a:schemeClr val="tx2"/>
                </a:solidFill>
              </a:rPr>
              <a:t> </a:t>
            </a:r>
            <a:r>
              <a:rPr lang="de-DE" sz="2400" b="1" dirty="0" err="1">
                <a:solidFill>
                  <a:schemeClr val="tx2"/>
                </a:solidFill>
              </a:rPr>
              <a:t>principle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498722" y="3774231"/>
            <a:ext cx="170968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>
                <a:solidFill>
                  <a:srgbClr val="FF0000"/>
                </a:solidFill>
              </a:rPr>
              <a:t>fixed</a:t>
            </a:r>
            <a:r>
              <a:rPr lang="de-DE" sz="2400" b="1" dirty="0">
                <a:solidFill>
                  <a:srgbClr val="FF0000"/>
                </a:solidFill>
              </a:rPr>
              <a:t> DNA </a:t>
            </a:r>
            <a:r>
              <a:rPr lang="de-DE" sz="2400" b="1" dirty="0" err="1">
                <a:solidFill>
                  <a:srgbClr val="FF0000"/>
                </a:solidFill>
              </a:rPr>
              <a:t>polymerase</a:t>
            </a:r>
            <a:endParaRPr lang="de-DE" sz="2400" b="1" dirty="0">
              <a:solidFill>
                <a:srgbClr val="FF0000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4824030" y="4189730"/>
            <a:ext cx="1836202" cy="10034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NGS </a:t>
            </a:r>
            <a:r>
              <a:rPr lang="de-DE" sz="3200" b="1">
                <a:solidFill>
                  <a:schemeClr val="bg1"/>
                </a:solidFill>
              </a:rPr>
              <a:t>- application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spectrum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300079" y="1638092"/>
            <a:ext cx="6543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tx2"/>
                </a:solidFill>
              </a:rPr>
              <a:t>NGS </a:t>
            </a:r>
            <a:r>
              <a:rPr lang="de-DE" sz="2400" b="1" dirty="0" err="1">
                <a:solidFill>
                  <a:schemeClr val="tx2"/>
                </a:solidFill>
              </a:rPr>
              <a:t>technologies</a:t>
            </a:r>
            <a:r>
              <a:rPr lang="de-DE" sz="2400" b="1" dirty="0">
                <a:solidFill>
                  <a:schemeClr val="tx2"/>
                </a:solidFill>
              </a:rPr>
              <a:t> </a:t>
            </a:r>
            <a:r>
              <a:rPr lang="de-DE" sz="2400" b="1" dirty="0" err="1">
                <a:solidFill>
                  <a:schemeClr val="tx2"/>
                </a:solidFill>
              </a:rPr>
              <a:t>can</a:t>
            </a:r>
            <a:r>
              <a:rPr lang="de-DE" sz="2400" b="1" dirty="0">
                <a:solidFill>
                  <a:schemeClr val="tx2"/>
                </a:solidFill>
              </a:rPr>
              <a:t> </a:t>
            </a:r>
            <a:r>
              <a:rPr lang="de-DE" sz="2400" b="1" dirty="0" err="1">
                <a:solidFill>
                  <a:schemeClr val="tx2"/>
                </a:solidFill>
              </a:rPr>
              <a:t>help</a:t>
            </a:r>
            <a:r>
              <a:rPr lang="de-DE" sz="2400" b="1" dirty="0">
                <a:solidFill>
                  <a:schemeClr val="tx2"/>
                </a:solidFill>
              </a:rPr>
              <a:t> </a:t>
            </a:r>
            <a:r>
              <a:rPr lang="de-DE" sz="2400" b="1" dirty="0" err="1">
                <a:solidFill>
                  <a:schemeClr val="tx2"/>
                </a:solidFill>
              </a:rPr>
              <a:t>to</a:t>
            </a:r>
            <a:r>
              <a:rPr lang="de-DE" sz="2400" b="1" dirty="0">
                <a:solidFill>
                  <a:schemeClr val="tx2"/>
                </a:solidFill>
              </a:rPr>
              <a:t> </a:t>
            </a:r>
            <a:r>
              <a:rPr lang="de-DE" sz="2400" b="1" dirty="0" err="1">
                <a:solidFill>
                  <a:schemeClr val="tx2"/>
                </a:solidFill>
              </a:rPr>
              <a:t>answer</a:t>
            </a:r>
            <a:r>
              <a:rPr lang="de-DE" sz="2400" b="1" dirty="0">
                <a:solidFill>
                  <a:schemeClr val="tx2"/>
                </a:solidFill>
              </a:rPr>
              <a:t> </a:t>
            </a:r>
            <a:r>
              <a:rPr lang="de-DE" sz="2400" b="1" dirty="0" err="1">
                <a:solidFill>
                  <a:schemeClr val="tx2"/>
                </a:solidFill>
              </a:rPr>
              <a:t>questions</a:t>
            </a:r>
            <a:r>
              <a:rPr lang="de-DE" sz="2400" b="1" dirty="0">
                <a:solidFill>
                  <a:schemeClr val="tx2"/>
                </a:solidFill>
              </a:rPr>
              <a:t> </a:t>
            </a:r>
            <a:r>
              <a:rPr lang="de-DE" sz="2400" b="1" dirty="0" err="1">
                <a:solidFill>
                  <a:schemeClr val="tx2"/>
                </a:solidFill>
              </a:rPr>
              <a:t>of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286000" y="2744924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de-DE" sz="2400" dirty="0" err="1"/>
              <a:t>Genomics</a:t>
            </a:r>
            <a:endParaRPr lang="de-DE" sz="2400" dirty="0"/>
          </a:p>
          <a:p>
            <a:pPr marL="285750" indent="-285750" algn="ctr">
              <a:buFontTx/>
              <a:buChar char="-"/>
            </a:pPr>
            <a:r>
              <a:rPr lang="de-DE" sz="2400" dirty="0" err="1"/>
              <a:t>Transcriptomics</a:t>
            </a:r>
            <a:endParaRPr lang="de-DE" sz="2400" dirty="0"/>
          </a:p>
          <a:p>
            <a:pPr marL="285750" indent="-285750" algn="ctr">
              <a:buFontTx/>
              <a:buChar char="-"/>
            </a:pPr>
            <a:r>
              <a:rPr lang="de-DE" sz="2400" dirty="0" err="1"/>
              <a:t>Epigenomics</a:t>
            </a:r>
            <a:endParaRPr lang="de-DE" sz="2400" dirty="0"/>
          </a:p>
          <a:p>
            <a:pPr marL="285750" indent="-285750" algn="ctr">
              <a:buFontTx/>
              <a:buChar char="-"/>
            </a:pPr>
            <a:r>
              <a:rPr lang="de-DE" sz="2400" dirty="0" err="1"/>
              <a:t>Metagenomics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523006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NGS </a:t>
            </a:r>
            <a:r>
              <a:rPr lang="de-DE" sz="3200" b="1">
                <a:solidFill>
                  <a:schemeClr val="bg1"/>
                </a:solidFill>
              </a:rPr>
              <a:t>- application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spectrum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51520" y="1268760"/>
            <a:ext cx="86409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2"/>
                </a:solidFill>
              </a:rPr>
              <a:t>DNA-</a:t>
            </a:r>
            <a:r>
              <a:rPr lang="de-DE" sz="2400" b="1" dirty="0" err="1">
                <a:solidFill>
                  <a:schemeClr val="tx2"/>
                </a:solidFill>
              </a:rPr>
              <a:t>Sequencing</a:t>
            </a:r>
            <a:endParaRPr lang="de-DE" sz="2400" b="1" dirty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dirty="0"/>
              <a:t>*</a:t>
            </a:r>
            <a:r>
              <a:rPr lang="de-DE" dirty="0" err="1"/>
              <a:t>Whole</a:t>
            </a:r>
            <a:r>
              <a:rPr lang="de-DE" dirty="0"/>
              <a:t>-Genome </a:t>
            </a:r>
            <a:r>
              <a:rPr lang="de-DE" dirty="0" err="1"/>
              <a:t>Sequencing</a:t>
            </a:r>
            <a:r>
              <a:rPr lang="de-DE" dirty="0"/>
              <a:t> (</a:t>
            </a:r>
            <a:r>
              <a:rPr lang="de-DE" dirty="0" err="1"/>
              <a:t>re-sequencing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species</a:t>
            </a:r>
            <a:r>
              <a:rPr lang="de-DE" dirty="0"/>
              <a:t>, </a:t>
            </a:r>
            <a:r>
              <a:rPr lang="de-DE" i="1" dirty="0"/>
              <a:t>de </a:t>
            </a:r>
            <a:r>
              <a:rPr lang="de-DE" i="1" dirty="0" err="1"/>
              <a:t>novo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unknown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/>
              <a:t>*</a:t>
            </a:r>
            <a:r>
              <a:rPr lang="de-DE" dirty="0" err="1"/>
              <a:t>Targeted</a:t>
            </a:r>
            <a:r>
              <a:rPr lang="de-DE" dirty="0"/>
              <a:t> </a:t>
            </a:r>
            <a:r>
              <a:rPr lang="de-DE" dirty="0" err="1"/>
              <a:t>Resequencing</a:t>
            </a:r>
            <a:r>
              <a:rPr lang="de-DE" dirty="0"/>
              <a:t> (</a:t>
            </a:r>
            <a:r>
              <a:rPr lang="de-DE" dirty="0" err="1"/>
              <a:t>only</a:t>
            </a:r>
            <a:r>
              <a:rPr lang="de-DE" dirty="0"/>
              <a:t> a </a:t>
            </a:r>
            <a:r>
              <a:rPr lang="de-DE" dirty="0" err="1"/>
              <a:t>subset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genes/</a:t>
            </a:r>
            <a:r>
              <a:rPr lang="de-DE" dirty="0" err="1"/>
              <a:t>regions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interest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analysed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ChIP</a:t>
            </a:r>
            <a:r>
              <a:rPr lang="de-DE" dirty="0"/>
              <a:t> </a:t>
            </a:r>
            <a:r>
              <a:rPr lang="de-DE" dirty="0" err="1"/>
              <a:t>Sequencing</a:t>
            </a:r>
            <a:r>
              <a:rPr lang="de-DE" dirty="0"/>
              <a:t> (</a:t>
            </a:r>
            <a:r>
              <a:rPr lang="de-DE" dirty="0" err="1"/>
              <a:t>identify</a:t>
            </a:r>
            <a:r>
              <a:rPr lang="de-DE" dirty="0"/>
              <a:t> DNA-</a:t>
            </a:r>
            <a:r>
              <a:rPr lang="de-DE" dirty="0" err="1"/>
              <a:t>binding</a:t>
            </a:r>
            <a:r>
              <a:rPr lang="de-DE" dirty="0"/>
              <a:t> </a:t>
            </a:r>
            <a:r>
              <a:rPr lang="de-DE" dirty="0" err="1"/>
              <a:t>sites</a:t>
            </a:r>
            <a:r>
              <a:rPr lang="de-DE" dirty="0"/>
              <a:t>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51520" y="2708920"/>
            <a:ext cx="86409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2"/>
                </a:solidFill>
              </a:rPr>
              <a:t>RNA-</a:t>
            </a:r>
            <a:r>
              <a:rPr lang="de-DE" sz="2400" b="1" dirty="0" err="1">
                <a:solidFill>
                  <a:schemeClr val="tx2"/>
                </a:solidFill>
              </a:rPr>
              <a:t>Sequencing</a:t>
            </a:r>
            <a:endParaRPr lang="de-DE" sz="2400" b="1" dirty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dirty="0"/>
              <a:t>*</a:t>
            </a:r>
            <a:r>
              <a:rPr lang="de-DE" dirty="0" err="1"/>
              <a:t>mRNA</a:t>
            </a:r>
            <a:r>
              <a:rPr lang="de-DE" dirty="0"/>
              <a:t> </a:t>
            </a:r>
            <a:r>
              <a:rPr lang="de-DE" dirty="0" err="1"/>
              <a:t>Sequencing</a:t>
            </a:r>
            <a:r>
              <a:rPr lang="de-DE" dirty="0"/>
              <a:t> (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en-US" dirty="0"/>
              <a:t>features in the coding transcriptome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/>
              <a:t>**total RNA </a:t>
            </a:r>
            <a:r>
              <a:rPr lang="de-DE" dirty="0" err="1"/>
              <a:t>Sequencing</a:t>
            </a:r>
            <a:r>
              <a:rPr lang="de-DE" dirty="0"/>
              <a:t> (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en-US" dirty="0"/>
              <a:t>features in the coding and noncoding RNA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/>
              <a:t>*</a:t>
            </a:r>
            <a:r>
              <a:rPr lang="de-DE" dirty="0" err="1"/>
              <a:t>targeted</a:t>
            </a:r>
            <a:r>
              <a:rPr lang="de-DE" dirty="0"/>
              <a:t> RNA </a:t>
            </a:r>
            <a:r>
              <a:rPr lang="de-DE" dirty="0" err="1"/>
              <a:t>Sequencing</a:t>
            </a:r>
            <a:r>
              <a:rPr lang="de-DE" dirty="0"/>
              <a:t> (</a:t>
            </a:r>
            <a:r>
              <a:rPr lang="en-US" dirty="0"/>
              <a:t>measure gene, differential and allele-specific expression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/>
              <a:t>*</a:t>
            </a:r>
            <a:r>
              <a:rPr lang="de-DE" dirty="0" err="1"/>
              <a:t>small</a:t>
            </a:r>
            <a:r>
              <a:rPr lang="de-DE" dirty="0"/>
              <a:t> RNA </a:t>
            </a:r>
            <a:r>
              <a:rPr lang="de-DE" dirty="0" err="1"/>
              <a:t>Sequencing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*</a:t>
            </a:r>
            <a:r>
              <a:rPr lang="de-DE" dirty="0" err="1"/>
              <a:t>Ribosome</a:t>
            </a:r>
            <a:r>
              <a:rPr lang="de-DE" dirty="0"/>
              <a:t> </a:t>
            </a:r>
            <a:r>
              <a:rPr lang="de-DE" dirty="0" err="1"/>
              <a:t>Profiling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**RNA </a:t>
            </a:r>
            <a:r>
              <a:rPr lang="de-DE" dirty="0" err="1"/>
              <a:t>Exome</a:t>
            </a:r>
            <a:r>
              <a:rPr lang="de-DE" dirty="0"/>
              <a:t> Capture </a:t>
            </a:r>
            <a:r>
              <a:rPr lang="de-DE" dirty="0" err="1"/>
              <a:t>Sequencing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**Ultra-Low-Input </a:t>
            </a:r>
            <a:r>
              <a:rPr lang="de-DE" dirty="0" err="1"/>
              <a:t>and</a:t>
            </a:r>
            <a:r>
              <a:rPr lang="de-DE" dirty="0"/>
              <a:t> Single-</a:t>
            </a:r>
            <a:r>
              <a:rPr lang="de-DE" dirty="0" err="1"/>
              <a:t>Cell</a:t>
            </a:r>
            <a:r>
              <a:rPr lang="de-DE" dirty="0"/>
              <a:t> RNA-</a:t>
            </a:r>
            <a:r>
              <a:rPr lang="de-DE" dirty="0" err="1"/>
              <a:t>Seq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51520" y="5109577"/>
            <a:ext cx="8640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chemeClr val="tx2"/>
                </a:solidFill>
              </a:rPr>
              <a:t>Methylation-Sequencing</a:t>
            </a:r>
            <a:endParaRPr lang="de-DE" sz="2400" b="1" dirty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/>
              <a:t>**can provide insight into methylation patterns at a single nucleotide level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251495" y="5960038"/>
            <a:ext cx="664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r>
              <a:rPr lang="de-DE" dirty="0">
                <a:solidFill>
                  <a:schemeClr val="bg1"/>
                </a:solidFill>
              </a:rPr>
              <a:t>*</a:t>
            </a:r>
            <a:r>
              <a:rPr lang="de-DE" dirty="0"/>
              <a:t> </a:t>
            </a:r>
            <a:r>
              <a:rPr lang="de-DE" dirty="0" err="1"/>
              <a:t>possibly</a:t>
            </a:r>
            <a:r>
              <a:rPr lang="de-DE" dirty="0"/>
              <a:t> </a:t>
            </a:r>
            <a:r>
              <a:rPr lang="de-DE" dirty="0" err="1"/>
              <a:t>realizable</a:t>
            </a:r>
            <a:r>
              <a:rPr lang="de-DE" dirty="0"/>
              <a:t> on </a:t>
            </a:r>
            <a:r>
              <a:rPr lang="de-DE" dirty="0" err="1"/>
              <a:t>Illumina</a:t>
            </a:r>
            <a:r>
              <a:rPr lang="de-DE" dirty="0"/>
              <a:t> </a:t>
            </a:r>
            <a:r>
              <a:rPr lang="de-DE" dirty="0" err="1"/>
              <a:t>MiSeq</a:t>
            </a:r>
            <a:r>
              <a:rPr lang="de-DE" dirty="0"/>
              <a:t> System, </a:t>
            </a:r>
            <a:r>
              <a:rPr lang="de-DE" dirty="0" err="1"/>
              <a:t>available</a:t>
            </a:r>
            <a:r>
              <a:rPr lang="de-DE" dirty="0"/>
              <a:t> at RKI</a:t>
            </a:r>
          </a:p>
          <a:p>
            <a:r>
              <a:rPr lang="de-DE" dirty="0"/>
              <a:t>** </a:t>
            </a:r>
            <a:r>
              <a:rPr lang="de-DE" dirty="0" err="1"/>
              <a:t>possibly</a:t>
            </a:r>
            <a:r>
              <a:rPr lang="de-DE" dirty="0"/>
              <a:t> </a:t>
            </a:r>
            <a:r>
              <a:rPr lang="de-DE" dirty="0" err="1"/>
              <a:t>realizable</a:t>
            </a:r>
            <a:r>
              <a:rPr lang="de-DE" dirty="0"/>
              <a:t> on </a:t>
            </a:r>
            <a:r>
              <a:rPr lang="de-DE" dirty="0" err="1"/>
              <a:t>Illumina</a:t>
            </a:r>
            <a:r>
              <a:rPr lang="de-DE" dirty="0"/>
              <a:t> HiSeq2500 System, </a:t>
            </a:r>
            <a:r>
              <a:rPr lang="de-DE" dirty="0" err="1"/>
              <a:t>available</a:t>
            </a:r>
            <a:r>
              <a:rPr lang="de-DE" dirty="0"/>
              <a:t> at RKI</a:t>
            </a:r>
          </a:p>
        </p:txBody>
      </p:sp>
    </p:spTree>
    <p:extLst>
      <p:ext uri="{BB962C8B-B14F-4D97-AF65-F5344CB8AC3E}">
        <p14:creationId xmlns:p14="http://schemas.microsoft.com/office/powerpoint/2010/main" val="44161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Project: </a:t>
            </a:r>
            <a:r>
              <a:rPr lang="de-DE" sz="3200" b="1" dirty="0" err="1">
                <a:solidFill>
                  <a:schemeClr val="bg1"/>
                </a:solidFill>
              </a:rPr>
              <a:t>Molecular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surveillance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of</a:t>
            </a:r>
            <a:r>
              <a:rPr lang="de-DE" sz="3200" b="1" dirty="0">
                <a:solidFill>
                  <a:schemeClr val="bg1"/>
                </a:solidFill>
              </a:rPr>
              <a:t> HIV-1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51520" y="1268760"/>
            <a:ext cx="8640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chemeClr val="tx2"/>
                </a:solidFill>
              </a:rPr>
              <a:t>Aim</a:t>
            </a:r>
            <a:r>
              <a:rPr lang="de-DE" sz="2400" b="1" dirty="0">
                <a:solidFill>
                  <a:schemeClr val="tx2"/>
                </a:solidFill>
              </a:rPr>
              <a:t>:</a:t>
            </a:r>
          </a:p>
          <a:p>
            <a:r>
              <a:rPr lang="de-DE" dirty="0"/>
              <a:t>Monitoring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resistant</a:t>
            </a:r>
            <a:r>
              <a:rPr lang="de-DE" dirty="0"/>
              <a:t> </a:t>
            </a:r>
            <a:r>
              <a:rPr lang="de-DE" spc="-100" dirty="0"/>
              <a:t>HIV-1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spc="-100" dirty="0"/>
              <a:t>HIV-1</a:t>
            </a:r>
            <a:r>
              <a:rPr lang="de-DE" dirty="0"/>
              <a:t> </a:t>
            </a:r>
            <a:r>
              <a:rPr lang="de-DE" dirty="0" err="1"/>
              <a:t>subtypes</a:t>
            </a:r>
            <a:r>
              <a:rPr lang="de-DE" dirty="0"/>
              <a:t> in </a:t>
            </a:r>
            <a:r>
              <a:rPr lang="de-DE" dirty="0" err="1"/>
              <a:t>newly</a:t>
            </a:r>
            <a:r>
              <a:rPr lang="de-DE" dirty="0"/>
              <a:t> </a:t>
            </a:r>
            <a:r>
              <a:rPr lang="de-DE" dirty="0" err="1"/>
              <a:t>infected</a:t>
            </a:r>
            <a:r>
              <a:rPr lang="de-DE" dirty="0"/>
              <a:t> </a:t>
            </a:r>
            <a:r>
              <a:rPr lang="de-DE" spc="-100" dirty="0"/>
              <a:t>HIV-</a:t>
            </a:r>
            <a:r>
              <a:rPr lang="de-DE" dirty="0" err="1"/>
              <a:t>patients</a:t>
            </a:r>
            <a:r>
              <a:rPr lang="de-DE" dirty="0"/>
              <a:t> in Germany</a:t>
            </a:r>
          </a:p>
        </p:txBody>
      </p:sp>
      <p:pic>
        <p:nvPicPr>
          <p:cNvPr id="5" name="Picture 10" descr="C:\Users\hausera\Desktop\20140214_094354.t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44445" y="1824494"/>
            <a:ext cx="1321787" cy="2219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>
          <a:xfrm>
            <a:off x="472108" y="3681028"/>
            <a:ext cx="214303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err="1">
                <a:solidFill>
                  <a:schemeClr val="tx2"/>
                </a:solidFill>
              </a:rPr>
              <a:t>Dried</a:t>
            </a:r>
            <a:r>
              <a:rPr lang="de-DE" b="1" dirty="0">
                <a:solidFill>
                  <a:schemeClr val="tx2"/>
                </a:solidFill>
              </a:rPr>
              <a:t> </a:t>
            </a:r>
            <a:r>
              <a:rPr lang="de-DE" b="1" dirty="0" err="1">
                <a:solidFill>
                  <a:schemeClr val="tx2"/>
                </a:solidFill>
              </a:rPr>
              <a:t>serum</a:t>
            </a:r>
            <a:r>
              <a:rPr lang="de-DE" b="1" dirty="0">
                <a:solidFill>
                  <a:schemeClr val="tx2"/>
                </a:solidFill>
              </a:rPr>
              <a:t> </a:t>
            </a:r>
            <a:r>
              <a:rPr lang="de-DE" b="1" dirty="0" err="1">
                <a:solidFill>
                  <a:schemeClr val="tx2"/>
                </a:solidFill>
              </a:rPr>
              <a:t>spots</a:t>
            </a:r>
            <a:r>
              <a:rPr lang="de-DE" dirty="0">
                <a:solidFill>
                  <a:schemeClr val="tx2"/>
                </a:solidFill>
              </a:rPr>
              <a:t> </a:t>
            </a:r>
          </a:p>
          <a:p>
            <a:r>
              <a:rPr lang="de-DE" sz="1600" dirty="0" err="1"/>
              <a:t>of</a:t>
            </a:r>
            <a:r>
              <a:rPr lang="de-DE" sz="1600" dirty="0"/>
              <a:t> ≈ 60% </a:t>
            </a:r>
            <a:r>
              <a:rPr lang="de-DE" sz="1600" dirty="0" err="1"/>
              <a:t>of</a:t>
            </a:r>
            <a:r>
              <a:rPr lang="de-DE" sz="1600" dirty="0"/>
              <a:t> all </a:t>
            </a:r>
            <a:r>
              <a:rPr lang="de-DE" sz="1600" dirty="0" err="1"/>
              <a:t>new</a:t>
            </a:r>
            <a:r>
              <a:rPr lang="de-DE" sz="1600" dirty="0"/>
              <a:t> </a:t>
            </a:r>
          </a:p>
          <a:p>
            <a:r>
              <a:rPr lang="de-DE" sz="1600" dirty="0"/>
              <a:t>HIV </a:t>
            </a:r>
            <a:r>
              <a:rPr lang="de-DE" sz="1600" dirty="0" err="1"/>
              <a:t>diagnoses</a:t>
            </a:r>
            <a:endParaRPr lang="de-DE" sz="1600" dirty="0"/>
          </a:p>
        </p:txBody>
      </p:sp>
      <p:sp>
        <p:nvSpPr>
          <p:cNvPr id="7" name="Textfeld 6"/>
          <p:cNvSpPr txBox="1"/>
          <p:nvPr/>
        </p:nvSpPr>
        <p:spPr>
          <a:xfrm>
            <a:off x="372419" y="5476890"/>
            <a:ext cx="223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tx2"/>
                </a:solidFill>
              </a:rPr>
              <a:t>HIV-1 RNA </a:t>
            </a:r>
            <a:r>
              <a:rPr lang="de-DE" b="1" dirty="0" err="1">
                <a:solidFill>
                  <a:schemeClr val="tx2"/>
                </a:solidFill>
              </a:rPr>
              <a:t>isolation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506522" y="2574256"/>
            <a:ext cx="1846548" cy="36004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de-DE" b="1" dirty="0" err="1">
                <a:solidFill>
                  <a:schemeClr val="tx2"/>
                </a:solidFill>
                <a:cs typeface="Arial" panose="020B0604020202020204" pitchFamily="34" charset="0"/>
              </a:rPr>
              <a:t>one-step</a:t>
            </a:r>
            <a:r>
              <a:rPr lang="de-DE" b="1" dirty="0">
                <a:solidFill>
                  <a:schemeClr val="tx2"/>
                </a:solidFill>
                <a:cs typeface="Arial" panose="020B0604020202020204" pitchFamily="34" charset="0"/>
              </a:rPr>
              <a:t> RT-PCR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392176" y="3747557"/>
            <a:ext cx="918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Protease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855" y="3140961"/>
            <a:ext cx="644565" cy="483424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596" y="3140961"/>
            <a:ext cx="644565" cy="483424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643" y="3140961"/>
            <a:ext cx="644565" cy="48342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567" y="3140961"/>
            <a:ext cx="644565" cy="483424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5441245" y="3747557"/>
            <a:ext cx="1289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Reverse </a:t>
            </a:r>
          </a:p>
          <a:p>
            <a:r>
              <a:rPr lang="de-DE" sz="1600" dirty="0" err="1"/>
              <a:t>Transcriptase</a:t>
            </a:r>
            <a:endParaRPr lang="de-DE" sz="1600" dirty="0"/>
          </a:p>
        </p:txBody>
      </p:sp>
      <p:sp>
        <p:nvSpPr>
          <p:cNvPr id="22" name="Textfeld 21"/>
          <p:cNvSpPr txBox="1"/>
          <p:nvPr/>
        </p:nvSpPr>
        <p:spPr>
          <a:xfrm>
            <a:off x="6754360" y="3747557"/>
            <a:ext cx="95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Integrase</a:t>
            </a:r>
            <a:endParaRPr lang="de-DE" sz="1600" dirty="0"/>
          </a:p>
        </p:txBody>
      </p:sp>
      <p:sp>
        <p:nvSpPr>
          <p:cNvPr id="23" name="Textfeld 22"/>
          <p:cNvSpPr txBox="1"/>
          <p:nvPr/>
        </p:nvSpPr>
        <p:spPr>
          <a:xfrm>
            <a:off x="7881336" y="3747557"/>
            <a:ext cx="948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Envelope</a:t>
            </a:r>
            <a:endParaRPr lang="de-DE" sz="1600" dirty="0"/>
          </a:p>
        </p:txBody>
      </p:sp>
      <p:sp>
        <p:nvSpPr>
          <p:cNvPr id="13" name="Textfeld 12"/>
          <p:cNvSpPr txBox="1"/>
          <p:nvPr/>
        </p:nvSpPr>
        <p:spPr>
          <a:xfrm>
            <a:off x="4991849" y="5237890"/>
            <a:ext cx="3240000" cy="720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de-DE" b="1" dirty="0" err="1">
                <a:solidFill>
                  <a:schemeClr val="tx2"/>
                </a:solidFill>
                <a:cs typeface="Arial" panose="020B0604020202020204" pitchFamily="34" charset="0"/>
              </a:rPr>
              <a:t>Nextera</a:t>
            </a:r>
            <a:r>
              <a:rPr lang="de-DE" b="1" dirty="0">
                <a:solidFill>
                  <a:schemeClr val="tx2"/>
                </a:solidFill>
                <a:cs typeface="Arial" panose="020B0604020202020204" pitchFamily="34" charset="0"/>
              </a:rPr>
              <a:t> XT® Library </a:t>
            </a:r>
            <a:r>
              <a:rPr lang="de-DE" b="1" dirty="0" err="1">
                <a:solidFill>
                  <a:schemeClr val="tx2"/>
                </a:solidFill>
                <a:cs typeface="Arial" panose="020B0604020202020204" pitchFamily="34" charset="0"/>
              </a:rPr>
              <a:t>Preparation</a:t>
            </a:r>
            <a:endParaRPr lang="de-DE" b="1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5155719" y="4747074"/>
            <a:ext cx="1410496" cy="3285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>
            <a:off x="6566215" y="4715487"/>
            <a:ext cx="1207694" cy="360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6050457" y="4715487"/>
            <a:ext cx="515758" cy="360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>
            <a:off x="6566215" y="4715487"/>
            <a:ext cx="364092" cy="360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1280000" y="4797152"/>
            <a:ext cx="0" cy="4996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3347864" y="2794072"/>
            <a:ext cx="88939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>
            <a:off x="3347864" y="2780583"/>
            <a:ext cx="0" cy="35406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flipH="1">
            <a:off x="1295240" y="6313658"/>
            <a:ext cx="20678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1295240" y="5966460"/>
            <a:ext cx="0" cy="3624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992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 err="1">
                <a:solidFill>
                  <a:schemeClr val="bg1"/>
                </a:solidFill>
              </a:rPr>
              <a:t>Nextera</a:t>
            </a:r>
            <a:r>
              <a:rPr lang="de-DE" sz="3200" b="1" dirty="0">
                <a:solidFill>
                  <a:schemeClr val="bg1"/>
                </a:solidFill>
              </a:rPr>
              <a:t> XT® Library </a:t>
            </a:r>
            <a:r>
              <a:rPr lang="de-DE" sz="3200" b="1" dirty="0" err="1">
                <a:solidFill>
                  <a:schemeClr val="bg1"/>
                </a:solidFill>
              </a:rPr>
              <a:t>Preparation</a:t>
            </a:r>
            <a:endParaRPr lang="de-DE" sz="3200" b="1" dirty="0">
              <a:solidFill>
                <a:schemeClr val="bg1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673587" y="1484784"/>
            <a:ext cx="7796826" cy="3326984"/>
            <a:chOff x="673587" y="1484784"/>
            <a:chExt cx="7796826" cy="3326984"/>
          </a:xfrm>
        </p:grpSpPr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587" y="1484784"/>
              <a:ext cx="7796826" cy="3326984"/>
            </a:xfrm>
            <a:prstGeom prst="rect">
              <a:avLst/>
            </a:prstGeom>
          </p:spPr>
        </p:pic>
        <p:sp>
          <p:nvSpPr>
            <p:cNvPr id="15" name="Pfeil nach rechts 14"/>
            <p:cNvSpPr/>
            <p:nvPr/>
          </p:nvSpPr>
          <p:spPr>
            <a:xfrm rot="2700000">
              <a:off x="3632278" y="2741306"/>
              <a:ext cx="432048" cy="576064"/>
            </a:xfrm>
            <a:prstGeom prst="rightArrow">
              <a:avLst/>
            </a:pr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Pfeil nach rechts 15"/>
            <p:cNvSpPr/>
            <p:nvPr/>
          </p:nvSpPr>
          <p:spPr>
            <a:xfrm rot="5400000">
              <a:off x="4355976" y="3284984"/>
              <a:ext cx="432048" cy="576064"/>
            </a:xfrm>
            <a:prstGeom prst="rightArrow">
              <a:avLst/>
            </a:pr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Pfeil nach rechts 17"/>
            <p:cNvSpPr/>
            <p:nvPr/>
          </p:nvSpPr>
          <p:spPr>
            <a:xfrm rot="8100000">
              <a:off x="5079674" y="2741306"/>
              <a:ext cx="432048" cy="576064"/>
            </a:xfrm>
            <a:prstGeom prst="rightArrow">
              <a:avLst/>
            </a:pr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5664656" y="1747540"/>
              <a:ext cx="150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err="1"/>
                <a:t>Genomic</a:t>
              </a:r>
              <a:r>
                <a:rPr lang="de-DE" dirty="0"/>
                <a:t> DNA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1738948" y="1628800"/>
              <a:ext cx="1524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err="1"/>
                <a:t>Transposomes</a:t>
              </a:r>
              <a:endParaRPr lang="de-DE" dirty="0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067944" y="3969060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~ 300 </a:t>
              </a:r>
              <a:r>
                <a:rPr lang="de-DE" dirty="0" err="1"/>
                <a:t>bp</a:t>
              </a:r>
              <a:endParaRPr lang="de-DE" dirty="0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673587" y="4756502"/>
            <a:ext cx="7796826" cy="1238936"/>
            <a:chOff x="673587" y="4756502"/>
            <a:chExt cx="7796826" cy="1238936"/>
          </a:xfrm>
        </p:grpSpPr>
        <p:pic>
          <p:nvPicPr>
            <p:cNvPr id="28" name="Grafik 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587" y="5373216"/>
              <a:ext cx="7796826" cy="622222"/>
            </a:xfrm>
            <a:prstGeom prst="rect">
              <a:avLst/>
            </a:prstGeom>
          </p:spPr>
        </p:pic>
        <p:sp>
          <p:nvSpPr>
            <p:cNvPr id="29" name="Pfeil nach rechts 28"/>
            <p:cNvSpPr/>
            <p:nvPr/>
          </p:nvSpPr>
          <p:spPr>
            <a:xfrm rot="5400000">
              <a:off x="4355976" y="4752196"/>
              <a:ext cx="432048" cy="576064"/>
            </a:xfrm>
            <a:prstGeom prst="rightArrow">
              <a:avLst/>
            </a:pr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945395" y="4756502"/>
              <a:ext cx="26601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err="1"/>
                <a:t>Tagmentation</a:t>
              </a:r>
              <a:endParaRPr lang="de-DE" dirty="0"/>
            </a:p>
            <a:p>
              <a:pPr algn="ctr"/>
              <a:r>
                <a:rPr lang="de-DE" sz="1400" dirty="0"/>
                <a:t>(</a:t>
              </a:r>
              <a:r>
                <a:rPr lang="de-DE" sz="1400" dirty="0" err="1"/>
                <a:t>fragmentation</a:t>
              </a:r>
              <a:r>
                <a:rPr lang="de-DE" sz="1400" dirty="0"/>
                <a:t> + </a:t>
              </a:r>
              <a:r>
                <a:rPr lang="de-DE" sz="1400" dirty="0" err="1"/>
                <a:t>adapter</a:t>
              </a:r>
              <a:r>
                <a:rPr lang="de-DE" sz="1400" dirty="0"/>
                <a:t> </a:t>
              </a:r>
              <a:r>
                <a:rPr lang="de-DE" sz="1400" dirty="0" err="1"/>
                <a:t>tagging</a:t>
              </a:r>
              <a:r>
                <a:rPr lang="de-DE" sz="14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9044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 err="1">
                <a:solidFill>
                  <a:schemeClr val="bg1"/>
                </a:solidFill>
              </a:rPr>
              <a:t>Nextera</a:t>
            </a:r>
            <a:r>
              <a:rPr lang="de-DE" sz="3200" b="1" dirty="0">
                <a:solidFill>
                  <a:schemeClr val="bg1"/>
                </a:solidFill>
              </a:rPr>
              <a:t> XT® Library </a:t>
            </a:r>
            <a:r>
              <a:rPr lang="de-DE" sz="3200" b="1" dirty="0" err="1">
                <a:solidFill>
                  <a:schemeClr val="bg1"/>
                </a:solidFill>
              </a:rPr>
              <a:t>Preparation</a:t>
            </a:r>
            <a:endParaRPr lang="de-DE" sz="3200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4" y="2141827"/>
            <a:ext cx="7796826" cy="1307937"/>
          </a:xfrm>
          <a:prstGeom prst="rect">
            <a:avLst/>
          </a:prstGeom>
        </p:spPr>
      </p:pic>
      <p:sp>
        <p:nvSpPr>
          <p:cNvPr id="17" name="Pfeil nach rechts 16"/>
          <p:cNvSpPr/>
          <p:nvPr/>
        </p:nvSpPr>
        <p:spPr>
          <a:xfrm rot="5400000">
            <a:off x="3849585" y="1272932"/>
            <a:ext cx="432048" cy="576064"/>
          </a:xfrm>
          <a:prstGeom prst="rightArrow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4719997" y="1237798"/>
            <a:ext cx="335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Reduced-cycle</a:t>
            </a:r>
            <a:r>
              <a:rPr lang="de-DE" dirty="0"/>
              <a:t> PCR </a:t>
            </a:r>
            <a:r>
              <a:rPr lang="de-DE" dirty="0" err="1"/>
              <a:t>amplification</a:t>
            </a:r>
            <a:endParaRPr lang="de-DE" dirty="0"/>
          </a:p>
          <a:p>
            <a:r>
              <a:rPr lang="de-DE" sz="1400" dirty="0"/>
              <a:t>(</a:t>
            </a:r>
            <a:r>
              <a:rPr lang="de-DE" sz="1400" dirty="0" err="1"/>
              <a:t>add</a:t>
            </a:r>
            <a:r>
              <a:rPr lang="de-DE" sz="1400" dirty="0"/>
              <a:t> </a:t>
            </a:r>
            <a:r>
              <a:rPr lang="de-DE" sz="1400" dirty="0" err="1"/>
              <a:t>indices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flow</a:t>
            </a:r>
            <a:r>
              <a:rPr lang="de-DE" sz="1400" dirty="0"/>
              <a:t> </a:t>
            </a:r>
            <a:r>
              <a:rPr lang="de-DE" sz="1400" dirty="0" err="1"/>
              <a:t>cell</a:t>
            </a:r>
            <a:r>
              <a:rPr lang="de-DE" sz="1400" dirty="0"/>
              <a:t> </a:t>
            </a:r>
            <a:r>
              <a:rPr lang="de-DE" sz="1400" dirty="0" err="1"/>
              <a:t>binding</a:t>
            </a:r>
            <a:r>
              <a:rPr lang="de-DE" sz="1400" dirty="0"/>
              <a:t> </a:t>
            </a:r>
            <a:r>
              <a:rPr lang="de-DE" sz="1400" dirty="0" err="1"/>
              <a:t>adapters</a:t>
            </a:r>
            <a:r>
              <a:rPr lang="de-DE" sz="1400" dirty="0"/>
              <a:t>)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702669" y="1985129"/>
            <a:ext cx="2404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b="1" dirty="0">
                <a:solidFill>
                  <a:srgbClr val="FFC000"/>
                </a:solidFill>
              </a:rPr>
              <a:t>P5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6334577" y="3336768"/>
            <a:ext cx="2404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P7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123822" y="2787783"/>
            <a:ext cx="69531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Index 1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324158" y="3179993"/>
            <a:ext cx="24956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Read 2 </a:t>
            </a:r>
            <a:r>
              <a:rPr lang="de-DE" b="1" dirty="0" err="1">
                <a:solidFill>
                  <a:schemeClr val="accent3">
                    <a:lumMod val="75000"/>
                  </a:schemeClr>
                </a:solidFill>
              </a:rPr>
              <a:t>Sequencing</a:t>
            </a:r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 Primer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529735" y="2141827"/>
            <a:ext cx="24956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Read 1 </a:t>
            </a:r>
            <a:r>
              <a:rPr lang="de-DE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Sequencing</a:t>
            </a:r>
            <a:r>
              <a:rPr lang="de-DE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Primer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451031" y="2518796"/>
            <a:ext cx="69531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b="1" dirty="0">
                <a:solidFill>
                  <a:srgbClr val="7030A0"/>
                </a:solidFill>
              </a:rPr>
              <a:t>Index 2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47" y="4201938"/>
            <a:ext cx="7796826" cy="711111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792336" y="4786650"/>
            <a:ext cx="276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sequencing-ready</a:t>
            </a:r>
            <a:r>
              <a:rPr lang="de-DE" dirty="0"/>
              <a:t> </a:t>
            </a:r>
            <a:r>
              <a:rPr lang="de-DE" dirty="0" err="1"/>
              <a:t>fragment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230392" y="5885232"/>
            <a:ext cx="140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pool</a:t>
            </a:r>
            <a:r>
              <a:rPr lang="de-DE" dirty="0"/>
              <a:t> </a:t>
            </a:r>
            <a:r>
              <a:rPr lang="de-DE" dirty="0" err="1"/>
              <a:t>libraries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2048556" y="5885232"/>
            <a:ext cx="164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cell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4110167" y="5792899"/>
            <a:ext cx="2078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clusterbuilding</a:t>
            </a:r>
            <a:r>
              <a:rPr lang="de-DE" dirty="0"/>
              <a:t> /</a:t>
            </a:r>
          </a:p>
          <a:p>
            <a:pPr algn="ctr"/>
            <a:r>
              <a:rPr lang="de-DE" dirty="0"/>
              <a:t>bridge-</a:t>
            </a:r>
            <a:r>
              <a:rPr lang="de-DE" dirty="0" err="1"/>
              <a:t>amplification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499461" y="5876180"/>
            <a:ext cx="245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Sequencing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synthesis</a:t>
            </a:r>
            <a:endParaRPr lang="de-DE" dirty="0"/>
          </a:p>
        </p:txBody>
      </p:sp>
      <p:cxnSp>
        <p:nvCxnSpPr>
          <p:cNvPr id="25" name="Gerade Verbindung mit Pfeil 24"/>
          <p:cNvCxnSpPr/>
          <p:nvPr/>
        </p:nvCxnSpPr>
        <p:spPr>
          <a:xfrm rot="-5400000">
            <a:off x="1818562" y="5952070"/>
            <a:ext cx="0" cy="3557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rot="-5400000">
            <a:off x="3956180" y="5938183"/>
            <a:ext cx="0" cy="3557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rot="-5400000">
            <a:off x="6298579" y="5932021"/>
            <a:ext cx="0" cy="3557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feil nach rechts 31"/>
          <p:cNvSpPr/>
          <p:nvPr/>
        </p:nvSpPr>
        <p:spPr>
          <a:xfrm rot="5400000">
            <a:off x="3849585" y="3741812"/>
            <a:ext cx="432048" cy="576064"/>
          </a:xfrm>
          <a:prstGeom prst="rightArrow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558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1st Gen – Sanger-</a:t>
            </a:r>
            <a:r>
              <a:rPr lang="de-DE" sz="3200" b="1" dirty="0" err="1">
                <a:solidFill>
                  <a:schemeClr val="bg1"/>
                </a:solidFill>
              </a:rPr>
              <a:t>Sequencing</a:t>
            </a:r>
            <a:endParaRPr lang="de-DE" sz="3200" b="1" dirty="0">
              <a:solidFill>
                <a:schemeClr val="bg1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54" y="1088740"/>
            <a:ext cx="8028891" cy="552359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59532" y="1088740"/>
            <a:ext cx="4608512" cy="756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79512" y="1290826"/>
            <a:ext cx="5184576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dirty="0">
                <a:latin typeface="Calibri"/>
              </a:rPr>
              <a:t>① </a:t>
            </a:r>
            <a:r>
              <a:rPr lang="de-DE" dirty="0" err="1"/>
              <a:t>Reaction</a:t>
            </a:r>
            <a:r>
              <a:rPr lang="de-DE" dirty="0"/>
              <a:t> </a:t>
            </a:r>
            <a:r>
              <a:rPr lang="de-DE" dirty="0" err="1"/>
              <a:t>mixture</a:t>
            </a:r>
            <a:r>
              <a:rPr lang="de-DE" dirty="0"/>
              <a:t>: Primer </a:t>
            </a:r>
            <a:r>
              <a:rPr lang="de-DE" dirty="0" err="1"/>
              <a:t>and</a:t>
            </a:r>
            <a:r>
              <a:rPr lang="de-DE" dirty="0"/>
              <a:t> DNA </a:t>
            </a:r>
            <a:r>
              <a:rPr lang="de-DE" dirty="0" err="1"/>
              <a:t>template</a:t>
            </a:r>
            <a:r>
              <a:rPr lang="de-DE" dirty="0"/>
              <a:t> + DNA </a:t>
            </a:r>
            <a:r>
              <a:rPr lang="de-DE" dirty="0" err="1"/>
              <a:t>polymerase</a:t>
            </a:r>
            <a:r>
              <a:rPr lang="de-DE" dirty="0"/>
              <a:t> + </a:t>
            </a:r>
            <a:r>
              <a:rPr lang="de-DE" dirty="0" err="1"/>
              <a:t>ddNTPs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flourochromes</a:t>
            </a:r>
            <a:r>
              <a:rPr lang="de-DE" dirty="0"/>
              <a:t> + </a:t>
            </a:r>
            <a:r>
              <a:rPr lang="de-DE" dirty="0" err="1"/>
              <a:t>dNTPs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439652" y="3284984"/>
            <a:ext cx="1404156" cy="50405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547664" y="3307050"/>
            <a:ext cx="273630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dirty="0">
                <a:latin typeface="Calibri"/>
              </a:rPr>
              <a:t>② </a:t>
            </a:r>
            <a:r>
              <a:rPr lang="de-DE" dirty="0"/>
              <a:t>Primer </a:t>
            </a:r>
            <a:r>
              <a:rPr lang="de-DE" dirty="0" err="1"/>
              <a:t>elongation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chain</a:t>
            </a:r>
            <a:r>
              <a:rPr lang="de-DE" dirty="0"/>
              <a:t> </a:t>
            </a:r>
            <a:r>
              <a:rPr lang="de-DE" dirty="0" err="1"/>
              <a:t>termination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724128" y="1088740"/>
            <a:ext cx="2862317" cy="219624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5767789" y="2453987"/>
            <a:ext cx="2818656" cy="83099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dirty="0">
                <a:latin typeface="Calibri"/>
              </a:rPr>
              <a:t>③ </a:t>
            </a:r>
            <a:r>
              <a:rPr lang="de-DE" dirty="0" err="1">
                <a:latin typeface="Calibri"/>
              </a:rPr>
              <a:t>Capillary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gel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electrophoresis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separation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of</a:t>
            </a:r>
            <a:r>
              <a:rPr lang="de-DE" dirty="0">
                <a:latin typeface="Calibri"/>
              </a:rPr>
              <a:t> DNA </a:t>
            </a:r>
            <a:r>
              <a:rPr lang="de-DE" dirty="0" err="1">
                <a:latin typeface="Calibri"/>
              </a:rPr>
              <a:t>fragments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6300192" y="5265204"/>
            <a:ext cx="2556284" cy="756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408204" y="5265204"/>
            <a:ext cx="2556283" cy="110799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dirty="0">
                <a:latin typeface="Calibri"/>
              </a:rPr>
              <a:t>④ Laser </a:t>
            </a:r>
            <a:r>
              <a:rPr lang="de-DE" dirty="0" err="1">
                <a:latin typeface="Calibri"/>
              </a:rPr>
              <a:t>detection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of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flourochromes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and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computational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sequence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analysis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934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1" grpId="1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Project: </a:t>
            </a:r>
            <a:r>
              <a:rPr lang="de-DE" sz="3200" b="1" dirty="0" err="1">
                <a:solidFill>
                  <a:schemeClr val="bg1"/>
                </a:solidFill>
              </a:rPr>
              <a:t>Molecular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surveillance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of</a:t>
            </a:r>
            <a:r>
              <a:rPr lang="de-DE" sz="3200" b="1" dirty="0">
                <a:solidFill>
                  <a:schemeClr val="bg1"/>
                </a:solidFill>
              </a:rPr>
              <a:t> HIV-1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37903" y="1169623"/>
            <a:ext cx="8668194" cy="5173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 err="1">
                <a:solidFill>
                  <a:schemeClr val="tx2"/>
                </a:solidFill>
              </a:rPr>
              <a:t>Challenges</a:t>
            </a:r>
            <a:r>
              <a:rPr lang="de-DE" sz="2400" b="1" dirty="0">
                <a:solidFill>
                  <a:schemeClr val="tx2"/>
                </a:solidFill>
              </a:rPr>
              <a:t> </a:t>
            </a:r>
            <a:r>
              <a:rPr lang="de-DE" sz="2400" b="1" dirty="0" err="1">
                <a:solidFill>
                  <a:schemeClr val="tx2"/>
                </a:solidFill>
              </a:rPr>
              <a:t>for</a:t>
            </a:r>
            <a:r>
              <a:rPr lang="de-DE" sz="2400" b="1" dirty="0">
                <a:solidFill>
                  <a:schemeClr val="tx2"/>
                </a:solidFill>
              </a:rPr>
              <a:t> </a:t>
            </a:r>
            <a:r>
              <a:rPr lang="de-DE" sz="2400" b="1" dirty="0" err="1">
                <a:solidFill>
                  <a:schemeClr val="tx2"/>
                </a:solidFill>
              </a:rPr>
              <a:t>the</a:t>
            </a:r>
            <a:r>
              <a:rPr lang="de-DE" sz="2400" b="1" dirty="0">
                <a:solidFill>
                  <a:schemeClr val="tx2"/>
                </a:solidFill>
              </a:rPr>
              <a:t> </a:t>
            </a:r>
            <a:r>
              <a:rPr lang="de-DE" sz="2400" b="1" dirty="0" err="1">
                <a:solidFill>
                  <a:schemeClr val="tx2"/>
                </a:solidFill>
              </a:rPr>
              <a:t>data</a:t>
            </a:r>
            <a:r>
              <a:rPr lang="de-DE" sz="2400" b="1" dirty="0">
                <a:solidFill>
                  <a:schemeClr val="tx2"/>
                </a:solidFill>
              </a:rPr>
              <a:t> </a:t>
            </a:r>
            <a:r>
              <a:rPr lang="de-DE" sz="2400" b="1" dirty="0" err="1">
                <a:solidFill>
                  <a:schemeClr val="tx2"/>
                </a:solidFill>
              </a:rPr>
              <a:t>analysis</a:t>
            </a:r>
            <a:r>
              <a:rPr lang="de-DE" sz="2400" b="1" dirty="0">
                <a:solidFill>
                  <a:schemeClr val="tx2"/>
                </a:solidFill>
              </a:rPr>
              <a:t> </a:t>
            </a:r>
            <a:r>
              <a:rPr lang="de-DE" sz="2400" b="1" dirty="0" err="1">
                <a:solidFill>
                  <a:schemeClr val="tx2"/>
                </a:solidFill>
              </a:rPr>
              <a:t>workflow</a:t>
            </a:r>
            <a:r>
              <a:rPr lang="de-DE" sz="2400" b="1" dirty="0">
                <a:solidFill>
                  <a:schemeClr val="tx2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sample material </a:t>
            </a:r>
            <a:r>
              <a:rPr lang="de-DE" dirty="0" err="1"/>
              <a:t>arise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</a:t>
            </a:r>
            <a:r>
              <a:rPr lang="de-DE" dirty="0" err="1"/>
              <a:t>virus</a:t>
            </a:r>
            <a:r>
              <a:rPr lang="de-DE" dirty="0"/>
              <a:t> </a:t>
            </a:r>
            <a:r>
              <a:rPr lang="de-DE" dirty="0" err="1"/>
              <a:t>population</a:t>
            </a:r>
            <a:r>
              <a:rPr lang="de-DE" dirty="0"/>
              <a:t> (</a:t>
            </a:r>
            <a:r>
              <a:rPr lang="de-DE" dirty="0" err="1"/>
              <a:t>quasispecies</a:t>
            </a:r>
            <a:r>
              <a:rPr lang="de-DE" dirty="0"/>
              <a:t>) -&gt; high </a:t>
            </a:r>
            <a:r>
              <a:rPr lang="de-DE" dirty="0" err="1"/>
              <a:t>heterogeneity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sample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poor</a:t>
            </a:r>
            <a:r>
              <a:rPr lang="de-DE" dirty="0"/>
              <a:t> sample </a:t>
            </a:r>
            <a:r>
              <a:rPr lang="de-DE" dirty="0" err="1"/>
              <a:t>quality</a:t>
            </a:r>
            <a:r>
              <a:rPr lang="de-DE" dirty="0"/>
              <a:t> / -</a:t>
            </a:r>
            <a:r>
              <a:rPr lang="de-DE" dirty="0" err="1"/>
              <a:t>quantity</a:t>
            </a:r>
            <a:r>
              <a:rPr lang="de-DE" dirty="0"/>
              <a:t> (</a:t>
            </a:r>
            <a:r>
              <a:rPr lang="de-DE" dirty="0" err="1"/>
              <a:t>dried</a:t>
            </a:r>
            <a:r>
              <a:rPr lang="de-DE" dirty="0"/>
              <a:t> </a:t>
            </a:r>
            <a:r>
              <a:rPr lang="de-DE" dirty="0" err="1"/>
              <a:t>serum</a:t>
            </a:r>
            <a:r>
              <a:rPr lang="de-DE" dirty="0"/>
              <a:t> </a:t>
            </a:r>
            <a:r>
              <a:rPr lang="de-DE" dirty="0" err="1"/>
              <a:t>spots</a:t>
            </a:r>
            <a:r>
              <a:rPr lang="de-DE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 err="1"/>
              <a:t>several</a:t>
            </a:r>
            <a:r>
              <a:rPr lang="de-DE" dirty="0"/>
              <a:t> PCR-fragments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pooled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sequenced</a:t>
            </a:r>
            <a:r>
              <a:rPr lang="de-DE" dirty="0"/>
              <a:t> </a:t>
            </a:r>
            <a:r>
              <a:rPr lang="de-DE" dirty="0" err="1"/>
              <a:t>simultaneously</a:t>
            </a:r>
            <a:r>
              <a:rPr lang="de-DE" dirty="0"/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PCR-fragments </a:t>
            </a:r>
            <a:r>
              <a:rPr lang="de-DE" dirty="0" err="1"/>
              <a:t>overlap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NGS-</a:t>
            </a:r>
            <a:r>
              <a:rPr lang="de-DE" dirty="0" err="1"/>
              <a:t>results</a:t>
            </a:r>
            <a:r>
              <a:rPr lang="de-DE" dirty="0"/>
              <a:t> must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comparable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Sanger-</a:t>
            </a:r>
            <a:r>
              <a:rPr lang="de-DE" dirty="0" err="1"/>
              <a:t>results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handle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mutations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insertions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deletions</a:t>
            </a:r>
            <a:r>
              <a:rPr lang="de-DE" dirty="0"/>
              <a:t> (</a:t>
            </a:r>
            <a:r>
              <a:rPr lang="de-DE" dirty="0" err="1"/>
              <a:t>InDels</a:t>
            </a:r>
            <a:r>
              <a:rPr lang="de-DE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 err="1"/>
              <a:t>automatisation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high </a:t>
            </a:r>
            <a:r>
              <a:rPr lang="de-DE" dirty="0" err="1"/>
              <a:t>throughput</a:t>
            </a:r>
            <a:r>
              <a:rPr lang="de-DE" dirty="0"/>
              <a:t> (96 </a:t>
            </a:r>
            <a:r>
              <a:rPr lang="de-DE" dirty="0" err="1"/>
              <a:t>samples</a:t>
            </a:r>
            <a:r>
              <a:rPr lang="de-DE" dirty="0"/>
              <a:t> per </a:t>
            </a:r>
            <a:r>
              <a:rPr lang="de-DE" dirty="0" err="1"/>
              <a:t>run</a:t>
            </a:r>
            <a:r>
              <a:rPr lang="de-DE" dirty="0"/>
              <a:t>, at least 12 </a:t>
            </a:r>
            <a:r>
              <a:rPr lang="de-DE" dirty="0" err="1"/>
              <a:t>runs</a:t>
            </a:r>
            <a:r>
              <a:rPr lang="de-DE" dirty="0"/>
              <a:t> per </a:t>
            </a:r>
            <a:r>
              <a:rPr lang="de-DE" dirty="0" err="1"/>
              <a:t>year</a:t>
            </a:r>
            <a:r>
              <a:rPr lang="de-DE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 err="1"/>
              <a:t>pipeline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robust, flexible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upgradeable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 err="1"/>
              <a:t>and</a:t>
            </a:r>
            <a:r>
              <a:rPr lang="de-DE" dirty="0"/>
              <a:t> last but not least: </a:t>
            </a:r>
            <a:r>
              <a:rPr lang="de-DE" b="1" dirty="0"/>
              <a:t>easy </a:t>
            </a:r>
            <a:r>
              <a:rPr lang="de-DE" b="1" dirty="0" err="1"/>
              <a:t>to</a:t>
            </a:r>
            <a:r>
              <a:rPr lang="de-DE" b="1" dirty="0"/>
              <a:t> handle</a:t>
            </a:r>
          </a:p>
        </p:txBody>
      </p:sp>
    </p:spTree>
    <p:extLst>
      <p:ext uri="{BB962C8B-B14F-4D97-AF65-F5344CB8AC3E}">
        <p14:creationId xmlns:p14="http://schemas.microsoft.com/office/powerpoint/2010/main" val="334000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-1372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Project: </a:t>
            </a:r>
            <a:r>
              <a:rPr lang="de-DE" sz="3200" b="1" dirty="0" err="1">
                <a:solidFill>
                  <a:schemeClr val="bg1"/>
                </a:solidFill>
              </a:rPr>
              <a:t>Molecular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surveillance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of</a:t>
            </a:r>
            <a:r>
              <a:rPr lang="de-DE" sz="3200" b="1" dirty="0">
                <a:solidFill>
                  <a:schemeClr val="bg1"/>
                </a:solidFill>
              </a:rPr>
              <a:t> HIV-1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51520" y="1268760"/>
            <a:ext cx="82893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chemeClr val="tx2"/>
                </a:solidFill>
              </a:rPr>
              <a:t>the</a:t>
            </a:r>
            <a:r>
              <a:rPr lang="de-DE" sz="2400" b="1" dirty="0">
                <a:solidFill>
                  <a:schemeClr val="tx2"/>
                </a:solidFill>
              </a:rPr>
              <a:t> material:</a:t>
            </a:r>
          </a:p>
          <a:p>
            <a:r>
              <a:rPr lang="de-DE" dirty="0"/>
              <a:t>PCR-</a:t>
            </a:r>
            <a:r>
              <a:rPr lang="de-DE" dirty="0" err="1"/>
              <a:t>products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genomic</a:t>
            </a:r>
            <a:r>
              <a:rPr lang="de-DE" dirty="0"/>
              <a:t> </a:t>
            </a:r>
            <a:r>
              <a:rPr lang="de-DE" dirty="0" err="1"/>
              <a:t>regions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interest</a:t>
            </a:r>
            <a:r>
              <a:rPr lang="de-DE" dirty="0"/>
              <a:t>: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61816"/>
            <a:ext cx="8640960" cy="1576111"/>
          </a:xfrm>
          <a:prstGeom prst="rect">
            <a:avLst/>
          </a:prstGeom>
        </p:spPr>
      </p:pic>
      <p:cxnSp>
        <p:nvCxnSpPr>
          <p:cNvPr id="8" name="Gerade Verbindung 7"/>
          <p:cNvCxnSpPr/>
          <p:nvPr/>
        </p:nvCxnSpPr>
        <p:spPr>
          <a:xfrm>
            <a:off x="1928613" y="2600908"/>
            <a:ext cx="0" cy="1939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2463565" y="2600908"/>
            <a:ext cx="0" cy="1939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2257814" y="4589247"/>
            <a:ext cx="658403" cy="3879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dirty="0"/>
              <a:t>RT</a:t>
            </a:r>
          </a:p>
        </p:txBody>
      </p:sp>
      <p:sp>
        <p:nvSpPr>
          <p:cNvPr id="11" name="Rechteck 10"/>
          <p:cNvSpPr/>
          <p:nvPr/>
        </p:nvSpPr>
        <p:spPr>
          <a:xfrm>
            <a:off x="3656921" y="4443758"/>
            <a:ext cx="864154" cy="3879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dirty="0"/>
              <a:t>INT</a:t>
            </a:r>
          </a:p>
        </p:txBody>
      </p:sp>
      <p:cxnSp>
        <p:nvCxnSpPr>
          <p:cNvPr id="12" name="Gerade Verbindung 11"/>
          <p:cNvCxnSpPr/>
          <p:nvPr/>
        </p:nvCxnSpPr>
        <p:spPr>
          <a:xfrm>
            <a:off x="2257814" y="2600908"/>
            <a:ext cx="0" cy="237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2916217" y="2600908"/>
            <a:ext cx="0" cy="237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3656921" y="2600908"/>
            <a:ext cx="0" cy="2230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4521075" y="2600908"/>
            <a:ext cx="0" cy="2230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6372833" y="4395262"/>
            <a:ext cx="534953" cy="3879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dirty="0"/>
              <a:t>ENV</a:t>
            </a:r>
          </a:p>
        </p:txBody>
      </p:sp>
      <p:cxnSp>
        <p:nvCxnSpPr>
          <p:cNvPr id="17" name="Gerade Verbindung 16"/>
          <p:cNvCxnSpPr/>
          <p:nvPr/>
        </p:nvCxnSpPr>
        <p:spPr>
          <a:xfrm>
            <a:off x="6372833" y="2600908"/>
            <a:ext cx="0" cy="2182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6907786" y="2600908"/>
            <a:ext cx="6718" cy="2182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1928613" y="4152782"/>
            <a:ext cx="534953" cy="3879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dirty="0"/>
              <a:t>PR</a:t>
            </a:r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467544" y="5877272"/>
            <a:ext cx="68407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229558" y="5692606"/>
            <a:ext cx="3831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Targeted</a:t>
            </a:r>
            <a:r>
              <a:rPr lang="de-DE" dirty="0"/>
              <a:t> DNA-</a:t>
            </a:r>
            <a:r>
              <a:rPr lang="de-DE" dirty="0" err="1"/>
              <a:t>ReSequencing</a:t>
            </a:r>
            <a:endParaRPr lang="de-DE" dirty="0"/>
          </a:p>
          <a:p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shotgun</a:t>
            </a:r>
            <a:r>
              <a:rPr lang="de-DE" dirty="0"/>
              <a:t>-like 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de-DE" dirty="0" err="1"/>
              <a:t>preparation</a:t>
            </a:r>
            <a:r>
              <a:rPr lang="de-DE" dirty="0"/>
              <a:t> 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935596" y="432714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L=575 </a:t>
            </a:r>
            <a:r>
              <a:rPr lang="de-DE" dirty="0" err="1"/>
              <a:t>bp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2722753" y="489587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L=718 </a:t>
            </a:r>
            <a:r>
              <a:rPr lang="de-DE" dirty="0" err="1"/>
              <a:t>bp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4391980" y="476946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L=915 </a:t>
            </a:r>
            <a:r>
              <a:rPr lang="de-DE" dirty="0" err="1"/>
              <a:t>bp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6732240" y="4748339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L=599 </a:t>
            </a:r>
            <a:r>
              <a:rPr lang="de-DE" dirty="0" err="1"/>
              <a:t>bp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248421" y="2312876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HIV-1</a:t>
            </a:r>
          </a:p>
        </p:txBody>
      </p:sp>
    </p:spTree>
    <p:extLst>
      <p:ext uri="{BB962C8B-B14F-4D97-AF65-F5344CB8AC3E}">
        <p14:creationId xmlns:p14="http://schemas.microsoft.com/office/powerpoint/2010/main" val="3847865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Project: </a:t>
            </a:r>
            <a:r>
              <a:rPr lang="de-DE" sz="3200" b="1" dirty="0" err="1">
                <a:solidFill>
                  <a:schemeClr val="bg1"/>
                </a:solidFill>
              </a:rPr>
              <a:t>Molecular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surveillance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of</a:t>
            </a:r>
            <a:r>
              <a:rPr lang="de-DE" sz="3200" b="1" dirty="0">
                <a:solidFill>
                  <a:schemeClr val="bg1"/>
                </a:solidFill>
              </a:rPr>
              <a:t> HIV-1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08979" y="1520788"/>
            <a:ext cx="792088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2"/>
                </a:solidFill>
              </a:rPr>
              <a:t>In </a:t>
            </a:r>
            <a:r>
              <a:rPr lang="de-DE" sz="2400" b="1" dirty="0" err="1">
                <a:solidFill>
                  <a:schemeClr val="tx2"/>
                </a:solidFill>
              </a:rPr>
              <a:t>the</a:t>
            </a:r>
            <a:r>
              <a:rPr lang="de-DE" sz="2400" b="1" dirty="0">
                <a:solidFill>
                  <a:schemeClr val="tx2"/>
                </a:solidFill>
              </a:rPr>
              <a:t> </a:t>
            </a:r>
            <a:r>
              <a:rPr lang="de-DE" sz="2400" b="1" dirty="0" err="1">
                <a:solidFill>
                  <a:schemeClr val="tx2"/>
                </a:solidFill>
              </a:rPr>
              <a:t>past</a:t>
            </a:r>
            <a:r>
              <a:rPr lang="de-DE" sz="2400" b="1" dirty="0">
                <a:solidFill>
                  <a:schemeClr val="tx2"/>
                </a:solidFill>
              </a:rPr>
              <a:t> 3 </a:t>
            </a:r>
            <a:r>
              <a:rPr lang="de-DE" sz="2400" b="1" dirty="0" err="1">
                <a:solidFill>
                  <a:schemeClr val="tx2"/>
                </a:solidFill>
              </a:rPr>
              <a:t>years</a:t>
            </a:r>
            <a:r>
              <a:rPr lang="de-DE" sz="2400" b="1" dirty="0">
                <a:solidFill>
                  <a:schemeClr val="tx2"/>
                </a:solidFill>
              </a:rPr>
              <a:t>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/>
              <a:t>23 </a:t>
            </a:r>
            <a:r>
              <a:rPr lang="de-DE" dirty="0" err="1"/>
              <a:t>MiSeq</a:t>
            </a:r>
            <a:r>
              <a:rPr lang="de-DE" dirty="0"/>
              <a:t>-Runs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performed</a:t>
            </a:r>
            <a:endParaRPr lang="de-DE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/>
              <a:t>96 </a:t>
            </a:r>
            <a:r>
              <a:rPr lang="de-DE" dirty="0" err="1"/>
              <a:t>samples</a:t>
            </a:r>
            <a:r>
              <a:rPr lang="de-DE" dirty="0"/>
              <a:t> per </a:t>
            </a:r>
            <a:r>
              <a:rPr lang="de-DE" dirty="0" err="1"/>
              <a:t>run</a:t>
            </a:r>
            <a:endParaRPr lang="de-DE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 err="1"/>
              <a:t>raw-reads</a:t>
            </a:r>
            <a:r>
              <a:rPr lang="de-DE" dirty="0"/>
              <a:t> : ≈ 800 </a:t>
            </a:r>
            <a:r>
              <a:rPr lang="de-DE" dirty="0" err="1"/>
              <a:t>million</a:t>
            </a:r>
            <a:r>
              <a:rPr lang="de-DE" dirty="0"/>
              <a:t> in total, in </a:t>
            </a:r>
            <a:r>
              <a:rPr lang="de-DE" dirty="0" err="1"/>
              <a:t>mean</a:t>
            </a:r>
            <a:r>
              <a:rPr lang="de-DE" dirty="0"/>
              <a:t> 374'000 per sample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 err="1"/>
              <a:t>trimmed</a:t>
            </a:r>
            <a:r>
              <a:rPr lang="de-DE" dirty="0"/>
              <a:t> </a:t>
            </a:r>
            <a:r>
              <a:rPr lang="de-DE" dirty="0" err="1"/>
              <a:t>reads</a:t>
            </a:r>
            <a:r>
              <a:rPr lang="de-DE" dirty="0"/>
              <a:t>: ≈ 650 </a:t>
            </a:r>
            <a:r>
              <a:rPr lang="de-DE" dirty="0" err="1"/>
              <a:t>million</a:t>
            </a:r>
            <a:r>
              <a:rPr lang="de-DE" dirty="0"/>
              <a:t> in total, in </a:t>
            </a:r>
            <a:r>
              <a:rPr lang="de-DE" dirty="0" err="1"/>
              <a:t>mean</a:t>
            </a:r>
            <a:r>
              <a:rPr lang="de-DE" dirty="0"/>
              <a:t> 297'000 per sample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 err="1"/>
              <a:t>sequenced</a:t>
            </a:r>
            <a:r>
              <a:rPr lang="de-DE" dirty="0"/>
              <a:t> </a:t>
            </a:r>
            <a:r>
              <a:rPr lang="de-DE" dirty="0" err="1"/>
              <a:t>bases</a:t>
            </a:r>
            <a:r>
              <a:rPr lang="de-DE" dirty="0"/>
              <a:t> : ≈ 117 </a:t>
            </a:r>
            <a:r>
              <a:rPr lang="de-DE" dirty="0" err="1"/>
              <a:t>Giga</a:t>
            </a:r>
            <a:r>
              <a:rPr lang="de-DE" dirty="0"/>
              <a:t> in total, in </a:t>
            </a:r>
            <a:r>
              <a:rPr lang="de-DE" dirty="0" err="1"/>
              <a:t>mean</a:t>
            </a:r>
            <a:r>
              <a:rPr lang="de-DE" dirty="0"/>
              <a:t> 54 </a:t>
            </a:r>
            <a:r>
              <a:rPr lang="de-DE" dirty="0" err="1"/>
              <a:t>Mega</a:t>
            </a:r>
            <a:r>
              <a:rPr lang="de-DE" dirty="0"/>
              <a:t> per sample</a:t>
            </a:r>
          </a:p>
        </p:txBody>
      </p:sp>
    </p:spTree>
    <p:extLst>
      <p:ext uri="{BB962C8B-B14F-4D97-AF65-F5344CB8AC3E}">
        <p14:creationId xmlns:p14="http://schemas.microsoft.com/office/powerpoint/2010/main" val="1792315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Workflow – </a:t>
            </a:r>
            <a:r>
              <a:rPr lang="de-DE" sz="3200" b="1" dirty="0" err="1">
                <a:solidFill>
                  <a:schemeClr val="bg1"/>
                </a:solidFill>
              </a:rPr>
              <a:t>concept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1520" y="1592796"/>
            <a:ext cx="70016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2"/>
                </a:solidFill>
              </a:rPr>
              <a:t>Part I: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pre-process</a:t>
            </a:r>
            <a:r>
              <a:rPr lang="de-DE" dirty="0"/>
              <a:t> (</a:t>
            </a:r>
            <a:r>
              <a:rPr lang="de-DE" dirty="0" err="1"/>
              <a:t>prepare</a:t>
            </a:r>
            <a:r>
              <a:rPr lang="de-DE" dirty="0"/>
              <a:t>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reads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mapping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/>
              <a:t>main-</a:t>
            </a:r>
            <a:r>
              <a:rPr lang="de-DE" dirty="0" err="1"/>
              <a:t>process</a:t>
            </a:r>
            <a:r>
              <a:rPr lang="de-DE" dirty="0"/>
              <a:t> (iterative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customized</a:t>
            </a:r>
            <a:r>
              <a:rPr lang="de-DE" dirty="0"/>
              <a:t> </a:t>
            </a:r>
            <a:r>
              <a:rPr lang="de-DE" dirty="0" err="1"/>
              <a:t>reference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"</a:t>
            </a:r>
            <a:r>
              <a:rPr lang="de-DE" dirty="0" err="1"/>
              <a:t>best</a:t>
            </a:r>
            <a:r>
              <a:rPr lang="de-DE" dirty="0"/>
              <a:t>" </a:t>
            </a:r>
            <a:r>
              <a:rPr lang="de-DE" dirty="0" err="1"/>
              <a:t>alignment</a:t>
            </a:r>
            <a:r>
              <a:rPr lang="de-DE" dirty="0"/>
              <a:t>)</a:t>
            </a:r>
          </a:p>
          <a:p>
            <a:r>
              <a:rPr lang="de-DE" sz="2400" b="1" dirty="0">
                <a:solidFill>
                  <a:schemeClr val="tx2"/>
                </a:solidFill>
              </a:rPr>
              <a:t>Part II: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analyze</a:t>
            </a:r>
            <a:r>
              <a:rPr lang="de-DE" dirty="0"/>
              <a:t> </a:t>
            </a:r>
            <a:r>
              <a:rPr lang="de-DE" dirty="0" err="1"/>
              <a:t>alignment</a:t>
            </a:r>
            <a:r>
              <a:rPr lang="de-DE" dirty="0"/>
              <a:t> (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consensus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variants</a:t>
            </a:r>
            <a:r>
              <a:rPr lang="de-DE" dirty="0"/>
              <a:t>)</a:t>
            </a:r>
          </a:p>
          <a:p>
            <a:r>
              <a:rPr lang="de-DE" sz="2400" b="1" dirty="0">
                <a:solidFill>
                  <a:schemeClr val="tx2"/>
                </a:solidFill>
              </a:rPr>
              <a:t>Part III: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r>
              <a:rPr lang="de-DE" sz="2400" b="1" dirty="0">
                <a:solidFill>
                  <a:schemeClr val="tx2"/>
                </a:solidFill>
              </a:rPr>
              <a:t>Part IV: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purify</a:t>
            </a:r>
            <a:r>
              <a:rPr lang="de-DE" dirty="0"/>
              <a:t> </a:t>
            </a:r>
            <a:r>
              <a:rPr lang="de-DE" dirty="0" err="1"/>
              <a:t>consensus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(primer </a:t>
            </a:r>
            <a:r>
              <a:rPr lang="de-DE" dirty="0" err="1"/>
              <a:t>trimming</a:t>
            </a:r>
            <a:r>
              <a:rPr lang="de-DE" dirty="0"/>
              <a:t>, PR-RT-fusion)</a:t>
            </a:r>
          </a:p>
          <a:p>
            <a:r>
              <a:rPr lang="de-DE" sz="2400" b="1" dirty="0">
                <a:solidFill>
                  <a:schemeClr val="tx2"/>
                </a:solidFill>
              </a:rPr>
              <a:t>Part V: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sequences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: e.g.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subtype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drug-resistance</a:t>
            </a:r>
            <a:r>
              <a:rPr lang="de-DE" dirty="0"/>
              <a:t>, </a:t>
            </a:r>
            <a:r>
              <a:rPr lang="de-DE" dirty="0" err="1"/>
              <a:t>upload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HIV-</a:t>
            </a:r>
            <a:r>
              <a:rPr lang="de-DE" dirty="0" err="1"/>
              <a:t>database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7164288" y="1293394"/>
            <a:ext cx="172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automatisation</a:t>
            </a:r>
            <a:r>
              <a:rPr lang="de-DE" b="1" dirty="0"/>
              <a:t>: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434753" y="2132856"/>
            <a:ext cx="118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completed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7434753" y="3068960"/>
            <a:ext cx="118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completed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7433182" y="3681028"/>
            <a:ext cx="119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maximized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7434753" y="4401108"/>
            <a:ext cx="118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completed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7253200" y="5013176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partly</a:t>
            </a:r>
            <a:r>
              <a:rPr lang="de-DE" dirty="0"/>
              <a:t> </a:t>
            </a:r>
            <a:r>
              <a:rPr lang="de-DE" dirty="0" err="1"/>
              <a:t>possible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2006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Workflow - </a:t>
            </a:r>
            <a:r>
              <a:rPr lang="de-DE" sz="3200" b="1" dirty="0" err="1">
                <a:solidFill>
                  <a:schemeClr val="bg1"/>
                </a:solidFill>
              </a:rPr>
              <a:t>rawdata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971600" y="1268759"/>
            <a:ext cx="72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Illumina </a:t>
            </a:r>
            <a:r>
              <a:rPr lang="en-US" sz="2400" b="1" dirty="0" err="1">
                <a:solidFill>
                  <a:schemeClr val="tx2"/>
                </a:solidFill>
              </a:rPr>
              <a:t>MiSeq</a:t>
            </a:r>
            <a:r>
              <a:rPr lang="en-US" sz="2400" b="1" dirty="0">
                <a:solidFill>
                  <a:schemeClr val="tx2"/>
                </a:solidFill>
              </a:rPr>
              <a:t> (V3 / paired end → 2x 300 </a:t>
            </a:r>
            <a:r>
              <a:rPr lang="en-US" sz="2400" b="1" dirty="0" err="1">
                <a:solidFill>
                  <a:schemeClr val="tx2"/>
                </a:solidFill>
              </a:rPr>
              <a:t>cyles</a:t>
            </a:r>
            <a:r>
              <a:rPr lang="en-US" sz="2400" b="1" dirty="0">
                <a:solidFill>
                  <a:schemeClr val="tx2"/>
                </a:solidFill>
              </a:rPr>
              <a:t>):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</a:rPr>
              <a:t>kind of </a:t>
            </a:r>
            <a:r>
              <a:rPr lang="en-US" sz="2400" b="1" dirty="0" err="1">
                <a:solidFill>
                  <a:schemeClr val="tx2"/>
                </a:solidFill>
              </a:rPr>
              <a:t>readpaires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51520" y="2550244"/>
            <a:ext cx="8640960" cy="288032"/>
          </a:xfrm>
          <a:prstGeom prst="rect">
            <a:avLst/>
          </a:prstGeom>
          <a:gradFill>
            <a:gsLst>
              <a:gs pos="0">
                <a:schemeClr val="bg1"/>
              </a:gs>
              <a:gs pos="85000">
                <a:schemeClr val="tx2">
                  <a:lumMod val="60000"/>
                  <a:lumOff val="40000"/>
                </a:schemeClr>
              </a:gs>
              <a:gs pos="1500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Targeted</a:t>
            </a:r>
            <a:r>
              <a:rPr lang="de-DE" dirty="0"/>
              <a:t> PCR-</a:t>
            </a:r>
            <a:r>
              <a:rPr lang="de-DE" dirty="0" err="1"/>
              <a:t>product</a:t>
            </a:r>
            <a:r>
              <a:rPr lang="de-DE" dirty="0"/>
              <a:t> (</a:t>
            </a:r>
            <a:r>
              <a:rPr lang="de-DE" dirty="0" err="1"/>
              <a:t>amplicon</a:t>
            </a:r>
            <a:r>
              <a:rPr lang="de-DE" dirty="0"/>
              <a:t>)</a:t>
            </a:r>
          </a:p>
        </p:txBody>
      </p:sp>
      <p:grpSp>
        <p:nvGrpSpPr>
          <p:cNvPr id="37" name="Gruppieren 36"/>
          <p:cNvGrpSpPr/>
          <p:nvPr/>
        </p:nvGrpSpPr>
        <p:grpSpPr>
          <a:xfrm>
            <a:off x="1001374" y="3007985"/>
            <a:ext cx="7141252" cy="781055"/>
            <a:chOff x="953201" y="3014416"/>
            <a:chExt cx="7141252" cy="781055"/>
          </a:xfrm>
        </p:grpSpPr>
        <p:grpSp>
          <p:nvGrpSpPr>
            <p:cNvPr id="29" name="Gruppieren 28"/>
            <p:cNvGrpSpPr/>
            <p:nvPr/>
          </p:nvGrpSpPr>
          <p:grpSpPr>
            <a:xfrm>
              <a:off x="953201" y="3405814"/>
              <a:ext cx="2664296" cy="309845"/>
              <a:chOff x="2158938" y="3258258"/>
              <a:chExt cx="2664296" cy="309845"/>
            </a:xfrm>
          </p:grpSpPr>
          <p:sp>
            <p:nvSpPr>
              <p:cNvPr id="6" name="Rechteck 5"/>
              <p:cNvSpPr/>
              <p:nvPr/>
            </p:nvSpPr>
            <p:spPr>
              <a:xfrm>
                <a:off x="2158938" y="3258258"/>
                <a:ext cx="2664296" cy="63624"/>
              </a:xfrm>
              <a:prstGeom prst="rect">
                <a:avLst/>
              </a:prstGeom>
              <a:gradFill flip="none" rotWithShape="1">
                <a:gsLst>
                  <a:gs pos="70000">
                    <a:srgbClr val="FFFF00"/>
                  </a:gs>
                  <a:gs pos="0">
                    <a:srgbClr val="00B050"/>
                  </a:gs>
                  <a:gs pos="90000">
                    <a:srgbClr val="FFC000"/>
                  </a:gs>
                  <a:gs pos="100000">
                    <a:srgbClr val="FF0000"/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6" name="Gruppieren 25"/>
              <p:cNvGrpSpPr/>
              <p:nvPr/>
            </p:nvGrpSpPr>
            <p:grpSpPr>
              <a:xfrm>
                <a:off x="2158938" y="3321882"/>
                <a:ext cx="1836998" cy="246221"/>
                <a:chOff x="2158938" y="3326002"/>
                <a:chExt cx="1836998" cy="246221"/>
              </a:xfrm>
            </p:grpSpPr>
            <p:cxnSp>
              <p:nvCxnSpPr>
                <p:cNvPr id="14" name="Gerade Verbindung mit Pfeil 13"/>
                <p:cNvCxnSpPr/>
                <p:nvPr/>
              </p:nvCxnSpPr>
              <p:spPr>
                <a:xfrm>
                  <a:off x="2158938" y="3449112"/>
                  <a:ext cx="252822" cy="0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feld 14"/>
                <p:cNvSpPr txBox="1"/>
                <p:nvPr/>
              </p:nvSpPr>
              <p:spPr>
                <a:xfrm>
                  <a:off x="2462183" y="3326002"/>
                  <a:ext cx="153375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sz="1600" dirty="0"/>
                    <a:t>300 </a:t>
                  </a:r>
                  <a:r>
                    <a:rPr lang="de-DE" sz="1600" dirty="0" err="1"/>
                    <a:t>bases</a:t>
                  </a:r>
                  <a:r>
                    <a:rPr lang="de-DE" sz="1600" dirty="0"/>
                    <a:t> </a:t>
                  </a:r>
                  <a:r>
                    <a:rPr lang="de-DE" sz="1600" dirty="0" err="1"/>
                    <a:t>forward</a:t>
                  </a:r>
                  <a:endParaRPr lang="de-DE" sz="1600" dirty="0"/>
                </a:p>
              </p:txBody>
            </p:sp>
          </p:grpSp>
        </p:grpSp>
        <p:grpSp>
          <p:nvGrpSpPr>
            <p:cNvPr id="28" name="Gruppieren 27"/>
            <p:cNvGrpSpPr/>
            <p:nvPr/>
          </p:nvGrpSpPr>
          <p:grpSpPr>
            <a:xfrm>
              <a:off x="5430157" y="3469438"/>
              <a:ext cx="2664296" cy="326033"/>
              <a:chOff x="5460803" y="3326002"/>
              <a:chExt cx="2664296" cy="326033"/>
            </a:xfrm>
          </p:grpSpPr>
          <p:sp>
            <p:nvSpPr>
              <p:cNvPr id="7" name="Rechteck 6"/>
              <p:cNvSpPr/>
              <p:nvPr/>
            </p:nvSpPr>
            <p:spPr>
              <a:xfrm>
                <a:off x="5460803" y="3326002"/>
                <a:ext cx="2664296" cy="63624"/>
              </a:xfrm>
              <a:prstGeom prst="rect">
                <a:avLst/>
              </a:prstGeom>
              <a:gradFill flip="none" rotWithShape="1">
                <a:gsLst>
                  <a:gs pos="70000">
                    <a:srgbClr val="FFFF00"/>
                  </a:gs>
                  <a:gs pos="0">
                    <a:srgbClr val="00B050"/>
                  </a:gs>
                  <a:gs pos="90000">
                    <a:srgbClr val="FFC000"/>
                  </a:gs>
                  <a:gs pos="100000">
                    <a:srgbClr val="FF0000"/>
                  </a:gs>
                </a:gsLst>
                <a:lin ang="108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7" name="Gruppieren 26"/>
              <p:cNvGrpSpPr/>
              <p:nvPr/>
            </p:nvGrpSpPr>
            <p:grpSpPr>
              <a:xfrm>
                <a:off x="6324899" y="3405814"/>
                <a:ext cx="1800200" cy="246221"/>
                <a:chOff x="5868144" y="3848982"/>
                <a:chExt cx="1800200" cy="246221"/>
              </a:xfrm>
            </p:grpSpPr>
            <p:cxnSp>
              <p:nvCxnSpPr>
                <p:cNvPr id="20" name="Gerade Verbindung mit Pfeil 19"/>
                <p:cNvCxnSpPr/>
                <p:nvPr/>
              </p:nvCxnSpPr>
              <p:spPr>
                <a:xfrm rot="10800000">
                  <a:off x="7415522" y="3972092"/>
                  <a:ext cx="252822" cy="0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feld 20"/>
                <p:cNvSpPr txBox="1"/>
                <p:nvPr/>
              </p:nvSpPr>
              <p:spPr>
                <a:xfrm>
                  <a:off x="5868144" y="3848982"/>
                  <a:ext cx="148957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sz="1600" dirty="0"/>
                    <a:t>300 </a:t>
                  </a:r>
                  <a:r>
                    <a:rPr lang="de-DE" sz="1600" dirty="0" err="1"/>
                    <a:t>bases</a:t>
                  </a:r>
                  <a:r>
                    <a:rPr lang="de-DE" sz="1600" dirty="0"/>
                    <a:t> </a:t>
                  </a:r>
                  <a:r>
                    <a:rPr lang="de-DE" sz="1600" dirty="0" err="1"/>
                    <a:t>reverse</a:t>
                  </a:r>
                  <a:endParaRPr lang="de-DE" sz="1600" dirty="0"/>
                </a:p>
              </p:txBody>
            </p:sp>
          </p:grpSp>
        </p:grpSp>
        <p:sp>
          <p:nvSpPr>
            <p:cNvPr id="30" name="Textfeld 29"/>
            <p:cNvSpPr txBox="1"/>
            <p:nvPr/>
          </p:nvSpPr>
          <p:spPr>
            <a:xfrm>
              <a:off x="3015455" y="3014416"/>
              <a:ext cx="320312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dirty="0" err="1"/>
                <a:t>no</a:t>
              </a:r>
              <a:r>
                <a:rPr lang="de-DE" dirty="0"/>
                <a:t> </a:t>
              </a:r>
              <a:r>
                <a:rPr lang="de-DE" dirty="0" err="1"/>
                <a:t>technical</a:t>
              </a:r>
              <a:r>
                <a:rPr lang="de-DE" dirty="0"/>
                <a:t> </a:t>
              </a:r>
              <a:r>
                <a:rPr lang="de-DE" dirty="0" err="1"/>
                <a:t>sequence</a:t>
              </a:r>
              <a:r>
                <a:rPr lang="de-DE" dirty="0"/>
                <a:t>, </a:t>
              </a:r>
              <a:r>
                <a:rPr lang="de-DE" dirty="0" err="1"/>
                <a:t>no</a:t>
              </a:r>
              <a:r>
                <a:rPr lang="de-DE" dirty="0"/>
                <a:t> </a:t>
              </a:r>
              <a:r>
                <a:rPr lang="de-DE" dirty="0" err="1"/>
                <a:t>overlap</a:t>
              </a:r>
              <a:endParaRPr lang="de-DE" dirty="0"/>
            </a:p>
          </p:txBody>
        </p:sp>
      </p:grpSp>
      <p:grpSp>
        <p:nvGrpSpPr>
          <p:cNvPr id="68" name="Gruppieren 67"/>
          <p:cNvGrpSpPr/>
          <p:nvPr/>
        </p:nvGrpSpPr>
        <p:grpSpPr>
          <a:xfrm>
            <a:off x="2195736" y="3933056"/>
            <a:ext cx="4752528" cy="792088"/>
            <a:chOff x="2195736" y="3933056"/>
            <a:chExt cx="4752528" cy="792088"/>
          </a:xfrm>
        </p:grpSpPr>
        <p:grpSp>
          <p:nvGrpSpPr>
            <p:cNvPr id="67" name="Gruppieren 66"/>
            <p:cNvGrpSpPr/>
            <p:nvPr/>
          </p:nvGrpSpPr>
          <p:grpSpPr>
            <a:xfrm>
              <a:off x="2195736" y="4335487"/>
              <a:ext cx="4752528" cy="389657"/>
              <a:chOff x="2195736" y="4335487"/>
              <a:chExt cx="4752528" cy="389657"/>
            </a:xfrm>
          </p:grpSpPr>
          <p:grpSp>
            <p:nvGrpSpPr>
              <p:cNvPr id="39" name="Gruppieren 38"/>
              <p:cNvGrpSpPr/>
              <p:nvPr/>
            </p:nvGrpSpPr>
            <p:grpSpPr>
              <a:xfrm>
                <a:off x="2195736" y="4335487"/>
                <a:ext cx="2664296" cy="309845"/>
                <a:chOff x="2158938" y="3276859"/>
                <a:chExt cx="2664296" cy="309845"/>
              </a:xfrm>
            </p:grpSpPr>
            <p:sp>
              <p:nvSpPr>
                <p:cNvPr id="46" name="Rechteck 45"/>
                <p:cNvSpPr/>
                <p:nvPr/>
              </p:nvSpPr>
              <p:spPr>
                <a:xfrm>
                  <a:off x="2158938" y="3276859"/>
                  <a:ext cx="2664296" cy="63624"/>
                </a:xfrm>
                <a:prstGeom prst="rect">
                  <a:avLst/>
                </a:prstGeom>
                <a:gradFill flip="none" rotWithShape="1">
                  <a:gsLst>
                    <a:gs pos="70000">
                      <a:srgbClr val="FFFF00"/>
                    </a:gs>
                    <a:gs pos="0">
                      <a:srgbClr val="00B050"/>
                    </a:gs>
                    <a:gs pos="90000">
                      <a:srgbClr val="FFC000"/>
                    </a:gs>
                    <a:gs pos="100000">
                      <a:srgbClr val="FF0000"/>
                    </a:gs>
                  </a:gsLst>
                  <a:lin ang="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47" name="Gruppieren 46"/>
                <p:cNvGrpSpPr/>
                <p:nvPr/>
              </p:nvGrpSpPr>
              <p:grpSpPr>
                <a:xfrm>
                  <a:off x="2158938" y="3340483"/>
                  <a:ext cx="1836998" cy="246221"/>
                  <a:chOff x="2158938" y="3344603"/>
                  <a:chExt cx="1836998" cy="246221"/>
                </a:xfrm>
              </p:grpSpPr>
              <p:cxnSp>
                <p:nvCxnSpPr>
                  <p:cNvPr id="48" name="Gerade Verbindung mit Pfeil 47"/>
                  <p:cNvCxnSpPr/>
                  <p:nvPr/>
                </p:nvCxnSpPr>
                <p:spPr>
                  <a:xfrm>
                    <a:off x="2158938" y="3467713"/>
                    <a:ext cx="252822" cy="0"/>
                  </a:xfrm>
                  <a:prstGeom prst="straightConnector1">
                    <a:avLst/>
                  </a:prstGeom>
                  <a:ln w="254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Textfeld 48"/>
                  <p:cNvSpPr txBox="1"/>
                  <p:nvPr/>
                </p:nvSpPr>
                <p:spPr>
                  <a:xfrm>
                    <a:off x="2462183" y="3344603"/>
                    <a:ext cx="1533753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de-DE" sz="1600" dirty="0"/>
                      <a:t>300 </a:t>
                    </a:r>
                    <a:r>
                      <a:rPr lang="de-DE" sz="1600" dirty="0" err="1"/>
                      <a:t>bases</a:t>
                    </a:r>
                    <a:r>
                      <a:rPr lang="de-DE" sz="1600" dirty="0"/>
                      <a:t> </a:t>
                    </a:r>
                    <a:r>
                      <a:rPr lang="de-DE" sz="1600" dirty="0" err="1"/>
                      <a:t>forward</a:t>
                    </a:r>
                    <a:endParaRPr lang="de-DE" sz="1600" dirty="0"/>
                  </a:p>
                </p:txBody>
              </p:sp>
            </p:grpSp>
          </p:grpSp>
          <p:grpSp>
            <p:nvGrpSpPr>
              <p:cNvPr id="40" name="Gruppieren 39"/>
              <p:cNvGrpSpPr/>
              <p:nvPr/>
            </p:nvGrpSpPr>
            <p:grpSpPr>
              <a:xfrm>
                <a:off x="4283968" y="4399111"/>
                <a:ext cx="2664296" cy="326033"/>
                <a:chOff x="5460803" y="3344603"/>
                <a:chExt cx="2664296" cy="326033"/>
              </a:xfrm>
            </p:grpSpPr>
            <p:sp>
              <p:nvSpPr>
                <p:cNvPr id="42" name="Rechteck 41"/>
                <p:cNvSpPr/>
                <p:nvPr/>
              </p:nvSpPr>
              <p:spPr>
                <a:xfrm>
                  <a:off x="5460803" y="3344603"/>
                  <a:ext cx="2664296" cy="63624"/>
                </a:xfrm>
                <a:prstGeom prst="rect">
                  <a:avLst/>
                </a:prstGeom>
                <a:gradFill flip="none" rotWithShape="1">
                  <a:gsLst>
                    <a:gs pos="70000">
                      <a:srgbClr val="FFFF00"/>
                    </a:gs>
                    <a:gs pos="0">
                      <a:srgbClr val="00B050"/>
                    </a:gs>
                    <a:gs pos="90000">
                      <a:srgbClr val="FFC000"/>
                    </a:gs>
                    <a:gs pos="100000">
                      <a:srgbClr val="FF0000"/>
                    </a:gs>
                  </a:gsLst>
                  <a:lin ang="108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43" name="Gruppieren 42"/>
                <p:cNvGrpSpPr/>
                <p:nvPr/>
              </p:nvGrpSpPr>
              <p:grpSpPr>
                <a:xfrm>
                  <a:off x="6324899" y="3424415"/>
                  <a:ext cx="1800200" cy="246221"/>
                  <a:chOff x="5868144" y="3867583"/>
                  <a:chExt cx="1800200" cy="246221"/>
                </a:xfrm>
              </p:grpSpPr>
              <p:cxnSp>
                <p:nvCxnSpPr>
                  <p:cNvPr id="44" name="Gerade Verbindung mit Pfeil 43"/>
                  <p:cNvCxnSpPr/>
                  <p:nvPr/>
                </p:nvCxnSpPr>
                <p:spPr>
                  <a:xfrm rot="10800000">
                    <a:off x="7415522" y="3990693"/>
                    <a:ext cx="252822" cy="0"/>
                  </a:xfrm>
                  <a:prstGeom prst="straightConnector1">
                    <a:avLst/>
                  </a:prstGeom>
                  <a:ln w="254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Textfeld 44"/>
                  <p:cNvSpPr txBox="1"/>
                  <p:nvPr/>
                </p:nvSpPr>
                <p:spPr>
                  <a:xfrm>
                    <a:off x="5868144" y="3867583"/>
                    <a:ext cx="1489575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de-DE" sz="1600" dirty="0"/>
                      <a:t>300 </a:t>
                    </a:r>
                    <a:r>
                      <a:rPr lang="de-DE" sz="1600" dirty="0" err="1"/>
                      <a:t>bases</a:t>
                    </a:r>
                    <a:r>
                      <a:rPr lang="de-DE" sz="1600" dirty="0"/>
                      <a:t> </a:t>
                    </a:r>
                    <a:r>
                      <a:rPr lang="de-DE" sz="1600" dirty="0" err="1"/>
                      <a:t>reverse</a:t>
                    </a:r>
                    <a:endParaRPr lang="de-DE" sz="1600" dirty="0"/>
                  </a:p>
                </p:txBody>
              </p:sp>
            </p:grpSp>
          </p:grpSp>
        </p:grpSp>
        <p:sp>
          <p:nvSpPr>
            <p:cNvPr id="41" name="Textfeld 40"/>
            <p:cNvSpPr txBox="1"/>
            <p:nvPr/>
          </p:nvSpPr>
          <p:spPr>
            <a:xfrm>
              <a:off x="2883878" y="3933056"/>
              <a:ext cx="337624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dirty="0" err="1"/>
                <a:t>no</a:t>
              </a:r>
              <a:r>
                <a:rPr lang="de-DE" dirty="0"/>
                <a:t> </a:t>
              </a:r>
              <a:r>
                <a:rPr lang="de-DE" dirty="0" err="1"/>
                <a:t>technical</a:t>
              </a:r>
              <a:r>
                <a:rPr lang="de-DE" dirty="0"/>
                <a:t> </a:t>
              </a:r>
              <a:r>
                <a:rPr lang="de-DE" dirty="0" err="1"/>
                <a:t>sequence</a:t>
              </a:r>
              <a:r>
                <a:rPr lang="de-DE" dirty="0"/>
                <a:t>, </a:t>
              </a:r>
              <a:r>
                <a:rPr lang="de-DE" dirty="0" err="1"/>
                <a:t>with</a:t>
              </a:r>
              <a:r>
                <a:rPr lang="de-DE" dirty="0"/>
                <a:t> </a:t>
              </a:r>
              <a:r>
                <a:rPr lang="de-DE" dirty="0" err="1"/>
                <a:t>overlap</a:t>
              </a:r>
              <a:endParaRPr lang="de-DE" dirty="0"/>
            </a:p>
          </p:txBody>
        </p:sp>
      </p:grpSp>
      <p:grpSp>
        <p:nvGrpSpPr>
          <p:cNvPr id="70" name="Gruppieren 69"/>
          <p:cNvGrpSpPr/>
          <p:nvPr/>
        </p:nvGrpSpPr>
        <p:grpSpPr>
          <a:xfrm>
            <a:off x="2518008" y="5013176"/>
            <a:ext cx="4107984" cy="1008112"/>
            <a:chOff x="2518008" y="5013176"/>
            <a:chExt cx="4107984" cy="1008112"/>
          </a:xfrm>
        </p:grpSpPr>
        <p:sp>
          <p:nvSpPr>
            <p:cNvPr id="54" name="Textfeld 53"/>
            <p:cNvSpPr txBox="1"/>
            <p:nvPr/>
          </p:nvSpPr>
          <p:spPr>
            <a:xfrm>
              <a:off x="2518008" y="5013176"/>
              <a:ext cx="410798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dirty="0" err="1"/>
                <a:t>some</a:t>
              </a:r>
              <a:r>
                <a:rPr lang="de-DE" dirty="0"/>
                <a:t> </a:t>
              </a:r>
              <a:r>
                <a:rPr lang="de-DE" dirty="0" err="1"/>
                <a:t>technical</a:t>
              </a:r>
              <a:r>
                <a:rPr lang="de-DE" dirty="0"/>
                <a:t> </a:t>
              </a:r>
              <a:r>
                <a:rPr lang="de-DE" dirty="0" err="1"/>
                <a:t>sequence</a:t>
              </a:r>
              <a:r>
                <a:rPr lang="de-DE" dirty="0"/>
                <a:t>, </a:t>
              </a:r>
              <a:r>
                <a:rPr lang="de-DE" dirty="0" err="1"/>
                <a:t>complete</a:t>
              </a:r>
              <a:r>
                <a:rPr lang="de-DE" dirty="0"/>
                <a:t> </a:t>
              </a:r>
              <a:r>
                <a:rPr lang="de-DE" dirty="0" err="1"/>
                <a:t>overlap</a:t>
              </a:r>
              <a:endParaRPr lang="de-DE" dirty="0"/>
            </a:p>
          </p:txBody>
        </p:sp>
        <p:grpSp>
          <p:nvGrpSpPr>
            <p:cNvPr id="69" name="Gruppieren 68"/>
            <p:cNvGrpSpPr/>
            <p:nvPr/>
          </p:nvGrpSpPr>
          <p:grpSpPr>
            <a:xfrm>
              <a:off x="3023828" y="5364265"/>
              <a:ext cx="3096344" cy="657023"/>
              <a:chOff x="3023828" y="5364265"/>
              <a:chExt cx="3096344" cy="657023"/>
            </a:xfrm>
          </p:grpSpPr>
          <p:grpSp>
            <p:nvGrpSpPr>
              <p:cNvPr id="52" name="Gruppieren 51"/>
              <p:cNvGrpSpPr/>
              <p:nvPr/>
            </p:nvGrpSpPr>
            <p:grpSpPr>
              <a:xfrm>
                <a:off x="3455876" y="5364265"/>
                <a:ext cx="2664296" cy="330990"/>
                <a:chOff x="2158938" y="2714926"/>
                <a:chExt cx="2664296" cy="330990"/>
              </a:xfrm>
            </p:grpSpPr>
            <p:sp>
              <p:nvSpPr>
                <p:cNvPr id="59" name="Rechteck 58"/>
                <p:cNvSpPr/>
                <p:nvPr/>
              </p:nvSpPr>
              <p:spPr>
                <a:xfrm>
                  <a:off x="2158938" y="2982292"/>
                  <a:ext cx="2664296" cy="63624"/>
                </a:xfrm>
                <a:prstGeom prst="rect">
                  <a:avLst/>
                </a:prstGeom>
                <a:gradFill flip="none" rotWithShape="1">
                  <a:gsLst>
                    <a:gs pos="70000">
                      <a:srgbClr val="FFFF00"/>
                    </a:gs>
                    <a:gs pos="0">
                      <a:srgbClr val="00B050"/>
                    </a:gs>
                    <a:gs pos="90000">
                      <a:srgbClr val="FFC000"/>
                    </a:gs>
                    <a:gs pos="100000">
                      <a:srgbClr val="FF0000"/>
                    </a:gs>
                  </a:gsLst>
                  <a:lin ang="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60" name="Gruppieren 59"/>
                <p:cNvGrpSpPr/>
                <p:nvPr/>
              </p:nvGrpSpPr>
              <p:grpSpPr>
                <a:xfrm>
                  <a:off x="2158938" y="2714926"/>
                  <a:ext cx="1836998" cy="246221"/>
                  <a:chOff x="2158938" y="2719046"/>
                  <a:chExt cx="1836998" cy="246221"/>
                </a:xfrm>
              </p:grpSpPr>
              <p:cxnSp>
                <p:nvCxnSpPr>
                  <p:cNvPr id="61" name="Gerade Verbindung mit Pfeil 60"/>
                  <p:cNvCxnSpPr/>
                  <p:nvPr/>
                </p:nvCxnSpPr>
                <p:spPr>
                  <a:xfrm>
                    <a:off x="2158938" y="2842156"/>
                    <a:ext cx="252822" cy="0"/>
                  </a:xfrm>
                  <a:prstGeom prst="straightConnector1">
                    <a:avLst/>
                  </a:prstGeom>
                  <a:ln w="254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Textfeld 61"/>
                  <p:cNvSpPr txBox="1"/>
                  <p:nvPr/>
                </p:nvSpPr>
                <p:spPr>
                  <a:xfrm>
                    <a:off x="2462183" y="2719046"/>
                    <a:ext cx="1533753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de-DE" sz="1600" dirty="0"/>
                      <a:t>300 </a:t>
                    </a:r>
                    <a:r>
                      <a:rPr lang="de-DE" sz="1600" dirty="0" err="1"/>
                      <a:t>bases</a:t>
                    </a:r>
                    <a:r>
                      <a:rPr lang="de-DE" sz="1600" dirty="0"/>
                      <a:t> </a:t>
                    </a:r>
                    <a:r>
                      <a:rPr lang="de-DE" sz="1600" dirty="0" err="1"/>
                      <a:t>forward</a:t>
                    </a:r>
                    <a:endParaRPr lang="de-DE" sz="1600" dirty="0"/>
                  </a:p>
                </p:txBody>
              </p:sp>
            </p:grpSp>
          </p:grpSp>
          <p:grpSp>
            <p:nvGrpSpPr>
              <p:cNvPr id="53" name="Gruppieren 52"/>
              <p:cNvGrpSpPr/>
              <p:nvPr/>
            </p:nvGrpSpPr>
            <p:grpSpPr>
              <a:xfrm>
                <a:off x="3023828" y="5695255"/>
                <a:ext cx="2664296" cy="326033"/>
                <a:chOff x="5460803" y="3050036"/>
                <a:chExt cx="2664296" cy="326033"/>
              </a:xfrm>
            </p:grpSpPr>
            <p:sp>
              <p:nvSpPr>
                <p:cNvPr id="55" name="Rechteck 54"/>
                <p:cNvSpPr/>
                <p:nvPr/>
              </p:nvSpPr>
              <p:spPr>
                <a:xfrm>
                  <a:off x="5460803" y="3050036"/>
                  <a:ext cx="2664296" cy="63624"/>
                </a:xfrm>
                <a:prstGeom prst="rect">
                  <a:avLst/>
                </a:prstGeom>
                <a:gradFill flip="none" rotWithShape="1">
                  <a:gsLst>
                    <a:gs pos="70000">
                      <a:srgbClr val="FFFF00"/>
                    </a:gs>
                    <a:gs pos="0">
                      <a:srgbClr val="00B050"/>
                    </a:gs>
                    <a:gs pos="90000">
                      <a:srgbClr val="FFC000"/>
                    </a:gs>
                    <a:gs pos="100000">
                      <a:srgbClr val="FF0000"/>
                    </a:gs>
                  </a:gsLst>
                  <a:lin ang="10800000" scaled="1"/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56" name="Gruppieren 55"/>
                <p:cNvGrpSpPr/>
                <p:nvPr/>
              </p:nvGrpSpPr>
              <p:grpSpPr>
                <a:xfrm>
                  <a:off x="6324899" y="3129848"/>
                  <a:ext cx="1800200" cy="246221"/>
                  <a:chOff x="5868144" y="3573016"/>
                  <a:chExt cx="1800200" cy="246221"/>
                </a:xfrm>
              </p:grpSpPr>
              <p:cxnSp>
                <p:nvCxnSpPr>
                  <p:cNvPr id="57" name="Gerade Verbindung mit Pfeil 56"/>
                  <p:cNvCxnSpPr/>
                  <p:nvPr/>
                </p:nvCxnSpPr>
                <p:spPr>
                  <a:xfrm rot="10800000">
                    <a:off x="7415522" y="3696126"/>
                    <a:ext cx="252822" cy="0"/>
                  </a:xfrm>
                  <a:prstGeom prst="straightConnector1">
                    <a:avLst/>
                  </a:prstGeom>
                  <a:ln w="254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Textfeld 57"/>
                  <p:cNvSpPr txBox="1"/>
                  <p:nvPr/>
                </p:nvSpPr>
                <p:spPr>
                  <a:xfrm>
                    <a:off x="5868144" y="3573016"/>
                    <a:ext cx="1489575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de-DE" sz="1600" dirty="0"/>
                      <a:t>300 </a:t>
                    </a:r>
                    <a:r>
                      <a:rPr lang="de-DE" sz="1600" dirty="0" err="1"/>
                      <a:t>bases</a:t>
                    </a:r>
                    <a:r>
                      <a:rPr lang="de-DE" sz="1600" dirty="0"/>
                      <a:t> </a:t>
                    </a:r>
                    <a:r>
                      <a:rPr lang="de-DE" sz="1600" dirty="0" err="1"/>
                      <a:t>reverse</a:t>
                    </a:r>
                    <a:endParaRPr lang="de-DE" sz="1600" dirty="0"/>
                  </a:p>
                </p:txBody>
              </p:sp>
            </p:grpSp>
          </p:grpSp>
          <p:sp>
            <p:nvSpPr>
              <p:cNvPr id="65" name="Rechteck 64"/>
              <p:cNvSpPr/>
              <p:nvPr/>
            </p:nvSpPr>
            <p:spPr>
              <a:xfrm>
                <a:off x="3023828" y="5695255"/>
                <a:ext cx="432048" cy="63624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Rechteck 65"/>
              <p:cNvSpPr/>
              <p:nvPr/>
            </p:nvSpPr>
            <p:spPr>
              <a:xfrm>
                <a:off x="5688124" y="5631631"/>
                <a:ext cx="432048" cy="63624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9" name="Gerade Verbindung mit Pfeil 8"/>
          <p:cNvCxnSpPr/>
          <p:nvPr/>
        </p:nvCxnSpPr>
        <p:spPr>
          <a:xfrm>
            <a:off x="8496436" y="2694260"/>
            <a:ext cx="396044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rot="10800000">
            <a:off x="269522" y="2694260"/>
            <a:ext cx="396044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/>
          <p:cNvGrpSpPr/>
          <p:nvPr/>
        </p:nvGrpSpPr>
        <p:grpSpPr>
          <a:xfrm>
            <a:off x="7128284" y="5783417"/>
            <a:ext cx="1742031" cy="788604"/>
            <a:chOff x="7128284" y="5783417"/>
            <a:chExt cx="1742031" cy="788604"/>
          </a:xfrm>
        </p:grpSpPr>
        <p:sp>
          <p:nvSpPr>
            <p:cNvPr id="11" name="Ellipse 10"/>
            <p:cNvSpPr/>
            <p:nvPr/>
          </p:nvSpPr>
          <p:spPr>
            <a:xfrm>
              <a:off x="7128284" y="5848237"/>
              <a:ext cx="239692" cy="239692"/>
            </a:xfrm>
            <a:prstGeom prst="ellipse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/>
            <p:cNvSpPr/>
            <p:nvPr/>
          </p:nvSpPr>
          <p:spPr>
            <a:xfrm>
              <a:off x="7128284" y="6267509"/>
              <a:ext cx="239692" cy="239692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7563547" y="5783417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high </a:t>
              </a:r>
              <a:r>
                <a:rPr lang="de-DE" dirty="0" err="1"/>
                <a:t>quality</a:t>
              </a:r>
              <a:endParaRPr lang="de-DE" dirty="0"/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7563547" y="6202689"/>
              <a:ext cx="1217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low</a:t>
              </a:r>
              <a:r>
                <a:rPr lang="de-DE" dirty="0"/>
                <a:t> </a:t>
              </a:r>
              <a:r>
                <a:rPr lang="de-DE" dirty="0" err="1"/>
                <a:t>quality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24028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/>
        </p:nvSpPr>
        <p:spPr>
          <a:xfrm>
            <a:off x="3023828" y="5695255"/>
            <a:ext cx="2664296" cy="63624"/>
          </a:xfrm>
          <a:prstGeom prst="rect">
            <a:avLst/>
          </a:prstGeom>
          <a:gradFill flip="none" rotWithShape="1">
            <a:gsLst>
              <a:gs pos="70000">
                <a:srgbClr val="FFFF00"/>
              </a:gs>
              <a:gs pos="0">
                <a:srgbClr val="00B050"/>
              </a:gs>
              <a:gs pos="90000">
                <a:srgbClr val="FFC000"/>
              </a:gs>
              <a:gs pos="100000">
                <a:srgbClr val="FF0000"/>
              </a:gs>
            </a:gsLst>
            <a:lin ang="108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3023828" y="5695255"/>
            <a:ext cx="432048" cy="636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3455876" y="5631631"/>
            <a:ext cx="2664296" cy="63624"/>
          </a:xfrm>
          <a:prstGeom prst="rect">
            <a:avLst/>
          </a:prstGeom>
          <a:gradFill flip="none" rotWithShape="1">
            <a:gsLst>
              <a:gs pos="70000">
                <a:srgbClr val="FFFF00"/>
              </a:gs>
              <a:gs pos="0">
                <a:srgbClr val="00B050"/>
              </a:gs>
              <a:gs pos="90000">
                <a:srgbClr val="FFC000"/>
              </a:gs>
              <a:gs pos="100000">
                <a:srgbClr val="FF0000"/>
              </a:gs>
            </a:gsLst>
            <a:lin ang="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5688124" y="5631631"/>
            <a:ext cx="432048" cy="636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5688124" y="5631631"/>
            <a:ext cx="432048" cy="63624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Workflow I - </a:t>
            </a:r>
            <a:r>
              <a:rPr lang="de-DE" sz="3200" b="1" dirty="0" err="1">
                <a:solidFill>
                  <a:schemeClr val="bg1"/>
                </a:solidFill>
              </a:rPr>
              <a:t>Preprocess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971600" y="1268759"/>
            <a:ext cx="72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Preprocessing step 1: </a:t>
            </a:r>
            <a:r>
              <a:rPr lang="en-US" sz="2400" b="1" dirty="0" err="1">
                <a:solidFill>
                  <a:schemeClr val="tx2"/>
                </a:solidFill>
              </a:rPr>
              <a:t>adapterclipping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518008" y="5013176"/>
            <a:ext cx="41079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,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overlap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3023828" y="5695255"/>
            <a:ext cx="432048" cy="63624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3455876" y="5695255"/>
            <a:ext cx="2232248" cy="6362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3455876" y="5631631"/>
            <a:ext cx="2232248" cy="6362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88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Workflow I - </a:t>
            </a:r>
            <a:r>
              <a:rPr lang="de-DE" sz="3200" b="1" dirty="0" err="1">
                <a:solidFill>
                  <a:schemeClr val="bg1"/>
                </a:solidFill>
              </a:rPr>
              <a:t>Preprocess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71600" y="1268759"/>
            <a:ext cx="72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Preprocessing step 2: read-merging</a:t>
            </a:r>
          </a:p>
        </p:txBody>
      </p:sp>
      <p:sp>
        <p:nvSpPr>
          <p:cNvPr id="30" name="Rechteck 29"/>
          <p:cNvSpPr/>
          <p:nvPr/>
        </p:nvSpPr>
        <p:spPr>
          <a:xfrm>
            <a:off x="2195736" y="4367299"/>
            <a:ext cx="4752528" cy="63624"/>
          </a:xfrm>
          <a:prstGeom prst="rect">
            <a:avLst/>
          </a:prstGeom>
          <a:gradFill flip="none" rotWithShape="1">
            <a:gsLst>
              <a:gs pos="50000">
                <a:srgbClr val="FFC000"/>
              </a:gs>
              <a:gs pos="0">
                <a:srgbClr val="00B050"/>
              </a:gs>
              <a:gs pos="60000">
                <a:srgbClr val="D2BD0E"/>
              </a:gs>
              <a:gs pos="40000">
                <a:srgbClr val="BBBC15"/>
              </a:gs>
              <a:gs pos="100000">
                <a:srgbClr val="00B050"/>
              </a:gs>
            </a:gsLst>
            <a:lin ang="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2518008" y="5013176"/>
            <a:ext cx="44335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/>
              <a:t>removed</a:t>
            </a:r>
            <a:r>
              <a:rPr lang="de-DE" dirty="0"/>
              <a:t> </a:t>
            </a:r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,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overlap</a:t>
            </a:r>
            <a:endParaRPr lang="de-DE" dirty="0"/>
          </a:p>
        </p:txBody>
      </p:sp>
      <p:grpSp>
        <p:nvGrpSpPr>
          <p:cNvPr id="47" name="Gruppieren 46"/>
          <p:cNvGrpSpPr/>
          <p:nvPr/>
        </p:nvGrpSpPr>
        <p:grpSpPr>
          <a:xfrm>
            <a:off x="3023828" y="5631631"/>
            <a:ext cx="3096344" cy="127248"/>
            <a:chOff x="3023828" y="5631631"/>
            <a:chExt cx="3096344" cy="127248"/>
          </a:xfrm>
        </p:grpSpPr>
        <p:sp>
          <p:nvSpPr>
            <p:cNvPr id="22" name="Rechteck 21"/>
            <p:cNvSpPr/>
            <p:nvPr/>
          </p:nvSpPr>
          <p:spPr>
            <a:xfrm>
              <a:off x="3023828" y="5695255"/>
              <a:ext cx="2664296" cy="63624"/>
            </a:xfrm>
            <a:prstGeom prst="rect">
              <a:avLst/>
            </a:prstGeom>
            <a:gradFill flip="none" rotWithShape="1">
              <a:gsLst>
                <a:gs pos="70000">
                  <a:srgbClr val="FFFF00"/>
                </a:gs>
                <a:gs pos="0">
                  <a:srgbClr val="00B050"/>
                </a:gs>
                <a:gs pos="90000">
                  <a:srgbClr val="FFC000"/>
                </a:gs>
                <a:gs pos="100000">
                  <a:srgbClr val="FF0000"/>
                </a:gs>
              </a:gsLst>
              <a:lin ang="108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3023828" y="5695255"/>
              <a:ext cx="432048" cy="6362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455876" y="5631631"/>
              <a:ext cx="2664296" cy="63624"/>
            </a:xfrm>
            <a:prstGeom prst="rect">
              <a:avLst/>
            </a:prstGeom>
            <a:gradFill flip="none" rotWithShape="1">
              <a:gsLst>
                <a:gs pos="70000">
                  <a:srgbClr val="FFFF00"/>
                </a:gs>
                <a:gs pos="0">
                  <a:srgbClr val="00B050"/>
                </a:gs>
                <a:gs pos="90000">
                  <a:srgbClr val="FFC000"/>
                </a:gs>
                <a:gs pos="100000">
                  <a:srgbClr val="FF0000"/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5688124" y="5631631"/>
              <a:ext cx="432048" cy="6362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3455876" y="5695255"/>
              <a:ext cx="2232248" cy="636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3455876" y="5631631"/>
              <a:ext cx="2232248" cy="636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2195736" y="4335487"/>
            <a:ext cx="4752528" cy="127248"/>
            <a:chOff x="2195736" y="4335487"/>
            <a:chExt cx="4752528" cy="127248"/>
          </a:xfrm>
        </p:grpSpPr>
        <p:sp>
          <p:nvSpPr>
            <p:cNvPr id="42" name="Rechteck 41"/>
            <p:cNvSpPr/>
            <p:nvPr/>
          </p:nvSpPr>
          <p:spPr>
            <a:xfrm>
              <a:off x="2195736" y="4335487"/>
              <a:ext cx="2664296" cy="63624"/>
            </a:xfrm>
            <a:prstGeom prst="rect">
              <a:avLst/>
            </a:prstGeom>
            <a:gradFill flip="none" rotWithShape="1">
              <a:gsLst>
                <a:gs pos="70000">
                  <a:srgbClr val="FFFF00"/>
                </a:gs>
                <a:gs pos="0">
                  <a:srgbClr val="00B050"/>
                </a:gs>
                <a:gs pos="90000">
                  <a:srgbClr val="FFC000"/>
                </a:gs>
                <a:gs pos="100000">
                  <a:srgbClr val="FF0000"/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4283968" y="4399111"/>
              <a:ext cx="2664296" cy="63624"/>
            </a:xfrm>
            <a:prstGeom prst="rect">
              <a:avLst/>
            </a:prstGeom>
            <a:gradFill flip="none" rotWithShape="1">
              <a:gsLst>
                <a:gs pos="70000">
                  <a:srgbClr val="FFFF00"/>
                </a:gs>
                <a:gs pos="0">
                  <a:srgbClr val="00B050"/>
                </a:gs>
                <a:gs pos="90000">
                  <a:srgbClr val="FFC000"/>
                </a:gs>
                <a:gs pos="100000">
                  <a:srgbClr val="FF0000"/>
                </a:gs>
              </a:gsLst>
              <a:lin ang="108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5" name="Textfeld 34"/>
          <p:cNvSpPr txBox="1"/>
          <p:nvPr/>
        </p:nvSpPr>
        <p:spPr>
          <a:xfrm>
            <a:off x="2883878" y="3933056"/>
            <a:ext cx="337624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overlap</a:t>
            </a:r>
            <a:endParaRPr lang="de-DE" dirty="0"/>
          </a:p>
        </p:txBody>
      </p:sp>
      <p:sp>
        <p:nvSpPr>
          <p:cNvPr id="70" name="Rechteck 69"/>
          <p:cNvSpPr/>
          <p:nvPr/>
        </p:nvSpPr>
        <p:spPr>
          <a:xfrm>
            <a:off x="3454462" y="5665067"/>
            <a:ext cx="2233662" cy="60375"/>
          </a:xfrm>
          <a:prstGeom prst="rect">
            <a:avLst/>
          </a:prstGeom>
          <a:gradFill flip="none" rotWithShape="1">
            <a:gsLst>
              <a:gs pos="50000">
                <a:srgbClr val="C8BD11"/>
              </a:gs>
              <a:gs pos="0">
                <a:srgbClr val="00B050"/>
              </a:gs>
              <a:gs pos="100000">
                <a:srgbClr val="00B050"/>
              </a:gs>
            </a:gsLst>
            <a:lin ang="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88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7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 45"/>
          <p:cNvSpPr/>
          <p:nvPr/>
        </p:nvSpPr>
        <p:spPr>
          <a:xfrm>
            <a:off x="5478330" y="3463007"/>
            <a:ext cx="2664296" cy="63624"/>
          </a:xfrm>
          <a:prstGeom prst="rect">
            <a:avLst/>
          </a:prstGeom>
          <a:gradFill flip="none" rotWithShape="1">
            <a:gsLst>
              <a:gs pos="70000">
                <a:srgbClr val="FFFF00"/>
              </a:gs>
              <a:gs pos="0">
                <a:srgbClr val="00B050"/>
              </a:gs>
              <a:gs pos="90000">
                <a:srgbClr val="FFC000"/>
              </a:gs>
              <a:gs pos="100000">
                <a:srgbClr val="FF0000"/>
              </a:gs>
            </a:gsLst>
            <a:lin ang="108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1001374" y="3399383"/>
            <a:ext cx="2664296" cy="63624"/>
          </a:xfrm>
          <a:prstGeom prst="rect">
            <a:avLst/>
          </a:prstGeom>
          <a:gradFill flip="none" rotWithShape="1">
            <a:gsLst>
              <a:gs pos="70000">
                <a:srgbClr val="FFFF00"/>
              </a:gs>
              <a:gs pos="0">
                <a:srgbClr val="00B050"/>
              </a:gs>
              <a:gs pos="90000">
                <a:srgbClr val="FFC000"/>
              </a:gs>
              <a:gs pos="100000">
                <a:srgbClr val="FF0000"/>
              </a:gs>
            </a:gsLst>
            <a:lin ang="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Workflow I - </a:t>
            </a:r>
            <a:r>
              <a:rPr lang="de-DE" sz="3200" b="1" dirty="0" err="1">
                <a:solidFill>
                  <a:schemeClr val="bg1"/>
                </a:solidFill>
              </a:rPr>
              <a:t>Preprocess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71600" y="1268759"/>
            <a:ext cx="72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Preprocessing step 3: base-quality trim</a:t>
            </a:r>
          </a:p>
        </p:txBody>
      </p:sp>
      <p:sp>
        <p:nvSpPr>
          <p:cNvPr id="30" name="Rechteck 29"/>
          <p:cNvSpPr/>
          <p:nvPr/>
        </p:nvSpPr>
        <p:spPr>
          <a:xfrm>
            <a:off x="2195736" y="4367299"/>
            <a:ext cx="4752528" cy="63624"/>
          </a:xfrm>
          <a:prstGeom prst="rect">
            <a:avLst/>
          </a:prstGeom>
          <a:gradFill flip="none" rotWithShape="1">
            <a:gsLst>
              <a:gs pos="50000">
                <a:srgbClr val="FFC000"/>
              </a:gs>
              <a:gs pos="0">
                <a:srgbClr val="00B050"/>
              </a:gs>
              <a:gs pos="60000">
                <a:srgbClr val="D2BD0E"/>
              </a:gs>
              <a:gs pos="40000">
                <a:srgbClr val="BBBC15"/>
              </a:gs>
              <a:gs pos="100000">
                <a:srgbClr val="00B050"/>
              </a:gs>
            </a:gsLst>
            <a:lin ang="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2247164" y="5013176"/>
            <a:ext cx="46496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dirty="0" err="1"/>
              <a:t>removed</a:t>
            </a:r>
            <a:r>
              <a:rPr lang="de-DE" dirty="0"/>
              <a:t> </a:t>
            </a:r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, </a:t>
            </a:r>
            <a:r>
              <a:rPr lang="de-DE" dirty="0" err="1"/>
              <a:t>merged</a:t>
            </a:r>
            <a:r>
              <a:rPr lang="de-DE" dirty="0"/>
              <a:t> / </a:t>
            </a:r>
            <a:r>
              <a:rPr lang="de-DE" dirty="0" err="1"/>
              <a:t>elongated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2531793" y="3933056"/>
            <a:ext cx="40564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, </a:t>
            </a:r>
            <a:r>
              <a:rPr lang="de-DE" dirty="0" err="1"/>
              <a:t>merged</a:t>
            </a:r>
            <a:r>
              <a:rPr lang="de-DE" dirty="0"/>
              <a:t> / </a:t>
            </a:r>
            <a:r>
              <a:rPr lang="de-DE" dirty="0" err="1"/>
              <a:t>elongated</a:t>
            </a:r>
            <a:endParaRPr lang="de-DE" dirty="0"/>
          </a:p>
        </p:txBody>
      </p:sp>
      <p:sp>
        <p:nvSpPr>
          <p:cNvPr id="70" name="Rechteck 69"/>
          <p:cNvSpPr/>
          <p:nvPr/>
        </p:nvSpPr>
        <p:spPr>
          <a:xfrm>
            <a:off x="3454462" y="5665067"/>
            <a:ext cx="2233662" cy="60375"/>
          </a:xfrm>
          <a:prstGeom prst="rect">
            <a:avLst/>
          </a:prstGeom>
          <a:gradFill flip="none" rotWithShape="1">
            <a:gsLst>
              <a:gs pos="50000">
                <a:srgbClr val="C8BD11"/>
              </a:gs>
              <a:gs pos="0">
                <a:srgbClr val="00B050"/>
              </a:gs>
              <a:gs pos="100000">
                <a:srgbClr val="00B050"/>
              </a:gs>
            </a:gsLst>
            <a:lin ang="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6" name="Gruppieren 55"/>
          <p:cNvGrpSpPr/>
          <p:nvPr/>
        </p:nvGrpSpPr>
        <p:grpSpPr>
          <a:xfrm>
            <a:off x="2663788" y="2132856"/>
            <a:ext cx="3793570" cy="369332"/>
            <a:chOff x="2794654" y="2312876"/>
            <a:chExt cx="3793570" cy="369332"/>
          </a:xfrm>
        </p:grpSpPr>
        <p:grpSp>
          <p:nvGrpSpPr>
            <p:cNvPr id="54" name="Gruppieren 53"/>
            <p:cNvGrpSpPr/>
            <p:nvPr/>
          </p:nvGrpSpPr>
          <p:grpSpPr>
            <a:xfrm>
              <a:off x="2794654" y="2312876"/>
              <a:ext cx="1742031" cy="369332"/>
              <a:chOff x="7128284" y="5783417"/>
              <a:chExt cx="1742031" cy="369332"/>
            </a:xfrm>
          </p:grpSpPr>
          <p:sp>
            <p:nvSpPr>
              <p:cNvPr id="36" name="Ellipse 35"/>
              <p:cNvSpPr/>
              <p:nvPr/>
            </p:nvSpPr>
            <p:spPr>
              <a:xfrm>
                <a:off x="7128284" y="5848237"/>
                <a:ext cx="239692" cy="239692"/>
              </a:xfrm>
              <a:prstGeom prst="ellipse">
                <a:avLst/>
              </a:prstGeom>
              <a:solidFill>
                <a:srgbClr val="00B05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>
                <a:off x="7563547" y="5783417"/>
                <a:ext cx="1306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high </a:t>
                </a:r>
                <a:r>
                  <a:rPr lang="de-DE" dirty="0" err="1"/>
                  <a:t>quality</a:t>
                </a:r>
                <a:endParaRPr lang="de-DE" dirty="0"/>
              </a:p>
            </p:txBody>
          </p:sp>
        </p:grpSp>
        <p:grpSp>
          <p:nvGrpSpPr>
            <p:cNvPr id="55" name="Gruppieren 54"/>
            <p:cNvGrpSpPr/>
            <p:nvPr/>
          </p:nvGrpSpPr>
          <p:grpSpPr>
            <a:xfrm>
              <a:off x="4935255" y="2312876"/>
              <a:ext cx="1652969" cy="369332"/>
              <a:chOff x="7128284" y="6202689"/>
              <a:chExt cx="1652969" cy="369332"/>
            </a:xfrm>
          </p:grpSpPr>
          <p:sp>
            <p:nvSpPr>
              <p:cNvPr id="37" name="Ellipse 36"/>
              <p:cNvSpPr/>
              <p:nvPr/>
            </p:nvSpPr>
            <p:spPr>
              <a:xfrm>
                <a:off x="7128284" y="6267509"/>
                <a:ext cx="239692" cy="239692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>
                <a:off x="7563547" y="6202689"/>
                <a:ext cx="12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/>
                  <a:t>low</a:t>
                </a:r>
                <a:r>
                  <a:rPr lang="de-DE" dirty="0"/>
                  <a:t> </a:t>
                </a:r>
                <a:r>
                  <a:rPr lang="de-DE" dirty="0" err="1"/>
                  <a:t>quality</a:t>
                </a:r>
                <a:endParaRPr lang="de-DE" dirty="0"/>
              </a:p>
            </p:txBody>
          </p:sp>
        </p:grpSp>
      </p:grpSp>
      <p:sp>
        <p:nvSpPr>
          <p:cNvPr id="45" name="Textfeld 44"/>
          <p:cNvSpPr txBox="1"/>
          <p:nvPr/>
        </p:nvSpPr>
        <p:spPr>
          <a:xfrm>
            <a:off x="3063628" y="3007985"/>
            <a:ext cx="32031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overlap</a:t>
            </a:r>
            <a:endParaRPr lang="de-DE" dirty="0"/>
          </a:p>
        </p:txBody>
      </p:sp>
      <p:grpSp>
        <p:nvGrpSpPr>
          <p:cNvPr id="61" name="Gruppieren 60"/>
          <p:cNvGrpSpPr/>
          <p:nvPr/>
        </p:nvGrpSpPr>
        <p:grpSpPr>
          <a:xfrm>
            <a:off x="5478330" y="3463751"/>
            <a:ext cx="2664296" cy="64368"/>
            <a:chOff x="5478330" y="3463751"/>
            <a:chExt cx="2664296" cy="64368"/>
          </a:xfrm>
        </p:grpSpPr>
        <p:sp>
          <p:nvSpPr>
            <p:cNvPr id="58" name="Rechteck 57"/>
            <p:cNvSpPr/>
            <p:nvPr/>
          </p:nvSpPr>
          <p:spPr>
            <a:xfrm>
              <a:off x="5478330" y="3463751"/>
              <a:ext cx="173790" cy="6436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5652120" y="3464495"/>
              <a:ext cx="2490506" cy="636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1001374" y="3399383"/>
            <a:ext cx="2664296" cy="64368"/>
            <a:chOff x="1001374" y="3399383"/>
            <a:chExt cx="2664296" cy="64368"/>
          </a:xfrm>
        </p:grpSpPr>
        <p:sp>
          <p:nvSpPr>
            <p:cNvPr id="57" name="Rechteck 56"/>
            <p:cNvSpPr/>
            <p:nvPr/>
          </p:nvSpPr>
          <p:spPr>
            <a:xfrm>
              <a:off x="3491880" y="3399383"/>
              <a:ext cx="173790" cy="6436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1001374" y="3399383"/>
              <a:ext cx="2490506" cy="636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8588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Workflow I – </a:t>
            </a:r>
            <a:r>
              <a:rPr lang="de-DE" sz="3200" b="1" dirty="0" err="1">
                <a:solidFill>
                  <a:schemeClr val="bg1"/>
                </a:solidFill>
              </a:rPr>
              <a:t>Mainprocess</a:t>
            </a:r>
            <a:r>
              <a:rPr lang="de-DE" sz="3200" b="1" dirty="0">
                <a:solidFill>
                  <a:schemeClr val="bg1"/>
                </a:solidFill>
              </a:rPr>
              <a:t> (</a:t>
            </a:r>
            <a:r>
              <a:rPr lang="de-DE" sz="3200" b="1" dirty="0" err="1">
                <a:solidFill>
                  <a:schemeClr val="bg1"/>
                </a:solidFill>
              </a:rPr>
              <a:t>overview</a:t>
            </a:r>
            <a:r>
              <a:rPr lang="de-DE" sz="3200" b="1" dirty="0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342" name="Gruppieren 341"/>
          <p:cNvGrpSpPr/>
          <p:nvPr/>
        </p:nvGrpSpPr>
        <p:grpSpPr>
          <a:xfrm>
            <a:off x="2231740" y="1160748"/>
            <a:ext cx="4320480" cy="4572508"/>
            <a:chOff x="2231740" y="1160748"/>
            <a:chExt cx="4320480" cy="4572508"/>
          </a:xfrm>
        </p:grpSpPr>
        <p:grpSp>
          <p:nvGrpSpPr>
            <p:cNvPr id="197" name="Gruppieren 196"/>
            <p:cNvGrpSpPr/>
            <p:nvPr/>
          </p:nvGrpSpPr>
          <p:grpSpPr>
            <a:xfrm>
              <a:off x="2231740" y="1160748"/>
              <a:ext cx="4320480" cy="828092"/>
              <a:chOff x="2411760" y="1160748"/>
              <a:chExt cx="4320480" cy="828092"/>
            </a:xfrm>
          </p:grpSpPr>
          <p:sp>
            <p:nvSpPr>
              <p:cNvPr id="5" name="Textfeld 4"/>
              <p:cNvSpPr txBox="1"/>
              <p:nvPr/>
            </p:nvSpPr>
            <p:spPr>
              <a:xfrm>
                <a:off x="2411760" y="1160748"/>
                <a:ext cx="4320480" cy="276999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b="1" dirty="0" err="1">
                    <a:solidFill>
                      <a:schemeClr val="bg1"/>
                    </a:solidFill>
                  </a:rPr>
                  <a:t>standard</a:t>
                </a:r>
                <a:r>
                  <a:rPr lang="de-DE" b="1" dirty="0">
                    <a:solidFill>
                      <a:schemeClr val="bg1"/>
                    </a:solidFill>
                  </a:rPr>
                  <a:t> </a:t>
                </a:r>
                <a:r>
                  <a:rPr lang="de-DE" b="1" dirty="0" err="1">
                    <a:solidFill>
                      <a:schemeClr val="bg1"/>
                    </a:solidFill>
                  </a:rPr>
                  <a:t>consensus</a:t>
                </a:r>
                <a:r>
                  <a:rPr lang="de-DE" b="1" dirty="0">
                    <a:solidFill>
                      <a:schemeClr val="bg1"/>
                    </a:solidFill>
                  </a:rPr>
                  <a:t> (HXB2)</a:t>
                </a:r>
              </a:p>
            </p:txBody>
          </p:sp>
          <p:grpSp>
            <p:nvGrpSpPr>
              <p:cNvPr id="30" name="Gruppieren 29"/>
              <p:cNvGrpSpPr/>
              <p:nvPr/>
            </p:nvGrpSpPr>
            <p:grpSpPr>
              <a:xfrm>
                <a:off x="3131840" y="1592780"/>
                <a:ext cx="2880220" cy="396060"/>
                <a:chOff x="3311860" y="2708920"/>
                <a:chExt cx="2880220" cy="396060"/>
              </a:xfrm>
            </p:grpSpPr>
            <p:sp>
              <p:nvSpPr>
                <p:cNvPr id="12" name="Rechteck 11"/>
                <p:cNvSpPr/>
                <p:nvPr/>
              </p:nvSpPr>
              <p:spPr>
                <a:xfrm>
                  <a:off x="3311860" y="270892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" name="Rechteck 18"/>
                <p:cNvSpPr/>
                <p:nvPr/>
              </p:nvSpPr>
              <p:spPr>
                <a:xfrm>
                  <a:off x="3347864" y="281694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" name="Rechteck 19"/>
                <p:cNvSpPr/>
                <p:nvPr/>
              </p:nvSpPr>
              <p:spPr>
                <a:xfrm>
                  <a:off x="3383868" y="292496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" name="Rechteck 20"/>
                <p:cNvSpPr/>
                <p:nvPr/>
              </p:nvSpPr>
              <p:spPr>
                <a:xfrm>
                  <a:off x="3419872" y="303298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" name="Rechteck 21"/>
                <p:cNvSpPr/>
                <p:nvPr/>
              </p:nvSpPr>
              <p:spPr>
                <a:xfrm>
                  <a:off x="4247964" y="270892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>
                <a:xfrm>
                  <a:off x="4283968" y="281694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Rechteck 23"/>
                <p:cNvSpPr/>
                <p:nvPr/>
              </p:nvSpPr>
              <p:spPr>
                <a:xfrm>
                  <a:off x="4319972" y="292496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" name="Rechteck 24"/>
                <p:cNvSpPr/>
                <p:nvPr/>
              </p:nvSpPr>
              <p:spPr>
                <a:xfrm>
                  <a:off x="4355976" y="303298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" name="Rechteck 25"/>
                <p:cNvSpPr/>
                <p:nvPr/>
              </p:nvSpPr>
              <p:spPr>
                <a:xfrm>
                  <a:off x="5184068" y="270892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" name="Rechteck 26"/>
                <p:cNvSpPr/>
                <p:nvPr/>
              </p:nvSpPr>
              <p:spPr>
                <a:xfrm>
                  <a:off x="5220072" y="281694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" name="Rechteck 27"/>
                <p:cNvSpPr/>
                <p:nvPr/>
              </p:nvSpPr>
              <p:spPr>
                <a:xfrm>
                  <a:off x="5256076" y="292496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Rechteck 28"/>
                <p:cNvSpPr/>
                <p:nvPr/>
              </p:nvSpPr>
              <p:spPr>
                <a:xfrm>
                  <a:off x="5292080" y="303298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98" name="Gruppieren 197"/>
            <p:cNvGrpSpPr/>
            <p:nvPr/>
          </p:nvGrpSpPr>
          <p:grpSpPr>
            <a:xfrm>
              <a:off x="2231740" y="2096852"/>
              <a:ext cx="4320480" cy="828092"/>
              <a:chOff x="2411760" y="1160748"/>
              <a:chExt cx="4320480" cy="828092"/>
            </a:xfrm>
          </p:grpSpPr>
          <p:sp>
            <p:nvSpPr>
              <p:cNvPr id="199" name="Textfeld 198"/>
              <p:cNvSpPr txBox="1"/>
              <p:nvPr/>
            </p:nvSpPr>
            <p:spPr>
              <a:xfrm>
                <a:off x="2411760" y="1160748"/>
                <a:ext cx="4320480" cy="276999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b="1" dirty="0" err="1">
                    <a:solidFill>
                      <a:schemeClr val="bg1"/>
                    </a:solidFill>
                  </a:rPr>
                  <a:t>customized</a:t>
                </a:r>
                <a:r>
                  <a:rPr lang="de-DE" b="1" dirty="0">
                    <a:solidFill>
                      <a:schemeClr val="bg1"/>
                    </a:solidFill>
                  </a:rPr>
                  <a:t> </a:t>
                </a:r>
                <a:r>
                  <a:rPr lang="de-DE" b="1" dirty="0" err="1">
                    <a:solidFill>
                      <a:schemeClr val="bg1"/>
                    </a:solidFill>
                  </a:rPr>
                  <a:t>consensus</a:t>
                </a:r>
                <a:endParaRPr lang="de-DE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00" name="Gruppieren 199"/>
              <p:cNvGrpSpPr/>
              <p:nvPr/>
            </p:nvGrpSpPr>
            <p:grpSpPr>
              <a:xfrm>
                <a:off x="3131840" y="1592780"/>
                <a:ext cx="2880220" cy="396060"/>
                <a:chOff x="3311860" y="2708920"/>
                <a:chExt cx="2880220" cy="396060"/>
              </a:xfrm>
            </p:grpSpPr>
            <p:sp>
              <p:nvSpPr>
                <p:cNvPr id="201" name="Rechteck 200"/>
                <p:cNvSpPr/>
                <p:nvPr/>
              </p:nvSpPr>
              <p:spPr>
                <a:xfrm>
                  <a:off x="3311860" y="270892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2" name="Rechteck 201"/>
                <p:cNvSpPr/>
                <p:nvPr/>
              </p:nvSpPr>
              <p:spPr>
                <a:xfrm>
                  <a:off x="3347864" y="281694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3" name="Rechteck 202"/>
                <p:cNvSpPr/>
                <p:nvPr/>
              </p:nvSpPr>
              <p:spPr>
                <a:xfrm>
                  <a:off x="3383868" y="292496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4" name="Rechteck 203"/>
                <p:cNvSpPr/>
                <p:nvPr/>
              </p:nvSpPr>
              <p:spPr>
                <a:xfrm>
                  <a:off x="3419872" y="303298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5" name="Rechteck 204"/>
                <p:cNvSpPr/>
                <p:nvPr/>
              </p:nvSpPr>
              <p:spPr>
                <a:xfrm>
                  <a:off x="4247964" y="270892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6" name="Rechteck 205"/>
                <p:cNvSpPr/>
                <p:nvPr/>
              </p:nvSpPr>
              <p:spPr>
                <a:xfrm>
                  <a:off x="4283968" y="281694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7" name="Rechteck 206"/>
                <p:cNvSpPr/>
                <p:nvPr/>
              </p:nvSpPr>
              <p:spPr>
                <a:xfrm>
                  <a:off x="4319972" y="292496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8" name="Rechteck 207"/>
                <p:cNvSpPr/>
                <p:nvPr/>
              </p:nvSpPr>
              <p:spPr>
                <a:xfrm>
                  <a:off x="4355976" y="303298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9" name="Rechteck 208"/>
                <p:cNvSpPr/>
                <p:nvPr/>
              </p:nvSpPr>
              <p:spPr>
                <a:xfrm>
                  <a:off x="5184068" y="270892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0" name="Rechteck 209"/>
                <p:cNvSpPr/>
                <p:nvPr/>
              </p:nvSpPr>
              <p:spPr>
                <a:xfrm>
                  <a:off x="5220072" y="281694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1" name="Rechteck 210"/>
                <p:cNvSpPr/>
                <p:nvPr/>
              </p:nvSpPr>
              <p:spPr>
                <a:xfrm>
                  <a:off x="5256076" y="292496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2" name="Rechteck 211"/>
                <p:cNvSpPr/>
                <p:nvPr/>
              </p:nvSpPr>
              <p:spPr>
                <a:xfrm>
                  <a:off x="5292080" y="303298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213" name="Gruppieren 212"/>
            <p:cNvGrpSpPr/>
            <p:nvPr/>
          </p:nvGrpSpPr>
          <p:grpSpPr>
            <a:xfrm>
              <a:off x="2231740" y="3032956"/>
              <a:ext cx="4320480" cy="828092"/>
              <a:chOff x="2411760" y="1160748"/>
              <a:chExt cx="4320480" cy="828092"/>
            </a:xfrm>
          </p:grpSpPr>
          <p:sp>
            <p:nvSpPr>
              <p:cNvPr id="214" name="Textfeld 213"/>
              <p:cNvSpPr txBox="1"/>
              <p:nvPr/>
            </p:nvSpPr>
            <p:spPr>
              <a:xfrm>
                <a:off x="2411760" y="1160748"/>
                <a:ext cx="4320480" cy="276999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b="1" dirty="0" err="1">
                    <a:solidFill>
                      <a:schemeClr val="bg1"/>
                    </a:solidFill>
                  </a:rPr>
                  <a:t>improve</a:t>
                </a:r>
                <a:r>
                  <a:rPr lang="de-DE" b="1" dirty="0">
                    <a:solidFill>
                      <a:schemeClr val="bg1"/>
                    </a:solidFill>
                  </a:rPr>
                  <a:t> </a:t>
                </a:r>
                <a:r>
                  <a:rPr lang="de-DE" b="1" dirty="0" err="1">
                    <a:solidFill>
                      <a:schemeClr val="bg1"/>
                    </a:solidFill>
                  </a:rPr>
                  <a:t>consensus</a:t>
                </a:r>
                <a:r>
                  <a:rPr lang="de-DE" b="1" dirty="0">
                    <a:solidFill>
                      <a:schemeClr val="bg1"/>
                    </a:solidFill>
                  </a:rPr>
                  <a:t>, </a:t>
                </a:r>
                <a:r>
                  <a:rPr lang="de-DE" b="1" dirty="0" err="1">
                    <a:solidFill>
                      <a:schemeClr val="bg1"/>
                    </a:solidFill>
                  </a:rPr>
                  <a:t>consider</a:t>
                </a:r>
                <a:r>
                  <a:rPr lang="de-DE" b="1" dirty="0">
                    <a:solidFill>
                      <a:schemeClr val="bg1"/>
                    </a:solidFill>
                  </a:rPr>
                  <a:t> </a:t>
                </a:r>
                <a:r>
                  <a:rPr lang="de-DE" b="1" dirty="0" err="1">
                    <a:solidFill>
                      <a:schemeClr val="bg1"/>
                    </a:solidFill>
                  </a:rPr>
                  <a:t>deletions</a:t>
                </a:r>
                <a:endParaRPr lang="de-DE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5" name="Gruppieren 214"/>
              <p:cNvGrpSpPr/>
              <p:nvPr/>
            </p:nvGrpSpPr>
            <p:grpSpPr>
              <a:xfrm>
                <a:off x="3131840" y="1592780"/>
                <a:ext cx="2880220" cy="396060"/>
                <a:chOff x="3311860" y="2708920"/>
                <a:chExt cx="2880220" cy="396060"/>
              </a:xfrm>
            </p:grpSpPr>
            <p:sp>
              <p:nvSpPr>
                <p:cNvPr id="216" name="Rechteck 215"/>
                <p:cNvSpPr/>
                <p:nvPr/>
              </p:nvSpPr>
              <p:spPr>
                <a:xfrm>
                  <a:off x="3311860" y="270892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7" name="Rechteck 216"/>
                <p:cNvSpPr/>
                <p:nvPr/>
              </p:nvSpPr>
              <p:spPr>
                <a:xfrm>
                  <a:off x="3347864" y="281694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8" name="Rechteck 217"/>
                <p:cNvSpPr/>
                <p:nvPr/>
              </p:nvSpPr>
              <p:spPr>
                <a:xfrm>
                  <a:off x="3383868" y="292496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9" name="Rechteck 218"/>
                <p:cNvSpPr/>
                <p:nvPr/>
              </p:nvSpPr>
              <p:spPr>
                <a:xfrm>
                  <a:off x="3419872" y="303298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0" name="Rechteck 219"/>
                <p:cNvSpPr/>
                <p:nvPr/>
              </p:nvSpPr>
              <p:spPr>
                <a:xfrm>
                  <a:off x="4247964" y="270892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1" name="Rechteck 220"/>
                <p:cNvSpPr/>
                <p:nvPr/>
              </p:nvSpPr>
              <p:spPr>
                <a:xfrm>
                  <a:off x="4283968" y="281694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2" name="Rechteck 221"/>
                <p:cNvSpPr/>
                <p:nvPr/>
              </p:nvSpPr>
              <p:spPr>
                <a:xfrm>
                  <a:off x="4319972" y="292496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3" name="Rechteck 222"/>
                <p:cNvSpPr/>
                <p:nvPr/>
              </p:nvSpPr>
              <p:spPr>
                <a:xfrm>
                  <a:off x="4355976" y="303298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4" name="Rechteck 223"/>
                <p:cNvSpPr/>
                <p:nvPr/>
              </p:nvSpPr>
              <p:spPr>
                <a:xfrm>
                  <a:off x="5184068" y="270892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5" name="Rechteck 224"/>
                <p:cNvSpPr/>
                <p:nvPr/>
              </p:nvSpPr>
              <p:spPr>
                <a:xfrm>
                  <a:off x="5220072" y="281694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6" name="Rechteck 225"/>
                <p:cNvSpPr/>
                <p:nvPr/>
              </p:nvSpPr>
              <p:spPr>
                <a:xfrm>
                  <a:off x="5256076" y="292496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7" name="Rechteck 226"/>
                <p:cNvSpPr/>
                <p:nvPr/>
              </p:nvSpPr>
              <p:spPr>
                <a:xfrm>
                  <a:off x="5292080" y="303298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228" name="Gruppieren 227"/>
            <p:cNvGrpSpPr/>
            <p:nvPr/>
          </p:nvGrpSpPr>
          <p:grpSpPr>
            <a:xfrm>
              <a:off x="2231740" y="3969060"/>
              <a:ext cx="4320480" cy="828092"/>
              <a:chOff x="2411760" y="1160748"/>
              <a:chExt cx="4320480" cy="828092"/>
            </a:xfrm>
          </p:grpSpPr>
          <p:sp>
            <p:nvSpPr>
              <p:cNvPr id="229" name="Textfeld 228"/>
              <p:cNvSpPr txBox="1"/>
              <p:nvPr/>
            </p:nvSpPr>
            <p:spPr>
              <a:xfrm>
                <a:off x="2411760" y="1160748"/>
                <a:ext cx="4320480" cy="276999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b="1" dirty="0" err="1">
                    <a:solidFill>
                      <a:schemeClr val="bg1"/>
                    </a:solidFill>
                  </a:rPr>
                  <a:t>improve</a:t>
                </a:r>
                <a:r>
                  <a:rPr lang="de-DE" b="1" dirty="0">
                    <a:solidFill>
                      <a:schemeClr val="bg1"/>
                    </a:solidFill>
                  </a:rPr>
                  <a:t> </a:t>
                </a:r>
                <a:r>
                  <a:rPr lang="de-DE" b="1" dirty="0" err="1">
                    <a:solidFill>
                      <a:schemeClr val="bg1"/>
                    </a:solidFill>
                  </a:rPr>
                  <a:t>consensus</a:t>
                </a:r>
                <a:r>
                  <a:rPr lang="de-DE" b="1" dirty="0">
                    <a:solidFill>
                      <a:schemeClr val="bg1"/>
                    </a:solidFill>
                  </a:rPr>
                  <a:t>, </a:t>
                </a:r>
                <a:r>
                  <a:rPr lang="de-DE" b="1" dirty="0" err="1">
                    <a:solidFill>
                      <a:schemeClr val="bg1"/>
                    </a:solidFill>
                  </a:rPr>
                  <a:t>consider</a:t>
                </a:r>
                <a:r>
                  <a:rPr lang="de-DE" b="1" dirty="0">
                    <a:solidFill>
                      <a:schemeClr val="bg1"/>
                    </a:solidFill>
                  </a:rPr>
                  <a:t> </a:t>
                </a:r>
                <a:r>
                  <a:rPr lang="de-DE" b="1" dirty="0" err="1">
                    <a:solidFill>
                      <a:schemeClr val="bg1"/>
                    </a:solidFill>
                  </a:rPr>
                  <a:t>insertions</a:t>
                </a:r>
                <a:endParaRPr lang="de-DE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30" name="Gruppieren 229"/>
              <p:cNvGrpSpPr/>
              <p:nvPr/>
            </p:nvGrpSpPr>
            <p:grpSpPr>
              <a:xfrm>
                <a:off x="3131840" y="1592780"/>
                <a:ext cx="2880220" cy="396060"/>
                <a:chOff x="3311860" y="2708920"/>
                <a:chExt cx="2880220" cy="396060"/>
              </a:xfrm>
            </p:grpSpPr>
            <p:sp>
              <p:nvSpPr>
                <p:cNvPr id="231" name="Rechteck 230"/>
                <p:cNvSpPr/>
                <p:nvPr/>
              </p:nvSpPr>
              <p:spPr>
                <a:xfrm>
                  <a:off x="3311860" y="270892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2" name="Rechteck 231"/>
                <p:cNvSpPr/>
                <p:nvPr/>
              </p:nvSpPr>
              <p:spPr>
                <a:xfrm>
                  <a:off x="3347864" y="281694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3" name="Rechteck 232"/>
                <p:cNvSpPr/>
                <p:nvPr/>
              </p:nvSpPr>
              <p:spPr>
                <a:xfrm>
                  <a:off x="3383868" y="292496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4" name="Rechteck 233"/>
                <p:cNvSpPr/>
                <p:nvPr/>
              </p:nvSpPr>
              <p:spPr>
                <a:xfrm>
                  <a:off x="3419872" y="303298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5" name="Rechteck 234"/>
                <p:cNvSpPr/>
                <p:nvPr/>
              </p:nvSpPr>
              <p:spPr>
                <a:xfrm>
                  <a:off x="4247964" y="270892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6" name="Rechteck 235"/>
                <p:cNvSpPr/>
                <p:nvPr/>
              </p:nvSpPr>
              <p:spPr>
                <a:xfrm>
                  <a:off x="4283968" y="281694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7" name="Rechteck 236"/>
                <p:cNvSpPr/>
                <p:nvPr/>
              </p:nvSpPr>
              <p:spPr>
                <a:xfrm>
                  <a:off x="4319972" y="292496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8" name="Rechteck 237"/>
                <p:cNvSpPr/>
                <p:nvPr/>
              </p:nvSpPr>
              <p:spPr>
                <a:xfrm>
                  <a:off x="4355976" y="303298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9" name="Rechteck 238"/>
                <p:cNvSpPr/>
                <p:nvPr/>
              </p:nvSpPr>
              <p:spPr>
                <a:xfrm>
                  <a:off x="5184068" y="270892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0" name="Rechteck 239"/>
                <p:cNvSpPr/>
                <p:nvPr/>
              </p:nvSpPr>
              <p:spPr>
                <a:xfrm>
                  <a:off x="5220072" y="281694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1" name="Rechteck 240"/>
                <p:cNvSpPr/>
                <p:nvPr/>
              </p:nvSpPr>
              <p:spPr>
                <a:xfrm>
                  <a:off x="5256076" y="292496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2" name="Rechteck 241"/>
                <p:cNvSpPr/>
                <p:nvPr/>
              </p:nvSpPr>
              <p:spPr>
                <a:xfrm>
                  <a:off x="5292080" y="303298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243" name="Gruppieren 242"/>
            <p:cNvGrpSpPr/>
            <p:nvPr/>
          </p:nvGrpSpPr>
          <p:grpSpPr>
            <a:xfrm>
              <a:off x="2231740" y="4905164"/>
              <a:ext cx="4320480" cy="828092"/>
              <a:chOff x="2411760" y="1160748"/>
              <a:chExt cx="4320480" cy="828092"/>
            </a:xfrm>
          </p:grpSpPr>
          <p:sp>
            <p:nvSpPr>
              <p:cNvPr id="244" name="Textfeld 243"/>
              <p:cNvSpPr txBox="1"/>
              <p:nvPr/>
            </p:nvSpPr>
            <p:spPr>
              <a:xfrm>
                <a:off x="2411760" y="1160748"/>
                <a:ext cx="4320480" cy="276999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b="1" dirty="0" err="1">
                    <a:solidFill>
                      <a:schemeClr val="bg1"/>
                    </a:solidFill>
                  </a:rPr>
                  <a:t>improve</a:t>
                </a:r>
                <a:r>
                  <a:rPr lang="de-DE" b="1" dirty="0">
                    <a:solidFill>
                      <a:schemeClr val="bg1"/>
                    </a:solidFill>
                  </a:rPr>
                  <a:t> </a:t>
                </a:r>
                <a:r>
                  <a:rPr lang="de-DE" b="1" dirty="0" err="1">
                    <a:solidFill>
                      <a:schemeClr val="bg1"/>
                    </a:solidFill>
                  </a:rPr>
                  <a:t>consensus</a:t>
                </a:r>
                <a:r>
                  <a:rPr lang="de-DE" b="1" dirty="0">
                    <a:solidFill>
                      <a:schemeClr val="bg1"/>
                    </a:solidFill>
                  </a:rPr>
                  <a:t>, </a:t>
                </a:r>
                <a:r>
                  <a:rPr lang="de-DE" b="1" dirty="0" err="1">
                    <a:solidFill>
                      <a:schemeClr val="bg1"/>
                    </a:solidFill>
                  </a:rPr>
                  <a:t>consider</a:t>
                </a:r>
                <a:r>
                  <a:rPr lang="de-DE" b="1" dirty="0">
                    <a:solidFill>
                      <a:schemeClr val="bg1"/>
                    </a:solidFill>
                  </a:rPr>
                  <a:t> </a:t>
                </a:r>
                <a:r>
                  <a:rPr lang="de-DE" b="1" dirty="0" err="1">
                    <a:solidFill>
                      <a:schemeClr val="bg1"/>
                    </a:solidFill>
                  </a:rPr>
                  <a:t>deletions</a:t>
                </a:r>
                <a:endParaRPr lang="de-DE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45" name="Gruppieren 244"/>
              <p:cNvGrpSpPr/>
              <p:nvPr/>
            </p:nvGrpSpPr>
            <p:grpSpPr>
              <a:xfrm>
                <a:off x="3131840" y="1592780"/>
                <a:ext cx="2880220" cy="396060"/>
                <a:chOff x="3311860" y="2708920"/>
                <a:chExt cx="2880220" cy="396060"/>
              </a:xfrm>
            </p:grpSpPr>
            <p:sp>
              <p:nvSpPr>
                <p:cNvPr id="246" name="Rechteck 245"/>
                <p:cNvSpPr/>
                <p:nvPr/>
              </p:nvSpPr>
              <p:spPr>
                <a:xfrm>
                  <a:off x="3311860" y="270892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7" name="Rechteck 246"/>
                <p:cNvSpPr/>
                <p:nvPr/>
              </p:nvSpPr>
              <p:spPr>
                <a:xfrm>
                  <a:off x="3347864" y="281694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8" name="Rechteck 247"/>
                <p:cNvSpPr/>
                <p:nvPr/>
              </p:nvSpPr>
              <p:spPr>
                <a:xfrm>
                  <a:off x="3383868" y="292496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9" name="Rechteck 248"/>
                <p:cNvSpPr/>
                <p:nvPr/>
              </p:nvSpPr>
              <p:spPr>
                <a:xfrm>
                  <a:off x="3419872" y="303298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0" name="Rechteck 249"/>
                <p:cNvSpPr/>
                <p:nvPr/>
              </p:nvSpPr>
              <p:spPr>
                <a:xfrm>
                  <a:off x="4247964" y="270892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1" name="Rechteck 250"/>
                <p:cNvSpPr/>
                <p:nvPr/>
              </p:nvSpPr>
              <p:spPr>
                <a:xfrm>
                  <a:off x="4283968" y="281694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2" name="Rechteck 251"/>
                <p:cNvSpPr/>
                <p:nvPr/>
              </p:nvSpPr>
              <p:spPr>
                <a:xfrm>
                  <a:off x="4319972" y="292496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3" name="Rechteck 252"/>
                <p:cNvSpPr/>
                <p:nvPr/>
              </p:nvSpPr>
              <p:spPr>
                <a:xfrm>
                  <a:off x="4355976" y="303298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4" name="Rechteck 253"/>
                <p:cNvSpPr/>
                <p:nvPr/>
              </p:nvSpPr>
              <p:spPr>
                <a:xfrm>
                  <a:off x="5184068" y="270892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5" name="Rechteck 254"/>
                <p:cNvSpPr/>
                <p:nvPr/>
              </p:nvSpPr>
              <p:spPr>
                <a:xfrm>
                  <a:off x="5220072" y="281694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6" name="Rechteck 255"/>
                <p:cNvSpPr/>
                <p:nvPr/>
              </p:nvSpPr>
              <p:spPr>
                <a:xfrm>
                  <a:off x="5256076" y="292496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7" name="Rechteck 256"/>
                <p:cNvSpPr/>
                <p:nvPr/>
              </p:nvSpPr>
              <p:spPr>
                <a:xfrm>
                  <a:off x="5292080" y="303298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278" name="Gruppieren 277"/>
          <p:cNvGrpSpPr/>
          <p:nvPr/>
        </p:nvGrpSpPr>
        <p:grpSpPr>
          <a:xfrm>
            <a:off x="1570976" y="1214734"/>
            <a:ext cx="601447" cy="828092"/>
            <a:chOff x="679362" y="1592796"/>
            <a:chExt cx="601447" cy="828092"/>
          </a:xfrm>
        </p:grpSpPr>
        <p:cxnSp>
          <p:nvCxnSpPr>
            <p:cNvPr id="275" name="Gerade Verbindung mit Pfeil 274"/>
            <p:cNvCxnSpPr/>
            <p:nvPr/>
          </p:nvCxnSpPr>
          <p:spPr>
            <a:xfrm>
              <a:off x="971600" y="1592796"/>
              <a:ext cx="0" cy="8280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/>
          </p:nvSpPr>
          <p:spPr>
            <a:xfrm>
              <a:off x="679362" y="1808820"/>
              <a:ext cx="60144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err="1"/>
                <a:t>map</a:t>
              </a:r>
              <a:endParaRPr lang="de-DE" dirty="0"/>
            </a:p>
          </p:txBody>
        </p:sp>
      </p:grpSp>
      <p:grpSp>
        <p:nvGrpSpPr>
          <p:cNvPr id="279" name="Gruppieren 278"/>
          <p:cNvGrpSpPr/>
          <p:nvPr/>
        </p:nvGrpSpPr>
        <p:grpSpPr>
          <a:xfrm>
            <a:off x="1570976" y="2150838"/>
            <a:ext cx="601447" cy="828092"/>
            <a:chOff x="679363" y="1592796"/>
            <a:chExt cx="601447" cy="828092"/>
          </a:xfrm>
        </p:grpSpPr>
        <p:cxnSp>
          <p:nvCxnSpPr>
            <p:cNvPr id="280" name="Gerade Verbindung mit Pfeil 279"/>
            <p:cNvCxnSpPr/>
            <p:nvPr/>
          </p:nvCxnSpPr>
          <p:spPr>
            <a:xfrm>
              <a:off x="971600" y="1592796"/>
              <a:ext cx="0" cy="8280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Textfeld 280"/>
            <p:cNvSpPr txBox="1"/>
            <p:nvPr/>
          </p:nvSpPr>
          <p:spPr>
            <a:xfrm>
              <a:off x="679363" y="1808820"/>
              <a:ext cx="60144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err="1"/>
                <a:t>map</a:t>
              </a:r>
              <a:endParaRPr lang="de-DE" dirty="0"/>
            </a:p>
          </p:txBody>
        </p:sp>
      </p:grpSp>
      <p:grpSp>
        <p:nvGrpSpPr>
          <p:cNvPr id="282" name="Gruppieren 281"/>
          <p:cNvGrpSpPr/>
          <p:nvPr/>
        </p:nvGrpSpPr>
        <p:grpSpPr>
          <a:xfrm>
            <a:off x="1579463" y="3194962"/>
            <a:ext cx="601447" cy="828092"/>
            <a:chOff x="679363" y="1592796"/>
            <a:chExt cx="601447" cy="828092"/>
          </a:xfrm>
        </p:grpSpPr>
        <p:cxnSp>
          <p:nvCxnSpPr>
            <p:cNvPr id="283" name="Gerade Verbindung mit Pfeil 282"/>
            <p:cNvCxnSpPr/>
            <p:nvPr/>
          </p:nvCxnSpPr>
          <p:spPr>
            <a:xfrm>
              <a:off x="971600" y="1592796"/>
              <a:ext cx="0" cy="8280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feld 283"/>
            <p:cNvSpPr txBox="1"/>
            <p:nvPr/>
          </p:nvSpPr>
          <p:spPr>
            <a:xfrm>
              <a:off x="679363" y="1808820"/>
              <a:ext cx="60144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err="1"/>
                <a:t>map</a:t>
              </a:r>
              <a:endParaRPr lang="de-DE" dirty="0"/>
            </a:p>
          </p:txBody>
        </p:sp>
      </p:grpSp>
      <p:grpSp>
        <p:nvGrpSpPr>
          <p:cNvPr id="285" name="Gruppieren 284"/>
          <p:cNvGrpSpPr/>
          <p:nvPr/>
        </p:nvGrpSpPr>
        <p:grpSpPr>
          <a:xfrm>
            <a:off x="1589023" y="4131066"/>
            <a:ext cx="601447" cy="828092"/>
            <a:chOff x="679363" y="1592796"/>
            <a:chExt cx="601447" cy="828092"/>
          </a:xfrm>
        </p:grpSpPr>
        <p:cxnSp>
          <p:nvCxnSpPr>
            <p:cNvPr id="286" name="Gerade Verbindung mit Pfeil 285"/>
            <p:cNvCxnSpPr/>
            <p:nvPr/>
          </p:nvCxnSpPr>
          <p:spPr>
            <a:xfrm>
              <a:off x="971600" y="1592796"/>
              <a:ext cx="0" cy="8280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feld 286"/>
            <p:cNvSpPr txBox="1"/>
            <p:nvPr/>
          </p:nvSpPr>
          <p:spPr>
            <a:xfrm>
              <a:off x="679363" y="1808820"/>
              <a:ext cx="60144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err="1"/>
                <a:t>map</a:t>
              </a:r>
              <a:endParaRPr lang="de-DE" dirty="0"/>
            </a:p>
          </p:txBody>
        </p:sp>
      </p:grpSp>
      <p:sp>
        <p:nvSpPr>
          <p:cNvPr id="299" name="Textfeld 298"/>
          <p:cNvSpPr txBox="1"/>
          <p:nvPr/>
        </p:nvSpPr>
        <p:spPr>
          <a:xfrm rot="-5400000">
            <a:off x="-1886071" y="3344504"/>
            <a:ext cx="4644517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de-DE" b="1" dirty="0" err="1"/>
              <a:t>trimmed</a:t>
            </a:r>
            <a:r>
              <a:rPr lang="de-DE" b="1" dirty="0"/>
              <a:t> </a:t>
            </a:r>
            <a:r>
              <a:rPr lang="de-DE" b="1" dirty="0" err="1"/>
              <a:t>reads</a:t>
            </a:r>
            <a:endParaRPr lang="de-DE" b="1" dirty="0"/>
          </a:p>
        </p:txBody>
      </p:sp>
      <p:grpSp>
        <p:nvGrpSpPr>
          <p:cNvPr id="307" name="Gruppieren 306"/>
          <p:cNvGrpSpPr/>
          <p:nvPr/>
        </p:nvGrpSpPr>
        <p:grpSpPr>
          <a:xfrm>
            <a:off x="1579463" y="5067170"/>
            <a:ext cx="601447" cy="828092"/>
            <a:chOff x="679363" y="1592796"/>
            <a:chExt cx="601447" cy="828092"/>
          </a:xfrm>
        </p:grpSpPr>
        <p:cxnSp>
          <p:nvCxnSpPr>
            <p:cNvPr id="308" name="Gerade Verbindung mit Pfeil 307"/>
            <p:cNvCxnSpPr/>
            <p:nvPr/>
          </p:nvCxnSpPr>
          <p:spPr>
            <a:xfrm>
              <a:off x="971600" y="1592796"/>
              <a:ext cx="0" cy="8280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feld 308"/>
            <p:cNvSpPr txBox="1"/>
            <p:nvPr/>
          </p:nvSpPr>
          <p:spPr>
            <a:xfrm>
              <a:off x="679363" y="1808820"/>
              <a:ext cx="60144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err="1"/>
                <a:t>map</a:t>
              </a:r>
              <a:endParaRPr lang="de-DE" dirty="0"/>
            </a:p>
          </p:txBody>
        </p:sp>
      </p:grpSp>
      <p:sp>
        <p:nvSpPr>
          <p:cNvPr id="310" name="Textfeld 309"/>
          <p:cNvSpPr txBox="1"/>
          <p:nvPr/>
        </p:nvSpPr>
        <p:spPr>
          <a:xfrm>
            <a:off x="2231740" y="5919663"/>
            <a:ext cx="4320479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de-DE" sz="2400" b="1" i="1" dirty="0"/>
              <a:t>final </a:t>
            </a:r>
            <a:r>
              <a:rPr lang="de-DE" sz="2400" b="1" i="1" dirty="0" err="1"/>
              <a:t>alignment</a:t>
            </a:r>
            <a:endParaRPr lang="de-DE" sz="2400" b="1" i="1" dirty="0"/>
          </a:p>
        </p:txBody>
      </p:sp>
      <p:cxnSp>
        <p:nvCxnSpPr>
          <p:cNvPr id="326" name="Gerade Verbindung mit Pfeil 325"/>
          <p:cNvCxnSpPr>
            <a:endCxn id="11" idx="1"/>
          </p:cNvCxnSpPr>
          <p:nvPr/>
        </p:nvCxnSpPr>
        <p:spPr>
          <a:xfrm>
            <a:off x="971600" y="1615424"/>
            <a:ext cx="599376" cy="0"/>
          </a:xfrm>
          <a:prstGeom prst="straightConnector1">
            <a:avLst/>
          </a:prstGeom>
          <a:ln w="381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Gerade Verbindung mit Pfeil 328"/>
          <p:cNvCxnSpPr>
            <a:endCxn id="281" idx="1"/>
          </p:cNvCxnSpPr>
          <p:nvPr/>
        </p:nvCxnSpPr>
        <p:spPr>
          <a:xfrm>
            <a:off x="971600" y="2551528"/>
            <a:ext cx="599376" cy="0"/>
          </a:xfrm>
          <a:prstGeom prst="straightConnector1">
            <a:avLst/>
          </a:prstGeom>
          <a:ln w="381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Gerade Verbindung mit Pfeil 332"/>
          <p:cNvCxnSpPr>
            <a:endCxn id="284" idx="1"/>
          </p:cNvCxnSpPr>
          <p:nvPr/>
        </p:nvCxnSpPr>
        <p:spPr>
          <a:xfrm>
            <a:off x="971600" y="3595652"/>
            <a:ext cx="607863" cy="0"/>
          </a:xfrm>
          <a:prstGeom prst="straightConnector1">
            <a:avLst/>
          </a:prstGeom>
          <a:ln w="381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Gerade Verbindung mit Pfeil 335"/>
          <p:cNvCxnSpPr>
            <a:endCxn id="287" idx="1"/>
          </p:cNvCxnSpPr>
          <p:nvPr/>
        </p:nvCxnSpPr>
        <p:spPr>
          <a:xfrm>
            <a:off x="971600" y="4531756"/>
            <a:ext cx="617423" cy="0"/>
          </a:xfrm>
          <a:prstGeom prst="straightConnector1">
            <a:avLst/>
          </a:prstGeom>
          <a:ln w="381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Gerade Verbindung mit Pfeil 338"/>
          <p:cNvCxnSpPr>
            <a:endCxn id="309" idx="1"/>
          </p:cNvCxnSpPr>
          <p:nvPr/>
        </p:nvCxnSpPr>
        <p:spPr>
          <a:xfrm>
            <a:off x="971600" y="5467860"/>
            <a:ext cx="607863" cy="0"/>
          </a:xfrm>
          <a:prstGeom prst="straightConnector1">
            <a:avLst/>
          </a:prstGeom>
          <a:ln w="38100" cap="rnd"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Gerade Verbindung 343"/>
          <p:cNvCxnSpPr>
            <a:stCxn id="299" idx="2"/>
          </p:cNvCxnSpPr>
          <p:nvPr/>
        </p:nvCxnSpPr>
        <p:spPr>
          <a:xfrm flipV="1">
            <a:off x="574687" y="1615424"/>
            <a:ext cx="396913" cy="1867579"/>
          </a:xfrm>
          <a:prstGeom prst="line">
            <a:avLst/>
          </a:prstGeom>
          <a:ln w="38100"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Gerade Verbindung 347"/>
          <p:cNvCxnSpPr>
            <a:stCxn id="299" idx="2"/>
          </p:cNvCxnSpPr>
          <p:nvPr/>
        </p:nvCxnSpPr>
        <p:spPr>
          <a:xfrm flipV="1">
            <a:off x="574687" y="2549213"/>
            <a:ext cx="396913" cy="933790"/>
          </a:xfrm>
          <a:prstGeom prst="line">
            <a:avLst/>
          </a:prstGeom>
          <a:ln w="38100" cap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Gerade Verbindung 351"/>
          <p:cNvCxnSpPr>
            <a:stCxn id="299" idx="2"/>
          </p:cNvCxnSpPr>
          <p:nvPr/>
        </p:nvCxnSpPr>
        <p:spPr>
          <a:xfrm>
            <a:off x="574687" y="3483003"/>
            <a:ext cx="396913" cy="112649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Gerade Verbindung 355"/>
          <p:cNvCxnSpPr>
            <a:stCxn id="299" idx="2"/>
          </p:cNvCxnSpPr>
          <p:nvPr/>
        </p:nvCxnSpPr>
        <p:spPr>
          <a:xfrm>
            <a:off x="574687" y="3483003"/>
            <a:ext cx="396913" cy="10487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299" idx="2"/>
          </p:cNvCxnSpPr>
          <p:nvPr/>
        </p:nvCxnSpPr>
        <p:spPr>
          <a:xfrm>
            <a:off x="574687" y="3483003"/>
            <a:ext cx="396913" cy="1984857"/>
          </a:xfrm>
          <a:prstGeom prst="line">
            <a:avLst/>
          </a:prstGeom>
          <a:ln w="38100" cap="flat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083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1151620" y="1772816"/>
            <a:ext cx="7329496" cy="310056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de-DE" sz="2400" b="1" dirty="0">
                <a:solidFill>
                  <a:srgbClr val="FF0000"/>
                </a:solidFill>
              </a:rPr>
              <a:t>15 </a:t>
            </a:r>
            <a:r>
              <a:rPr lang="de-DE" sz="2400" b="1" dirty="0" err="1">
                <a:solidFill>
                  <a:srgbClr val="FF0000"/>
                </a:solidFill>
              </a:rPr>
              <a:t>reads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of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many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thousands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799692" y="1772816"/>
            <a:ext cx="4117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0000"/>
                </a:solidFill>
              </a:rPr>
              <a:t>20 </a:t>
            </a:r>
            <a:r>
              <a:rPr lang="de-DE" sz="2400" b="1" dirty="0" err="1">
                <a:solidFill>
                  <a:srgbClr val="FF0000"/>
                </a:solidFill>
              </a:rPr>
              <a:t>positions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of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many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hundreds</a:t>
            </a:r>
            <a:endParaRPr lang="de-DE" sz="2400" b="1" dirty="0">
              <a:solidFill>
                <a:srgbClr val="FF000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Workflow I – </a:t>
            </a:r>
            <a:r>
              <a:rPr lang="de-DE" sz="3200" b="1" dirty="0" err="1">
                <a:solidFill>
                  <a:schemeClr val="bg1"/>
                </a:solidFill>
              </a:rPr>
              <a:t>Mainprocess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cycle</a:t>
            </a:r>
            <a:r>
              <a:rPr lang="de-DE" sz="3200" b="1" dirty="0">
                <a:solidFill>
                  <a:schemeClr val="bg1"/>
                </a:solidFill>
              </a:rPr>
              <a:t> 1</a:t>
            </a:r>
          </a:p>
        </p:txBody>
      </p:sp>
      <p:graphicFrame>
        <p:nvGraphicFramePr>
          <p:cNvPr id="78" name="Tabel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881185"/>
              </p:ext>
            </p:extLst>
          </p:nvPr>
        </p:nvGraphicFramePr>
        <p:xfrm>
          <a:off x="251520" y="1268760"/>
          <a:ext cx="8229596" cy="4635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87778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4635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 err="1">
                          <a:effectLst/>
                          <a:latin typeface="+mn-lt"/>
                        </a:rPr>
                        <a:t>standard</a:t>
                      </a:r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de-DE" sz="1300" b="1" u="none" strike="noStrike" dirty="0" err="1">
                          <a:effectLst/>
                          <a:latin typeface="+mn-lt"/>
                        </a:rPr>
                        <a:t>reference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C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C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C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C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T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C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G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T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C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C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T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G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T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Num</a:t>
                      </a:r>
                      <a:r>
                        <a:rPr lang="de-DE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de-DE" sz="13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of</a:t>
                      </a:r>
                      <a:r>
                        <a:rPr lang="de-DE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Hits</a:t>
                      </a:r>
                      <a:endParaRPr lang="de-DE" sz="13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Num</a:t>
                      </a:r>
                      <a:r>
                        <a:rPr lang="de-DE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de-DE" sz="13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of</a:t>
                      </a:r>
                      <a:r>
                        <a:rPr lang="de-DE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Errors</a:t>
                      </a:r>
                      <a:endParaRPr lang="de-DE" sz="13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Score</a:t>
                      </a:r>
                    </a:p>
                    <a:p>
                      <a:pPr algn="ctr" fontAlgn="b"/>
                      <a:r>
                        <a:rPr lang="de-DE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(Hits - Errors)</a:t>
                      </a:r>
                      <a:endParaRPr lang="de-DE" sz="12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Tabel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834126"/>
              </p:ext>
            </p:extLst>
          </p:nvPr>
        </p:nvGraphicFramePr>
        <p:xfrm>
          <a:off x="251520" y="1772816"/>
          <a:ext cx="8229596" cy="310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87778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read_01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read_02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read_03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read_04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read_05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read_06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read_07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read_08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read_09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read_10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read_11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 gridSpan="20"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unmapped</a:t>
                      </a:r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</a:t>
                      </a:r>
                      <a:r>
                        <a:rPr lang="de-DE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</a:t>
                      </a:r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much</a:t>
                      </a:r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errors</a:t>
                      </a:r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read_12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 gridSpan="20"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unmapped</a:t>
                      </a:r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</a:t>
                      </a:r>
                      <a:r>
                        <a:rPr lang="de-DE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</a:t>
                      </a:r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much</a:t>
                      </a:r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errors</a:t>
                      </a:r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read_13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 gridSpan="20"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unmapped</a:t>
                      </a:r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</a:t>
                      </a:r>
                      <a:r>
                        <a:rPr lang="de-DE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</a:t>
                      </a:r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much</a:t>
                      </a:r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errors</a:t>
                      </a:r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read_14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 gridSpan="20"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unmapped</a:t>
                      </a:r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</a:t>
                      </a:r>
                      <a:r>
                        <a:rPr lang="de-DE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</a:t>
                      </a:r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much</a:t>
                      </a:r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errors</a:t>
                      </a:r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read_15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 gridSpan="20"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unmapped</a:t>
                      </a:r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</a:t>
                      </a:r>
                      <a:r>
                        <a:rPr lang="de-DE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</a:t>
                      </a:r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much</a:t>
                      </a:r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3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errors</a:t>
                      </a:r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4" marR="8584" marT="858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80" name="Tabel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612951"/>
              </p:ext>
            </p:extLst>
          </p:nvPr>
        </p:nvGraphicFramePr>
        <p:xfrm>
          <a:off x="251520" y="4905164"/>
          <a:ext cx="8229596" cy="824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87778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∑=164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∑=36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∑=128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1" name="Tabel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262263"/>
              </p:ext>
            </p:extLst>
          </p:nvPr>
        </p:nvGraphicFramePr>
        <p:xfrm>
          <a:off x="251520" y="5805264"/>
          <a:ext cx="8229596" cy="404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87778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206026">
                <a:tc>
                  <a:txBody>
                    <a:bodyPr/>
                    <a:lstStyle/>
                    <a:p>
                      <a:pPr algn="l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consensus1</a:t>
                      </a:r>
                    </a:p>
                  </a:txBody>
                  <a:tcPr marL="8584" marR="8584" marT="8584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C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84" marR="8584" marT="8584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C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84" marR="8584" marT="8584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84" marR="8584" marT="8584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84" marR="8584" marT="8584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T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84" marR="8584" marT="8584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84" marR="8584" marT="8584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G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84" marR="8584" marT="8584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T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84" marR="8584" marT="8584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C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84" marR="8584" marT="8584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84" marR="8584" marT="8584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C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84" marR="8584" marT="8584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G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84" marR="8584" marT="8584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84" marR="8584" marT="8584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C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84" marR="8584" marT="8584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T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84" marR="8584" marT="8584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84" marR="8584" marT="8584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84" marR="8584" marT="8584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G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84" marR="8584" marT="8584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84" marR="8584" marT="8584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8584" marR="8584" marT="8584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84" marR="8584" marT="8584" marB="0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l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84" marR="8584" marT="8584" marB="0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84" marR="8584" marT="8584" marB="0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2" name="Rechteck 141"/>
          <p:cNvSpPr/>
          <p:nvPr/>
        </p:nvSpPr>
        <p:spPr>
          <a:xfrm rot="5400000">
            <a:off x="5845250" y="3785801"/>
            <a:ext cx="58673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/>
              <a:t>map against standard reference, generate consensus 1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251520" y="6309320"/>
            <a:ext cx="8503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generating</a:t>
            </a:r>
            <a:r>
              <a:rPr lang="de-DE" sz="1600" dirty="0"/>
              <a:t> consensus1 </a:t>
            </a:r>
            <a:r>
              <a:rPr lang="de-DE" sz="1600" dirty="0" err="1"/>
              <a:t>base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base</a:t>
            </a:r>
            <a:r>
              <a:rPr lang="de-DE" sz="1600" dirty="0"/>
              <a:t> </a:t>
            </a:r>
            <a:r>
              <a:rPr lang="de-DE" sz="1600" dirty="0" err="1"/>
              <a:t>using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most</a:t>
            </a:r>
            <a:r>
              <a:rPr lang="de-DE" sz="1600" dirty="0"/>
              <a:t> </a:t>
            </a:r>
            <a:r>
              <a:rPr lang="de-DE" sz="1600" dirty="0" err="1"/>
              <a:t>frequent</a:t>
            </a:r>
            <a:r>
              <a:rPr lang="de-DE" sz="1600" dirty="0"/>
              <a:t> </a:t>
            </a:r>
            <a:r>
              <a:rPr lang="de-DE" sz="1600" dirty="0" err="1"/>
              <a:t>base</a:t>
            </a:r>
            <a:r>
              <a:rPr lang="de-DE" sz="1600" dirty="0"/>
              <a:t>, </a:t>
            </a:r>
            <a:r>
              <a:rPr lang="de-DE" sz="1600" dirty="0" err="1"/>
              <a:t>ignoring</a:t>
            </a:r>
            <a:r>
              <a:rPr lang="de-DE" sz="1600" dirty="0"/>
              <a:t> </a:t>
            </a:r>
            <a:r>
              <a:rPr lang="de-DE" sz="1600" dirty="0" err="1"/>
              <a:t>insertions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deletions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870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/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rafik 44" descr="techspotlight_sequencing (2).png"/>
          <p:cNvPicPr>
            <a:picLocks noChangeAspect="1"/>
          </p:cNvPicPr>
          <p:nvPr/>
        </p:nvPicPr>
        <p:blipFill>
          <a:blip r:embed="rId5" cstate="print"/>
          <a:srcRect l="8557" t="8400" r="51354" b="50126"/>
          <a:stretch>
            <a:fillRect/>
          </a:stretch>
        </p:blipFill>
        <p:spPr>
          <a:xfrm>
            <a:off x="4767923" y="1197312"/>
            <a:ext cx="3764517" cy="5040000"/>
          </a:xfrm>
          <a:prstGeom prst="rect">
            <a:avLst/>
          </a:prstGeom>
        </p:spPr>
      </p:pic>
      <p:sp>
        <p:nvSpPr>
          <p:cNvPr id="48" name="Textfeld 47"/>
          <p:cNvSpPr txBox="1"/>
          <p:nvPr/>
        </p:nvSpPr>
        <p:spPr>
          <a:xfrm>
            <a:off x="251519" y="1272820"/>
            <a:ext cx="451640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b="1" dirty="0">
                <a:solidFill>
                  <a:schemeClr val="tx2"/>
                </a:solidFill>
              </a:rPr>
              <a:t> </a:t>
            </a:r>
            <a:r>
              <a:rPr lang="de-DE" b="1" dirty="0" err="1">
                <a:solidFill>
                  <a:schemeClr val="tx2"/>
                </a:solidFill>
              </a:rPr>
              <a:t>Prepare</a:t>
            </a:r>
            <a:r>
              <a:rPr lang="de-DE" b="1" dirty="0">
                <a:solidFill>
                  <a:schemeClr val="tx2"/>
                </a:solidFill>
              </a:rPr>
              <a:t> </a:t>
            </a:r>
            <a:r>
              <a:rPr lang="de-DE" b="1" dirty="0" err="1">
                <a:solidFill>
                  <a:schemeClr val="tx2"/>
                </a:solidFill>
              </a:rPr>
              <a:t>Genomic</a:t>
            </a:r>
            <a:r>
              <a:rPr lang="de-DE" b="1" dirty="0">
                <a:solidFill>
                  <a:schemeClr val="tx2"/>
                </a:solidFill>
              </a:rPr>
              <a:t> DNA Sample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Attach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DNA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Surface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Bridge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Amplification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Fragments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Become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Stranded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Denature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Double-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Stranded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Molecules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Complete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Amplification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Determine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First Base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Image First Base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Determine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Second Base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Image Second Chemistry Cycle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Sequencing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Over Multiple Chemistry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Cycles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2nd Gen – </a:t>
            </a:r>
            <a:r>
              <a:rPr lang="de-DE" sz="3200" b="1" dirty="0" err="1">
                <a:solidFill>
                  <a:schemeClr val="bg1"/>
                </a:solidFill>
              </a:rPr>
              <a:t>Illumina</a:t>
            </a:r>
            <a:r>
              <a:rPr lang="de-DE" sz="3200" b="1" dirty="0">
                <a:solidFill>
                  <a:schemeClr val="bg1"/>
                </a:solidFill>
              </a:rPr>
              <a:t> (</a:t>
            </a:r>
            <a:r>
              <a:rPr lang="de-DE" sz="3200" b="1" dirty="0" err="1">
                <a:solidFill>
                  <a:schemeClr val="bg1"/>
                </a:solidFill>
              </a:rPr>
              <a:t>sequencing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by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synthesis</a:t>
            </a:r>
            <a:r>
              <a:rPr lang="de-DE" sz="32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3608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415374"/>
              </p:ext>
            </p:extLst>
          </p:nvPr>
        </p:nvGraphicFramePr>
        <p:xfrm>
          <a:off x="251520" y="5805264"/>
          <a:ext cx="8229596" cy="3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87778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 err="1">
                          <a:effectLst/>
                          <a:latin typeface="+mn-lt"/>
                        </a:rPr>
                        <a:t>temp</a:t>
                      </a:r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.</a:t>
                      </a:r>
                    </a:p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consensus2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C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C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T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G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T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C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C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G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C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T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G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T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574671"/>
              </p:ext>
            </p:extLst>
          </p:nvPr>
        </p:nvGraphicFramePr>
        <p:xfrm>
          <a:off x="251520" y="4905164"/>
          <a:ext cx="8229596" cy="824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87778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∑=271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∑=29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∑=242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previous</a:t>
                      </a:r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values</a:t>
                      </a:r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</a:txBody>
                  <a:tcPr marL="0" marR="0" marT="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∑=164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∑=36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∑=128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553796"/>
              </p:ext>
            </p:extLst>
          </p:nvPr>
        </p:nvGraphicFramePr>
        <p:xfrm>
          <a:off x="251520" y="1772816"/>
          <a:ext cx="8229596" cy="3090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87778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read_01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read_02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read_03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read_04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read_05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read_06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read_07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read_08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read_09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read_10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read_11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read_12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read_13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read_14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read_15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528514"/>
              </p:ext>
            </p:extLst>
          </p:nvPr>
        </p:nvGraphicFramePr>
        <p:xfrm>
          <a:off x="251520" y="1268760"/>
          <a:ext cx="8229596" cy="4635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87778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4635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</a:rPr>
                        <a:t>consensus1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</a:rPr>
                        <a:t>C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</a:rPr>
                        <a:t>C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</a:rPr>
                        <a:t>T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</a:rPr>
                        <a:t>G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</a:rPr>
                        <a:t>T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</a:rPr>
                        <a:t>C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</a:rPr>
                        <a:t>C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</a:rPr>
                        <a:t>G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</a:rPr>
                        <a:t>C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</a:rPr>
                        <a:t>T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</a:rPr>
                        <a:t>G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</a:rPr>
                        <a:t>T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Num</a:t>
                      </a:r>
                      <a:r>
                        <a:rPr lang="de-DE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de-DE" sz="13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of</a:t>
                      </a:r>
                      <a:r>
                        <a:rPr lang="de-DE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Hits</a:t>
                      </a:r>
                      <a:endParaRPr lang="de-DE" sz="13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Num</a:t>
                      </a:r>
                      <a:r>
                        <a:rPr lang="de-DE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de-DE" sz="13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of</a:t>
                      </a:r>
                      <a:r>
                        <a:rPr lang="de-DE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Errors</a:t>
                      </a:r>
                      <a:endParaRPr lang="de-DE" sz="13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Score</a:t>
                      </a:r>
                    </a:p>
                    <a:p>
                      <a:pPr algn="ctr" fontAlgn="b"/>
                      <a:r>
                        <a:rPr lang="de-DE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(Hits - Errors)</a:t>
                      </a:r>
                      <a:endParaRPr lang="de-DE" sz="12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Workflow I – </a:t>
            </a:r>
            <a:r>
              <a:rPr lang="de-DE" sz="3200" b="1" dirty="0" err="1">
                <a:solidFill>
                  <a:schemeClr val="bg1"/>
                </a:solidFill>
              </a:rPr>
              <a:t>Mainprocess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cycle</a:t>
            </a:r>
            <a:r>
              <a:rPr lang="de-DE" sz="3200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251520" y="6309320"/>
            <a:ext cx="7276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generating</a:t>
            </a:r>
            <a:r>
              <a:rPr lang="de-DE" sz="1600" dirty="0"/>
              <a:t> consensus2 </a:t>
            </a:r>
            <a:r>
              <a:rPr lang="de-DE" sz="1600" dirty="0" err="1"/>
              <a:t>base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base</a:t>
            </a:r>
            <a:r>
              <a:rPr lang="de-DE" sz="1600" dirty="0"/>
              <a:t> </a:t>
            </a:r>
            <a:r>
              <a:rPr lang="de-DE" sz="1600" dirty="0" err="1"/>
              <a:t>using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most</a:t>
            </a:r>
            <a:r>
              <a:rPr lang="de-DE" sz="1600" dirty="0"/>
              <a:t> </a:t>
            </a:r>
            <a:r>
              <a:rPr lang="de-DE" sz="1600" dirty="0" err="1"/>
              <a:t>frequent</a:t>
            </a:r>
            <a:r>
              <a:rPr lang="de-DE" sz="1600" dirty="0"/>
              <a:t> </a:t>
            </a:r>
            <a:r>
              <a:rPr lang="de-DE" sz="1600" dirty="0" err="1"/>
              <a:t>base</a:t>
            </a:r>
            <a:r>
              <a:rPr lang="de-DE" sz="1600" dirty="0"/>
              <a:t>, </a:t>
            </a:r>
            <a:r>
              <a:rPr lang="de-DE" sz="1600" dirty="0" err="1"/>
              <a:t>ignoring</a:t>
            </a:r>
            <a:r>
              <a:rPr lang="de-DE" sz="1600" dirty="0"/>
              <a:t> </a:t>
            </a:r>
            <a:r>
              <a:rPr lang="de-DE" sz="1600" dirty="0" err="1"/>
              <a:t>deletions</a:t>
            </a:r>
            <a:endParaRPr lang="de-DE" sz="1600" dirty="0"/>
          </a:p>
        </p:txBody>
      </p:sp>
      <p:sp>
        <p:nvSpPr>
          <p:cNvPr id="12" name="Rechteck 11"/>
          <p:cNvSpPr/>
          <p:nvPr/>
        </p:nvSpPr>
        <p:spPr>
          <a:xfrm rot="5400000">
            <a:off x="5845253" y="3785803"/>
            <a:ext cx="58673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/>
              <a:t>map against consensus 1, generate consensus 2</a:t>
            </a:r>
          </a:p>
        </p:txBody>
      </p:sp>
    </p:spTree>
    <p:extLst>
      <p:ext uri="{BB962C8B-B14F-4D97-AF65-F5344CB8AC3E}">
        <p14:creationId xmlns:p14="http://schemas.microsoft.com/office/powerpoint/2010/main" val="111174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833589"/>
              </p:ext>
            </p:extLst>
          </p:nvPr>
        </p:nvGraphicFramePr>
        <p:xfrm>
          <a:off x="251520" y="5805264"/>
          <a:ext cx="8229596" cy="3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925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87778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consensus2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C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C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T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G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T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C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de-DE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remove</a:t>
                      </a:r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C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T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G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T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346266"/>
              </p:ext>
            </p:extLst>
          </p:nvPr>
        </p:nvGraphicFramePr>
        <p:xfrm>
          <a:off x="251520" y="4905164"/>
          <a:ext cx="8229596" cy="824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87778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∑=267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∑=33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∑=222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945292"/>
              </p:ext>
            </p:extLst>
          </p:nvPr>
        </p:nvGraphicFramePr>
        <p:xfrm>
          <a:off x="251520" y="1772816"/>
          <a:ext cx="8229596" cy="3090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87778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read_101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read_102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read_103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read_104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read_105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read_106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read_107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read_108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read_109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read_110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read_111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read_112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read_113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read_114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read_115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337248"/>
              </p:ext>
            </p:extLst>
          </p:nvPr>
        </p:nvGraphicFramePr>
        <p:xfrm>
          <a:off x="251520" y="1268760"/>
          <a:ext cx="8229596" cy="4635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87778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4635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 err="1">
                          <a:effectLst/>
                          <a:latin typeface="+mn-lt"/>
                        </a:rPr>
                        <a:t>temp</a:t>
                      </a:r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.</a:t>
                      </a:r>
                    </a:p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consensus2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Num</a:t>
                      </a:r>
                      <a:r>
                        <a:rPr lang="de-DE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de-DE" sz="13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of</a:t>
                      </a:r>
                      <a:r>
                        <a:rPr lang="de-DE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Hits</a:t>
                      </a:r>
                      <a:endParaRPr lang="de-DE" sz="13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Num</a:t>
                      </a:r>
                      <a:r>
                        <a:rPr lang="de-DE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de-DE" sz="13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of</a:t>
                      </a:r>
                      <a:r>
                        <a:rPr lang="de-DE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Errors</a:t>
                      </a:r>
                      <a:endParaRPr lang="de-DE" sz="13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Score</a:t>
                      </a:r>
                    </a:p>
                    <a:p>
                      <a:pPr algn="ctr" fontAlgn="b"/>
                      <a:r>
                        <a:rPr lang="de-DE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(Hits - Errors)</a:t>
                      </a:r>
                      <a:endParaRPr lang="de-DE" sz="12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Workflow I – </a:t>
            </a:r>
            <a:r>
              <a:rPr lang="de-DE" sz="3200" b="1" dirty="0" err="1">
                <a:solidFill>
                  <a:schemeClr val="bg1"/>
                </a:solidFill>
              </a:rPr>
              <a:t>Mainprocess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cycle</a:t>
            </a:r>
            <a:r>
              <a:rPr lang="de-DE" sz="3200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251520" y="6309320"/>
            <a:ext cx="5385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editing</a:t>
            </a:r>
            <a:r>
              <a:rPr lang="de-DE" sz="1600" dirty="0"/>
              <a:t> consensus2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removing</a:t>
            </a:r>
            <a:r>
              <a:rPr lang="de-DE" sz="1600" dirty="0"/>
              <a:t> </a:t>
            </a:r>
            <a:r>
              <a:rPr lang="de-DE" sz="1600" dirty="0" err="1"/>
              <a:t>deletions</a:t>
            </a:r>
            <a:r>
              <a:rPr lang="de-DE" sz="1600" dirty="0"/>
              <a:t>, </a:t>
            </a:r>
            <a:r>
              <a:rPr lang="de-DE" sz="1600" dirty="0" err="1"/>
              <a:t>ignoring</a:t>
            </a:r>
            <a:r>
              <a:rPr lang="de-DE" sz="1600" dirty="0"/>
              <a:t> </a:t>
            </a:r>
            <a:r>
              <a:rPr lang="de-DE" sz="1600" dirty="0" err="1"/>
              <a:t>insertions</a:t>
            </a:r>
            <a:endParaRPr lang="de-DE" sz="1600" dirty="0"/>
          </a:p>
        </p:txBody>
      </p:sp>
      <p:sp>
        <p:nvSpPr>
          <p:cNvPr id="12" name="Rechteck 11"/>
          <p:cNvSpPr/>
          <p:nvPr/>
        </p:nvSpPr>
        <p:spPr>
          <a:xfrm rot="5400000">
            <a:off x="5845253" y="3785803"/>
            <a:ext cx="58673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/>
              <a:t>remove deletions in consensus 2</a:t>
            </a:r>
          </a:p>
        </p:txBody>
      </p:sp>
    </p:spTree>
    <p:extLst>
      <p:ext uri="{BB962C8B-B14F-4D97-AF65-F5344CB8AC3E}">
        <p14:creationId xmlns:p14="http://schemas.microsoft.com/office/powerpoint/2010/main" val="76037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873146"/>
              </p:ext>
            </p:extLst>
          </p:nvPr>
        </p:nvGraphicFramePr>
        <p:xfrm>
          <a:off x="251520" y="5805264"/>
          <a:ext cx="8229596" cy="3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925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87778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 err="1">
                          <a:effectLst/>
                          <a:latin typeface="+mn-lt"/>
                        </a:rPr>
                        <a:t>temp</a:t>
                      </a:r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.</a:t>
                      </a:r>
                    </a:p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consensus3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C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C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T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G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T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C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de-DE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removed</a:t>
                      </a:r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C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T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G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A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T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22408"/>
              </p:ext>
            </p:extLst>
          </p:nvPr>
        </p:nvGraphicFramePr>
        <p:xfrm>
          <a:off x="251520" y="4905164"/>
          <a:ext cx="8229596" cy="824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87778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∑=255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∑=12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∑=243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previous</a:t>
                      </a:r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values</a:t>
                      </a:r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</a:txBody>
                  <a:tcPr marL="0" marR="0" marT="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∑=267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∑=33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∑=222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122407"/>
              </p:ext>
            </p:extLst>
          </p:nvPr>
        </p:nvGraphicFramePr>
        <p:xfrm>
          <a:off x="251520" y="1772816"/>
          <a:ext cx="8229596" cy="3090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87778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read_101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read_102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read_103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read_104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read_105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read_106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read_107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read_108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read_109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read_110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read_111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read_112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read_113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read_114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read_115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064259"/>
              </p:ext>
            </p:extLst>
          </p:nvPr>
        </p:nvGraphicFramePr>
        <p:xfrm>
          <a:off x="251520" y="1268760"/>
          <a:ext cx="8229596" cy="4635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925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87778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4635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consensus2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de-DE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removed</a:t>
                      </a:r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Num</a:t>
                      </a:r>
                      <a:r>
                        <a:rPr lang="de-DE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de-DE" sz="13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of</a:t>
                      </a:r>
                      <a:r>
                        <a:rPr lang="de-DE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Hits</a:t>
                      </a:r>
                      <a:endParaRPr lang="de-DE" sz="13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Num</a:t>
                      </a:r>
                      <a:r>
                        <a:rPr lang="de-DE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de-DE" sz="13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of</a:t>
                      </a:r>
                      <a:r>
                        <a:rPr lang="de-DE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Errors</a:t>
                      </a:r>
                      <a:endParaRPr lang="de-DE" sz="13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Score</a:t>
                      </a:r>
                    </a:p>
                    <a:p>
                      <a:pPr algn="ctr" fontAlgn="b"/>
                      <a:r>
                        <a:rPr lang="de-DE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(Hits - Errors)</a:t>
                      </a:r>
                      <a:endParaRPr lang="de-DE" sz="12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Workflow I – </a:t>
            </a:r>
            <a:r>
              <a:rPr lang="de-DE" sz="3200" b="1" dirty="0" err="1">
                <a:solidFill>
                  <a:schemeClr val="bg1"/>
                </a:solidFill>
              </a:rPr>
              <a:t>Mainprocess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cycle</a:t>
            </a:r>
            <a:r>
              <a:rPr lang="de-DE" sz="3200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251520" y="6309320"/>
            <a:ext cx="7327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generating</a:t>
            </a:r>
            <a:r>
              <a:rPr lang="de-DE" sz="1600" dirty="0"/>
              <a:t> consensus3 </a:t>
            </a:r>
            <a:r>
              <a:rPr lang="de-DE" sz="1600" dirty="0" err="1"/>
              <a:t>base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base</a:t>
            </a:r>
            <a:r>
              <a:rPr lang="de-DE" sz="1600" dirty="0"/>
              <a:t> </a:t>
            </a:r>
            <a:r>
              <a:rPr lang="de-DE" sz="1600" dirty="0" err="1"/>
              <a:t>using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most</a:t>
            </a:r>
            <a:r>
              <a:rPr lang="de-DE" sz="1600" dirty="0"/>
              <a:t> </a:t>
            </a:r>
            <a:r>
              <a:rPr lang="de-DE" sz="1600" dirty="0" err="1"/>
              <a:t>frequent</a:t>
            </a:r>
            <a:r>
              <a:rPr lang="de-DE" sz="1600" dirty="0"/>
              <a:t> </a:t>
            </a:r>
            <a:r>
              <a:rPr lang="de-DE" sz="1600" dirty="0" err="1"/>
              <a:t>base</a:t>
            </a:r>
            <a:r>
              <a:rPr lang="de-DE" sz="1600" dirty="0"/>
              <a:t>, </a:t>
            </a:r>
            <a:r>
              <a:rPr lang="de-DE" sz="1600" dirty="0" err="1"/>
              <a:t>ignoring</a:t>
            </a:r>
            <a:r>
              <a:rPr lang="de-DE" sz="1600" dirty="0"/>
              <a:t> </a:t>
            </a:r>
            <a:r>
              <a:rPr lang="de-DE" sz="1600" dirty="0" err="1"/>
              <a:t>insertions</a:t>
            </a:r>
            <a:endParaRPr lang="de-DE" sz="1600" dirty="0"/>
          </a:p>
        </p:txBody>
      </p:sp>
      <p:sp>
        <p:nvSpPr>
          <p:cNvPr id="12" name="Rechteck 11"/>
          <p:cNvSpPr/>
          <p:nvPr/>
        </p:nvSpPr>
        <p:spPr>
          <a:xfrm rot="5400000">
            <a:off x="5845253" y="3785803"/>
            <a:ext cx="58673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/>
              <a:t>map against consensus 2, generate consensus 3</a:t>
            </a:r>
          </a:p>
        </p:txBody>
      </p:sp>
    </p:spTree>
    <p:extLst>
      <p:ext uri="{BB962C8B-B14F-4D97-AF65-F5344CB8AC3E}">
        <p14:creationId xmlns:p14="http://schemas.microsoft.com/office/powerpoint/2010/main" val="397909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504744"/>
              </p:ext>
            </p:extLst>
          </p:nvPr>
        </p:nvGraphicFramePr>
        <p:xfrm>
          <a:off x="251520" y="5805264"/>
          <a:ext cx="8229596" cy="3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87778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consensus3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766223"/>
              </p:ext>
            </p:extLst>
          </p:nvPr>
        </p:nvGraphicFramePr>
        <p:xfrm>
          <a:off x="251520" y="4905164"/>
          <a:ext cx="8229596" cy="824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87778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∑=255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∑=33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∑=222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027104"/>
              </p:ext>
            </p:extLst>
          </p:nvPr>
        </p:nvGraphicFramePr>
        <p:xfrm>
          <a:off x="251520" y="1772816"/>
          <a:ext cx="8229596" cy="3090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87778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read_1101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read_1102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read_1103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read_1104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read_1105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read_1106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read_1107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read_1108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read_1109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read_1110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read_1111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read_1112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read_1113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read_1114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read_1115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064911"/>
              </p:ext>
            </p:extLst>
          </p:nvPr>
        </p:nvGraphicFramePr>
        <p:xfrm>
          <a:off x="251520" y="1268760"/>
          <a:ext cx="8229596" cy="4635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5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87778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4635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 err="1">
                          <a:effectLst/>
                        </a:rPr>
                        <a:t>temp</a:t>
                      </a:r>
                      <a:r>
                        <a:rPr lang="de-DE" sz="1300" b="1" u="none" strike="noStrike" dirty="0">
                          <a:effectLst/>
                        </a:rPr>
                        <a:t>.</a:t>
                      </a:r>
                    </a:p>
                    <a:p>
                      <a:pPr algn="ctr" fontAlgn="b"/>
                      <a:r>
                        <a:rPr lang="de-DE" sz="1300" b="1" u="none" strike="noStrike" dirty="0">
                          <a:effectLst/>
                        </a:rPr>
                        <a:t>consensus3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</a:t>
                      </a:r>
                      <a:r>
                        <a:rPr lang="de-DE" sz="13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insert</a:t>
                      </a:r>
                      <a:r>
                        <a:rPr lang="de-DE" sz="13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Num</a:t>
                      </a:r>
                      <a:r>
                        <a:rPr lang="de-DE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de-DE" sz="13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of</a:t>
                      </a:r>
                      <a:r>
                        <a:rPr lang="de-DE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Hits</a:t>
                      </a:r>
                      <a:endParaRPr lang="de-DE" sz="13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Num</a:t>
                      </a:r>
                      <a:r>
                        <a:rPr lang="de-DE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de-DE" sz="13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of</a:t>
                      </a:r>
                      <a:r>
                        <a:rPr lang="de-DE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Errors</a:t>
                      </a:r>
                      <a:endParaRPr lang="de-DE" sz="13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Score</a:t>
                      </a:r>
                    </a:p>
                    <a:p>
                      <a:pPr algn="ctr" fontAlgn="b"/>
                      <a:r>
                        <a:rPr lang="de-DE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(Hits - Errors)</a:t>
                      </a:r>
                      <a:endParaRPr lang="de-DE" sz="12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Workflow I – </a:t>
            </a:r>
            <a:r>
              <a:rPr lang="de-DE" sz="3200" b="1" dirty="0" err="1">
                <a:solidFill>
                  <a:schemeClr val="bg1"/>
                </a:solidFill>
              </a:rPr>
              <a:t>Mainprocess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cycle</a:t>
            </a:r>
            <a:r>
              <a:rPr lang="de-DE" sz="3200" b="1" dirty="0">
                <a:solidFill>
                  <a:schemeClr val="bg1"/>
                </a:solidFill>
              </a:rPr>
              <a:t> 3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251520" y="6309320"/>
            <a:ext cx="516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editing</a:t>
            </a:r>
            <a:r>
              <a:rPr lang="de-DE" sz="1600" dirty="0"/>
              <a:t> consensus3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adding</a:t>
            </a:r>
            <a:r>
              <a:rPr lang="de-DE" sz="1600" dirty="0"/>
              <a:t> </a:t>
            </a:r>
            <a:r>
              <a:rPr lang="de-DE" sz="1600" dirty="0" err="1"/>
              <a:t>insertions</a:t>
            </a:r>
            <a:r>
              <a:rPr lang="de-DE" sz="1600" dirty="0"/>
              <a:t>, </a:t>
            </a:r>
            <a:r>
              <a:rPr lang="de-DE" sz="1600" dirty="0" err="1"/>
              <a:t>ignoring</a:t>
            </a:r>
            <a:r>
              <a:rPr lang="de-DE" sz="1600" dirty="0"/>
              <a:t> </a:t>
            </a:r>
            <a:r>
              <a:rPr lang="de-DE" sz="1600" dirty="0" err="1"/>
              <a:t>deletions</a:t>
            </a:r>
            <a:endParaRPr lang="de-DE" sz="1600" dirty="0"/>
          </a:p>
        </p:txBody>
      </p:sp>
      <p:sp>
        <p:nvSpPr>
          <p:cNvPr id="12" name="Rechteck 11"/>
          <p:cNvSpPr/>
          <p:nvPr/>
        </p:nvSpPr>
        <p:spPr>
          <a:xfrm rot="5400000">
            <a:off x="5845253" y="3785803"/>
            <a:ext cx="58673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/>
              <a:t>add insertions to consensus3</a:t>
            </a:r>
          </a:p>
        </p:txBody>
      </p:sp>
    </p:spTree>
    <p:extLst>
      <p:ext uri="{BB962C8B-B14F-4D97-AF65-F5344CB8AC3E}">
        <p14:creationId xmlns:p14="http://schemas.microsoft.com/office/powerpoint/2010/main" val="122478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54809"/>
              </p:ext>
            </p:extLst>
          </p:nvPr>
        </p:nvGraphicFramePr>
        <p:xfrm>
          <a:off x="251520" y="4905164"/>
          <a:ext cx="8229596" cy="824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87778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∑=288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∑=12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∑=276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previous</a:t>
                      </a:r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values</a:t>
                      </a:r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</a:txBody>
                  <a:tcPr marL="0" marR="0" marT="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∑=255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∑=33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∑=222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30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915666"/>
              </p:ext>
            </p:extLst>
          </p:nvPr>
        </p:nvGraphicFramePr>
        <p:xfrm>
          <a:off x="251520" y="1772816"/>
          <a:ext cx="8229596" cy="3090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87778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read_1101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read_1102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read_1103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read_1104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read_1105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read_1106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read_1107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read_1108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read_1109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read_1110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read_1111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read_1112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read_1113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read_1114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0" marR="0" marT="0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read_1115</a:t>
                      </a:r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29666"/>
              </p:ext>
            </p:extLst>
          </p:nvPr>
        </p:nvGraphicFramePr>
        <p:xfrm>
          <a:off x="251520" y="1268760"/>
          <a:ext cx="8229596" cy="4635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87778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4635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consensus3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Num</a:t>
                      </a:r>
                      <a:r>
                        <a:rPr lang="de-DE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de-DE" sz="13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of</a:t>
                      </a:r>
                      <a:r>
                        <a:rPr lang="de-DE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Hits</a:t>
                      </a:r>
                      <a:endParaRPr lang="de-DE" sz="13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Num</a:t>
                      </a:r>
                      <a:r>
                        <a:rPr lang="de-DE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de-DE" sz="13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of</a:t>
                      </a:r>
                      <a:r>
                        <a:rPr lang="de-DE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Errors</a:t>
                      </a:r>
                      <a:endParaRPr lang="de-DE" sz="13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Score</a:t>
                      </a:r>
                    </a:p>
                    <a:p>
                      <a:pPr algn="ctr" fontAlgn="b"/>
                      <a:r>
                        <a:rPr lang="de-DE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(Hits - Errors)</a:t>
                      </a:r>
                      <a:endParaRPr lang="de-DE" sz="12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Workflow I – </a:t>
            </a:r>
            <a:r>
              <a:rPr lang="de-DE" sz="3200" b="1" dirty="0" err="1">
                <a:solidFill>
                  <a:schemeClr val="bg1"/>
                </a:solidFill>
              </a:rPr>
              <a:t>Mainprocess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cycle</a:t>
            </a:r>
            <a:r>
              <a:rPr lang="de-DE" sz="3200" b="1" dirty="0">
                <a:solidFill>
                  <a:schemeClr val="bg1"/>
                </a:solidFill>
              </a:rPr>
              <a:t> 4</a:t>
            </a:r>
          </a:p>
        </p:txBody>
      </p:sp>
      <p:sp>
        <p:nvSpPr>
          <p:cNvPr id="13" name="Rechteck 12"/>
          <p:cNvSpPr/>
          <p:nvPr/>
        </p:nvSpPr>
        <p:spPr>
          <a:xfrm rot="5400000">
            <a:off x="5845253" y="3785803"/>
            <a:ext cx="58673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/>
              <a:t>map against consensus 3, generate consensus 4</a:t>
            </a:r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042934"/>
              </p:ext>
            </p:extLst>
          </p:nvPr>
        </p:nvGraphicFramePr>
        <p:xfrm>
          <a:off x="251520" y="5805264"/>
          <a:ext cx="8229596" cy="3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418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0223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87778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2060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u="none" strike="noStrike" dirty="0" err="1">
                          <a:effectLst/>
                          <a:latin typeface="+mn-lt"/>
                        </a:rPr>
                        <a:t>temp</a:t>
                      </a:r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.</a:t>
                      </a:r>
                    </a:p>
                    <a:p>
                      <a:pPr algn="ctr" fontAlgn="b"/>
                      <a:r>
                        <a:rPr lang="de-DE" sz="1300" b="1" u="none" strike="noStrike" dirty="0">
                          <a:effectLst/>
                          <a:latin typeface="+mn-lt"/>
                        </a:rPr>
                        <a:t>consensus4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ctr" fontAlgn="b"/>
                      <a:endParaRPr lang="de-D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82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Workflow I - </a:t>
            </a:r>
            <a:r>
              <a:rPr lang="de-DE" sz="3200" b="1" dirty="0" err="1">
                <a:solidFill>
                  <a:schemeClr val="bg1"/>
                </a:solidFill>
              </a:rPr>
              <a:t>Mainprocess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35828" y="1038058"/>
            <a:ext cx="86409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</a:rPr>
              <a:t>Mainprocess</a:t>
            </a:r>
            <a:r>
              <a:rPr lang="en-US" sz="2400" b="1" dirty="0">
                <a:solidFill>
                  <a:schemeClr val="tx2"/>
                </a:solidFill>
              </a:rPr>
              <a:t>: the reference sequence</a:t>
            </a:r>
          </a:p>
        </p:txBody>
      </p:sp>
      <p:sp>
        <p:nvSpPr>
          <p:cNvPr id="7" name="Rechteck 6"/>
          <p:cNvSpPr/>
          <p:nvPr/>
        </p:nvSpPr>
        <p:spPr>
          <a:xfrm>
            <a:off x="235828" y="1592796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Question:</a:t>
            </a:r>
            <a:r>
              <a:rPr lang="en-US" sz="2000" dirty="0"/>
              <a:t> </a:t>
            </a:r>
            <a:r>
              <a:rPr lang="en-US" sz="2000" spc="-60" dirty="0"/>
              <a:t>does the chosen start-reference affect the resulting alignment?</a:t>
            </a:r>
          </a:p>
          <a:p>
            <a:r>
              <a:rPr lang="en-US" sz="2000" b="1" dirty="0"/>
              <a:t>Answer:</a:t>
            </a:r>
            <a:r>
              <a:rPr lang="en-US" sz="2000" dirty="0"/>
              <a:t> No! Mapping </a:t>
            </a:r>
            <a:r>
              <a:rPr lang="de-DE" sz="2000" dirty="0" err="1"/>
              <a:t>against</a:t>
            </a:r>
            <a:r>
              <a:rPr lang="de-DE" sz="2000" dirty="0"/>
              <a:t> 7 different start-</a:t>
            </a:r>
            <a:r>
              <a:rPr lang="de-DE" sz="2000" dirty="0" err="1"/>
              <a:t>references</a:t>
            </a:r>
            <a:r>
              <a:rPr lang="de-DE" sz="2000" dirty="0"/>
              <a:t> </a:t>
            </a:r>
            <a:r>
              <a:rPr lang="de-DE" sz="2000" dirty="0" err="1"/>
              <a:t>leads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identical</a:t>
            </a:r>
            <a:r>
              <a:rPr lang="de-DE" sz="2000" dirty="0"/>
              <a:t> </a:t>
            </a:r>
            <a:r>
              <a:rPr lang="de-DE" sz="2000" dirty="0" err="1"/>
              <a:t>results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a </a:t>
            </a:r>
            <a:r>
              <a:rPr lang="de-DE" sz="2000" dirty="0" err="1"/>
              <a:t>single</a:t>
            </a:r>
            <a:r>
              <a:rPr lang="de-DE" sz="2000" dirty="0"/>
              <a:t> sample.</a:t>
            </a:r>
          </a:p>
        </p:txBody>
      </p:sp>
      <p:grpSp>
        <p:nvGrpSpPr>
          <p:cNvPr id="15" name="Gruppieren 14"/>
          <p:cNvGrpSpPr/>
          <p:nvPr/>
        </p:nvGrpSpPr>
        <p:grpSpPr>
          <a:xfrm>
            <a:off x="248889" y="2782828"/>
            <a:ext cx="8435268" cy="3924180"/>
            <a:chOff x="248889" y="2782828"/>
            <a:chExt cx="8435268" cy="3924180"/>
          </a:xfrm>
        </p:grpSpPr>
        <p:sp>
          <p:nvSpPr>
            <p:cNvPr id="8" name="Textfeld 7"/>
            <p:cNvSpPr txBox="1"/>
            <p:nvPr/>
          </p:nvSpPr>
          <p:spPr>
            <a:xfrm>
              <a:off x="1151620" y="2807640"/>
              <a:ext cx="1360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PR-fragment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869549" y="2782828"/>
              <a:ext cx="1352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RT-fragment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556308" y="2782828"/>
              <a:ext cx="1436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INT-fragment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 rot="-5400000">
              <a:off x="-220115" y="3621865"/>
              <a:ext cx="15280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dirty="0" err="1"/>
                <a:t>alignment</a:t>
              </a:r>
              <a:r>
                <a:rPr lang="de-DE" sz="1600" dirty="0"/>
                <a:t>-score</a:t>
              </a:r>
            </a:p>
            <a:p>
              <a:pPr algn="ctr"/>
              <a:r>
                <a:rPr lang="de-DE" sz="1600" dirty="0"/>
                <a:t>(</a:t>
              </a:r>
              <a:r>
                <a:rPr lang="de-DE" sz="1600" dirty="0" err="1"/>
                <a:t>mean</a:t>
              </a:r>
              <a:r>
                <a:rPr lang="de-DE" sz="1600" dirty="0"/>
                <a:t>)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 rot="-5400000">
              <a:off x="-208287" y="5258197"/>
              <a:ext cx="14991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dirty="0" err="1"/>
                <a:t>editing</a:t>
              </a:r>
              <a:r>
                <a:rPr lang="de-DE" sz="1600" dirty="0"/>
                <a:t> </a:t>
              </a:r>
              <a:r>
                <a:rPr lang="de-DE" sz="1600" dirty="0" err="1"/>
                <a:t>distance</a:t>
              </a:r>
              <a:endParaRPr lang="de-DE" sz="1600" dirty="0"/>
            </a:p>
            <a:p>
              <a:pPr algn="ctr"/>
              <a:r>
                <a:rPr lang="de-DE" sz="1600" dirty="0"/>
                <a:t>(</a:t>
              </a:r>
              <a:r>
                <a:rPr lang="de-DE" sz="1600" dirty="0" err="1"/>
                <a:t>mean</a:t>
              </a:r>
              <a:r>
                <a:rPr lang="de-DE" sz="1600" dirty="0"/>
                <a:t>)</a:t>
              </a: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2738230" y="6337676"/>
              <a:ext cx="1614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err="1"/>
                <a:t>mapping</a:t>
              </a:r>
              <a:r>
                <a:rPr lang="de-DE" dirty="0"/>
                <a:t> </a:t>
              </a:r>
              <a:r>
                <a:rPr lang="de-DE" dirty="0" err="1"/>
                <a:t>cycles</a:t>
              </a:r>
              <a:endParaRPr lang="de-DE" dirty="0"/>
            </a:p>
          </p:txBody>
        </p:sp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3149857"/>
              <a:ext cx="5148064" cy="3168039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2260" y="3325537"/>
              <a:ext cx="1771897" cy="2705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584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Workflow I – </a:t>
            </a:r>
            <a:r>
              <a:rPr lang="de-DE" sz="3200" b="1" dirty="0" err="1">
                <a:solidFill>
                  <a:schemeClr val="bg1"/>
                </a:solidFill>
              </a:rPr>
              <a:t>Mainprocess</a:t>
            </a:r>
            <a:r>
              <a:rPr lang="de-DE" sz="3200" b="1" dirty="0">
                <a:solidFill>
                  <a:schemeClr val="bg1"/>
                </a:solidFill>
              </a:rPr>
              <a:t> (</a:t>
            </a:r>
            <a:r>
              <a:rPr lang="de-DE" sz="3200" b="1" dirty="0" err="1">
                <a:solidFill>
                  <a:schemeClr val="bg1"/>
                </a:solidFill>
              </a:rPr>
              <a:t>overview</a:t>
            </a:r>
            <a:r>
              <a:rPr lang="de-DE" sz="3200" b="1" dirty="0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342" name="Gruppieren 341"/>
          <p:cNvGrpSpPr/>
          <p:nvPr/>
        </p:nvGrpSpPr>
        <p:grpSpPr>
          <a:xfrm>
            <a:off x="2231740" y="1160748"/>
            <a:ext cx="4320480" cy="4572508"/>
            <a:chOff x="2231740" y="1160748"/>
            <a:chExt cx="4320480" cy="4572508"/>
          </a:xfrm>
        </p:grpSpPr>
        <p:grpSp>
          <p:nvGrpSpPr>
            <p:cNvPr id="197" name="Gruppieren 196"/>
            <p:cNvGrpSpPr/>
            <p:nvPr/>
          </p:nvGrpSpPr>
          <p:grpSpPr>
            <a:xfrm>
              <a:off x="2231740" y="1160748"/>
              <a:ext cx="4320480" cy="828092"/>
              <a:chOff x="2411760" y="1160748"/>
              <a:chExt cx="4320480" cy="828092"/>
            </a:xfrm>
          </p:grpSpPr>
          <p:sp>
            <p:nvSpPr>
              <p:cNvPr id="5" name="Textfeld 4"/>
              <p:cNvSpPr txBox="1"/>
              <p:nvPr/>
            </p:nvSpPr>
            <p:spPr>
              <a:xfrm>
                <a:off x="2411760" y="1160748"/>
                <a:ext cx="4320480" cy="276999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b="1" dirty="0" err="1">
                    <a:solidFill>
                      <a:schemeClr val="bg1"/>
                    </a:solidFill>
                  </a:rPr>
                  <a:t>standard</a:t>
                </a:r>
                <a:r>
                  <a:rPr lang="de-DE" b="1" dirty="0">
                    <a:solidFill>
                      <a:schemeClr val="bg1"/>
                    </a:solidFill>
                  </a:rPr>
                  <a:t> </a:t>
                </a:r>
                <a:r>
                  <a:rPr lang="de-DE" b="1" dirty="0" err="1">
                    <a:solidFill>
                      <a:schemeClr val="bg1"/>
                    </a:solidFill>
                  </a:rPr>
                  <a:t>consensus</a:t>
                </a:r>
                <a:r>
                  <a:rPr lang="de-DE" b="1" dirty="0">
                    <a:solidFill>
                      <a:schemeClr val="bg1"/>
                    </a:solidFill>
                  </a:rPr>
                  <a:t> (HXB2)</a:t>
                </a:r>
              </a:p>
            </p:txBody>
          </p:sp>
          <p:grpSp>
            <p:nvGrpSpPr>
              <p:cNvPr id="30" name="Gruppieren 29"/>
              <p:cNvGrpSpPr/>
              <p:nvPr/>
            </p:nvGrpSpPr>
            <p:grpSpPr>
              <a:xfrm>
                <a:off x="3131840" y="1592780"/>
                <a:ext cx="2880220" cy="396060"/>
                <a:chOff x="3311860" y="2708920"/>
                <a:chExt cx="2880220" cy="396060"/>
              </a:xfrm>
            </p:grpSpPr>
            <p:sp>
              <p:nvSpPr>
                <p:cNvPr id="12" name="Rechteck 11"/>
                <p:cNvSpPr/>
                <p:nvPr/>
              </p:nvSpPr>
              <p:spPr>
                <a:xfrm>
                  <a:off x="3311860" y="270892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" name="Rechteck 18"/>
                <p:cNvSpPr/>
                <p:nvPr/>
              </p:nvSpPr>
              <p:spPr>
                <a:xfrm>
                  <a:off x="3347864" y="281694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" name="Rechteck 19"/>
                <p:cNvSpPr/>
                <p:nvPr/>
              </p:nvSpPr>
              <p:spPr>
                <a:xfrm>
                  <a:off x="3383868" y="292496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" name="Rechteck 20"/>
                <p:cNvSpPr/>
                <p:nvPr/>
              </p:nvSpPr>
              <p:spPr>
                <a:xfrm>
                  <a:off x="3419872" y="303298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" name="Rechteck 21"/>
                <p:cNvSpPr/>
                <p:nvPr/>
              </p:nvSpPr>
              <p:spPr>
                <a:xfrm>
                  <a:off x="4247964" y="270892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>
                <a:xfrm>
                  <a:off x="4283968" y="281694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Rechteck 23"/>
                <p:cNvSpPr/>
                <p:nvPr/>
              </p:nvSpPr>
              <p:spPr>
                <a:xfrm>
                  <a:off x="4319972" y="292496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" name="Rechteck 24"/>
                <p:cNvSpPr/>
                <p:nvPr/>
              </p:nvSpPr>
              <p:spPr>
                <a:xfrm>
                  <a:off x="4355976" y="303298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" name="Rechteck 25"/>
                <p:cNvSpPr/>
                <p:nvPr/>
              </p:nvSpPr>
              <p:spPr>
                <a:xfrm>
                  <a:off x="5184068" y="270892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" name="Rechteck 26"/>
                <p:cNvSpPr/>
                <p:nvPr/>
              </p:nvSpPr>
              <p:spPr>
                <a:xfrm>
                  <a:off x="5220072" y="281694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" name="Rechteck 27"/>
                <p:cNvSpPr/>
                <p:nvPr/>
              </p:nvSpPr>
              <p:spPr>
                <a:xfrm>
                  <a:off x="5256076" y="292496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Rechteck 28"/>
                <p:cNvSpPr/>
                <p:nvPr/>
              </p:nvSpPr>
              <p:spPr>
                <a:xfrm>
                  <a:off x="5292080" y="303298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98" name="Gruppieren 197"/>
            <p:cNvGrpSpPr/>
            <p:nvPr/>
          </p:nvGrpSpPr>
          <p:grpSpPr>
            <a:xfrm>
              <a:off x="2231740" y="2096852"/>
              <a:ext cx="4320480" cy="828092"/>
              <a:chOff x="2411760" y="1160748"/>
              <a:chExt cx="4320480" cy="828092"/>
            </a:xfrm>
          </p:grpSpPr>
          <p:sp>
            <p:nvSpPr>
              <p:cNvPr id="199" name="Textfeld 198"/>
              <p:cNvSpPr txBox="1"/>
              <p:nvPr/>
            </p:nvSpPr>
            <p:spPr>
              <a:xfrm>
                <a:off x="2411760" y="1160748"/>
                <a:ext cx="4320480" cy="276999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b="1" dirty="0" err="1">
                    <a:solidFill>
                      <a:schemeClr val="bg1"/>
                    </a:solidFill>
                  </a:rPr>
                  <a:t>customized</a:t>
                </a:r>
                <a:r>
                  <a:rPr lang="de-DE" b="1" dirty="0">
                    <a:solidFill>
                      <a:schemeClr val="bg1"/>
                    </a:solidFill>
                  </a:rPr>
                  <a:t> </a:t>
                </a:r>
                <a:r>
                  <a:rPr lang="de-DE" b="1" dirty="0" err="1">
                    <a:solidFill>
                      <a:schemeClr val="bg1"/>
                    </a:solidFill>
                  </a:rPr>
                  <a:t>consensus</a:t>
                </a:r>
                <a:endParaRPr lang="de-DE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00" name="Gruppieren 199"/>
              <p:cNvGrpSpPr/>
              <p:nvPr/>
            </p:nvGrpSpPr>
            <p:grpSpPr>
              <a:xfrm>
                <a:off x="3131840" y="1592780"/>
                <a:ext cx="2880220" cy="396060"/>
                <a:chOff x="3311860" y="2708920"/>
                <a:chExt cx="2880220" cy="396060"/>
              </a:xfrm>
            </p:grpSpPr>
            <p:sp>
              <p:nvSpPr>
                <p:cNvPr id="201" name="Rechteck 200"/>
                <p:cNvSpPr/>
                <p:nvPr/>
              </p:nvSpPr>
              <p:spPr>
                <a:xfrm>
                  <a:off x="3311860" y="270892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2" name="Rechteck 201"/>
                <p:cNvSpPr/>
                <p:nvPr/>
              </p:nvSpPr>
              <p:spPr>
                <a:xfrm>
                  <a:off x="3347864" y="281694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3" name="Rechteck 202"/>
                <p:cNvSpPr/>
                <p:nvPr/>
              </p:nvSpPr>
              <p:spPr>
                <a:xfrm>
                  <a:off x="3383868" y="292496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4" name="Rechteck 203"/>
                <p:cNvSpPr/>
                <p:nvPr/>
              </p:nvSpPr>
              <p:spPr>
                <a:xfrm>
                  <a:off x="3419872" y="303298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5" name="Rechteck 204"/>
                <p:cNvSpPr/>
                <p:nvPr/>
              </p:nvSpPr>
              <p:spPr>
                <a:xfrm>
                  <a:off x="4247964" y="270892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6" name="Rechteck 205"/>
                <p:cNvSpPr/>
                <p:nvPr/>
              </p:nvSpPr>
              <p:spPr>
                <a:xfrm>
                  <a:off x="4283968" y="281694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7" name="Rechteck 206"/>
                <p:cNvSpPr/>
                <p:nvPr/>
              </p:nvSpPr>
              <p:spPr>
                <a:xfrm>
                  <a:off x="4319972" y="292496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8" name="Rechteck 207"/>
                <p:cNvSpPr/>
                <p:nvPr/>
              </p:nvSpPr>
              <p:spPr>
                <a:xfrm>
                  <a:off x="4355976" y="303298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9" name="Rechteck 208"/>
                <p:cNvSpPr/>
                <p:nvPr/>
              </p:nvSpPr>
              <p:spPr>
                <a:xfrm>
                  <a:off x="5184068" y="270892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0" name="Rechteck 209"/>
                <p:cNvSpPr/>
                <p:nvPr/>
              </p:nvSpPr>
              <p:spPr>
                <a:xfrm>
                  <a:off x="5220072" y="281694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1" name="Rechteck 210"/>
                <p:cNvSpPr/>
                <p:nvPr/>
              </p:nvSpPr>
              <p:spPr>
                <a:xfrm>
                  <a:off x="5256076" y="292496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2" name="Rechteck 211"/>
                <p:cNvSpPr/>
                <p:nvPr/>
              </p:nvSpPr>
              <p:spPr>
                <a:xfrm>
                  <a:off x="5292080" y="303298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213" name="Gruppieren 212"/>
            <p:cNvGrpSpPr/>
            <p:nvPr/>
          </p:nvGrpSpPr>
          <p:grpSpPr>
            <a:xfrm>
              <a:off x="2231740" y="3032956"/>
              <a:ext cx="4320480" cy="828092"/>
              <a:chOff x="2411760" y="1160748"/>
              <a:chExt cx="4320480" cy="828092"/>
            </a:xfrm>
          </p:grpSpPr>
          <p:sp>
            <p:nvSpPr>
              <p:cNvPr id="214" name="Textfeld 213"/>
              <p:cNvSpPr txBox="1"/>
              <p:nvPr/>
            </p:nvSpPr>
            <p:spPr>
              <a:xfrm>
                <a:off x="2411760" y="1160748"/>
                <a:ext cx="4320480" cy="276999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b="1" dirty="0" err="1">
                    <a:solidFill>
                      <a:schemeClr val="bg1"/>
                    </a:solidFill>
                  </a:rPr>
                  <a:t>improve</a:t>
                </a:r>
                <a:r>
                  <a:rPr lang="de-DE" b="1" dirty="0">
                    <a:solidFill>
                      <a:schemeClr val="bg1"/>
                    </a:solidFill>
                  </a:rPr>
                  <a:t> </a:t>
                </a:r>
                <a:r>
                  <a:rPr lang="de-DE" b="1" dirty="0" err="1">
                    <a:solidFill>
                      <a:schemeClr val="bg1"/>
                    </a:solidFill>
                  </a:rPr>
                  <a:t>consensus</a:t>
                </a:r>
                <a:r>
                  <a:rPr lang="de-DE" b="1" dirty="0">
                    <a:solidFill>
                      <a:schemeClr val="bg1"/>
                    </a:solidFill>
                  </a:rPr>
                  <a:t>, </a:t>
                </a:r>
                <a:r>
                  <a:rPr lang="de-DE" b="1" dirty="0" err="1">
                    <a:solidFill>
                      <a:schemeClr val="bg1"/>
                    </a:solidFill>
                  </a:rPr>
                  <a:t>consider</a:t>
                </a:r>
                <a:r>
                  <a:rPr lang="de-DE" b="1" dirty="0">
                    <a:solidFill>
                      <a:schemeClr val="bg1"/>
                    </a:solidFill>
                  </a:rPr>
                  <a:t> </a:t>
                </a:r>
                <a:r>
                  <a:rPr lang="de-DE" b="1" dirty="0" err="1">
                    <a:solidFill>
                      <a:schemeClr val="bg1"/>
                    </a:solidFill>
                  </a:rPr>
                  <a:t>deletions</a:t>
                </a:r>
                <a:endParaRPr lang="de-DE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5" name="Gruppieren 214"/>
              <p:cNvGrpSpPr/>
              <p:nvPr/>
            </p:nvGrpSpPr>
            <p:grpSpPr>
              <a:xfrm>
                <a:off x="3131840" y="1592780"/>
                <a:ext cx="2880220" cy="396060"/>
                <a:chOff x="3311860" y="2708920"/>
                <a:chExt cx="2880220" cy="396060"/>
              </a:xfrm>
            </p:grpSpPr>
            <p:sp>
              <p:nvSpPr>
                <p:cNvPr id="216" name="Rechteck 215"/>
                <p:cNvSpPr/>
                <p:nvPr/>
              </p:nvSpPr>
              <p:spPr>
                <a:xfrm>
                  <a:off x="3311860" y="270892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7" name="Rechteck 216"/>
                <p:cNvSpPr/>
                <p:nvPr/>
              </p:nvSpPr>
              <p:spPr>
                <a:xfrm>
                  <a:off x="3347864" y="281694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8" name="Rechteck 217"/>
                <p:cNvSpPr/>
                <p:nvPr/>
              </p:nvSpPr>
              <p:spPr>
                <a:xfrm>
                  <a:off x="3383868" y="292496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9" name="Rechteck 218"/>
                <p:cNvSpPr/>
                <p:nvPr/>
              </p:nvSpPr>
              <p:spPr>
                <a:xfrm>
                  <a:off x="3419872" y="303298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0" name="Rechteck 219"/>
                <p:cNvSpPr/>
                <p:nvPr/>
              </p:nvSpPr>
              <p:spPr>
                <a:xfrm>
                  <a:off x="4247964" y="270892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1" name="Rechteck 220"/>
                <p:cNvSpPr/>
                <p:nvPr/>
              </p:nvSpPr>
              <p:spPr>
                <a:xfrm>
                  <a:off x="4283968" y="281694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2" name="Rechteck 221"/>
                <p:cNvSpPr/>
                <p:nvPr/>
              </p:nvSpPr>
              <p:spPr>
                <a:xfrm>
                  <a:off x="4319972" y="292496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3" name="Rechteck 222"/>
                <p:cNvSpPr/>
                <p:nvPr/>
              </p:nvSpPr>
              <p:spPr>
                <a:xfrm>
                  <a:off x="4355976" y="303298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4" name="Rechteck 223"/>
                <p:cNvSpPr/>
                <p:nvPr/>
              </p:nvSpPr>
              <p:spPr>
                <a:xfrm>
                  <a:off x="5184068" y="270892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5" name="Rechteck 224"/>
                <p:cNvSpPr/>
                <p:nvPr/>
              </p:nvSpPr>
              <p:spPr>
                <a:xfrm>
                  <a:off x="5220072" y="281694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6" name="Rechteck 225"/>
                <p:cNvSpPr/>
                <p:nvPr/>
              </p:nvSpPr>
              <p:spPr>
                <a:xfrm>
                  <a:off x="5256076" y="292496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7" name="Rechteck 226"/>
                <p:cNvSpPr/>
                <p:nvPr/>
              </p:nvSpPr>
              <p:spPr>
                <a:xfrm>
                  <a:off x="5292080" y="303298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228" name="Gruppieren 227"/>
            <p:cNvGrpSpPr/>
            <p:nvPr/>
          </p:nvGrpSpPr>
          <p:grpSpPr>
            <a:xfrm>
              <a:off x="2231740" y="3969060"/>
              <a:ext cx="4320480" cy="828092"/>
              <a:chOff x="2411760" y="1160748"/>
              <a:chExt cx="4320480" cy="828092"/>
            </a:xfrm>
          </p:grpSpPr>
          <p:sp>
            <p:nvSpPr>
              <p:cNvPr id="229" name="Textfeld 228"/>
              <p:cNvSpPr txBox="1"/>
              <p:nvPr/>
            </p:nvSpPr>
            <p:spPr>
              <a:xfrm>
                <a:off x="2411760" y="1160748"/>
                <a:ext cx="4320480" cy="276999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b="1" dirty="0" err="1">
                    <a:solidFill>
                      <a:schemeClr val="bg1"/>
                    </a:solidFill>
                  </a:rPr>
                  <a:t>improve</a:t>
                </a:r>
                <a:r>
                  <a:rPr lang="de-DE" b="1" dirty="0">
                    <a:solidFill>
                      <a:schemeClr val="bg1"/>
                    </a:solidFill>
                  </a:rPr>
                  <a:t> </a:t>
                </a:r>
                <a:r>
                  <a:rPr lang="de-DE" b="1" dirty="0" err="1">
                    <a:solidFill>
                      <a:schemeClr val="bg1"/>
                    </a:solidFill>
                  </a:rPr>
                  <a:t>consensus</a:t>
                </a:r>
                <a:r>
                  <a:rPr lang="de-DE" b="1" dirty="0">
                    <a:solidFill>
                      <a:schemeClr val="bg1"/>
                    </a:solidFill>
                  </a:rPr>
                  <a:t>, </a:t>
                </a:r>
                <a:r>
                  <a:rPr lang="de-DE" b="1" dirty="0" err="1">
                    <a:solidFill>
                      <a:schemeClr val="bg1"/>
                    </a:solidFill>
                  </a:rPr>
                  <a:t>consider</a:t>
                </a:r>
                <a:r>
                  <a:rPr lang="de-DE" b="1" dirty="0">
                    <a:solidFill>
                      <a:schemeClr val="bg1"/>
                    </a:solidFill>
                  </a:rPr>
                  <a:t> </a:t>
                </a:r>
                <a:r>
                  <a:rPr lang="de-DE" b="1" dirty="0" err="1">
                    <a:solidFill>
                      <a:schemeClr val="bg1"/>
                    </a:solidFill>
                  </a:rPr>
                  <a:t>insertions</a:t>
                </a:r>
                <a:endParaRPr lang="de-DE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30" name="Gruppieren 229"/>
              <p:cNvGrpSpPr/>
              <p:nvPr/>
            </p:nvGrpSpPr>
            <p:grpSpPr>
              <a:xfrm>
                <a:off x="3131840" y="1592780"/>
                <a:ext cx="2880220" cy="396060"/>
                <a:chOff x="3311860" y="2708920"/>
                <a:chExt cx="2880220" cy="396060"/>
              </a:xfrm>
            </p:grpSpPr>
            <p:sp>
              <p:nvSpPr>
                <p:cNvPr id="231" name="Rechteck 230"/>
                <p:cNvSpPr/>
                <p:nvPr/>
              </p:nvSpPr>
              <p:spPr>
                <a:xfrm>
                  <a:off x="3311860" y="270892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2" name="Rechteck 231"/>
                <p:cNvSpPr/>
                <p:nvPr/>
              </p:nvSpPr>
              <p:spPr>
                <a:xfrm>
                  <a:off x="3347864" y="281694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3" name="Rechteck 232"/>
                <p:cNvSpPr/>
                <p:nvPr/>
              </p:nvSpPr>
              <p:spPr>
                <a:xfrm>
                  <a:off x="3383868" y="292496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4" name="Rechteck 233"/>
                <p:cNvSpPr/>
                <p:nvPr/>
              </p:nvSpPr>
              <p:spPr>
                <a:xfrm>
                  <a:off x="3419872" y="303298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5" name="Rechteck 234"/>
                <p:cNvSpPr/>
                <p:nvPr/>
              </p:nvSpPr>
              <p:spPr>
                <a:xfrm>
                  <a:off x="4247964" y="270892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6" name="Rechteck 235"/>
                <p:cNvSpPr/>
                <p:nvPr/>
              </p:nvSpPr>
              <p:spPr>
                <a:xfrm>
                  <a:off x="4283968" y="281694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7" name="Rechteck 236"/>
                <p:cNvSpPr/>
                <p:nvPr/>
              </p:nvSpPr>
              <p:spPr>
                <a:xfrm>
                  <a:off x="4319972" y="292496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8" name="Rechteck 237"/>
                <p:cNvSpPr/>
                <p:nvPr/>
              </p:nvSpPr>
              <p:spPr>
                <a:xfrm>
                  <a:off x="4355976" y="303298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9" name="Rechteck 238"/>
                <p:cNvSpPr/>
                <p:nvPr/>
              </p:nvSpPr>
              <p:spPr>
                <a:xfrm>
                  <a:off x="5184068" y="270892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0" name="Rechteck 239"/>
                <p:cNvSpPr/>
                <p:nvPr/>
              </p:nvSpPr>
              <p:spPr>
                <a:xfrm>
                  <a:off x="5220072" y="281694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1" name="Rechteck 240"/>
                <p:cNvSpPr/>
                <p:nvPr/>
              </p:nvSpPr>
              <p:spPr>
                <a:xfrm>
                  <a:off x="5256076" y="292496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2" name="Rechteck 241"/>
                <p:cNvSpPr/>
                <p:nvPr/>
              </p:nvSpPr>
              <p:spPr>
                <a:xfrm>
                  <a:off x="5292080" y="303298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243" name="Gruppieren 242"/>
            <p:cNvGrpSpPr/>
            <p:nvPr/>
          </p:nvGrpSpPr>
          <p:grpSpPr>
            <a:xfrm>
              <a:off x="2231740" y="4905164"/>
              <a:ext cx="4320480" cy="828092"/>
              <a:chOff x="2411760" y="1160748"/>
              <a:chExt cx="4320480" cy="828092"/>
            </a:xfrm>
          </p:grpSpPr>
          <p:sp>
            <p:nvSpPr>
              <p:cNvPr id="244" name="Textfeld 243"/>
              <p:cNvSpPr txBox="1"/>
              <p:nvPr/>
            </p:nvSpPr>
            <p:spPr>
              <a:xfrm>
                <a:off x="2411760" y="1160748"/>
                <a:ext cx="4320480" cy="276999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b="1" dirty="0" err="1">
                    <a:solidFill>
                      <a:schemeClr val="bg1"/>
                    </a:solidFill>
                  </a:rPr>
                  <a:t>improve</a:t>
                </a:r>
                <a:r>
                  <a:rPr lang="de-DE" b="1" dirty="0">
                    <a:solidFill>
                      <a:schemeClr val="bg1"/>
                    </a:solidFill>
                  </a:rPr>
                  <a:t> </a:t>
                </a:r>
                <a:r>
                  <a:rPr lang="de-DE" b="1" dirty="0" err="1">
                    <a:solidFill>
                      <a:schemeClr val="bg1"/>
                    </a:solidFill>
                  </a:rPr>
                  <a:t>consensus</a:t>
                </a:r>
                <a:r>
                  <a:rPr lang="de-DE" b="1" dirty="0">
                    <a:solidFill>
                      <a:schemeClr val="bg1"/>
                    </a:solidFill>
                  </a:rPr>
                  <a:t>, </a:t>
                </a:r>
                <a:r>
                  <a:rPr lang="de-DE" b="1" dirty="0" err="1">
                    <a:solidFill>
                      <a:schemeClr val="bg1"/>
                    </a:solidFill>
                  </a:rPr>
                  <a:t>consider</a:t>
                </a:r>
                <a:r>
                  <a:rPr lang="de-DE" b="1" dirty="0">
                    <a:solidFill>
                      <a:schemeClr val="bg1"/>
                    </a:solidFill>
                  </a:rPr>
                  <a:t> </a:t>
                </a:r>
                <a:r>
                  <a:rPr lang="de-DE" b="1" dirty="0" err="1">
                    <a:solidFill>
                      <a:schemeClr val="bg1"/>
                    </a:solidFill>
                  </a:rPr>
                  <a:t>deletions</a:t>
                </a:r>
                <a:endParaRPr lang="de-DE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45" name="Gruppieren 244"/>
              <p:cNvGrpSpPr/>
              <p:nvPr/>
            </p:nvGrpSpPr>
            <p:grpSpPr>
              <a:xfrm>
                <a:off x="3131840" y="1592780"/>
                <a:ext cx="2880220" cy="396060"/>
                <a:chOff x="3311860" y="2708920"/>
                <a:chExt cx="2880220" cy="396060"/>
              </a:xfrm>
            </p:grpSpPr>
            <p:sp>
              <p:nvSpPr>
                <p:cNvPr id="246" name="Rechteck 245"/>
                <p:cNvSpPr/>
                <p:nvPr/>
              </p:nvSpPr>
              <p:spPr>
                <a:xfrm>
                  <a:off x="3311860" y="270892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7" name="Rechteck 246"/>
                <p:cNvSpPr/>
                <p:nvPr/>
              </p:nvSpPr>
              <p:spPr>
                <a:xfrm>
                  <a:off x="3347864" y="281694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8" name="Rechteck 247"/>
                <p:cNvSpPr/>
                <p:nvPr/>
              </p:nvSpPr>
              <p:spPr>
                <a:xfrm>
                  <a:off x="3383868" y="292496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9" name="Rechteck 248"/>
                <p:cNvSpPr/>
                <p:nvPr/>
              </p:nvSpPr>
              <p:spPr>
                <a:xfrm>
                  <a:off x="3419872" y="303298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0" name="Rechteck 249"/>
                <p:cNvSpPr/>
                <p:nvPr/>
              </p:nvSpPr>
              <p:spPr>
                <a:xfrm>
                  <a:off x="4247964" y="270892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1" name="Rechteck 250"/>
                <p:cNvSpPr/>
                <p:nvPr/>
              </p:nvSpPr>
              <p:spPr>
                <a:xfrm>
                  <a:off x="4283968" y="281694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2" name="Rechteck 251"/>
                <p:cNvSpPr/>
                <p:nvPr/>
              </p:nvSpPr>
              <p:spPr>
                <a:xfrm>
                  <a:off x="4319972" y="292496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3" name="Rechteck 252"/>
                <p:cNvSpPr/>
                <p:nvPr/>
              </p:nvSpPr>
              <p:spPr>
                <a:xfrm>
                  <a:off x="4355976" y="303298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4" name="Rechteck 253"/>
                <p:cNvSpPr/>
                <p:nvPr/>
              </p:nvSpPr>
              <p:spPr>
                <a:xfrm>
                  <a:off x="5184068" y="270892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5" name="Rechteck 254"/>
                <p:cNvSpPr/>
                <p:nvPr/>
              </p:nvSpPr>
              <p:spPr>
                <a:xfrm>
                  <a:off x="5220072" y="281694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6" name="Rechteck 255"/>
                <p:cNvSpPr/>
                <p:nvPr/>
              </p:nvSpPr>
              <p:spPr>
                <a:xfrm>
                  <a:off x="5256076" y="292496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7" name="Rechteck 256"/>
                <p:cNvSpPr/>
                <p:nvPr/>
              </p:nvSpPr>
              <p:spPr>
                <a:xfrm>
                  <a:off x="5292080" y="3032980"/>
                  <a:ext cx="900000" cy="72000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278" name="Gruppieren 277"/>
          <p:cNvGrpSpPr/>
          <p:nvPr/>
        </p:nvGrpSpPr>
        <p:grpSpPr>
          <a:xfrm>
            <a:off x="1570976" y="1214734"/>
            <a:ext cx="601447" cy="828092"/>
            <a:chOff x="679362" y="1592796"/>
            <a:chExt cx="601447" cy="828092"/>
          </a:xfrm>
        </p:grpSpPr>
        <p:cxnSp>
          <p:nvCxnSpPr>
            <p:cNvPr id="275" name="Gerade Verbindung mit Pfeil 274"/>
            <p:cNvCxnSpPr/>
            <p:nvPr/>
          </p:nvCxnSpPr>
          <p:spPr>
            <a:xfrm>
              <a:off x="971600" y="1592796"/>
              <a:ext cx="0" cy="8280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/>
          </p:nvSpPr>
          <p:spPr>
            <a:xfrm>
              <a:off x="679362" y="1808820"/>
              <a:ext cx="60144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err="1"/>
                <a:t>map</a:t>
              </a:r>
              <a:endParaRPr lang="de-DE" dirty="0"/>
            </a:p>
          </p:txBody>
        </p:sp>
      </p:grpSp>
      <p:grpSp>
        <p:nvGrpSpPr>
          <p:cNvPr id="279" name="Gruppieren 278"/>
          <p:cNvGrpSpPr/>
          <p:nvPr/>
        </p:nvGrpSpPr>
        <p:grpSpPr>
          <a:xfrm>
            <a:off x="1570976" y="2150838"/>
            <a:ext cx="601447" cy="828092"/>
            <a:chOff x="679363" y="1592796"/>
            <a:chExt cx="601447" cy="828092"/>
          </a:xfrm>
        </p:grpSpPr>
        <p:cxnSp>
          <p:nvCxnSpPr>
            <p:cNvPr id="280" name="Gerade Verbindung mit Pfeil 279"/>
            <p:cNvCxnSpPr/>
            <p:nvPr/>
          </p:nvCxnSpPr>
          <p:spPr>
            <a:xfrm>
              <a:off x="971600" y="1592796"/>
              <a:ext cx="0" cy="8280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Textfeld 280"/>
            <p:cNvSpPr txBox="1"/>
            <p:nvPr/>
          </p:nvSpPr>
          <p:spPr>
            <a:xfrm>
              <a:off x="679363" y="1808820"/>
              <a:ext cx="60144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err="1"/>
                <a:t>map</a:t>
              </a:r>
              <a:endParaRPr lang="de-DE" dirty="0"/>
            </a:p>
          </p:txBody>
        </p:sp>
      </p:grpSp>
      <p:grpSp>
        <p:nvGrpSpPr>
          <p:cNvPr id="282" name="Gruppieren 281"/>
          <p:cNvGrpSpPr/>
          <p:nvPr/>
        </p:nvGrpSpPr>
        <p:grpSpPr>
          <a:xfrm>
            <a:off x="1579463" y="3194962"/>
            <a:ext cx="601447" cy="828092"/>
            <a:chOff x="679363" y="1592796"/>
            <a:chExt cx="601447" cy="828092"/>
          </a:xfrm>
        </p:grpSpPr>
        <p:cxnSp>
          <p:nvCxnSpPr>
            <p:cNvPr id="283" name="Gerade Verbindung mit Pfeil 282"/>
            <p:cNvCxnSpPr/>
            <p:nvPr/>
          </p:nvCxnSpPr>
          <p:spPr>
            <a:xfrm>
              <a:off x="971600" y="1592796"/>
              <a:ext cx="0" cy="8280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feld 283"/>
            <p:cNvSpPr txBox="1"/>
            <p:nvPr/>
          </p:nvSpPr>
          <p:spPr>
            <a:xfrm>
              <a:off x="679363" y="1808820"/>
              <a:ext cx="60144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err="1"/>
                <a:t>map</a:t>
              </a:r>
              <a:endParaRPr lang="de-DE" dirty="0"/>
            </a:p>
          </p:txBody>
        </p:sp>
      </p:grpSp>
      <p:grpSp>
        <p:nvGrpSpPr>
          <p:cNvPr id="285" name="Gruppieren 284"/>
          <p:cNvGrpSpPr/>
          <p:nvPr/>
        </p:nvGrpSpPr>
        <p:grpSpPr>
          <a:xfrm>
            <a:off x="1589023" y="4131066"/>
            <a:ext cx="601447" cy="828092"/>
            <a:chOff x="679363" y="1592796"/>
            <a:chExt cx="601447" cy="828092"/>
          </a:xfrm>
        </p:grpSpPr>
        <p:cxnSp>
          <p:nvCxnSpPr>
            <p:cNvPr id="286" name="Gerade Verbindung mit Pfeil 285"/>
            <p:cNvCxnSpPr/>
            <p:nvPr/>
          </p:nvCxnSpPr>
          <p:spPr>
            <a:xfrm>
              <a:off x="971600" y="1592796"/>
              <a:ext cx="0" cy="8280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feld 286"/>
            <p:cNvSpPr txBox="1"/>
            <p:nvPr/>
          </p:nvSpPr>
          <p:spPr>
            <a:xfrm>
              <a:off x="679363" y="1808820"/>
              <a:ext cx="60144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err="1"/>
                <a:t>map</a:t>
              </a:r>
              <a:endParaRPr lang="de-DE" dirty="0"/>
            </a:p>
          </p:txBody>
        </p:sp>
      </p:grpSp>
      <p:grpSp>
        <p:nvGrpSpPr>
          <p:cNvPr id="260" name="Gruppieren 259"/>
          <p:cNvGrpSpPr/>
          <p:nvPr/>
        </p:nvGrpSpPr>
        <p:grpSpPr>
          <a:xfrm>
            <a:off x="7236296" y="1160740"/>
            <a:ext cx="324036" cy="4464496"/>
            <a:chOff x="6732240" y="1268760"/>
            <a:chExt cx="324036" cy="4464496"/>
          </a:xfrm>
        </p:grpSpPr>
        <p:sp>
          <p:nvSpPr>
            <p:cNvPr id="291" name="Gleichschenkliges Dreieck 290"/>
            <p:cNvSpPr/>
            <p:nvPr/>
          </p:nvSpPr>
          <p:spPr>
            <a:xfrm>
              <a:off x="6732240" y="1268760"/>
              <a:ext cx="324036" cy="4464496"/>
            </a:xfrm>
            <a:prstGeom prst="triangle">
              <a:avLst/>
            </a:prstGeom>
            <a:gradFill flip="none" rotWithShape="1">
              <a:gsLst>
                <a:gs pos="20000">
                  <a:srgbClr val="FFC000"/>
                </a:gs>
                <a:gs pos="60000">
                  <a:srgbClr val="00B050"/>
                </a:gs>
              </a:gsLst>
              <a:lin ang="5400000" scaled="1"/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3" name="Textfeld 292"/>
            <p:cNvSpPr txBox="1"/>
            <p:nvPr/>
          </p:nvSpPr>
          <p:spPr>
            <a:xfrm rot="-5400000">
              <a:off x="6145976" y="4846474"/>
              <a:ext cx="149656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dirty="0" err="1"/>
                <a:t>alignment</a:t>
              </a:r>
              <a:r>
                <a:rPr lang="de-DE" dirty="0"/>
                <a:t> score</a:t>
              </a:r>
            </a:p>
          </p:txBody>
        </p:sp>
      </p:grpSp>
      <p:grpSp>
        <p:nvGrpSpPr>
          <p:cNvPr id="261" name="Gruppieren 260"/>
          <p:cNvGrpSpPr/>
          <p:nvPr/>
        </p:nvGrpSpPr>
        <p:grpSpPr>
          <a:xfrm>
            <a:off x="6876256" y="1160740"/>
            <a:ext cx="324036" cy="4464496"/>
            <a:chOff x="7118992" y="1268760"/>
            <a:chExt cx="324036" cy="4464496"/>
          </a:xfrm>
        </p:grpSpPr>
        <p:sp>
          <p:nvSpPr>
            <p:cNvPr id="292" name="Gleichschenkliges Dreieck 291"/>
            <p:cNvSpPr/>
            <p:nvPr/>
          </p:nvSpPr>
          <p:spPr>
            <a:xfrm rot="10800000">
              <a:off x="7118992" y="1268760"/>
              <a:ext cx="324036" cy="4464496"/>
            </a:xfrm>
            <a:prstGeom prst="triangle">
              <a:avLst/>
            </a:prstGeom>
            <a:gradFill flip="none" rotWithShape="1">
              <a:gsLst>
                <a:gs pos="20000">
                  <a:srgbClr val="00B050"/>
                </a:gs>
                <a:gs pos="20000">
                  <a:srgbClr val="FFC000"/>
                </a:gs>
              </a:gsLst>
              <a:lin ang="5400000" scaled="1"/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4" name="Textfeld 293"/>
            <p:cNvSpPr txBox="1"/>
            <p:nvPr/>
          </p:nvSpPr>
          <p:spPr>
            <a:xfrm rot="-5400000">
              <a:off x="6538306" y="1872964"/>
              <a:ext cx="148540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de-DE" dirty="0" err="1"/>
                <a:t>editing</a:t>
              </a:r>
              <a:r>
                <a:rPr lang="de-DE" dirty="0"/>
                <a:t> </a:t>
              </a:r>
              <a:r>
                <a:rPr lang="de-DE" dirty="0" err="1"/>
                <a:t>distance</a:t>
              </a:r>
              <a:endParaRPr lang="de-DE" dirty="0"/>
            </a:p>
          </p:txBody>
        </p:sp>
      </p:grpSp>
      <p:grpSp>
        <p:nvGrpSpPr>
          <p:cNvPr id="262" name="Gruppieren 261"/>
          <p:cNvGrpSpPr/>
          <p:nvPr/>
        </p:nvGrpSpPr>
        <p:grpSpPr>
          <a:xfrm>
            <a:off x="7596336" y="1160740"/>
            <a:ext cx="324036" cy="4464496"/>
            <a:chOff x="7587045" y="1268760"/>
            <a:chExt cx="324036" cy="4464496"/>
          </a:xfrm>
        </p:grpSpPr>
        <p:sp>
          <p:nvSpPr>
            <p:cNvPr id="295" name="Gleichschenkliges Dreieck 294"/>
            <p:cNvSpPr/>
            <p:nvPr/>
          </p:nvSpPr>
          <p:spPr>
            <a:xfrm rot="10800000">
              <a:off x="7587045" y="1268760"/>
              <a:ext cx="324036" cy="4464496"/>
            </a:xfrm>
            <a:prstGeom prst="triangle">
              <a:avLst/>
            </a:prstGeom>
            <a:gradFill flip="none" rotWithShape="1">
              <a:gsLst>
                <a:gs pos="20000">
                  <a:srgbClr val="00B050"/>
                </a:gs>
                <a:gs pos="20000">
                  <a:srgbClr val="FFC000"/>
                </a:gs>
              </a:gsLst>
              <a:lin ang="5400000" scaled="1"/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6" name="Textfeld 295"/>
            <p:cNvSpPr txBox="1"/>
            <p:nvPr/>
          </p:nvSpPr>
          <p:spPr>
            <a:xfrm rot="-5400000">
              <a:off x="6921688" y="1962849"/>
              <a:ext cx="165474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dirty="0"/>
                <a:t>num.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unmapps</a:t>
              </a:r>
              <a:endParaRPr lang="de-DE" dirty="0"/>
            </a:p>
          </p:txBody>
        </p:sp>
      </p:grpSp>
      <p:grpSp>
        <p:nvGrpSpPr>
          <p:cNvPr id="263" name="Gruppieren 262"/>
          <p:cNvGrpSpPr/>
          <p:nvPr/>
        </p:nvGrpSpPr>
        <p:grpSpPr>
          <a:xfrm>
            <a:off x="8375938" y="1160740"/>
            <a:ext cx="324036" cy="4464496"/>
            <a:chOff x="8352420" y="1232755"/>
            <a:chExt cx="324036" cy="4464496"/>
          </a:xfrm>
        </p:grpSpPr>
        <p:sp>
          <p:nvSpPr>
            <p:cNvPr id="297" name="Gleichschenkliges Dreieck 296"/>
            <p:cNvSpPr/>
            <p:nvPr/>
          </p:nvSpPr>
          <p:spPr>
            <a:xfrm>
              <a:off x="8352420" y="1232755"/>
              <a:ext cx="324036" cy="4464496"/>
            </a:xfrm>
            <a:prstGeom prst="triangle">
              <a:avLst/>
            </a:prstGeom>
            <a:gradFill flip="none" rotWithShape="1">
              <a:gsLst>
                <a:gs pos="20000">
                  <a:srgbClr val="FFC000"/>
                </a:gs>
                <a:gs pos="60000">
                  <a:srgbClr val="00B050"/>
                </a:gs>
              </a:gsLst>
              <a:lin ang="5400000" scaled="1"/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8" name="Textfeld 297"/>
            <p:cNvSpPr txBox="1"/>
            <p:nvPr/>
          </p:nvSpPr>
          <p:spPr>
            <a:xfrm rot="-5400000">
              <a:off x="7590467" y="4634780"/>
              <a:ext cx="184794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dirty="0" err="1"/>
                <a:t>alignment</a:t>
              </a:r>
              <a:r>
                <a:rPr lang="de-DE" dirty="0"/>
                <a:t> </a:t>
              </a:r>
              <a:r>
                <a:rPr lang="de-DE" dirty="0" err="1"/>
                <a:t>precision</a:t>
              </a:r>
              <a:endParaRPr lang="de-DE" dirty="0"/>
            </a:p>
          </p:txBody>
        </p:sp>
      </p:grpSp>
      <p:sp>
        <p:nvSpPr>
          <p:cNvPr id="299" name="Textfeld 298"/>
          <p:cNvSpPr txBox="1"/>
          <p:nvPr/>
        </p:nvSpPr>
        <p:spPr>
          <a:xfrm rot="-5400000">
            <a:off x="-1886071" y="3344504"/>
            <a:ext cx="4644517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de-DE" b="1" dirty="0" err="1"/>
              <a:t>trimmed</a:t>
            </a:r>
            <a:r>
              <a:rPr lang="de-DE" b="1" dirty="0"/>
              <a:t> </a:t>
            </a:r>
            <a:r>
              <a:rPr lang="de-DE" b="1" dirty="0" err="1"/>
              <a:t>reads</a:t>
            </a:r>
            <a:endParaRPr lang="de-DE" b="1" dirty="0"/>
          </a:p>
        </p:txBody>
      </p:sp>
      <p:grpSp>
        <p:nvGrpSpPr>
          <p:cNvPr id="307" name="Gruppieren 306"/>
          <p:cNvGrpSpPr/>
          <p:nvPr/>
        </p:nvGrpSpPr>
        <p:grpSpPr>
          <a:xfrm>
            <a:off x="1579463" y="5067170"/>
            <a:ext cx="601447" cy="828092"/>
            <a:chOff x="679363" y="1592796"/>
            <a:chExt cx="601447" cy="828092"/>
          </a:xfrm>
        </p:grpSpPr>
        <p:cxnSp>
          <p:nvCxnSpPr>
            <p:cNvPr id="308" name="Gerade Verbindung mit Pfeil 307"/>
            <p:cNvCxnSpPr/>
            <p:nvPr/>
          </p:nvCxnSpPr>
          <p:spPr>
            <a:xfrm>
              <a:off x="971600" y="1592796"/>
              <a:ext cx="0" cy="8280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feld 308"/>
            <p:cNvSpPr txBox="1"/>
            <p:nvPr/>
          </p:nvSpPr>
          <p:spPr>
            <a:xfrm>
              <a:off x="679363" y="1808820"/>
              <a:ext cx="60144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err="1"/>
                <a:t>map</a:t>
              </a:r>
              <a:endParaRPr lang="de-DE" dirty="0"/>
            </a:p>
          </p:txBody>
        </p:sp>
      </p:grpSp>
      <p:sp>
        <p:nvSpPr>
          <p:cNvPr id="310" name="Textfeld 309"/>
          <p:cNvSpPr txBox="1"/>
          <p:nvPr/>
        </p:nvSpPr>
        <p:spPr>
          <a:xfrm>
            <a:off x="2231740" y="5919663"/>
            <a:ext cx="4320479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de-DE" sz="2400" b="1" i="1" dirty="0"/>
              <a:t>final </a:t>
            </a:r>
            <a:r>
              <a:rPr lang="de-DE" sz="2400" b="1" i="1" dirty="0" err="1"/>
              <a:t>alignment</a:t>
            </a:r>
            <a:endParaRPr lang="de-DE" sz="2400" b="1" i="1" dirty="0"/>
          </a:p>
        </p:txBody>
      </p:sp>
      <p:cxnSp>
        <p:nvCxnSpPr>
          <p:cNvPr id="326" name="Gerade Verbindung mit Pfeil 325"/>
          <p:cNvCxnSpPr>
            <a:endCxn id="11" idx="1"/>
          </p:cNvCxnSpPr>
          <p:nvPr/>
        </p:nvCxnSpPr>
        <p:spPr>
          <a:xfrm>
            <a:off x="971600" y="1615424"/>
            <a:ext cx="599376" cy="0"/>
          </a:xfrm>
          <a:prstGeom prst="straightConnector1">
            <a:avLst/>
          </a:prstGeom>
          <a:ln w="381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Gerade Verbindung mit Pfeil 328"/>
          <p:cNvCxnSpPr>
            <a:endCxn id="281" idx="1"/>
          </p:cNvCxnSpPr>
          <p:nvPr/>
        </p:nvCxnSpPr>
        <p:spPr>
          <a:xfrm>
            <a:off x="971600" y="2551528"/>
            <a:ext cx="599376" cy="0"/>
          </a:xfrm>
          <a:prstGeom prst="straightConnector1">
            <a:avLst/>
          </a:prstGeom>
          <a:ln w="381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Gerade Verbindung mit Pfeil 332"/>
          <p:cNvCxnSpPr>
            <a:endCxn id="284" idx="1"/>
          </p:cNvCxnSpPr>
          <p:nvPr/>
        </p:nvCxnSpPr>
        <p:spPr>
          <a:xfrm>
            <a:off x="971600" y="3595652"/>
            <a:ext cx="607863" cy="0"/>
          </a:xfrm>
          <a:prstGeom prst="straightConnector1">
            <a:avLst/>
          </a:prstGeom>
          <a:ln w="381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Gerade Verbindung mit Pfeil 335"/>
          <p:cNvCxnSpPr>
            <a:endCxn id="287" idx="1"/>
          </p:cNvCxnSpPr>
          <p:nvPr/>
        </p:nvCxnSpPr>
        <p:spPr>
          <a:xfrm>
            <a:off x="971600" y="4531756"/>
            <a:ext cx="617423" cy="0"/>
          </a:xfrm>
          <a:prstGeom prst="straightConnector1">
            <a:avLst/>
          </a:prstGeom>
          <a:ln w="381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Gerade Verbindung mit Pfeil 338"/>
          <p:cNvCxnSpPr>
            <a:endCxn id="309" idx="1"/>
          </p:cNvCxnSpPr>
          <p:nvPr/>
        </p:nvCxnSpPr>
        <p:spPr>
          <a:xfrm>
            <a:off x="971600" y="5467860"/>
            <a:ext cx="607863" cy="0"/>
          </a:xfrm>
          <a:prstGeom prst="straightConnector1">
            <a:avLst/>
          </a:prstGeom>
          <a:ln w="38100" cap="rnd"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Gerade Verbindung 343"/>
          <p:cNvCxnSpPr>
            <a:stCxn id="299" idx="2"/>
          </p:cNvCxnSpPr>
          <p:nvPr/>
        </p:nvCxnSpPr>
        <p:spPr>
          <a:xfrm flipV="1">
            <a:off x="574687" y="1615424"/>
            <a:ext cx="396913" cy="1867579"/>
          </a:xfrm>
          <a:prstGeom prst="line">
            <a:avLst/>
          </a:prstGeom>
          <a:ln w="38100"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Gerade Verbindung 347"/>
          <p:cNvCxnSpPr>
            <a:stCxn id="299" idx="2"/>
          </p:cNvCxnSpPr>
          <p:nvPr/>
        </p:nvCxnSpPr>
        <p:spPr>
          <a:xfrm flipV="1">
            <a:off x="574687" y="2549213"/>
            <a:ext cx="396913" cy="933790"/>
          </a:xfrm>
          <a:prstGeom prst="line">
            <a:avLst/>
          </a:prstGeom>
          <a:ln w="38100" cap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Gerade Verbindung 351"/>
          <p:cNvCxnSpPr>
            <a:stCxn id="299" idx="2"/>
          </p:cNvCxnSpPr>
          <p:nvPr/>
        </p:nvCxnSpPr>
        <p:spPr>
          <a:xfrm>
            <a:off x="574687" y="3483003"/>
            <a:ext cx="396913" cy="112649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Gerade Verbindung 355"/>
          <p:cNvCxnSpPr>
            <a:stCxn id="299" idx="2"/>
          </p:cNvCxnSpPr>
          <p:nvPr/>
        </p:nvCxnSpPr>
        <p:spPr>
          <a:xfrm>
            <a:off x="574687" y="3483003"/>
            <a:ext cx="396913" cy="10487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299" idx="2"/>
          </p:cNvCxnSpPr>
          <p:nvPr/>
        </p:nvCxnSpPr>
        <p:spPr>
          <a:xfrm>
            <a:off x="574687" y="3483003"/>
            <a:ext cx="396913" cy="1984857"/>
          </a:xfrm>
          <a:prstGeom prst="line">
            <a:avLst/>
          </a:prstGeom>
          <a:ln w="38100" cap="flat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feld 118"/>
          <p:cNvSpPr txBox="1"/>
          <p:nvPr/>
        </p:nvSpPr>
        <p:spPr>
          <a:xfrm>
            <a:off x="6578368" y="5919663"/>
            <a:ext cx="21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→ </a:t>
            </a:r>
            <a:r>
              <a:rPr lang="de-DE" b="1" dirty="0" err="1">
                <a:solidFill>
                  <a:srgbClr val="FF0000"/>
                </a:solidFill>
              </a:rPr>
              <a:t>ready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for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analysis</a:t>
            </a:r>
            <a:endParaRPr lang="de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3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Workflow II – </a:t>
            </a:r>
            <a:r>
              <a:rPr lang="de-DE" sz="3200" b="1" dirty="0" err="1">
                <a:solidFill>
                  <a:schemeClr val="bg1"/>
                </a:solidFill>
              </a:rPr>
              <a:t>codon-based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analysis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1520" y="1268760"/>
            <a:ext cx="6724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>
                <a:solidFill>
                  <a:schemeClr val="tx2"/>
                </a:solidFill>
              </a:rPr>
              <a:t>most</a:t>
            </a:r>
            <a:r>
              <a:rPr lang="de-DE" sz="2400" b="1" dirty="0">
                <a:solidFill>
                  <a:schemeClr val="tx2"/>
                </a:solidFill>
              </a:rPr>
              <a:t> NGS-tools </a:t>
            </a:r>
            <a:r>
              <a:rPr lang="de-DE" sz="2400" b="1" dirty="0" err="1">
                <a:solidFill>
                  <a:schemeClr val="tx2"/>
                </a:solidFill>
              </a:rPr>
              <a:t>detect</a:t>
            </a:r>
            <a:r>
              <a:rPr lang="de-DE" sz="2400" b="1" dirty="0">
                <a:solidFill>
                  <a:schemeClr val="tx2"/>
                </a:solidFill>
              </a:rPr>
              <a:t> </a:t>
            </a:r>
            <a:r>
              <a:rPr lang="de-DE" sz="2400" b="1" dirty="0" err="1">
                <a:solidFill>
                  <a:schemeClr val="tx2"/>
                </a:solidFill>
              </a:rPr>
              <a:t>variants</a:t>
            </a:r>
            <a:r>
              <a:rPr lang="de-DE" sz="2400" b="1" dirty="0">
                <a:solidFill>
                  <a:schemeClr val="tx2"/>
                </a:solidFill>
              </a:rPr>
              <a:t> on </a:t>
            </a:r>
            <a:r>
              <a:rPr lang="de-DE" sz="2400" b="1" dirty="0" err="1">
                <a:solidFill>
                  <a:schemeClr val="tx2"/>
                </a:solidFill>
              </a:rPr>
              <a:t>nucleotide</a:t>
            </a:r>
            <a:r>
              <a:rPr lang="de-DE" sz="2400" b="1" dirty="0">
                <a:solidFill>
                  <a:schemeClr val="tx2"/>
                </a:solidFill>
              </a:rPr>
              <a:t> </a:t>
            </a:r>
            <a:r>
              <a:rPr lang="de-DE" sz="2400" b="1" dirty="0" err="1">
                <a:solidFill>
                  <a:schemeClr val="tx2"/>
                </a:solidFill>
              </a:rPr>
              <a:t>level</a:t>
            </a:r>
            <a:r>
              <a:rPr lang="de-DE" sz="2400" b="1" dirty="0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23" name="Tabel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268083"/>
              </p:ext>
            </p:extLst>
          </p:nvPr>
        </p:nvGraphicFramePr>
        <p:xfrm>
          <a:off x="251520" y="1694913"/>
          <a:ext cx="4991102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8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4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46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46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46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46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46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Codon Position</a:t>
                      </a:r>
                      <a:endParaRPr lang="de-DE" sz="1400" b="1" i="0" u="none" strike="noStrike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de-DE" sz="1400" b="1" u="none" strike="noStrike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193</a:t>
                      </a:r>
                      <a:endParaRPr lang="de-DE" sz="1400" b="1" i="0" u="none" strike="noStrike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de-DE" sz="1400" b="1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194</a:t>
                      </a:r>
                      <a:endParaRPr lang="de-DE" sz="1400" b="1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de-DE" sz="1400" b="1" u="none" strike="noStrike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195</a:t>
                      </a:r>
                      <a:endParaRPr lang="de-DE" sz="1400" b="1" i="0" u="none" strike="noStrike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>
                          <a:effectLst/>
                        </a:rPr>
                        <a:t>Base Position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>
                          <a:effectLst/>
                        </a:rPr>
                        <a:t>577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578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579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>
                          <a:effectLst/>
                        </a:rPr>
                        <a:t>580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>
                          <a:effectLst/>
                        </a:rPr>
                        <a:t>581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>
                          <a:effectLst/>
                        </a:rPr>
                        <a:t>582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>
                          <a:effectLst/>
                        </a:rPr>
                        <a:t>583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584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585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read9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read10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4" name="Tabel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152224"/>
              </p:ext>
            </p:extLst>
          </p:nvPr>
        </p:nvGraphicFramePr>
        <p:xfrm>
          <a:off x="251520" y="4507396"/>
          <a:ext cx="49911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4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4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4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4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4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4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4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4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4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4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4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4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4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4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4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4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4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4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4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4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4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4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4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4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4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Tabel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241724"/>
              </p:ext>
            </p:extLst>
          </p:nvPr>
        </p:nvGraphicFramePr>
        <p:xfrm>
          <a:off x="254091" y="5515508"/>
          <a:ext cx="4991100" cy="2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Consensus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T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T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T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W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M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C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A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C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A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el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130186"/>
              </p:ext>
            </p:extLst>
          </p:nvPr>
        </p:nvGraphicFramePr>
        <p:xfrm>
          <a:off x="6228184" y="5191472"/>
          <a:ext cx="12446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WMC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TAC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AAC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TCC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161802"/>
              </p:ext>
            </p:extLst>
          </p:nvPr>
        </p:nvGraphicFramePr>
        <p:xfrm>
          <a:off x="256722" y="5839544"/>
          <a:ext cx="4000501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1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DE" sz="1400" b="1" u="none" strike="noStrike" dirty="0">
                          <a:effectLst/>
                        </a:rPr>
                        <a:t>variant </a:t>
                      </a:r>
                      <a:r>
                        <a:rPr lang="de-DE" sz="1400" b="1" u="none" strike="noStrike" dirty="0" err="1">
                          <a:effectLst/>
                        </a:rPr>
                        <a:t>report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nt: 580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A: 80%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T: 20%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nt: 581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A: 20%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C: 80%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nt: 582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</a:rPr>
                        <a:t>C: 100%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Gerade Verbindung mit Pfeil 9"/>
          <p:cNvCxnSpPr/>
          <p:nvPr/>
        </p:nvCxnSpPr>
        <p:spPr>
          <a:xfrm>
            <a:off x="5508104" y="5659524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840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el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993799"/>
              </p:ext>
            </p:extLst>
          </p:nvPr>
        </p:nvGraphicFramePr>
        <p:xfrm>
          <a:off x="251520" y="5832557"/>
          <a:ext cx="4000501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1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DE" sz="1400" b="1" u="none" strike="noStrike" dirty="0">
                          <a:effectLst/>
                        </a:rPr>
                        <a:t>variant </a:t>
                      </a:r>
                      <a:r>
                        <a:rPr lang="de-DE" sz="1400" b="1" u="none" strike="noStrike" dirty="0" err="1">
                          <a:effectLst/>
                        </a:rPr>
                        <a:t>report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codon</a:t>
                      </a:r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194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ACC: 80%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TAC: 20%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Tabel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601421"/>
              </p:ext>
            </p:extLst>
          </p:nvPr>
        </p:nvGraphicFramePr>
        <p:xfrm>
          <a:off x="251520" y="4500409"/>
          <a:ext cx="49911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Workflow II – </a:t>
            </a:r>
            <a:r>
              <a:rPr lang="de-DE" sz="3200" b="1" dirty="0" err="1">
                <a:solidFill>
                  <a:schemeClr val="bg1"/>
                </a:solidFill>
              </a:rPr>
              <a:t>codon-based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analysis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1520" y="1268760"/>
            <a:ext cx="5312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>
                <a:solidFill>
                  <a:schemeClr val="tx2"/>
                </a:solidFill>
              </a:rPr>
              <a:t>our</a:t>
            </a:r>
            <a:r>
              <a:rPr lang="de-DE" sz="2400" b="1" dirty="0">
                <a:solidFill>
                  <a:schemeClr val="tx2"/>
                </a:solidFill>
              </a:rPr>
              <a:t> </a:t>
            </a:r>
            <a:r>
              <a:rPr lang="de-DE" sz="2400" b="1" dirty="0" err="1">
                <a:solidFill>
                  <a:schemeClr val="tx2"/>
                </a:solidFill>
              </a:rPr>
              <a:t>tool</a:t>
            </a:r>
            <a:r>
              <a:rPr lang="de-DE" sz="2400" b="1" dirty="0">
                <a:solidFill>
                  <a:schemeClr val="tx2"/>
                </a:solidFill>
              </a:rPr>
              <a:t> </a:t>
            </a:r>
            <a:r>
              <a:rPr lang="de-DE" sz="2400" b="1" dirty="0" err="1">
                <a:solidFill>
                  <a:schemeClr val="tx2"/>
                </a:solidFill>
              </a:rPr>
              <a:t>detects</a:t>
            </a:r>
            <a:r>
              <a:rPr lang="de-DE" sz="2400" b="1" dirty="0">
                <a:solidFill>
                  <a:schemeClr val="tx2"/>
                </a:solidFill>
              </a:rPr>
              <a:t> </a:t>
            </a:r>
            <a:r>
              <a:rPr lang="de-DE" sz="2400" b="1" dirty="0" err="1">
                <a:solidFill>
                  <a:schemeClr val="tx2"/>
                </a:solidFill>
              </a:rPr>
              <a:t>variants</a:t>
            </a:r>
            <a:r>
              <a:rPr lang="de-DE" sz="2400" b="1" dirty="0">
                <a:solidFill>
                  <a:schemeClr val="tx2"/>
                </a:solidFill>
              </a:rPr>
              <a:t> on </a:t>
            </a:r>
            <a:r>
              <a:rPr lang="de-DE" sz="2400" b="1" dirty="0" err="1">
                <a:solidFill>
                  <a:schemeClr val="tx2"/>
                </a:solidFill>
              </a:rPr>
              <a:t>codon</a:t>
            </a:r>
            <a:r>
              <a:rPr lang="de-DE" sz="2400" b="1" dirty="0">
                <a:solidFill>
                  <a:schemeClr val="tx2"/>
                </a:solidFill>
              </a:rPr>
              <a:t> </a:t>
            </a:r>
            <a:r>
              <a:rPr lang="de-DE" sz="2400" b="1" dirty="0" err="1">
                <a:solidFill>
                  <a:schemeClr val="tx2"/>
                </a:solidFill>
              </a:rPr>
              <a:t>level</a:t>
            </a:r>
            <a:r>
              <a:rPr lang="de-DE" sz="2400" b="1" dirty="0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508471"/>
              </p:ext>
            </p:extLst>
          </p:nvPr>
        </p:nvGraphicFramePr>
        <p:xfrm>
          <a:off x="251520" y="1687926"/>
          <a:ext cx="4991102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8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4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46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46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46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46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46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Codon Position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de-DE" sz="1400" b="1" u="none" strike="noStrike" dirty="0">
                          <a:effectLst/>
                        </a:rPr>
                        <a:t>193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de-DE" sz="1400" b="1" u="none" strike="noStrike" dirty="0">
                          <a:effectLst/>
                        </a:rPr>
                        <a:t>194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de-DE" sz="1400" b="1" u="none" strike="noStrike" dirty="0">
                          <a:effectLst/>
                        </a:rPr>
                        <a:t>195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Base Position</a:t>
                      </a:r>
                      <a:endParaRPr lang="de-DE" sz="1400" b="1" i="0" u="none" strike="noStrike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577</a:t>
                      </a:r>
                      <a:endParaRPr lang="de-DE" sz="1400" b="1" i="0" u="none" strike="noStrike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578</a:t>
                      </a:r>
                      <a:endParaRPr lang="de-DE" sz="1400" b="1" i="0" u="none" strike="noStrike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579</a:t>
                      </a:r>
                      <a:endParaRPr lang="de-DE" sz="1400" b="1" i="0" u="none" strike="noStrike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580</a:t>
                      </a:r>
                      <a:endParaRPr lang="de-DE" sz="1400" b="1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581</a:t>
                      </a:r>
                      <a:endParaRPr lang="de-DE" sz="1400" b="1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582</a:t>
                      </a:r>
                      <a:endParaRPr lang="de-DE" sz="1400" b="1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583</a:t>
                      </a:r>
                      <a:endParaRPr lang="de-DE" sz="1400" b="1" i="0" u="none" strike="noStrike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584</a:t>
                      </a:r>
                      <a:endParaRPr lang="de-DE" sz="1400" b="1" i="0" u="none" strike="noStrike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585</a:t>
                      </a:r>
                      <a:endParaRPr lang="de-DE" sz="1400" b="1" i="0" u="none" strike="noStrike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read9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read10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2" name="Tabel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689185"/>
              </p:ext>
            </p:extLst>
          </p:nvPr>
        </p:nvGraphicFramePr>
        <p:xfrm>
          <a:off x="254091" y="5508521"/>
          <a:ext cx="4991100" cy="2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Consensus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T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T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T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W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M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C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A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C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A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el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461891"/>
              </p:ext>
            </p:extLst>
          </p:nvPr>
        </p:nvGraphicFramePr>
        <p:xfrm>
          <a:off x="6228184" y="5184485"/>
          <a:ext cx="12446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WMC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TAC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AAC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TCC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Gerade Verbindung mit Pfeil 5"/>
          <p:cNvCxnSpPr/>
          <p:nvPr/>
        </p:nvCxnSpPr>
        <p:spPr>
          <a:xfrm>
            <a:off x="5508104" y="5652537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959932" y="6156593"/>
            <a:ext cx="1061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>
                <a:solidFill>
                  <a:srgbClr val="FF0000"/>
                </a:solidFill>
                <a:latin typeface="Stencil" panose="040409050D0802020404" pitchFamily="82" charset="0"/>
              </a:rPr>
              <a:t>new</a:t>
            </a:r>
            <a:endParaRPr lang="de-DE" sz="3200" b="1" dirty="0">
              <a:solidFill>
                <a:srgbClr val="FF0000"/>
              </a:solidFill>
              <a:latin typeface="Stencil" panose="040409050D0802020404" pitchFamily="82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308304" y="5904565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FF0000"/>
                </a:solidFill>
                <a:latin typeface="Stencil" panose="040409050D0802020404" pitchFamily="82" charset="0"/>
              </a:rPr>
              <a:t>Same </a:t>
            </a:r>
            <a:r>
              <a:rPr lang="de-DE" dirty="0" err="1">
                <a:solidFill>
                  <a:srgbClr val="FF0000"/>
                </a:solidFill>
                <a:latin typeface="Stencil" panose="040409050D0802020404" pitchFamily="82" charset="0"/>
              </a:rPr>
              <a:t>as</a:t>
            </a:r>
            <a:r>
              <a:rPr lang="de-DE" dirty="0">
                <a:solidFill>
                  <a:srgbClr val="FF0000"/>
                </a:solidFill>
                <a:latin typeface="Stencil" panose="040409050D0802020404" pitchFamily="82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Stencil" panose="040409050D0802020404" pitchFamily="82" charset="0"/>
              </a:rPr>
              <a:t>formerly</a:t>
            </a:r>
            <a:r>
              <a:rPr lang="de-DE" dirty="0">
                <a:solidFill>
                  <a:srgbClr val="FF0000"/>
                </a:solidFill>
                <a:latin typeface="Stencil" panose="040409050D0802020404" pitchFamily="82" charset="0"/>
              </a:rPr>
              <a:t>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564514" y="2456892"/>
            <a:ext cx="3327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additional </a:t>
            </a:r>
            <a:r>
              <a:rPr lang="de-DE" dirty="0" err="1"/>
              <a:t>benefits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codon-based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randomly</a:t>
            </a:r>
            <a:r>
              <a:rPr lang="de-DE" dirty="0"/>
              <a:t> </a:t>
            </a:r>
            <a:r>
              <a:rPr lang="de-DE" dirty="0" err="1"/>
              <a:t>accumulated</a:t>
            </a:r>
            <a:r>
              <a:rPr lang="de-DE" dirty="0"/>
              <a:t> </a:t>
            </a:r>
            <a:r>
              <a:rPr lang="de-DE" dirty="0" err="1"/>
              <a:t>errors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increased</a:t>
            </a:r>
            <a:r>
              <a:rPr lang="de-DE" dirty="0"/>
              <a:t> </a:t>
            </a:r>
            <a:r>
              <a:rPr lang="de-DE" dirty="0" err="1"/>
              <a:t>sensitivity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27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251520" y="1268759"/>
            <a:ext cx="86409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</a:rPr>
              <a:t>CodonAnalyser</a:t>
            </a:r>
            <a:r>
              <a:rPr lang="en-US" sz="2400" b="1" dirty="0">
                <a:solidFill>
                  <a:schemeClr val="tx2"/>
                </a:solidFill>
              </a:rPr>
              <a:t> – Sample Output (resistance mutations)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Workflow II – </a:t>
            </a:r>
            <a:r>
              <a:rPr lang="de-DE" sz="3200" b="1" dirty="0" err="1">
                <a:solidFill>
                  <a:schemeClr val="bg1"/>
                </a:solidFill>
              </a:rPr>
              <a:t>codon-based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analysis</a:t>
            </a:r>
            <a:endParaRPr lang="de-DE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636291"/>
              </p:ext>
            </p:extLst>
          </p:nvPr>
        </p:nvGraphicFramePr>
        <p:xfrm>
          <a:off x="457200" y="1988840"/>
          <a:ext cx="8229600" cy="2677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9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93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80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97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92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83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3092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 err="1">
                          <a:effectLst/>
                        </a:rPr>
                        <a:t>MedClass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 err="1">
                          <a:effectLst/>
                        </a:rPr>
                        <a:t>FragNum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 err="1">
                          <a:effectLst/>
                        </a:rPr>
                        <a:t>MutName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Codon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 err="1">
                          <a:effectLst/>
                        </a:rPr>
                        <a:t>percentage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 err="1">
                          <a:effectLst/>
                        </a:rPr>
                        <a:t>MedClass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 err="1">
                          <a:effectLst/>
                        </a:rPr>
                        <a:t>FragNum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 err="1">
                          <a:effectLst/>
                        </a:rPr>
                        <a:t>MutName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Codon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 err="1">
                          <a:effectLst/>
                        </a:rPr>
                        <a:t>percentage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092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PI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L10I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(ATT)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54.69%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PI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L10V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(GTT)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44.40%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092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PI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G16E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(GAA)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80.92%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092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PI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K20I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(ATA)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22.51%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092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PI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M36I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(ATA)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99.72%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092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PI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H69K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(AAA)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98.68%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092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PI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L89M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(ATG)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99.64%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092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</a:rPr>
                        <a:t>NRTI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A62V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(GTT)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98.91%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092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NNRTI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V90I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(ATT)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98.85%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092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NNRTI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K103N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(AAT)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98.95%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092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NNRTI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P225H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(CAC)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98.74%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3092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INI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L74M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(ATG)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99.51%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295" marR="9295" marT="929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30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251519" y="1272820"/>
            <a:ext cx="451640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Prepare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Genomic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DNA Sample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b="1" dirty="0">
                <a:solidFill>
                  <a:schemeClr val="tx2"/>
                </a:solidFill>
              </a:rPr>
              <a:t> </a:t>
            </a:r>
            <a:r>
              <a:rPr lang="de-DE" b="1" dirty="0" err="1">
                <a:solidFill>
                  <a:schemeClr val="tx2"/>
                </a:solidFill>
              </a:rPr>
              <a:t>Attach</a:t>
            </a:r>
            <a:r>
              <a:rPr lang="de-DE" b="1" dirty="0">
                <a:solidFill>
                  <a:schemeClr val="tx2"/>
                </a:solidFill>
              </a:rPr>
              <a:t> DNA </a:t>
            </a:r>
            <a:r>
              <a:rPr lang="de-DE" b="1" dirty="0" err="1">
                <a:solidFill>
                  <a:schemeClr val="tx2"/>
                </a:solidFill>
              </a:rPr>
              <a:t>to</a:t>
            </a:r>
            <a:r>
              <a:rPr lang="de-DE" b="1" dirty="0">
                <a:solidFill>
                  <a:schemeClr val="tx2"/>
                </a:solidFill>
              </a:rPr>
              <a:t> </a:t>
            </a:r>
            <a:r>
              <a:rPr lang="de-DE" b="1" dirty="0" err="1">
                <a:solidFill>
                  <a:schemeClr val="tx2"/>
                </a:solidFill>
              </a:rPr>
              <a:t>Surface</a:t>
            </a:r>
            <a:endParaRPr lang="de-DE" b="1" dirty="0">
              <a:solidFill>
                <a:schemeClr val="tx2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Bridge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Amplification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Fragments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Become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Stranded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Denature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Double-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Stranded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Molecules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Complete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Amplification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Determine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First Base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Image First Base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Determine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Second Base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Image Second Chemistry Cycle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Sequencing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Over Multiple Chemistry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Cycles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rafik 45" descr="techspotlight_sequencing (2).png"/>
          <p:cNvPicPr>
            <a:picLocks noChangeAspect="1"/>
          </p:cNvPicPr>
          <p:nvPr/>
        </p:nvPicPr>
        <p:blipFill>
          <a:blip r:embed="rId5" cstate="print"/>
          <a:srcRect l="51364" t="8400" r="8547" b="50126"/>
          <a:stretch>
            <a:fillRect/>
          </a:stretch>
        </p:blipFill>
        <p:spPr>
          <a:xfrm>
            <a:off x="4767923" y="1197312"/>
            <a:ext cx="3764517" cy="5040000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6660232" y="4329100"/>
            <a:ext cx="2368098" cy="1279594"/>
            <a:chOff x="6660232" y="4329100"/>
            <a:chExt cx="2368098" cy="1279594"/>
          </a:xfrm>
        </p:grpSpPr>
        <p:sp>
          <p:nvSpPr>
            <p:cNvPr id="9" name="Textfeld 8"/>
            <p:cNvSpPr txBox="1"/>
            <p:nvPr/>
          </p:nvSpPr>
          <p:spPr>
            <a:xfrm>
              <a:off x="6840252" y="4777697"/>
              <a:ext cx="2188078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rgbClr val="FF0000"/>
                  </a:solidFill>
                </a:rPr>
                <a:t>fixed</a:t>
              </a:r>
              <a:r>
                <a:rPr lang="de-DE" sz="2400" b="1" dirty="0">
                  <a:solidFill>
                    <a:srgbClr val="FF0000"/>
                  </a:solidFill>
                </a:rPr>
                <a:t> / </a:t>
              </a:r>
              <a:r>
                <a:rPr lang="de-DE" sz="2400" b="1" dirty="0" err="1">
                  <a:solidFill>
                    <a:srgbClr val="FF0000"/>
                  </a:solidFill>
                </a:rPr>
                <a:t>isolated</a:t>
              </a:r>
              <a:r>
                <a:rPr lang="de-DE" sz="2400" b="1" dirty="0">
                  <a:solidFill>
                    <a:srgbClr val="FF0000"/>
                  </a:solidFill>
                </a:rPr>
                <a:t> </a:t>
              </a:r>
              <a:r>
                <a:rPr lang="de-DE" sz="2400" b="1" dirty="0" err="1">
                  <a:solidFill>
                    <a:srgbClr val="FF0000"/>
                  </a:solidFill>
                </a:rPr>
                <a:t>samples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Gerade Verbindung mit Pfeil 9"/>
            <p:cNvCxnSpPr/>
            <p:nvPr/>
          </p:nvCxnSpPr>
          <p:spPr>
            <a:xfrm flipH="1" flipV="1">
              <a:off x="6660232" y="4329100"/>
              <a:ext cx="972108" cy="4485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2nd Gen – </a:t>
            </a:r>
            <a:r>
              <a:rPr lang="de-DE" sz="3200" b="1" dirty="0" err="1">
                <a:solidFill>
                  <a:schemeClr val="bg1"/>
                </a:solidFill>
              </a:rPr>
              <a:t>Illumina</a:t>
            </a:r>
            <a:r>
              <a:rPr lang="de-DE" sz="3200" b="1" dirty="0">
                <a:solidFill>
                  <a:schemeClr val="bg1"/>
                </a:solidFill>
              </a:rPr>
              <a:t> (</a:t>
            </a:r>
            <a:r>
              <a:rPr lang="de-DE" sz="3200" b="1" dirty="0" err="1">
                <a:solidFill>
                  <a:schemeClr val="bg1"/>
                </a:solidFill>
              </a:rPr>
              <a:t>sequencing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by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synthesis</a:t>
            </a:r>
            <a:r>
              <a:rPr lang="de-DE" sz="32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360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251520" y="1268759"/>
            <a:ext cx="86409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</a:rPr>
              <a:t>CodonAnalyser</a:t>
            </a:r>
            <a:r>
              <a:rPr lang="en-US" sz="2400" b="1" dirty="0">
                <a:solidFill>
                  <a:schemeClr val="tx2"/>
                </a:solidFill>
              </a:rPr>
              <a:t> – Sample Output ("details")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Workflow II – </a:t>
            </a:r>
            <a:r>
              <a:rPr lang="de-DE" sz="3200" b="1" dirty="0" err="1">
                <a:solidFill>
                  <a:schemeClr val="bg1"/>
                </a:solidFill>
              </a:rPr>
              <a:t>codon-based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analysis</a:t>
            </a:r>
            <a:endParaRPr lang="de-DE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840050"/>
              </p:ext>
            </p:extLst>
          </p:nvPr>
        </p:nvGraphicFramePr>
        <p:xfrm>
          <a:off x="251522" y="1849328"/>
          <a:ext cx="8640959" cy="4423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2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0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2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88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6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8039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frag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Codon</a:t>
                      </a:r>
                    </a:p>
                    <a:p>
                      <a:pPr algn="ctr" fontAlgn="b"/>
                      <a:r>
                        <a:rPr lang="de-DE" sz="1400" b="1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Position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Valid</a:t>
                      </a:r>
                    </a:p>
                    <a:p>
                      <a:pPr algn="ctr" fontAlgn="b"/>
                      <a:r>
                        <a:rPr lang="de-DE" sz="1400" b="1" u="none" strike="noStrike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coverage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meanCodon</a:t>
                      </a:r>
                      <a:endParaRPr lang="de-DE" sz="1400" b="1" u="none" strike="noStrike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 fontAlgn="b"/>
                      <a:r>
                        <a:rPr lang="de-DE" sz="1400" b="1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Quality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Main</a:t>
                      </a:r>
                    </a:p>
                    <a:p>
                      <a:pPr algn="ctr" fontAlgn="b"/>
                      <a:r>
                        <a:rPr lang="de-DE" sz="1400" b="1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Codon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percentage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Variant</a:t>
                      </a:r>
                    </a:p>
                    <a:p>
                      <a:pPr algn="ctr" fontAlgn="b"/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Codon</a:t>
                      </a:r>
                    </a:p>
                  </a:txBody>
                  <a:tcPr marL="8252" marR="8252" marT="8252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percentage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39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39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frag_1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pos_53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33'670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37.51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99.54%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039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frag_1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pos_54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34'336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37.63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82.08%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17.48%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039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frag_1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pos_55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35'381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37.70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99.12%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039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frag_1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pos_56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36'107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37.70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99.62%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039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frag_1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pos_57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36'088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37.67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99.23%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039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frag_1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pos_58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35'376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37.71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CAG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79.58%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GAG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19.78%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039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frag_1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pos_59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33'907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37.68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99.29%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039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frag_1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pos_60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33'236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37.64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99.25%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039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frag_1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pos_61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35'150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37.69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CAG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82.57%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17.15%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039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frag_1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pos_62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35'335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37.66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ATA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82.45%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17.20%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039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frag_1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pos_63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34'402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37.62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CTC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83.33%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TCC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16.11%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039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frag_1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pos_64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36'162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37.68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ATA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83.37%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ATG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16.19%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8039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frag_1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pos_65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35'800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37.64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GAA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99.40%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8039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frag_1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pos_66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35'398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37.59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ATC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99.59%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8039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frag_1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pos_67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36'215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37.61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TGC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80.80%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TGT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18.90%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8039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frag_1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pos_68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34'790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37.57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GGA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99.37%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8039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52" marR="8252" marT="8252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291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Workflow III – </a:t>
            </a:r>
            <a:r>
              <a:rPr lang="de-DE" sz="3200" b="1" dirty="0" err="1">
                <a:solidFill>
                  <a:schemeClr val="bg1"/>
                </a:solidFill>
              </a:rPr>
              <a:t>validating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results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51520" y="1268759"/>
            <a:ext cx="86409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each fragment must to be validated separately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575556" y="2492896"/>
            <a:ext cx="307616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coverage</a:t>
            </a:r>
            <a:r>
              <a:rPr lang="de-DE" dirty="0"/>
              <a:t> &gt; 5'000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/>
              <a:t>minimal </a:t>
            </a:r>
            <a:r>
              <a:rPr lang="de-DE" dirty="0" err="1"/>
              <a:t>coverage</a:t>
            </a:r>
            <a:r>
              <a:rPr lang="de-DE" dirty="0"/>
              <a:t> &gt; 500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/>
              <a:t>maximal </a:t>
            </a:r>
            <a:r>
              <a:rPr lang="de-DE" dirty="0" err="1"/>
              <a:t>coverage</a:t>
            </a:r>
            <a:r>
              <a:rPr lang="de-DE" dirty="0"/>
              <a:t> &gt; 10'000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/>
              <a:t>a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codonquality</a:t>
            </a:r>
            <a:r>
              <a:rPr lang="de-DE" dirty="0"/>
              <a:t> &gt; 35.0</a:t>
            </a:r>
          </a:p>
        </p:txBody>
      </p:sp>
      <p:sp>
        <p:nvSpPr>
          <p:cNvPr id="6" name="Rechteck 5"/>
          <p:cNvSpPr/>
          <p:nvPr/>
        </p:nvSpPr>
        <p:spPr>
          <a:xfrm>
            <a:off x="251520" y="1904787"/>
            <a:ext cx="86409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to presume "true" results we request: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435934" y="4031776"/>
            <a:ext cx="4272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certainly</a:t>
            </a:r>
            <a:r>
              <a:rPr lang="de-DE" b="1" dirty="0"/>
              <a:t> not </a:t>
            </a:r>
            <a:r>
              <a:rPr lang="de-DE" b="1" dirty="0" err="1"/>
              <a:t>over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complete</a:t>
            </a:r>
            <a:r>
              <a:rPr lang="de-DE" b="1" dirty="0"/>
              <a:t> </a:t>
            </a:r>
            <a:r>
              <a:rPr lang="de-DE" b="1" dirty="0" err="1"/>
              <a:t>fragments</a:t>
            </a:r>
            <a:r>
              <a:rPr lang="de-DE" b="1" dirty="0"/>
              <a:t>,</a:t>
            </a:r>
          </a:p>
          <a:p>
            <a:pPr algn="ctr"/>
            <a:r>
              <a:rPr lang="de-DE" b="1" dirty="0"/>
              <a:t>but </a:t>
            </a:r>
            <a:r>
              <a:rPr lang="de-DE" b="1" dirty="0" err="1"/>
              <a:t>without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flanking</a:t>
            </a:r>
            <a:r>
              <a:rPr lang="de-DE" b="1" dirty="0"/>
              <a:t> </a:t>
            </a:r>
            <a:r>
              <a:rPr lang="de-DE" b="1" dirty="0" err="1"/>
              <a:t>primerregions</a:t>
            </a:r>
            <a:r>
              <a:rPr lang="de-DE" b="1" dirty="0"/>
              <a:t>!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47778" y="4823864"/>
            <a:ext cx="603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not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sample </a:t>
            </a:r>
            <a:r>
              <a:rPr lang="de-DE" dirty="0" err="1"/>
              <a:t>with</a:t>
            </a:r>
            <a:r>
              <a:rPr lang="de-DE" dirty="0"/>
              <a:t> 2-4 </a:t>
            </a:r>
            <a:r>
              <a:rPr lang="de-DE" dirty="0" err="1"/>
              <a:t>fragments</a:t>
            </a:r>
            <a:r>
              <a:rPr lang="de-DE" dirty="0"/>
              <a:t>, but…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451008" y="5363924"/>
            <a:ext cx="444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… a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MiSeq</a:t>
            </a:r>
            <a:r>
              <a:rPr lang="de-DE" dirty="0"/>
              <a:t>-run </a:t>
            </a:r>
            <a:r>
              <a:rPr lang="de-DE" dirty="0" err="1"/>
              <a:t>provides</a:t>
            </a:r>
            <a:r>
              <a:rPr lang="de-DE" dirty="0"/>
              <a:t> 96 </a:t>
            </a:r>
            <a:r>
              <a:rPr lang="de-DE" dirty="0" err="1"/>
              <a:t>samples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39784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Workflow III – </a:t>
            </a:r>
            <a:r>
              <a:rPr lang="de-DE" sz="3200" b="1" dirty="0" err="1">
                <a:solidFill>
                  <a:schemeClr val="bg1"/>
                </a:solidFill>
              </a:rPr>
              <a:t>validating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results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1520" y="1270501"/>
            <a:ext cx="6966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2400" b="1" dirty="0" err="1">
                <a:solidFill>
                  <a:schemeClr val="tx2"/>
                </a:solidFill>
              </a:rPr>
              <a:t>using</a:t>
            </a:r>
            <a:r>
              <a:rPr lang="de-DE" sz="2400" b="1" dirty="0">
                <a:solidFill>
                  <a:schemeClr val="tx2"/>
                </a:solidFill>
              </a:rPr>
              <a:t> a Python </a:t>
            </a:r>
            <a:r>
              <a:rPr lang="de-DE" sz="2400" b="1" dirty="0" err="1">
                <a:solidFill>
                  <a:schemeClr val="tx2"/>
                </a:solidFill>
              </a:rPr>
              <a:t>script</a:t>
            </a:r>
            <a:r>
              <a:rPr lang="de-DE" sz="2400" b="1" dirty="0">
                <a:solidFill>
                  <a:schemeClr val="tx2"/>
                </a:solidFill>
              </a:rPr>
              <a:t> </a:t>
            </a:r>
            <a:r>
              <a:rPr lang="de-DE" sz="2400" b="1" dirty="0" err="1">
                <a:solidFill>
                  <a:schemeClr val="tx2"/>
                </a:solidFill>
              </a:rPr>
              <a:t>to</a:t>
            </a:r>
            <a:r>
              <a:rPr lang="de-DE" sz="2400" b="1" dirty="0">
                <a:solidFill>
                  <a:schemeClr val="tx2"/>
                </a:solidFill>
              </a:rPr>
              <a:t> </a:t>
            </a:r>
            <a:r>
              <a:rPr lang="de-DE" sz="2400" b="1" dirty="0" err="1">
                <a:solidFill>
                  <a:schemeClr val="tx2"/>
                </a:solidFill>
              </a:rPr>
              <a:t>extract</a:t>
            </a:r>
            <a:r>
              <a:rPr lang="de-DE" sz="2400" b="1" dirty="0">
                <a:solidFill>
                  <a:schemeClr val="tx2"/>
                </a:solidFill>
              </a:rPr>
              <a:t> relevant </a:t>
            </a:r>
            <a:r>
              <a:rPr lang="de-DE" sz="2400" b="1" dirty="0" err="1">
                <a:solidFill>
                  <a:schemeClr val="tx2"/>
                </a:solidFill>
              </a:rPr>
              <a:t>data</a:t>
            </a:r>
            <a:endParaRPr lang="de-DE" sz="2400" b="1" dirty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2400" b="1" dirty="0" err="1">
                <a:solidFill>
                  <a:schemeClr val="tx2"/>
                </a:solidFill>
              </a:rPr>
              <a:t>using</a:t>
            </a:r>
            <a:r>
              <a:rPr lang="de-DE" sz="2400" b="1" dirty="0">
                <a:solidFill>
                  <a:schemeClr val="tx2"/>
                </a:solidFill>
              </a:rPr>
              <a:t> an Excel </a:t>
            </a:r>
            <a:r>
              <a:rPr lang="de-DE" sz="2400" b="1" dirty="0" err="1">
                <a:solidFill>
                  <a:schemeClr val="tx2"/>
                </a:solidFill>
              </a:rPr>
              <a:t>template</a:t>
            </a:r>
            <a:r>
              <a:rPr lang="de-DE" sz="2400" b="1" dirty="0">
                <a:solidFill>
                  <a:schemeClr val="tx2"/>
                </a:solidFill>
              </a:rPr>
              <a:t> </a:t>
            </a:r>
            <a:r>
              <a:rPr lang="de-DE" sz="2400" b="1" dirty="0" err="1">
                <a:solidFill>
                  <a:schemeClr val="tx2"/>
                </a:solidFill>
              </a:rPr>
              <a:t>sheet</a:t>
            </a:r>
            <a:r>
              <a:rPr lang="de-DE" sz="2400" b="1" dirty="0">
                <a:solidFill>
                  <a:schemeClr val="tx2"/>
                </a:solidFill>
              </a:rPr>
              <a:t> </a:t>
            </a:r>
            <a:r>
              <a:rPr lang="de-DE" sz="2400" b="1" dirty="0" err="1">
                <a:solidFill>
                  <a:schemeClr val="tx2"/>
                </a:solidFill>
              </a:rPr>
              <a:t>to</a:t>
            </a:r>
            <a:r>
              <a:rPr lang="de-DE" sz="2400" b="1" dirty="0">
                <a:solidFill>
                  <a:schemeClr val="tx2"/>
                </a:solidFill>
              </a:rPr>
              <a:t> </a:t>
            </a:r>
            <a:r>
              <a:rPr lang="de-DE" sz="2400" b="1" dirty="0" err="1">
                <a:solidFill>
                  <a:schemeClr val="tx2"/>
                </a:solidFill>
              </a:rPr>
              <a:t>calculate</a:t>
            </a:r>
            <a:r>
              <a:rPr lang="de-DE" sz="2400" b="1" dirty="0">
                <a:solidFill>
                  <a:schemeClr val="tx2"/>
                </a:solidFill>
              </a:rPr>
              <a:t> </a:t>
            </a:r>
            <a:r>
              <a:rPr lang="de-DE" sz="2400" b="1" dirty="0" err="1">
                <a:solidFill>
                  <a:schemeClr val="tx2"/>
                </a:solidFill>
              </a:rPr>
              <a:t>statistics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51520" y="2170015"/>
            <a:ext cx="50405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but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statistics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unreliable</a:t>
            </a:r>
            <a:r>
              <a:rPr lang="de-DE" dirty="0"/>
              <a:t> </a:t>
            </a:r>
            <a:r>
              <a:rPr lang="de-DE" dirty="0" err="1"/>
              <a:t>friends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u="sng" dirty="0" err="1"/>
              <a:t>false</a:t>
            </a:r>
            <a:r>
              <a:rPr lang="de-DE" u="sng" dirty="0"/>
              <a:t>-positive:</a:t>
            </a:r>
          </a:p>
          <a:p>
            <a:pPr marL="285750" indent="-285750">
              <a:buFontTx/>
              <a:buChar char="-"/>
            </a:pPr>
            <a:r>
              <a:rPr lang="de-DE" dirty="0"/>
              <a:t>min, </a:t>
            </a:r>
            <a:r>
              <a:rPr lang="de-DE" dirty="0" err="1"/>
              <a:t>mean</a:t>
            </a:r>
            <a:r>
              <a:rPr lang="de-DE" dirty="0"/>
              <a:t>, </a:t>
            </a:r>
            <a:r>
              <a:rPr lang="de-DE" dirty="0" err="1"/>
              <a:t>max</a:t>
            </a:r>
            <a:r>
              <a:rPr lang="de-DE" dirty="0"/>
              <a:t> valid </a:t>
            </a:r>
            <a:r>
              <a:rPr lang="de-DE" dirty="0" err="1"/>
              <a:t>coverage</a:t>
            </a:r>
            <a:r>
              <a:rPr lang="de-DE" dirty="0"/>
              <a:t> </a:t>
            </a:r>
            <a:r>
              <a:rPr lang="de-DE" dirty="0" err="1"/>
              <a:t>seem</a:t>
            </a:r>
            <a:r>
              <a:rPr lang="de-DE" dirty="0"/>
              <a:t> </a:t>
            </a:r>
            <a:r>
              <a:rPr lang="de-DE" dirty="0" err="1"/>
              <a:t>satisfactorily</a:t>
            </a:r>
            <a:r>
              <a:rPr lang="de-DE" dirty="0"/>
              <a:t>,</a:t>
            </a:r>
          </a:p>
          <a:p>
            <a:pPr marL="285750" indent="-285750">
              <a:buFontTx/>
              <a:buChar char="-"/>
            </a:pPr>
            <a:r>
              <a:rPr lang="de-DE" dirty="0"/>
              <a:t>but </a:t>
            </a:r>
            <a:r>
              <a:rPr lang="de-DE" dirty="0" err="1"/>
              <a:t>the</a:t>
            </a:r>
            <a:r>
              <a:rPr lang="de-DE" dirty="0"/>
              <a:t> min-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originate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center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fragment</a:t>
            </a:r>
            <a:endParaRPr lang="de-DE" dirty="0"/>
          </a:p>
          <a:p>
            <a:pPr marL="742950" lvl="1" indent="-285750">
              <a:buFontTx/>
              <a:buChar char="-"/>
            </a:pPr>
            <a:endParaRPr lang="de-DE" dirty="0"/>
          </a:p>
          <a:p>
            <a:pPr marL="742950" lvl="1" indent="-285750">
              <a:buFontTx/>
              <a:buChar char="-"/>
            </a:pPr>
            <a:endParaRPr lang="de-DE" dirty="0"/>
          </a:p>
          <a:p>
            <a:r>
              <a:rPr lang="de-DE" u="sng" dirty="0" err="1"/>
              <a:t>false</a:t>
            </a:r>
            <a:r>
              <a:rPr lang="de-DE" u="sng" dirty="0"/>
              <a:t>-negative: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max</a:t>
            </a:r>
            <a:r>
              <a:rPr lang="de-DE" dirty="0"/>
              <a:t> valid </a:t>
            </a:r>
            <a:r>
              <a:rPr lang="de-DE" dirty="0" err="1"/>
              <a:t>coverage</a:t>
            </a:r>
            <a:r>
              <a:rPr lang="de-DE" dirty="0"/>
              <a:t> </a:t>
            </a:r>
            <a:r>
              <a:rPr lang="de-DE" dirty="0" err="1"/>
              <a:t>seem</a:t>
            </a:r>
            <a:r>
              <a:rPr lang="de-DE" dirty="0"/>
              <a:t> </a:t>
            </a:r>
            <a:r>
              <a:rPr lang="de-DE" dirty="0" err="1"/>
              <a:t>satisfactorily</a:t>
            </a:r>
            <a:r>
              <a:rPr lang="de-DE" dirty="0"/>
              <a:t>, min-</a:t>
            </a:r>
            <a:r>
              <a:rPr lang="de-DE" dirty="0" err="1"/>
              <a:t>value</a:t>
            </a:r>
            <a:r>
              <a:rPr lang="de-DE" dirty="0"/>
              <a:t> &lt;&lt; 500</a:t>
            </a:r>
          </a:p>
          <a:p>
            <a:pPr marL="285750" indent="-285750">
              <a:buFontTx/>
              <a:buChar char="-"/>
            </a:pPr>
            <a:r>
              <a:rPr lang="de-DE" dirty="0"/>
              <a:t>but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insufficient</a:t>
            </a:r>
            <a:r>
              <a:rPr lang="de-DE" dirty="0"/>
              <a:t> min-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originate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an </a:t>
            </a:r>
            <a:r>
              <a:rPr lang="de-DE" dirty="0" err="1"/>
              <a:t>endstanding</a:t>
            </a:r>
            <a:r>
              <a:rPr lang="de-DE" dirty="0"/>
              <a:t> </a:t>
            </a:r>
            <a:r>
              <a:rPr lang="de-DE" dirty="0" err="1"/>
              <a:t>position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5508104" y="2521258"/>
            <a:ext cx="3118156" cy="1993663"/>
            <a:chOff x="5508104" y="2521258"/>
            <a:chExt cx="3118156" cy="1993663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9041" y="2521258"/>
              <a:ext cx="2707219" cy="1624331"/>
            </a:xfrm>
            <a:prstGeom prst="rect">
              <a:avLst/>
            </a:prstGeom>
          </p:spPr>
        </p:pic>
        <p:sp>
          <p:nvSpPr>
            <p:cNvPr id="7" name="Textfeld 6"/>
            <p:cNvSpPr txBox="1"/>
            <p:nvPr/>
          </p:nvSpPr>
          <p:spPr>
            <a:xfrm rot="-5400000">
              <a:off x="5179168" y="3148757"/>
              <a:ext cx="1027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err="1"/>
                <a:t>coverage</a:t>
              </a:r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6223805" y="4145589"/>
              <a:ext cx="2097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err="1"/>
                <a:t>position</a:t>
              </a:r>
              <a:r>
                <a:rPr lang="de-DE" dirty="0"/>
                <a:t> at </a:t>
              </a:r>
              <a:r>
                <a:rPr lang="de-DE" dirty="0" err="1"/>
                <a:t>fragment</a:t>
              </a:r>
              <a:endParaRPr lang="de-DE" dirty="0"/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5508104" y="4613641"/>
            <a:ext cx="3118156" cy="1983711"/>
            <a:chOff x="5508104" y="4613641"/>
            <a:chExt cx="3118156" cy="1983711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9041" y="4613641"/>
              <a:ext cx="2707219" cy="1620000"/>
            </a:xfrm>
            <a:prstGeom prst="rect">
              <a:avLst/>
            </a:prstGeom>
          </p:spPr>
        </p:pic>
        <p:sp>
          <p:nvSpPr>
            <p:cNvPr id="11" name="Textfeld 10"/>
            <p:cNvSpPr txBox="1"/>
            <p:nvPr/>
          </p:nvSpPr>
          <p:spPr>
            <a:xfrm rot="-5400000">
              <a:off x="5179168" y="5238975"/>
              <a:ext cx="1027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err="1"/>
                <a:t>coverage</a:t>
              </a:r>
              <a:endParaRPr lang="de-DE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6223805" y="6228020"/>
              <a:ext cx="2097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err="1"/>
                <a:t>position</a:t>
              </a:r>
              <a:r>
                <a:rPr lang="de-DE" dirty="0"/>
                <a:t> at </a:t>
              </a:r>
              <a:r>
                <a:rPr lang="de-DE" dirty="0" err="1"/>
                <a:t>fragment</a:t>
              </a:r>
              <a:endParaRPr lang="de-DE" dirty="0"/>
            </a:p>
          </p:txBody>
        </p:sp>
      </p:grpSp>
      <p:sp>
        <p:nvSpPr>
          <p:cNvPr id="8" name="Ellipse 7"/>
          <p:cNvSpPr/>
          <p:nvPr/>
        </p:nvSpPr>
        <p:spPr>
          <a:xfrm>
            <a:off x="7065337" y="3847035"/>
            <a:ext cx="252028" cy="2520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5932926" y="5993913"/>
            <a:ext cx="252028" cy="2520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45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Workflow III – </a:t>
            </a:r>
            <a:r>
              <a:rPr lang="de-DE" sz="3200" b="1" dirty="0" err="1">
                <a:solidFill>
                  <a:schemeClr val="bg1"/>
                </a:solidFill>
              </a:rPr>
              <a:t>validating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results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1520" y="1270501"/>
            <a:ext cx="4735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2400" b="1" dirty="0" err="1">
                <a:solidFill>
                  <a:schemeClr val="tx2"/>
                </a:solidFill>
              </a:rPr>
              <a:t>using</a:t>
            </a:r>
            <a:r>
              <a:rPr lang="de-DE" sz="2400" b="1" dirty="0">
                <a:solidFill>
                  <a:schemeClr val="tx2"/>
                </a:solidFill>
              </a:rPr>
              <a:t> a R-</a:t>
            </a:r>
            <a:r>
              <a:rPr lang="de-DE" sz="2400" b="1" dirty="0" err="1">
                <a:solidFill>
                  <a:schemeClr val="tx2"/>
                </a:solidFill>
              </a:rPr>
              <a:t>script</a:t>
            </a:r>
            <a:r>
              <a:rPr lang="de-DE" sz="2400" b="1" dirty="0">
                <a:solidFill>
                  <a:schemeClr val="tx2"/>
                </a:solidFill>
              </a:rPr>
              <a:t> </a:t>
            </a:r>
            <a:r>
              <a:rPr lang="de-DE" sz="2400" b="1" dirty="0" err="1">
                <a:solidFill>
                  <a:schemeClr val="tx2"/>
                </a:solidFill>
              </a:rPr>
              <a:t>to</a:t>
            </a:r>
            <a:r>
              <a:rPr lang="de-DE" sz="2400" b="1" dirty="0">
                <a:solidFill>
                  <a:schemeClr val="tx2"/>
                </a:solidFill>
              </a:rPr>
              <a:t> </a:t>
            </a:r>
            <a:r>
              <a:rPr lang="de-DE" sz="2400" b="1" dirty="0" err="1">
                <a:solidFill>
                  <a:schemeClr val="tx2"/>
                </a:solidFill>
              </a:rPr>
              <a:t>generate</a:t>
            </a:r>
            <a:r>
              <a:rPr lang="de-DE" sz="2400" b="1" dirty="0">
                <a:solidFill>
                  <a:schemeClr val="tx2"/>
                </a:solidFill>
              </a:rPr>
              <a:t> </a:t>
            </a:r>
            <a:r>
              <a:rPr lang="de-DE" sz="2400" b="1" dirty="0" err="1">
                <a:solidFill>
                  <a:schemeClr val="tx2"/>
                </a:solidFill>
              </a:rPr>
              <a:t>plots</a:t>
            </a:r>
            <a:endParaRPr lang="de-DE" sz="2400" b="1" dirty="0">
              <a:solidFill>
                <a:schemeClr val="tx2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4" y="1700808"/>
            <a:ext cx="6618640" cy="4679882"/>
          </a:xfrm>
          <a:prstGeom prst="rect">
            <a:avLst/>
          </a:prstGeom>
        </p:spPr>
      </p:pic>
      <p:cxnSp>
        <p:nvCxnSpPr>
          <p:cNvPr id="16" name="Gerade Verbindung 15"/>
          <p:cNvCxnSpPr>
            <a:cxnSpLocks noChangeAspect="1"/>
          </p:cNvCxnSpPr>
          <p:nvPr/>
        </p:nvCxnSpPr>
        <p:spPr>
          <a:xfrm>
            <a:off x="951902" y="4869160"/>
            <a:ext cx="697397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cxnSpLocks noChangeAspect="1"/>
          </p:cNvCxnSpPr>
          <p:nvPr/>
        </p:nvCxnSpPr>
        <p:spPr>
          <a:xfrm>
            <a:off x="941102" y="5193196"/>
            <a:ext cx="697397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 rot="-5400000">
            <a:off x="-50704" y="3856083"/>
            <a:ext cx="10272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coverage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2614175" y="5913276"/>
            <a:ext cx="21874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position</a:t>
            </a:r>
            <a:r>
              <a:rPr lang="de-DE" dirty="0"/>
              <a:t> at </a:t>
            </a:r>
            <a:r>
              <a:rPr lang="de-DE" dirty="0" err="1"/>
              <a:t>fragments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7308304" y="4679934"/>
            <a:ext cx="1586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10'000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max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7308304" y="5008530"/>
            <a:ext cx="16096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5'000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mean</a:t>
            </a:r>
            <a:endParaRPr lang="de-DE" dirty="0"/>
          </a:p>
        </p:txBody>
      </p:sp>
      <p:grpSp>
        <p:nvGrpSpPr>
          <p:cNvPr id="42" name="Gruppieren 41"/>
          <p:cNvGrpSpPr/>
          <p:nvPr/>
        </p:nvGrpSpPr>
        <p:grpSpPr>
          <a:xfrm>
            <a:off x="1151620" y="2087560"/>
            <a:ext cx="5292588" cy="369332"/>
            <a:chOff x="1151620" y="2524254"/>
            <a:chExt cx="5292588" cy="369332"/>
          </a:xfrm>
        </p:grpSpPr>
        <p:cxnSp>
          <p:nvCxnSpPr>
            <p:cNvPr id="27" name="Gerade Verbindung mit Pfeil 26"/>
            <p:cNvCxnSpPr/>
            <p:nvPr/>
          </p:nvCxnSpPr>
          <p:spPr>
            <a:xfrm>
              <a:off x="1151620" y="2708920"/>
              <a:ext cx="108012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/>
            <p:nvPr/>
          </p:nvCxnSpPr>
          <p:spPr>
            <a:xfrm>
              <a:off x="2231740" y="2708920"/>
              <a:ext cx="133214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/>
            <p:nvPr/>
          </p:nvCxnSpPr>
          <p:spPr>
            <a:xfrm>
              <a:off x="3563888" y="2708920"/>
              <a:ext cx="17281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/>
            <p:nvPr/>
          </p:nvCxnSpPr>
          <p:spPr>
            <a:xfrm>
              <a:off x="5292080" y="2708920"/>
              <a:ext cx="115212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/>
            <p:cNvSpPr txBox="1"/>
            <p:nvPr/>
          </p:nvSpPr>
          <p:spPr>
            <a:xfrm>
              <a:off x="1477519" y="2524254"/>
              <a:ext cx="4283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PR</a:t>
              </a: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2687981" y="2524254"/>
              <a:ext cx="41966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RT</a:t>
              </a: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4320167" y="2524254"/>
              <a:ext cx="5036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INT</a:t>
              </a: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5579443" y="2524254"/>
              <a:ext cx="57740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ENV</a:t>
              </a:r>
            </a:p>
          </p:txBody>
        </p:sp>
      </p:grpSp>
      <p:sp>
        <p:nvSpPr>
          <p:cNvPr id="43" name="Textfeld 42"/>
          <p:cNvSpPr txBox="1"/>
          <p:nvPr/>
        </p:nvSpPr>
        <p:spPr>
          <a:xfrm>
            <a:off x="2975171" y="1782467"/>
            <a:ext cx="14654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sample </a:t>
            </a:r>
            <a:r>
              <a:rPr lang="de-DE" b="1" dirty="0" err="1"/>
              <a:t>name</a:t>
            </a:r>
            <a:endParaRPr lang="de-DE" b="1" dirty="0"/>
          </a:p>
        </p:txBody>
      </p:sp>
      <p:sp>
        <p:nvSpPr>
          <p:cNvPr id="50" name="Textfeld 49"/>
          <p:cNvSpPr txBox="1"/>
          <p:nvPr/>
        </p:nvSpPr>
        <p:spPr>
          <a:xfrm>
            <a:off x="1805582" y="2492896"/>
            <a:ext cx="88832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err="1"/>
              <a:t>overlap</a:t>
            </a:r>
            <a:endParaRPr lang="de-DE" dirty="0"/>
          </a:p>
        </p:txBody>
      </p:sp>
      <p:cxnSp>
        <p:nvCxnSpPr>
          <p:cNvPr id="45" name="Gerade Verbindung mit Pfeil 44"/>
          <p:cNvCxnSpPr/>
          <p:nvPr/>
        </p:nvCxnSpPr>
        <p:spPr>
          <a:xfrm>
            <a:off x="1835696" y="2888940"/>
            <a:ext cx="828092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293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Workflow III – </a:t>
            </a:r>
            <a:r>
              <a:rPr lang="de-DE" sz="3200" b="1" dirty="0" err="1">
                <a:solidFill>
                  <a:schemeClr val="bg1"/>
                </a:solidFill>
              </a:rPr>
              <a:t>validating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results</a:t>
            </a:r>
            <a:endParaRPr lang="de-DE" sz="3200" b="1" dirty="0">
              <a:solidFill>
                <a:schemeClr val="bg1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37" y="1602620"/>
            <a:ext cx="7323925" cy="5179012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51520" y="1270501"/>
            <a:ext cx="1911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tx2"/>
                </a:solidFill>
              </a:rPr>
              <a:t>... </a:t>
            </a:r>
            <a:r>
              <a:rPr lang="de-DE" sz="2400" b="1" dirty="0" err="1">
                <a:solidFill>
                  <a:schemeClr val="tx2"/>
                </a:solidFill>
              </a:rPr>
              <a:t>many</a:t>
            </a:r>
            <a:r>
              <a:rPr lang="de-DE" sz="2400" b="1" dirty="0">
                <a:solidFill>
                  <a:schemeClr val="tx2"/>
                </a:solidFill>
              </a:rPr>
              <a:t> </a:t>
            </a:r>
            <a:r>
              <a:rPr lang="de-DE" sz="2400" b="1" dirty="0" err="1">
                <a:solidFill>
                  <a:schemeClr val="tx2"/>
                </a:solidFill>
              </a:rPr>
              <a:t>plots</a:t>
            </a:r>
            <a:endParaRPr lang="de-DE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4218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Workflow IV – </a:t>
            </a:r>
            <a:r>
              <a:rPr lang="de-DE" sz="3200" b="1" dirty="0" err="1">
                <a:solidFill>
                  <a:schemeClr val="bg1"/>
                </a:solidFill>
              </a:rPr>
              <a:t>adjust</a:t>
            </a:r>
            <a:r>
              <a:rPr lang="de-DE" sz="3200" b="1" dirty="0">
                <a:solidFill>
                  <a:schemeClr val="bg1"/>
                </a:solidFill>
              </a:rPr>
              <a:t> sample </a:t>
            </a:r>
            <a:r>
              <a:rPr lang="de-DE" sz="3200" b="1" dirty="0" err="1">
                <a:solidFill>
                  <a:schemeClr val="bg1"/>
                </a:solidFill>
              </a:rPr>
              <a:t>consensus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32092" y="21642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PR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36420" y="2848290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RT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294421" y="3611185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INT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57552" y="4293096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ENV</a:t>
            </a:r>
          </a:p>
        </p:txBody>
      </p:sp>
      <p:sp>
        <p:nvSpPr>
          <p:cNvPr id="8" name="Rechteck 7"/>
          <p:cNvSpPr/>
          <p:nvPr/>
        </p:nvSpPr>
        <p:spPr>
          <a:xfrm>
            <a:off x="1573946" y="2292551"/>
            <a:ext cx="3851090" cy="112658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187624" y="2292551"/>
            <a:ext cx="386322" cy="112658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5425036" y="2292551"/>
            <a:ext cx="386322" cy="112658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471599" y="2976627"/>
            <a:ext cx="3851090" cy="112658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4085277" y="2976627"/>
            <a:ext cx="386322" cy="112658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8322689" y="2976627"/>
            <a:ext cx="386322" cy="112658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2735796" y="3739522"/>
            <a:ext cx="3492388" cy="112658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2159732" y="3739522"/>
            <a:ext cx="576064" cy="112658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6228184" y="3739522"/>
            <a:ext cx="555282" cy="112658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2294026" y="4421433"/>
            <a:ext cx="4447936" cy="112658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1907704" y="4421433"/>
            <a:ext cx="386322" cy="112658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741962" y="4421433"/>
            <a:ext cx="386322" cy="112658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251520" y="1268759"/>
            <a:ext cx="86409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remove flanking primer</a:t>
            </a:r>
          </a:p>
        </p:txBody>
      </p:sp>
    </p:spTree>
    <p:extLst>
      <p:ext uri="{BB962C8B-B14F-4D97-AF65-F5344CB8AC3E}">
        <p14:creationId xmlns:p14="http://schemas.microsoft.com/office/powerpoint/2010/main" val="383853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xit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xit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xit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17" grpId="0" animBg="1"/>
      <p:bldP spid="20" grpId="0" animBg="1"/>
      <p:bldP spid="21" grpId="0" animBg="1"/>
      <p:bldP spid="24" grpId="0" animBg="1"/>
      <p:bldP spid="2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Workflow IV – </a:t>
            </a:r>
            <a:r>
              <a:rPr lang="de-DE" sz="3200" b="1" dirty="0" err="1">
                <a:solidFill>
                  <a:schemeClr val="bg1"/>
                </a:solidFill>
              </a:rPr>
              <a:t>adjust</a:t>
            </a:r>
            <a:r>
              <a:rPr lang="de-DE" sz="3200" b="1" dirty="0">
                <a:solidFill>
                  <a:schemeClr val="bg1"/>
                </a:solidFill>
              </a:rPr>
              <a:t> sample </a:t>
            </a:r>
            <a:r>
              <a:rPr lang="de-DE" sz="3200" b="1" dirty="0" err="1">
                <a:solidFill>
                  <a:schemeClr val="bg1"/>
                </a:solidFill>
              </a:rPr>
              <a:t>consensus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32092" y="21642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PR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36420" y="2848290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RT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294421" y="3611185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INT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57552" y="4293096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ENV</a:t>
            </a:r>
          </a:p>
        </p:txBody>
      </p:sp>
      <p:sp>
        <p:nvSpPr>
          <p:cNvPr id="8" name="Rechteck 7"/>
          <p:cNvSpPr/>
          <p:nvPr/>
        </p:nvSpPr>
        <p:spPr>
          <a:xfrm>
            <a:off x="1573946" y="2292551"/>
            <a:ext cx="3851090" cy="112658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471599" y="2976627"/>
            <a:ext cx="3851090" cy="112658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2735796" y="3739522"/>
            <a:ext cx="3492388" cy="112658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2294026" y="4421433"/>
            <a:ext cx="4447936" cy="112658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251520" y="1268759"/>
            <a:ext cx="86409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merge PR and RT consensus to single PRRT-Sequence</a:t>
            </a:r>
          </a:p>
        </p:txBody>
      </p:sp>
      <p:grpSp>
        <p:nvGrpSpPr>
          <p:cNvPr id="13" name="Gruppieren 12"/>
          <p:cNvGrpSpPr/>
          <p:nvPr/>
        </p:nvGrpSpPr>
        <p:grpSpPr>
          <a:xfrm>
            <a:off x="214591" y="2528900"/>
            <a:ext cx="8108098" cy="369332"/>
            <a:chOff x="214591" y="2523917"/>
            <a:chExt cx="8108098" cy="369332"/>
          </a:xfrm>
        </p:grpSpPr>
        <p:sp>
          <p:nvSpPr>
            <p:cNvPr id="14" name="Textfeld 13"/>
            <p:cNvSpPr txBox="1"/>
            <p:nvPr/>
          </p:nvSpPr>
          <p:spPr>
            <a:xfrm>
              <a:off x="214591" y="2523917"/>
              <a:ext cx="663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PRRT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1573946" y="2672916"/>
              <a:ext cx="6748743" cy="112658"/>
            </a:xfrm>
            <a:prstGeom prst="rect">
              <a:avLst/>
            </a:pr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24580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11111E-6 L 1.11111E-6 0.0578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7 L -2.77778E-6 -0.041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 animBg="1"/>
      <p:bldP spid="8" grpId="1" animBg="1"/>
      <p:bldP spid="15" grpId="0" animBg="1"/>
      <p:bldP spid="15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Workflow V - </a:t>
            </a:r>
            <a:r>
              <a:rPr lang="de-DE" sz="3200" b="1" dirty="0" err="1">
                <a:solidFill>
                  <a:schemeClr val="bg1"/>
                </a:solidFill>
              </a:rPr>
              <a:t>completion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95536" y="1736812"/>
            <a:ext cx="728718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sz="2400" dirty="0" err="1"/>
              <a:t>use</a:t>
            </a:r>
            <a:r>
              <a:rPr lang="de-DE" sz="2400" dirty="0"/>
              <a:t> </a:t>
            </a:r>
            <a:r>
              <a:rPr lang="de-DE" sz="2400" dirty="0" err="1"/>
              <a:t>webtools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subtyping</a:t>
            </a:r>
            <a:endParaRPr lang="de-DE" sz="24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sz="2400" dirty="0" err="1"/>
              <a:t>generate</a:t>
            </a:r>
            <a:r>
              <a:rPr lang="de-DE" sz="2400" dirty="0"/>
              <a:t> </a:t>
            </a:r>
            <a:r>
              <a:rPr lang="de-DE" sz="2400" dirty="0" err="1"/>
              <a:t>file</a:t>
            </a:r>
            <a:r>
              <a:rPr lang="de-DE" sz="2400" dirty="0"/>
              <a:t>(s) </a:t>
            </a:r>
            <a:r>
              <a:rPr lang="de-DE" sz="2400" dirty="0" err="1"/>
              <a:t>for</a:t>
            </a:r>
            <a:r>
              <a:rPr lang="de-DE" sz="2400" dirty="0"/>
              <a:t> parallel </a:t>
            </a:r>
            <a:r>
              <a:rPr lang="de-DE" sz="2400" dirty="0" err="1"/>
              <a:t>sequence</a:t>
            </a:r>
            <a:r>
              <a:rPr lang="de-DE" sz="2400" dirty="0"/>
              <a:t>-upload </a:t>
            </a:r>
            <a:r>
              <a:rPr lang="de-DE" sz="2400" dirty="0" err="1"/>
              <a:t>to</a:t>
            </a:r>
            <a:r>
              <a:rPr lang="de-DE" sz="2400" dirty="0"/>
              <a:t> HIV-DB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sz="2400" dirty="0" err="1"/>
              <a:t>generate</a:t>
            </a:r>
            <a:r>
              <a:rPr lang="de-DE" sz="2400" dirty="0"/>
              <a:t> </a:t>
            </a:r>
            <a:r>
              <a:rPr lang="de-DE" sz="2400" dirty="0" err="1"/>
              <a:t>file</a:t>
            </a:r>
            <a:r>
              <a:rPr lang="de-DE" sz="2400" dirty="0"/>
              <a:t>(s) </a:t>
            </a:r>
            <a:r>
              <a:rPr lang="de-DE" sz="2400" dirty="0" err="1"/>
              <a:t>for</a:t>
            </a:r>
            <a:r>
              <a:rPr lang="de-DE" sz="2400" dirty="0"/>
              <a:t> parallel variant-upload </a:t>
            </a:r>
            <a:r>
              <a:rPr lang="de-DE" sz="2400" dirty="0" err="1"/>
              <a:t>to</a:t>
            </a:r>
            <a:r>
              <a:rPr lang="de-DE" sz="2400" dirty="0"/>
              <a:t> HIV-DB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sz="2400" dirty="0" err="1"/>
              <a:t>generate</a:t>
            </a:r>
            <a:r>
              <a:rPr lang="de-DE" sz="2400" dirty="0"/>
              <a:t> </a:t>
            </a:r>
            <a:r>
              <a:rPr lang="de-DE" sz="2400" dirty="0" err="1"/>
              <a:t>file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parallel </a:t>
            </a:r>
            <a:r>
              <a:rPr lang="de-DE" sz="2400" dirty="0" err="1"/>
              <a:t>subtype</a:t>
            </a:r>
            <a:r>
              <a:rPr lang="de-DE" sz="2400" dirty="0"/>
              <a:t>-upload </a:t>
            </a:r>
            <a:r>
              <a:rPr lang="de-DE" sz="2400" dirty="0" err="1"/>
              <a:t>to</a:t>
            </a:r>
            <a:r>
              <a:rPr lang="de-DE" sz="2400" dirty="0"/>
              <a:t> HIV-DB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sz="2400" dirty="0" err="1"/>
              <a:t>remove</a:t>
            </a:r>
            <a:r>
              <a:rPr lang="de-DE" sz="2400" dirty="0"/>
              <a:t> invalid </a:t>
            </a:r>
            <a:r>
              <a:rPr lang="de-DE" sz="2400" dirty="0" err="1"/>
              <a:t>parts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results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5952149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608979" y="1520788"/>
            <a:ext cx="792088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2"/>
                </a:solidFill>
              </a:rPr>
              <a:t>In </a:t>
            </a:r>
            <a:r>
              <a:rPr lang="de-DE" sz="2400" b="1" dirty="0" err="1">
                <a:solidFill>
                  <a:schemeClr val="tx2"/>
                </a:solidFill>
              </a:rPr>
              <a:t>the</a:t>
            </a:r>
            <a:r>
              <a:rPr lang="de-DE" sz="2400" b="1" dirty="0">
                <a:solidFill>
                  <a:schemeClr val="tx2"/>
                </a:solidFill>
              </a:rPr>
              <a:t> </a:t>
            </a:r>
            <a:r>
              <a:rPr lang="de-DE" sz="2400" b="1" dirty="0" err="1">
                <a:solidFill>
                  <a:schemeClr val="tx2"/>
                </a:solidFill>
              </a:rPr>
              <a:t>past</a:t>
            </a:r>
            <a:r>
              <a:rPr lang="de-DE" sz="2400" b="1" dirty="0">
                <a:solidFill>
                  <a:schemeClr val="tx2"/>
                </a:solidFill>
              </a:rPr>
              <a:t> 3 </a:t>
            </a:r>
            <a:r>
              <a:rPr lang="de-DE" sz="2400" b="1" dirty="0" err="1">
                <a:solidFill>
                  <a:schemeClr val="tx2"/>
                </a:solidFill>
              </a:rPr>
              <a:t>years</a:t>
            </a:r>
            <a:r>
              <a:rPr lang="de-DE" sz="2400" b="1" dirty="0">
                <a:solidFill>
                  <a:schemeClr val="tx2"/>
                </a:solidFill>
              </a:rPr>
              <a:t>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/>
              <a:t>23 </a:t>
            </a:r>
            <a:r>
              <a:rPr lang="de-DE" dirty="0" err="1"/>
              <a:t>MiSeq</a:t>
            </a:r>
            <a:r>
              <a:rPr lang="de-DE" dirty="0"/>
              <a:t>-Runs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performed</a:t>
            </a:r>
            <a:endParaRPr lang="de-DE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/>
              <a:t>96 </a:t>
            </a:r>
            <a:r>
              <a:rPr lang="de-DE" dirty="0" err="1"/>
              <a:t>samples</a:t>
            </a:r>
            <a:r>
              <a:rPr lang="de-DE" dirty="0"/>
              <a:t> per </a:t>
            </a:r>
            <a:r>
              <a:rPr lang="de-DE" dirty="0" err="1"/>
              <a:t>run</a:t>
            </a:r>
            <a:endParaRPr lang="de-DE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 err="1"/>
              <a:t>raw-reads</a:t>
            </a:r>
            <a:r>
              <a:rPr lang="de-DE" dirty="0"/>
              <a:t> : ≈ 800 </a:t>
            </a:r>
            <a:r>
              <a:rPr lang="de-DE" dirty="0" err="1"/>
              <a:t>million</a:t>
            </a:r>
            <a:r>
              <a:rPr lang="de-DE" dirty="0"/>
              <a:t> in total, in </a:t>
            </a:r>
            <a:r>
              <a:rPr lang="de-DE" dirty="0" err="1"/>
              <a:t>mean</a:t>
            </a:r>
            <a:r>
              <a:rPr lang="de-DE" dirty="0"/>
              <a:t> 374'000 per sample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 err="1"/>
              <a:t>trimmed</a:t>
            </a:r>
            <a:r>
              <a:rPr lang="de-DE" dirty="0"/>
              <a:t> </a:t>
            </a:r>
            <a:r>
              <a:rPr lang="de-DE" dirty="0" err="1"/>
              <a:t>reads</a:t>
            </a:r>
            <a:r>
              <a:rPr lang="de-DE" dirty="0"/>
              <a:t>: ≈ 650 </a:t>
            </a:r>
            <a:r>
              <a:rPr lang="de-DE" dirty="0" err="1"/>
              <a:t>million</a:t>
            </a:r>
            <a:r>
              <a:rPr lang="de-DE" dirty="0"/>
              <a:t> in total, in </a:t>
            </a:r>
            <a:r>
              <a:rPr lang="de-DE" dirty="0" err="1"/>
              <a:t>mean</a:t>
            </a:r>
            <a:r>
              <a:rPr lang="de-DE" dirty="0"/>
              <a:t> 297'000 per sample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 err="1"/>
              <a:t>sequenced</a:t>
            </a:r>
            <a:r>
              <a:rPr lang="de-DE" dirty="0"/>
              <a:t> </a:t>
            </a:r>
            <a:r>
              <a:rPr lang="de-DE" dirty="0" err="1"/>
              <a:t>bases</a:t>
            </a:r>
            <a:r>
              <a:rPr lang="de-DE" dirty="0"/>
              <a:t> : ≈ 117 </a:t>
            </a:r>
            <a:r>
              <a:rPr lang="de-DE" dirty="0" err="1"/>
              <a:t>Giga</a:t>
            </a:r>
            <a:r>
              <a:rPr lang="de-DE" dirty="0"/>
              <a:t> in total, in </a:t>
            </a:r>
            <a:r>
              <a:rPr lang="de-DE" dirty="0" err="1"/>
              <a:t>mean</a:t>
            </a:r>
            <a:r>
              <a:rPr lang="de-DE" dirty="0"/>
              <a:t> 54 </a:t>
            </a:r>
            <a:r>
              <a:rPr lang="de-DE" dirty="0" err="1"/>
              <a:t>Mega</a:t>
            </a:r>
            <a:r>
              <a:rPr lang="de-DE" dirty="0"/>
              <a:t> per sample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Project: </a:t>
            </a:r>
            <a:r>
              <a:rPr lang="de-DE" sz="3200" b="1" dirty="0" err="1">
                <a:solidFill>
                  <a:schemeClr val="bg1"/>
                </a:solidFill>
              </a:rPr>
              <a:t>Molecular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surveillance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83568" y="4260574"/>
            <a:ext cx="79208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2"/>
                </a:solidFill>
              </a:rPr>
              <a:t>…</a:t>
            </a:r>
          </a:p>
          <a:p>
            <a:pPr marL="285750" indent="-285750">
              <a:buFontTx/>
              <a:buChar char="-"/>
            </a:pPr>
            <a:r>
              <a:rPr lang="de-DE" dirty="0"/>
              <a:t>≈1'500 PRRT </a:t>
            </a:r>
            <a:r>
              <a:rPr lang="de-DE" dirty="0" err="1"/>
              <a:t>sequences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generated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≈ 900 INT </a:t>
            </a:r>
            <a:r>
              <a:rPr lang="de-DE" dirty="0" err="1"/>
              <a:t>sequences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generated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≈ 400 ENV </a:t>
            </a:r>
            <a:r>
              <a:rPr lang="de-DE" dirty="0" err="1"/>
              <a:t>sequences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generated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001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Outlook</a:t>
            </a:r>
          </a:p>
        </p:txBody>
      </p:sp>
      <p:sp>
        <p:nvSpPr>
          <p:cNvPr id="5" name="Rechteck 4"/>
          <p:cNvSpPr/>
          <p:nvPr/>
        </p:nvSpPr>
        <p:spPr>
          <a:xfrm>
            <a:off x="251520" y="1268759"/>
            <a:ext cx="86409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aside from executing this routine, we should: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257652" y="1988840"/>
            <a:ext cx="863482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de-DE" b="1" dirty="0"/>
              <a:t>find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lowest</a:t>
            </a:r>
            <a:r>
              <a:rPr lang="de-DE" b="1" dirty="0"/>
              <a:t> </a:t>
            </a:r>
            <a:r>
              <a:rPr lang="de-DE" b="1" dirty="0" err="1"/>
              <a:t>trustable</a:t>
            </a:r>
            <a:r>
              <a:rPr lang="de-DE" b="1" dirty="0"/>
              <a:t> </a:t>
            </a:r>
            <a:r>
              <a:rPr lang="de-DE" b="1" dirty="0" err="1"/>
              <a:t>coverage</a:t>
            </a:r>
            <a:r>
              <a:rPr lang="de-DE" b="1" dirty="0"/>
              <a:t> </a:t>
            </a:r>
            <a:r>
              <a:rPr lang="de-DE" dirty="0"/>
              <a:t>→ </a:t>
            </a:r>
            <a:r>
              <a:rPr lang="de-DE" dirty="0" err="1"/>
              <a:t>generate</a:t>
            </a:r>
            <a:r>
              <a:rPr lang="de-DE" dirty="0"/>
              <a:t> valid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suboptimal </a:t>
            </a:r>
            <a:r>
              <a:rPr lang="de-DE" dirty="0" err="1"/>
              <a:t>runs</a:t>
            </a:r>
            <a:r>
              <a:rPr lang="de-DE" dirty="0"/>
              <a:t> / </a:t>
            </a:r>
            <a:r>
              <a:rPr lang="de-DE" dirty="0" err="1"/>
              <a:t>samples</a:t>
            </a:r>
            <a:endParaRPr lang="de-DE" dirty="0"/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de-DE" b="1" dirty="0" err="1"/>
              <a:t>identify</a:t>
            </a:r>
            <a:r>
              <a:rPr lang="de-DE" b="1" dirty="0"/>
              <a:t> non-HIV-</a:t>
            </a:r>
            <a:r>
              <a:rPr lang="de-DE" b="1" dirty="0" err="1"/>
              <a:t>reads</a:t>
            </a:r>
            <a:r>
              <a:rPr lang="de-DE" b="1" dirty="0"/>
              <a:t> (</a:t>
            </a:r>
            <a:r>
              <a:rPr lang="de-DE" b="1" dirty="0" err="1"/>
              <a:t>unmapped</a:t>
            </a:r>
            <a:r>
              <a:rPr lang="de-DE" b="1" dirty="0"/>
              <a:t> </a:t>
            </a:r>
            <a:r>
              <a:rPr lang="de-DE" b="1" dirty="0" err="1"/>
              <a:t>reads</a:t>
            </a:r>
            <a:r>
              <a:rPr lang="de-DE" b="1" dirty="0"/>
              <a:t>) </a:t>
            </a:r>
            <a:r>
              <a:rPr lang="de-DE" dirty="0"/>
              <a:t>→ </a:t>
            </a:r>
            <a:r>
              <a:rPr lang="de-DE" dirty="0" err="1"/>
              <a:t>improve</a:t>
            </a:r>
            <a:r>
              <a:rPr lang="de-DE" dirty="0"/>
              <a:t> lab-settings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suspend</a:t>
            </a:r>
            <a:r>
              <a:rPr lang="de-DE" dirty="0"/>
              <a:t> such "</a:t>
            </a:r>
            <a:r>
              <a:rPr lang="de-DE" dirty="0" err="1"/>
              <a:t>contaminations</a:t>
            </a:r>
            <a:r>
              <a:rPr lang="de-DE" dirty="0"/>
              <a:t>"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de-DE" b="1" dirty="0"/>
              <a:t>find </a:t>
            </a:r>
            <a:r>
              <a:rPr lang="de-DE" b="1" dirty="0" err="1"/>
              <a:t>correlations</a:t>
            </a:r>
            <a:r>
              <a:rPr lang="de-DE" b="1" dirty="0"/>
              <a:t> </a:t>
            </a:r>
            <a:r>
              <a:rPr lang="de-DE" b="1" dirty="0" err="1"/>
              <a:t>between</a:t>
            </a:r>
            <a:r>
              <a:rPr lang="de-DE" b="1" dirty="0"/>
              <a:t> viral </a:t>
            </a:r>
            <a:r>
              <a:rPr lang="de-DE" b="1" dirty="0" err="1"/>
              <a:t>load</a:t>
            </a:r>
            <a:r>
              <a:rPr lang="de-DE" b="1" dirty="0"/>
              <a:t> / </a:t>
            </a:r>
            <a:r>
              <a:rPr lang="de-DE" b="1" dirty="0" err="1"/>
              <a:t>amount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PCR-</a:t>
            </a:r>
            <a:r>
              <a:rPr lang="de-DE" b="1" dirty="0" err="1"/>
              <a:t>product</a:t>
            </a:r>
            <a:r>
              <a:rPr lang="de-DE" b="1" dirty="0"/>
              <a:t>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chance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successful</a:t>
            </a:r>
            <a:r>
              <a:rPr lang="de-DE" b="1" dirty="0"/>
              <a:t> </a:t>
            </a:r>
            <a:r>
              <a:rPr lang="de-DE" b="1" dirty="0" err="1"/>
              <a:t>sequencing</a:t>
            </a:r>
            <a:r>
              <a:rPr lang="de-DE" b="1" dirty="0"/>
              <a:t> </a:t>
            </a:r>
            <a:r>
              <a:rPr lang="de-DE" dirty="0"/>
              <a:t>→ </a:t>
            </a:r>
            <a:r>
              <a:rPr lang="de-DE" dirty="0" err="1"/>
              <a:t>exclude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chance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valid </a:t>
            </a:r>
            <a:r>
              <a:rPr lang="de-DE" dirty="0" err="1"/>
              <a:t>sequence</a:t>
            </a:r>
            <a:endParaRPr lang="de-DE" dirty="0"/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de-DE" b="1" dirty="0" err="1"/>
              <a:t>test</a:t>
            </a:r>
            <a:r>
              <a:rPr lang="de-DE" b="1" dirty="0"/>
              <a:t> / </a:t>
            </a:r>
            <a:r>
              <a:rPr lang="de-DE" b="1" dirty="0" err="1"/>
              <a:t>adapt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pipeline</a:t>
            </a:r>
            <a:r>
              <a:rPr lang="de-DE" b="1" dirty="0"/>
              <a:t> / </a:t>
            </a:r>
            <a:r>
              <a:rPr lang="de-DE" b="1" dirty="0" err="1"/>
              <a:t>workflow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additional </a:t>
            </a:r>
            <a:r>
              <a:rPr lang="de-DE" b="1" dirty="0" err="1"/>
              <a:t>fragments</a:t>
            </a:r>
            <a:r>
              <a:rPr lang="de-DE" b="1" dirty="0"/>
              <a:t> (HCV) </a:t>
            </a:r>
            <a:r>
              <a:rPr lang="de-DE" dirty="0"/>
              <a:t>→ potential </a:t>
            </a:r>
            <a:r>
              <a:rPr lang="de-DE" dirty="0" err="1"/>
              <a:t>problem</a:t>
            </a:r>
            <a:r>
              <a:rPr lang="de-DE" dirty="0"/>
              <a:t>: </a:t>
            </a:r>
            <a:r>
              <a:rPr lang="de-DE" dirty="0" err="1"/>
              <a:t>crossmapping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HIV- </a:t>
            </a:r>
            <a:r>
              <a:rPr lang="de-DE" dirty="0" err="1"/>
              <a:t>and</a:t>
            </a:r>
            <a:r>
              <a:rPr lang="de-DE" dirty="0"/>
              <a:t> HCV-</a:t>
            </a:r>
            <a:r>
              <a:rPr lang="de-DE" dirty="0" err="1"/>
              <a:t>reads</a:t>
            </a:r>
            <a:endParaRPr lang="de-DE" dirty="0"/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de-DE" b="1" dirty="0" err="1"/>
              <a:t>test</a:t>
            </a:r>
            <a:r>
              <a:rPr lang="de-DE" b="1" dirty="0"/>
              <a:t> / </a:t>
            </a:r>
            <a:r>
              <a:rPr lang="de-DE" b="1" dirty="0" err="1"/>
              <a:t>adapt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pipeline</a:t>
            </a:r>
            <a:r>
              <a:rPr lang="de-DE" b="1" dirty="0"/>
              <a:t> / </a:t>
            </a:r>
            <a:r>
              <a:rPr lang="de-DE" b="1" dirty="0" err="1"/>
              <a:t>workflow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full-length</a:t>
            </a:r>
            <a:r>
              <a:rPr lang="de-DE" b="1" dirty="0"/>
              <a:t> </a:t>
            </a:r>
            <a:r>
              <a:rPr lang="de-DE" b="1" dirty="0" err="1"/>
              <a:t>amplicons</a:t>
            </a:r>
            <a:r>
              <a:rPr lang="de-DE" b="1" dirty="0"/>
              <a:t> </a:t>
            </a:r>
            <a:r>
              <a:rPr lang="de-DE" dirty="0"/>
              <a:t>→ potential </a:t>
            </a:r>
            <a:r>
              <a:rPr lang="de-DE" dirty="0" err="1"/>
              <a:t>problem</a:t>
            </a:r>
            <a:r>
              <a:rPr lang="de-DE" dirty="0"/>
              <a:t>: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complexer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variants</a:t>
            </a:r>
            <a:r>
              <a:rPr lang="de-DE" dirty="0"/>
              <a:t> (</a:t>
            </a:r>
            <a:r>
              <a:rPr lang="de-DE" dirty="0" err="1"/>
              <a:t>InDels</a:t>
            </a:r>
            <a:r>
              <a:rPr lang="de-DE" dirty="0"/>
              <a:t>)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de-DE" b="1" dirty="0" err="1"/>
              <a:t>always</a:t>
            </a:r>
            <a:r>
              <a:rPr lang="de-DE" b="1" dirty="0"/>
              <a:t> </a:t>
            </a:r>
            <a:r>
              <a:rPr lang="de-DE" b="1" dirty="0" err="1"/>
              <a:t>test</a:t>
            </a:r>
            <a:r>
              <a:rPr lang="de-DE" b="1" dirty="0"/>
              <a:t>, </a:t>
            </a:r>
            <a:r>
              <a:rPr lang="de-DE" b="1" dirty="0" err="1"/>
              <a:t>bugfix</a:t>
            </a:r>
            <a:r>
              <a:rPr lang="de-DE" b="1" dirty="0"/>
              <a:t>, upgrade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pipeline</a:t>
            </a:r>
            <a:r>
              <a:rPr lang="de-DE" b="1" dirty="0"/>
              <a:t>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ease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workflow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30457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5" descr="techspotlight_sequencing (2).png"/>
          <p:cNvPicPr>
            <a:picLocks noChangeAspect="1"/>
          </p:cNvPicPr>
          <p:nvPr/>
        </p:nvPicPr>
        <p:blipFill>
          <a:blip r:embed="rId5" cstate="print"/>
          <a:srcRect l="8557" t="49475" r="51359" b="9051"/>
          <a:stretch>
            <a:fillRect/>
          </a:stretch>
        </p:blipFill>
        <p:spPr>
          <a:xfrm>
            <a:off x="4768389" y="1124744"/>
            <a:ext cx="3764051" cy="5040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51519" y="1272820"/>
            <a:ext cx="451686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Prepare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Genomic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DNA Sample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Attach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DNA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Surface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b="1" dirty="0">
                <a:solidFill>
                  <a:schemeClr val="tx2"/>
                </a:solidFill>
              </a:rPr>
              <a:t> Bridge </a:t>
            </a:r>
            <a:r>
              <a:rPr lang="de-DE" b="1" dirty="0" err="1">
                <a:solidFill>
                  <a:schemeClr val="tx2"/>
                </a:solidFill>
              </a:rPr>
              <a:t>Amplification</a:t>
            </a:r>
            <a:endParaRPr lang="de-DE" b="1" dirty="0">
              <a:solidFill>
                <a:schemeClr val="tx2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Fragments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Become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Stranded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Denature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Double-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Stranded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Molecules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Complete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Amplification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Determine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First Base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Image First Base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Determine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Second Base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Image Second Chemistry Cycle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Sequencing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Over Multiple Chemistry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Cycles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2nd Gen – </a:t>
            </a:r>
            <a:r>
              <a:rPr lang="de-DE" sz="3200" b="1" dirty="0" err="1">
                <a:solidFill>
                  <a:schemeClr val="bg1"/>
                </a:solidFill>
              </a:rPr>
              <a:t>Illumina</a:t>
            </a:r>
            <a:r>
              <a:rPr lang="de-DE" sz="3200" b="1" dirty="0">
                <a:solidFill>
                  <a:schemeClr val="bg1"/>
                </a:solidFill>
              </a:rPr>
              <a:t> (</a:t>
            </a:r>
            <a:r>
              <a:rPr lang="de-DE" sz="3200" b="1" dirty="0" err="1">
                <a:solidFill>
                  <a:schemeClr val="bg1"/>
                </a:solidFill>
              </a:rPr>
              <a:t>sequencing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by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synthesis</a:t>
            </a:r>
            <a:r>
              <a:rPr lang="de-DE" sz="32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3608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hteck 4"/>
          <p:cNvSpPr/>
          <p:nvPr/>
        </p:nvSpPr>
        <p:spPr>
          <a:xfrm>
            <a:off x="2411760" y="2852936"/>
            <a:ext cx="428099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Thank you for attention</a:t>
            </a:r>
          </a:p>
        </p:txBody>
      </p:sp>
    </p:spTree>
    <p:extLst>
      <p:ext uri="{BB962C8B-B14F-4D97-AF65-F5344CB8AC3E}">
        <p14:creationId xmlns:p14="http://schemas.microsoft.com/office/powerpoint/2010/main" val="2237533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fik 6" descr="techspotlight_sequencing (2).png"/>
          <p:cNvPicPr>
            <a:picLocks noChangeAspect="1"/>
          </p:cNvPicPr>
          <p:nvPr/>
        </p:nvPicPr>
        <p:blipFill>
          <a:blip r:embed="rId5" cstate="print"/>
          <a:srcRect l="51359" t="49475" r="8557" b="9056"/>
          <a:stretch>
            <a:fillRect/>
          </a:stretch>
        </p:blipFill>
        <p:spPr>
          <a:xfrm>
            <a:off x="4731919" y="1124744"/>
            <a:ext cx="3764517" cy="50400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251519" y="1272820"/>
            <a:ext cx="448039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Prepare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Genomic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DNA Sample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Attach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DNA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Surface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Bridge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Amplification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b="1" dirty="0">
                <a:solidFill>
                  <a:schemeClr val="tx2"/>
                </a:solidFill>
              </a:rPr>
              <a:t> Fragments </a:t>
            </a:r>
            <a:r>
              <a:rPr lang="de-DE" b="1" dirty="0" err="1">
                <a:solidFill>
                  <a:schemeClr val="tx2"/>
                </a:solidFill>
              </a:rPr>
              <a:t>Become</a:t>
            </a:r>
            <a:r>
              <a:rPr lang="de-DE" b="1" dirty="0">
                <a:solidFill>
                  <a:schemeClr val="tx2"/>
                </a:solidFill>
              </a:rPr>
              <a:t> Double </a:t>
            </a:r>
            <a:r>
              <a:rPr lang="de-DE" b="1" dirty="0" err="1">
                <a:solidFill>
                  <a:schemeClr val="tx2"/>
                </a:solidFill>
              </a:rPr>
              <a:t>Stranded</a:t>
            </a:r>
            <a:endParaRPr lang="de-DE" b="1" dirty="0">
              <a:solidFill>
                <a:schemeClr val="tx2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Denature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Double-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Stranded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Molecules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Complete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Amplification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Determine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First Base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Image First Base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Determine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Second Base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Image Second Chemistry Cycle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Sequencing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Over Multiple Chemistry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Cycles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2nd Gen – </a:t>
            </a:r>
            <a:r>
              <a:rPr lang="de-DE" sz="3200" b="1" dirty="0" err="1">
                <a:solidFill>
                  <a:schemeClr val="bg1"/>
                </a:solidFill>
              </a:rPr>
              <a:t>Illumina</a:t>
            </a:r>
            <a:r>
              <a:rPr lang="de-DE" sz="3200" b="1" dirty="0">
                <a:solidFill>
                  <a:schemeClr val="bg1"/>
                </a:solidFill>
              </a:rPr>
              <a:t> (</a:t>
            </a:r>
            <a:r>
              <a:rPr lang="de-DE" sz="3200" b="1" dirty="0" err="1">
                <a:solidFill>
                  <a:schemeClr val="bg1"/>
                </a:solidFill>
              </a:rPr>
              <a:t>sequencing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by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synthesis</a:t>
            </a:r>
            <a:r>
              <a:rPr lang="de-DE" sz="32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360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fik 7" descr="techspotlight_sequencing (3).png"/>
          <p:cNvPicPr>
            <a:picLocks noChangeAspect="1"/>
          </p:cNvPicPr>
          <p:nvPr/>
        </p:nvPicPr>
        <p:blipFill>
          <a:blip r:embed="rId5" cstate="print"/>
          <a:srcRect l="8556" t="8001" r="51359" b="50525"/>
          <a:stretch>
            <a:fillRect/>
          </a:stretch>
        </p:blipFill>
        <p:spPr>
          <a:xfrm>
            <a:off x="4732385" y="1124744"/>
            <a:ext cx="3764051" cy="50400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251519" y="1272820"/>
            <a:ext cx="448086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Prepare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Genomic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DNA Sample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Attach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DNA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Surface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Bridge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Amplification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Fragments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Become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Stranded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b="1" dirty="0">
                <a:solidFill>
                  <a:schemeClr val="tx2"/>
                </a:solidFill>
              </a:rPr>
              <a:t> </a:t>
            </a:r>
            <a:r>
              <a:rPr lang="de-DE" b="1" dirty="0" err="1">
                <a:solidFill>
                  <a:schemeClr val="tx2"/>
                </a:solidFill>
              </a:rPr>
              <a:t>Denature</a:t>
            </a:r>
            <a:r>
              <a:rPr lang="de-DE" b="1" dirty="0">
                <a:solidFill>
                  <a:schemeClr val="tx2"/>
                </a:solidFill>
              </a:rPr>
              <a:t> </a:t>
            </a:r>
            <a:r>
              <a:rPr lang="de-DE" b="1" dirty="0" err="1">
                <a:solidFill>
                  <a:schemeClr val="tx2"/>
                </a:solidFill>
              </a:rPr>
              <a:t>the</a:t>
            </a:r>
            <a:r>
              <a:rPr lang="de-DE" b="1" dirty="0">
                <a:solidFill>
                  <a:schemeClr val="tx2"/>
                </a:solidFill>
              </a:rPr>
              <a:t> Double-</a:t>
            </a:r>
            <a:r>
              <a:rPr lang="de-DE" b="1" dirty="0" err="1">
                <a:solidFill>
                  <a:schemeClr val="tx2"/>
                </a:solidFill>
              </a:rPr>
              <a:t>Stranded</a:t>
            </a:r>
            <a:r>
              <a:rPr lang="de-DE" b="1" dirty="0">
                <a:solidFill>
                  <a:schemeClr val="tx2"/>
                </a:solidFill>
              </a:rPr>
              <a:t> </a:t>
            </a:r>
            <a:r>
              <a:rPr lang="de-DE" b="1" dirty="0" err="1">
                <a:solidFill>
                  <a:schemeClr val="tx2"/>
                </a:solidFill>
              </a:rPr>
              <a:t>Molecules</a:t>
            </a:r>
            <a:endParaRPr lang="de-DE" b="1" dirty="0">
              <a:solidFill>
                <a:schemeClr val="tx2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Complete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Amplification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Determine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First Base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Image First Base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Determine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Second Base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Image Second Chemistry Cycle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Sequencing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Over Multiple Chemistry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Cycles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2nd Gen – </a:t>
            </a:r>
            <a:r>
              <a:rPr lang="de-DE" sz="3200" b="1" dirty="0" err="1">
                <a:solidFill>
                  <a:schemeClr val="bg1"/>
                </a:solidFill>
              </a:rPr>
              <a:t>Illumina</a:t>
            </a:r>
            <a:r>
              <a:rPr lang="de-DE" sz="3200" b="1" dirty="0">
                <a:solidFill>
                  <a:schemeClr val="bg1"/>
                </a:solidFill>
              </a:rPr>
              <a:t> (</a:t>
            </a:r>
            <a:r>
              <a:rPr lang="de-DE" sz="3200" b="1" dirty="0" err="1">
                <a:solidFill>
                  <a:schemeClr val="bg1"/>
                </a:solidFill>
              </a:rPr>
              <a:t>sequencing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by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synthesis</a:t>
            </a:r>
            <a:r>
              <a:rPr lang="de-DE" sz="32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360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5" descr="techspotlight_sequencing (3).png"/>
          <p:cNvPicPr>
            <a:picLocks noChangeAspect="1"/>
          </p:cNvPicPr>
          <p:nvPr/>
        </p:nvPicPr>
        <p:blipFill>
          <a:blip r:embed="rId5" cstate="print"/>
          <a:srcRect l="51358" t="8001" r="8557" b="50525"/>
          <a:stretch>
            <a:fillRect/>
          </a:stretch>
        </p:blipFill>
        <p:spPr>
          <a:xfrm>
            <a:off x="4732385" y="1124744"/>
            <a:ext cx="3764051" cy="5040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51519" y="1272820"/>
            <a:ext cx="448086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Prepare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Genomic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DNA Sample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Attach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DNA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Surface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Bridge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Amplification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Fragments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Become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Stranded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Denature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Double-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Stranded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Molecules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b="1" dirty="0">
                <a:solidFill>
                  <a:schemeClr val="tx2"/>
                </a:solidFill>
              </a:rPr>
              <a:t> </a:t>
            </a:r>
            <a:r>
              <a:rPr lang="de-DE" b="1" dirty="0" err="1">
                <a:solidFill>
                  <a:schemeClr val="tx2"/>
                </a:solidFill>
              </a:rPr>
              <a:t>Complete</a:t>
            </a:r>
            <a:r>
              <a:rPr lang="de-DE" b="1" dirty="0">
                <a:solidFill>
                  <a:schemeClr val="tx2"/>
                </a:solidFill>
              </a:rPr>
              <a:t> </a:t>
            </a:r>
            <a:r>
              <a:rPr lang="de-DE" b="1" dirty="0" err="1">
                <a:solidFill>
                  <a:schemeClr val="tx2"/>
                </a:solidFill>
              </a:rPr>
              <a:t>Amplification</a:t>
            </a:r>
            <a:endParaRPr lang="de-DE" b="1" dirty="0">
              <a:solidFill>
                <a:schemeClr val="tx2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Determine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First Base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Image First Base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Determine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Second Base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Image Second Chemistry Cycle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Sequencing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Over Multiple Chemistry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Cycles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2nd Gen – </a:t>
            </a:r>
            <a:r>
              <a:rPr lang="de-DE" sz="3200" b="1" dirty="0" err="1">
                <a:solidFill>
                  <a:schemeClr val="bg1"/>
                </a:solidFill>
              </a:rPr>
              <a:t>Illumina</a:t>
            </a:r>
            <a:r>
              <a:rPr lang="de-DE" sz="3200" b="1" dirty="0">
                <a:solidFill>
                  <a:schemeClr val="bg1"/>
                </a:solidFill>
              </a:rPr>
              <a:t> (</a:t>
            </a:r>
            <a:r>
              <a:rPr lang="de-DE" sz="3200" b="1" dirty="0" err="1">
                <a:solidFill>
                  <a:schemeClr val="bg1"/>
                </a:solidFill>
              </a:rPr>
              <a:t>sequencing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by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synthesis</a:t>
            </a:r>
            <a:r>
              <a:rPr lang="de-DE" sz="32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7164288" y="4632241"/>
            <a:ext cx="1742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≈1'000 </a:t>
            </a:r>
            <a:r>
              <a:rPr lang="de-DE" sz="1400" dirty="0" err="1"/>
              <a:t>copies</a:t>
            </a:r>
            <a:r>
              <a:rPr lang="de-DE" sz="1400" dirty="0"/>
              <a:t>/</a:t>
            </a:r>
            <a:r>
              <a:rPr lang="de-DE" sz="1400" dirty="0" err="1"/>
              <a:t>cluster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9360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5702"/>
          <a:stretch/>
        </p:blipFill>
        <p:spPr>
          <a:xfrm>
            <a:off x="0" y="1"/>
            <a:ext cx="91440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fik 6" descr="techspotlight_sequencing (3).png"/>
          <p:cNvPicPr>
            <a:picLocks noChangeAspect="1"/>
          </p:cNvPicPr>
          <p:nvPr/>
        </p:nvPicPr>
        <p:blipFill>
          <a:blip r:embed="rId5" cstate="print"/>
          <a:srcRect l="8765" t="49856" r="51150" b="8670"/>
          <a:stretch>
            <a:fillRect/>
          </a:stretch>
        </p:blipFill>
        <p:spPr>
          <a:xfrm>
            <a:off x="4732385" y="1160748"/>
            <a:ext cx="3764051" cy="5040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51519" y="1272820"/>
            <a:ext cx="448086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Prepare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Genomic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DNA Sample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Attach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DNA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Surface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Bridge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Amplification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Fragments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Become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Stranded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Denature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Double-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Stranded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Molecules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Complete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Amplification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b="1" dirty="0" err="1">
                <a:solidFill>
                  <a:schemeClr val="tx2"/>
                </a:solidFill>
              </a:rPr>
              <a:t>Determine</a:t>
            </a:r>
            <a:r>
              <a:rPr lang="de-DE" b="1" dirty="0">
                <a:solidFill>
                  <a:schemeClr val="tx2"/>
                </a:solidFill>
              </a:rPr>
              <a:t> First Base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Image First Base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Determine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Second Base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Image Second Chemistry Cycle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Sequencing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Over Multiple Chemistry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Cycles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57200" y="150708"/>
            <a:ext cx="8229600" cy="69812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2nd Gen – </a:t>
            </a:r>
            <a:r>
              <a:rPr lang="de-DE" sz="3200" b="1" dirty="0" err="1">
                <a:solidFill>
                  <a:schemeClr val="bg1"/>
                </a:solidFill>
              </a:rPr>
              <a:t>Illumina</a:t>
            </a:r>
            <a:r>
              <a:rPr lang="de-DE" sz="3200" b="1" dirty="0">
                <a:solidFill>
                  <a:schemeClr val="bg1"/>
                </a:solidFill>
              </a:rPr>
              <a:t> (</a:t>
            </a:r>
            <a:r>
              <a:rPr lang="de-DE" sz="3200" b="1" dirty="0" err="1">
                <a:solidFill>
                  <a:schemeClr val="bg1"/>
                </a:solidFill>
              </a:rPr>
              <a:t>sequencing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by</a:t>
            </a:r>
            <a:r>
              <a:rPr lang="de-DE" sz="3200" b="1" dirty="0">
                <a:solidFill>
                  <a:schemeClr val="bg1"/>
                </a:solidFill>
              </a:rPr>
              <a:t> </a:t>
            </a:r>
            <a:r>
              <a:rPr lang="de-DE" sz="3200" b="1" dirty="0" err="1">
                <a:solidFill>
                  <a:schemeClr val="bg1"/>
                </a:solidFill>
              </a:rPr>
              <a:t>synthesis</a:t>
            </a:r>
            <a:r>
              <a:rPr lang="de-DE" sz="32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360810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6088</Words>
  <Application>Microsoft Office PowerPoint</Application>
  <PresentationFormat>On-screen Show (4:3)</PresentationFormat>
  <Paragraphs>3822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Stencil</vt:lpstr>
      <vt:lpstr>Larissa</vt:lpstr>
      <vt:lpstr>Next generation sequencing and the bioinformatics workflow for variant detection</vt:lpstr>
      <vt:lpstr>1st Gen – Sanger-Sequencing</vt:lpstr>
      <vt:lpstr>2nd Gen – Illumina (sequencing by synthesis)</vt:lpstr>
      <vt:lpstr>2nd Gen – Illumina (sequencing by synthesis)</vt:lpstr>
      <vt:lpstr>2nd Gen – Illumina (sequencing by synthesis)</vt:lpstr>
      <vt:lpstr>2nd Gen – Illumina (sequencing by synthesis)</vt:lpstr>
      <vt:lpstr>2nd Gen – Illumina (sequencing by synthesis)</vt:lpstr>
      <vt:lpstr>2nd Gen – Illumina (sequencing by synthesis)</vt:lpstr>
      <vt:lpstr>2nd Gen – Illumina (sequencing by synthesis)</vt:lpstr>
      <vt:lpstr>2nd Gen – Illumina (sequencing by synthesis)</vt:lpstr>
      <vt:lpstr>2nd Gen – Illumina (sequencing by synthesis)</vt:lpstr>
      <vt:lpstr>2nd Gen – Illumina (sequencing by synthesis)</vt:lpstr>
      <vt:lpstr>2nd Gen – Illumina (sequencing by synthesis)</vt:lpstr>
      <vt:lpstr>3rd Generation Sequencing</vt:lpstr>
      <vt:lpstr>NGS - application spectrum</vt:lpstr>
      <vt:lpstr>NGS - application spectrum</vt:lpstr>
      <vt:lpstr>Project: Molecular surveillance of HIV-1</vt:lpstr>
      <vt:lpstr>Nextera XT® Library Preparation</vt:lpstr>
      <vt:lpstr>Nextera XT® Library Preparation</vt:lpstr>
      <vt:lpstr>Project: Molecular surveillance of HIV-1</vt:lpstr>
      <vt:lpstr>Project: Molecular surveillance of HIV-1</vt:lpstr>
      <vt:lpstr>Project: Molecular surveillance of HIV-1</vt:lpstr>
      <vt:lpstr>Workflow – concept</vt:lpstr>
      <vt:lpstr>Workflow - rawdata</vt:lpstr>
      <vt:lpstr>Workflow I - Preprocess</vt:lpstr>
      <vt:lpstr>Workflow I - Preprocess</vt:lpstr>
      <vt:lpstr>Workflow I - Preprocess</vt:lpstr>
      <vt:lpstr>Workflow I – Mainprocess (overview)</vt:lpstr>
      <vt:lpstr>Workflow I – Mainprocess cycle 1</vt:lpstr>
      <vt:lpstr>Workflow I – Mainprocess cycle 2</vt:lpstr>
      <vt:lpstr>Workflow I – Mainprocess cycle 2</vt:lpstr>
      <vt:lpstr>Workflow I – Mainprocess cycle 2</vt:lpstr>
      <vt:lpstr>Workflow I – Mainprocess cycle 3</vt:lpstr>
      <vt:lpstr>Workflow I – Mainprocess cycle 4</vt:lpstr>
      <vt:lpstr>Workflow I - Mainprocess</vt:lpstr>
      <vt:lpstr>Workflow I – Mainprocess (overview)</vt:lpstr>
      <vt:lpstr>Workflow II – codon-based analysis</vt:lpstr>
      <vt:lpstr>Workflow II – codon-based analysis</vt:lpstr>
      <vt:lpstr>Workflow II – codon-based analysis</vt:lpstr>
      <vt:lpstr>Workflow II – codon-based analysis</vt:lpstr>
      <vt:lpstr>Workflow III – validating results</vt:lpstr>
      <vt:lpstr>Workflow III – validating results</vt:lpstr>
      <vt:lpstr>Workflow III – validating results</vt:lpstr>
      <vt:lpstr>Workflow III – validating results</vt:lpstr>
      <vt:lpstr>Workflow IV – adjust sample consensus</vt:lpstr>
      <vt:lpstr>Workflow IV – adjust sample consensus</vt:lpstr>
      <vt:lpstr>Workflow V - completion</vt:lpstr>
      <vt:lpstr>Project: Molecular surveillance</vt:lpstr>
      <vt:lpstr>Outlook</vt:lpstr>
      <vt:lpstr>PowerPoint Presentation</vt:lpstr>
    </vt:vector>
  </TitlesOfParts>
  <Company>Robert Koch-Institut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Altmann, Britta</dc:creator>
  <cp:lastModifiedBy>Rykalina, Vera</cp:lastModifiedBy>
  <cp:revision>287</cp:revision>
  <cp:lastPrinted>2017-01-25T08:25:05Z</cp:lastPrinted>
  <dcterms:created xsi:type="dcterms:W3CDTF">2017-01-17T07:18:56Z</dcterms:created>
  <dcterms:modified xsi:type="dcterms:W3CDTF">2022-08-18T13:27:37Z</dcterms:modified>
</cp:coreProperties>
</file>