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59"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22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043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241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489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38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022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724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662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821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013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306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8496767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picuriou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FAABB9-BD2C-41DF-9FA8-3A609E1DEFE4}"/>
              </a:ext>
            </a:extLst>
          </p:cNvPr>
          <p:cNvPicPr>
            <a:picLocks noChangeAspect="1"/>
          </p:cNvPicPr>
          <p:nvPr/>
        </p:nvPicPr>
        <p:blipFill rotWithShape="1">
          <a:blip r:embed="rId2"/>
          <a:srcRect t="9970" b="15030"/>
          <a:stretch/>
        </p:blipFill>
        <p:spPr>
          <a:xfrm>
            <a:off x="-1" y="0"/>
            <a:ext cx="12192001" cy="6858000"/>
          </a:xfrm>
          <a:prstGeom prst="rect">
            <a:avLst/>
          </a:prstGeom>
        </p:spPr>
      </p:pic>
      <p:sp>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D26269-4816-4A64-A49B-1DBC3BFEC069}"/>
              </a:ext>
            </a:extLst>
          </p:cNvPr>
          <p:cNvSpPr>
            <a:spLocks noGrp="1"/>
          </p:cNvSpPr>
          <p:nvPr>
            <p:ph type="ctrTitle"/>
          </p:nvPr>
        </p:nvSpPr>
        <p:spPr>
          <a:xfrm>
            <a:off x="701977" y="4909983"/>
            <a:ext cx="3909221" cy="1185353"/>
          </a:xfrm>
        </p:spPr>
        <p:txBody>
          <a:bodyPr anchor="ctr">
            <a:normAutofit/>
          </a:bodyPr>
          <a:lstStyle/>
          <a:p>
            <a:r>
              <a:rPr lang="en-US" sz="1800" b="1" dirty="0">
                <a:effectLst/>
                <a:latin typeface="Times New Roman" panose="02020603050405020304" pitchFamily="18" charset="0"/>
                <a:ea typeface="Calibri" panose="020F0502020204030204" pitchFamily="34" charset="0"/>
              </a:rPr>
              <a:t>INTERACTIVE RECOMMENDATION SYSTEM WITH WORD EMBEDDINGS </a:t>
            </a:r>
            <a:endParaRPr lang="en-US" sz="2600" dirty="0"/>
          </a:p>
        </p:txBody>
      </p:sp>
      <p:sp>
        <p:nvSpPr>
          <p:cNvPr id="3" name="Subtitle 2">
            <a:extLst>
              <a:ext uri="{FF2B5EF4-FFF2-40B4-BE49-F238E27FC236}">
                <a16:creationId xmlns:a16="http://schemas.microsoft.com/office/drawing/2014/main" id="{AE55F5C5-39D9-4342-B369-C72CC319A975}"/>
              </a:ext>
            </a:extLst>
          </p:cNvPr>
          <p:cNvSpPr>
            <a:spLocks noGrp="1"/>
          </p:cNvSpPr>
          <p:nvPr>
            <p:ph type="subTitle" idx="1"/>
          </p:nvPr>
        </p:nvSpPr>
        <p:spPr>
          <a:xfrm>
            <a:off x="4539951" y="5006935"/>
            <a:ext cx="1723791" cy="1185353"/>
          </a:xfrm>
        </p:spPr>
        <p:txBody>
          <a:bodyPr anchor="ctr">
            <a:normAutofit/>
          </a:bodyPr>
          <a:lstStyle/>
          <a:p>
            <a:r>
              <a:rPr lang="en-US" sz="1600" b="1" dirty="0">
                <a:effectLst/>
                <a:latin typeface="Times New Roman" panose="02020603050405020304" pitchFamily="18" charset="0"/>
                <a:ea typeface="Calibri" panose="020F0502020204030204" pitchFamily="34" charset="0"/>
              </a:rPr>
              <a:t>USING WORD2VEC, PLOTLY, AND NETWORKX</a:t>
            </a:r>
            <a:endParaRPr lang="en-US" sz="1600" dirty="0"/>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70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ACF1-DB6B-481E-A135-C3524B8E0FDD}"/>
              </a:ext>
            </a:extLst>
          </p:cNvPr>
          <p:cNvSpPr>
            <a:spLocks noGrp="1"/>
          </p:cNvSpPr>
          <p:nvPr>
            <p:ph type="title"/>
          </p:nvPr>
        </p:nvSpPr>
        <p:spPr>
          <a:xfrm>
            <a:off x="868680" y="1270312"/>
            <a:ext cx="3099816" cy="1709928"/>
          </a:xfrm>
        </p:spPr>
        <p:txBody>
          <a:bodyPr>
            <a:normAutofit fontScale="90000"/>
          </a:bodyPr>
          <a:lstStyle/>
          <a:p>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5) Visualizing Interactive Tool using Word Embeddings and Network</a:t>
            </a:r>
            <a:endParaRPr lang="en-US" sz="2800" dirty="0"/>
          </a:p>
        </p:txBody>
      </p:sp>
      <p:pic>
        <p:nvPicPr>
          <p:cNvPr id="4" name="Content Placeholder 3">
            <a:extLst>
              <a:ext uri="{FF2B5EF4-FFF2-40B4-BE49-F238E27FC236}">
                <a16:creationId xmlns:a16="http://schemas.microsoft.com/office/drawing/2014/main" id="{1F7DD2A1-6E2D-48D2-857A-F96A25B86FA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1403" y="413239"/>
            <a:ext cx="6421917" cy="5991714"/>
          </a:xfrm>
          <a:prstGeom prst="rect">
            <a:avLst/>
          </a:prstGeom>
          <a:noFill/>
          <a:ln>
            <a:noFill/>
          </a:ln>
        </p:spPr>
      </p:pic>
      <p:sp>
        <p:nvSpPr>
          <p:cNvPr id="5" name="Text Placeholder 4">
            <a:extLst>
              <a:ext uri="{FF2B5EF4-FFF2-40B4-BE49-F238E27FC236}">
                <a16:creationId xmlns:a16="http://schemas.microsoft.com/office/drawing/2014/main" id="{CDC52E0D-2758-433D-9B7B-4367FA4346D3}"/>
              </a:ext>
            </a:extLst>
          </p:cNvPr>
          <p:cNvSpPr>
            <a:spLocks noGrp="1"/>
          </p:cNvSpPr>
          <p:nvPr>
            <p:ph type="body" sz="half" idx="2"/>
          </p:nvPr>
        </p:nvSpPr>
        <p:spPr>
          <a:xfrm>
            <a:off x="659423" y="3428999"/>
            <a:ext cx="3560885" cy="2382715"/>
          </a:xfrm>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rPr>
              <a:t>Thus, we have created an interactive visualization tool to explore the word embeddings thanks to </a:t>
            </a:r>
            <a:r>
              <a:rPr lang="en-US" sz="1800" dirty="0" err="1">
                <a:effectLst/>
                <a:latin typeface="Times New Roman" panose="02020603050405020304" pitchFamily="18" charset="0"/>
                <a:ea typeface="Calibri" panose="020F0502020204030204" pitchFamily="34" charset="0"/>
              </a:rPr>
              <a:t>Networkx</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Plotly</a:t>
            </a:r>
            <a:r>
              <a:rPr lang="en-US" dirty="0">
                <a:latin typeface="Times New Roman" panose="02020603050405020304" pitchFamily="18" charset="0"/>
                <a:ea typeface="Calibri" panose="020F0502020204030204" pitchFamily="34"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can zoom in and out.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strongly encourage to download 'temp-plot.html' and explore this interactive tool on your browser.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99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A64D3-5E7E-4303-8D98-2864E161A37C}"/>
              </a:ext>
            </a:extLst>
          </p:cNvPr>
          <p:cNvSpPr>
            <a:spLocks noGrp="1"/>
          </p:cNvSpPr>
          <p:nvPr>
            <p:ph type="title"/>
          </p:nvPr>
        </p:nvSpPr>
        <p:spPr/>
        <p:txBody>
          <a:bodyPr>
            <a:normAutofit/>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Potential Improvement in the Future:</a:t>
            </a:r>
            <a:endParaRPr lang="en-US" dirty="0"/>
          </a:p>
        </p:txBody>
      </p:sp>
      <p:sp>
        <p:nvSpPr>
          <p:cNvPr id="6" name="Content Placeholder 5">
            <a:extLst>
              <a:ext uri="{FF2B5EF4-FFF2-40B4-BE49-F238E27FC236}">
                <a16:creationId xmlns:a16="http://schemas.microsoft.com/office/drawing/2014/main" id="{9CBA2A90-6489-4A22-AFD4-B3B553D4CA9D}"/>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I think a dimensionality reduction algorithm, such as an Autoencoder or PCA might be useful to deal with adding data to an existing graph-like structure. </a:t>
            </a:r>
          </a:p>
          <a:p>
            <a:pPr marL="0" marR="0" indent="0">
              <a:lnSpc>
                <a:spcPct val="107000"/>
              </a:lnSpc>
              <a:spcBef>
                <a:spcPts val="0"/>
              </a:spcBef>
              <a:spcAft>
                <a:spcPts val="800"/>
              </a:spcAft>
              <a:buNone/>
            </a:pPr>
            <a:endParaRPr lang="en-US" sz="2400" dirty="0">
              <a:solidFill>
                <a:srgbClr val="373A3C"/>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4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Furthermore, it might also be clever to add in some artificial data such that less common words won't exactly throw an error, even if the model is less confident about these words.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83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BAB9-98D0-487F-BCD0-08B94AB70C28}"/>
              </a:ext>
            </a:extLst>
          </p:cNvPr>
          <p:cNvSpPr>
            <a:spLocks noGrp="1"/>
          </p:cNvSpPr>
          <p:nvPr>
            <p:ph type="title"/>
          </p:nvPr>
        </p:nvSpPr>
        <p:spPr/>
        <p:txBody>
          <a:bodyPr>
            <a:no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INTERACTIVE RECOMMENDATION SYSTEM</a:t>
            </a: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WITH WORD EMBEDDINGS</a:t>
            </a: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USING WORD2VEC, PLOTLY, AND NETWORKX</a:t>
            </a:r>
            <a:endParaRPr lang="en-US" sz="2800" dirty="0"/>
          </a:p>
        </p:txBody>
      </p:sp>
      <p:sp>
        <p:nvSpPr>
          <p:cNvPr id="3" name="Content Placeholder 2">
            <a:extLst>
              <a:ext uri="{FF2B5EF4-FFF2-40B4-BE49-F238E27FC236}">
                <a16:creationId xmlns:a16="http://schemas.microsoft.com/office/drawing/2014/main" id="{D5644329-947A-48E9-B80D-A24AFAB32F2A}"/>
              </a:ext>
            </a:extLst>
          </p:cNvPr>
          <p:cNvSpPr>
            <a:spLocks noGrp="1"/>
          </p:cNvSpPr>
          <p:nvPr>
            <p:ph idx="1"/>
          </p:nvPr>
        </p:nvSpPr>
        <p:spPr/>
        <p:txBody>
          <a:bodyPr/>
          <a:lstStyle/>
          <a:p>
            <a:pPr marL="0" marR="0" indent="0">
              <a:lnSpc>
                <a:spcPct val="107000"/>
              </a:lnSpc>
              <a:spcBef>
                <a:spcPts val="0"/>
              </a:spcBef>
              <a:spcAft>
                <a:spcPts val="800"/>
              </a:spcAft>
              <a:buNone/>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I explore how to build a model that can understand words in a mathematical way, such that words with similar meanings that share certain character tics belong close to each other in vector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Importance: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That's a fancy way of saying that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mathemical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representations for words that have some similar meaning are close to each other, and words that don't share a lot of meaning are further apart.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model can be adapted to be used in a recommendation system, or as a discovery tool for finding new kinds of ingredients. (i.e. we don't have this in stock, maybe you'd like this alternative).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609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89D2-F0C2-46B2-B220-D2F351C098A1}"/>
              </a:ext>
            </a:extLst>
          </p:cNvPr>
          <p:cNvSpPr>
            <a:spLocks noGrp="1"/>
          </p:cNvSpPr>
          <p:nvPr>
            <p:ph type="title"/>
          </p:nvPr>
        </p:nvSpPr>
        <p:spPr/>
        <p:txBody>
          <a:bodyPr>
            <a:normAutofit/>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Structure:</a:t>
            </a:r>
            <a:endParaRPr lang="en-US" dirty="0"/>
          </a:p>
        </p:txBody>
      </p:sp>
      <p:sp>
        <p:nvSpPr>
          <p:cNvPr id="3" name="Content Placeholder 2">
            <a:extLst>
              <a:ext uri="{FF2B5EF4-FFF2-40B4-BE49-F238E27FC236}">
                <a16:creationId xmlns:a16="http://schemas.microsoft.com/office/drawing/2014/main" id="{4A3C45C5-192A-4D01-822C-CECA898A8191}"/>
              </a:ext>
            </a:extLst>
          </p:cNvPr>
          <p:cNvSpPr>
            <a:spLocks noGrp="1"/>
          </p:cNvSpPr>
          <p:nvPr>
            <p:ph idx="1"/>
          </p:nvPr>
        </p:nvSpPr>
        <p:spPr/>
        <p:txBody>
          <a:bodyPr>
            <a:normAutofit/>
          </a:bodyPr>
          <a:lstStyle/>
          <a:p>
            <a:pPr marL="342900" marR="0" lvl="0" indent="-342900">
              <a:lnSpc>
                <a:spcPct val="107000"/>
              </a:lnSpc>
              <a:spcBef>
                <a:spcPts val="0"/>
              </a:spcBef>
              <a:spcAft>
                <a:spcPts val="750"/>
              </a:spcAft>
              <a:buFont typeface="+mj-lt"/>
              <a:buAutoNum type="arabicPeriod"/>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 and prepare a text dataset comprising recipes.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750"/>
              </a:spcAft>
              <a:buFont typeface="+mj-lt"/>
              <a:buAutoNum type="arabicPeriod"/>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Build an understanding between different kinds of words that make up ingredients that intern make recipes.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750"/>
              </a:spcAft>
              <a:buFont typeface="+mj-lt"/>
              <a:buAutoNum type="arabicPeriod"/>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 and use a Word2Vec model using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Gensim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750"/>
              </a:spcAft>
              <a:buFont typeface="+mj-lt"/>
              <a:buAutoNum type="arabicPeriod"/>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ffectively visualize and evaluate a trained model in an interactive graph network using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NetworkX</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Plotly</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750"/>
              </a:spcAft>
              <a:buFont typeface="+mj-lt"/>
              <a:buAutoNum type="arabicPeriod"/>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Browse the interactive and annotated 2-D scatter plot.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00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9FA4-C38B-4570-92A4-112331C13BD9}"/>
              </a:ext>
            </a:extLst>
          </p:cNvPr>
          <p:cNvSpPr>
            <a:spLocks noGrp="1"/>
          </p:cNvSpPr>
          <p:nvPr>
            <p:ph type="title"/>
          </p:nvPr>
        </p:nvSpPr>
        <p:spPr/>
        <p:txBody>
          <a:bodyPr>
            <a:normAutofit/>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1) Dataset: </a:t>
            </a:r>
            <a:endParaRPr lang="en-US" dirty="0"/>
          </a:p>
        </p:txBody>
      </p:sp>
      <p:sp>
        <p:nvSpPr>
          <p:cNvPr id="3" name="Content Placeholder 2">
            <a:extLst>
              <a:ext uri="{FF2B5EF4-FFF2-40B4-BE49-F238E27FC236}">
                <a16:creationId xmlns:a16="http://schemas.microsoft.com/office/drawing/2014/main" id="{EE816ACE-342B-4616-9A56-5F126CE6CF46}"/>
              </a:ext>
            </a:extLst>
          </p:cNvPr>
          <p:cNvSpPr>
            <a:spLocks noGrp="1"/>
          </p:cNvSpPr>
          <p:nvPr>
            <p:ph idx="1"/>
          </p:nvPr>
        </p:nvSpPr>
        <p:spPr/>
        <p:txBody>
          <a:bodyPr>
            <a:norm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is the dataset(https://eightportions.com/datasets/Recipes/#fn:1) we will be using. It is collated by Ryan Lee, sourced from Food Network(https://www.foodnetwork.com/), Epicurious(https://www.epicurious.com/), and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Allrecipes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https://www.epicurious.com/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columns are created as ‘source’, ‘title’, ‘ingredients’ and ‘instructions.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4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51F3-E1D1-4109-BD03-2C9E96FECE9D}"/>
              </a:ext>
            </a:extLst>
          </p:cNvPr>
          <p:cNvSpPr>
            <a:spLocks noGrp="1"/>
          </p:cNvSpPr>
          <p:nvPr>
            <p:ph type="title"/>
          </p:nvPr>
        </p:nvSpPr>
        <p:spPr/>
        <p:txBody>
          <a:bodyPr>
            <a:normAutofit fontScale="90000"/>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2) Exploratory Data Analysis and Preprocessing:</a:t>
            </a:r>
            <a:endParaRPr lang="en-US" dirty="0"/>
          </a:p>
        </p:txBody>
      </p:sp>
      <p:sp>
        <p:nvSpPr>
          <p:cNvPr id="3" name="Content Placeholder 2">
            <a:extLst>
              <a:ext uri="{FF2B5EF4-FFF2-40B4-BE49-F238E27FC236}">
                <a16:creationId xmlns:a16="http://schemas.microsoft.com/office/drawing/2014/main" id="{0F917686-6E7E-48CC-B57F-5D596E680292}"/>
              </a:ext>
            </a:extLst>
          </p:cNvPr>
          <p:cNvSpPr>
            <a:spLocks noGrp="1"/>
          </p:cNvSpPr>
          <p:nvPr>
            <p:ph idx="1"/>
          </p:nvPr>
        </p:nvSpPr>
        <p:spPr/>
        <p:txBody>
          <a:bodyPr>
            <a:norm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First,</a:t>
            </a:r>
            <a:r>
              <a:rPr lang="en-US" sz="24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 we removed certain stop words. Because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t>
            </a:r>
            <a:r>
              <a:rPr lang="en-US" sz="24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hese words might make it more difficult for our model to learn as they are not always informative.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general, it is advisable to test multiple approaches to see if these words may have some value. In our use case, removing them did not hinder performance.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Also, instructions and ingredients are formed in list format and preprocessed by removing the stop words and special characters.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Finally, they are stored after merging to be able to train as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052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AF07-145F-4D9B-BCAA-B951E9EAD7ED}"/>
              </a:ext>
            </a:extLst>
          </p:cNvPr>
          <p:cNvSpPr>
            <a:spLocks noGrp="1"/>
          </p:cNvSpPr>
          <p:nvPr>
            <p:ph type="title"/>
          </p:nvPr>
        </p:nvSpPr>
        <p:spPr>
          <a:xfrm>
            <a:off x="842302" y="1402198"/>
            <a:ext cx="3483513" cy="1709928"/>
          </a:xfrm>
        </p:spPr>
        <p:txBody>
          <a:bodyPr>
            <a:noAutofit/>
          </a:bodyPr>
          <a:lstStyle/>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3) Word2Vec with </a:t>
            </a:r>
            <a:r>
              <a:rPr lang="en-US" sz="2000" b="1" u="sng" dirty="0" err="1">
                <a:effectLst/>
                <a:latin typeface="Times New Roman" panose="02020603050405020304" pitchFamily="18" charset="0"/>
                <a:ea typeface="Calibri" panose="020F0502020204030204" pitchFamily="34" charset="0"/>
                <a:cs typeface="Times New Roman" panose="02020603050405020304" pitchFamily="18" charset="0"/>
              </a:rPr>
              <a:t>Gensim</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The data is trained by the model of Word2Vec and it is stored as model file.</a:t>
            </a:r>
            <a:br>
              <a:rPr lang="en-US" sz="2000" b="0"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0" dirty="0">
                <a:latin typeface="Calibri" panose="020F0502020204030204" pitchFamily="34" charset="0"/>
                <a:ea typeface="Calibri" panose="020F0502020204030204" pitchFamily="34" charset="0"/>
                <a:cs typeface="Times New Roman" panose="02020603050405020304" pitchFamily="18" charset="0"/>
              </a:rPr>
            </a:b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4) Exploring Results: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Similar words are saved as lists of words and their vectors.</a:t>
            </a:r>
            <a:br>
              <a:rPr lang="en-US" sz="2000" b="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The vectors are linked with indices.</a:t>
            </a:r>
            <a:br>
              <a:rPr lang="en-US" sz="2000" b="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Their correlation is visualized with heat map and the plot is saved as ‘plot2.png’</a:t>
            </a:r>
            <a:endParaRPr lang="en-US" sz="2000" b="0" dirty="0"/>
          </a:p>
        </p:txBody>
      </p:sp>
      <p:pic>
        <p:nvPicPr>
          <p:cNvPr id="4" name="Content Placeholder 3">
            <a:extLst>
              <a:ext uri="{FF2B5EF4-FFF2-40B4-BE49-F238E27FC236}">
                <a16:creationId xmlns:a16="http://schemas.microsoft.com/office/drawing/2014/main" id="{8C9FDED0-6A78-47FB-B49A-C9C5670094D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5078" y="1090247"/>
            <a:ext cx="6455406" cy="5191613"/>
          </a:xfrm>
          <a:prstGeom prst="rect">
            <a:avLst/>
          </a:prstGeom>
          <a:noFill/>
          <a:ln>
            <a:noFill/>
          </a:ln>
        </p:spPr>
      </p:pic>
    </p:spTree>
    <p:extLst>
      <p:ext uri="{BB962C8B-B14F-4D97-AF65-F5344CB8AC3E}">
        <p14:creationId xmlns:p14="http://schemas.microsoft.com/office/powerpoint/2010/main" val="68747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4B7F-6B62-4E6D-AD44-D2DD83650B8A}"/>
              </a:ext>
            </a:extLst>
          </p:cNvPr>
          <p:cNvSpPr>
            <a:spLocks noGrp="1"/>
          </p:cNvSpPr>
          <p:nvPr>
            <p:ph type="title"/>
          </p:nvPr>
        </p:nvSpPr>
        <p:spPr>
          <a:xfrm>
            <a:off x="763171" y="1173597"/>
            <a:ext cx="3395591" cy="1709928"/>
          </a:xfrm>
        </p:spPr>
        <p:txBody>
          <a:bodyPr>
            <a:normAutofit/>
          </a:bodyPr>
          <a:lstStyle/>
          <a:p>
            <a:pPr marL="0" marR="0">
              <a:lnSpc>
                <a:spcPct val="107000"/>
              </a:lnSpc>
              <a:spcBef>
                <a:spcPts val="0"/>
              </a:spcBef>
              <a:spcAft>
                <a:spcPts val="800"/>
              </a:spcAft>
            </a:pPr>
            <a:r>
              <a:rPr lang="en-US" sz="2000" u="sng"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Heatmaps are not effective</a:t>
            </a:r>
            <a:br>
              <a:rPr lang="en-US" sz="2000" u="sng"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u="sng"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while visualizing word embeddings because:</a:t>
            </a:r>
            <a:endParaRPr lang="en-US" sz="2000" u="sng" dirty="0"/>
          </a:p>
        </p:txBody>
      </p:sp>
      <p:sp>
        <p:nvSpPr>
          <p:cNvPr id="4" name="Text Placeholder 3">
            <a:extLst>
              <a:ext uri="{FF2B5EF4-FFF2-40B4-BE49-F238E27FC236}">
                <a16:creationId xmlns:a16="http://schemas.microsoft.com/office/drawing/2014/main" id="{8EC4A631-9C0A-4630-9AB8-BFA76E4A6198}"/>
              </a:ext>
            </a:extLst>
          </p:cNvPr>
          <p:cNvSpPr>
            <a:spLocks noGrp="1"/>
          </p:cNvSpPr>
          <p:nvPr>
            <p:ph type="body" sz="half" idx="2"/>
          </p:nvPr>
        </p:nvSpPr>
        <p:spPr>
          <a:xfrm>
            <a:off x="496824" y="2374274"/>
            <a:ext cx="3960876" cy="3596405"/>
          </a:xfrm>
        </p:spPr>
        <p:txBody>
          <a:bodyPr>
            <a:normAutofit lnSpcReduction="10000"/>
          </a:bodyPr>
          <a:lstStyle/>
          <a:p>
            <a:r>
              <a:rPr lang="en-US" sz="18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--It needs a lot of computer power and   it would be very difficult to read hundreds of words on both dimensions in a plot.</a:t>
            </a:r>
          </a:p>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--Half of the computations in the similarity matrix would be wasted.</a:t>
            </a:r>
          </a:p>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simply not feasible to have a thorough understanding of a model in this way.</a:t>
            </a:r>
            <a:endParaRPr lang="en-US" dirty="0"/>
          </a:p>
        </p:txBody>
      </p:sp>
      <p:pic>
        <p:nvPicPr>
          <p:cNvPr id="5" name="Content Placeholder 4">
            <a:extLst>
              <a:ext uri="{FF2B5EF4-FFF2-40B4-BE49-F238E27FC236}">
                <a16:creationId xmlns:a16="http://schemas.microsoft.com/office/drawing/2014/main" id="{3D49A7C4-0084-4BA4-8C38-EBE3FDC64AC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68025" y="1173597"/>
            <a:ext cx="6736760" cy="4875090"/>
          </a:xfrm>
          <a:prstGeom prst="rect">
            <a:avLst/>
          </a:prstGeom>
          <a:noFill/>
          <a:ln>
            <a:noFill/>
          </a:ln>
        </p:spPr>
      </p:pic>
    </p:spTree>
    <p:extLst>
      <p:ext uri="{BB962C8B-B14F-4D97-AF65-F5344CB8AC3E}">
        <p14:creationId xmlns:p14="http://schemas.microsoft.com/office/powerpoint/2010/main" val="168189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AAC2D1C-8F58-4FA6-B083-648BD032A2E8}"/>
              </a:ext>
            </a:extLst>
          </p:cNvPr>
          <p:cNvSpPr>
            <a:spLocks noGrp="1"/>
          </p:cNvSpPr>
          <p:nvPr>
            <p:ph type="title"/>
          </p:nvPr>
        </p:nvSpPr>
        <p:spPr>
          <a:xfrm>
            <a:off x="641663" y="1362456"/>
            <a:ext cx="3712112" cy="1468667"/>
          </a:xfrm>
        </p:spPr>
        <p:txBody>
          <a:bodyPr>
            <a:normAutofit/>
          </a:bodyPr>
          <a:lstStyle/>
          <a:p>
            <a:r>
              <a:rPr lang="en-US" sz="2000" b="1"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Difference Between</a:t>
            </a:r>
            <a:br>
              <a:rPr lang="en-US" sz="2000" b="1"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Continuous Bag Of Words (CBOW) And Skip-Gram (SG)</a:t>
            </a:r>
            <a:br>
              <a:rPr lang="en-US" sz="2000" b="1"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Approaches To Word2Vec:</a:t>
            </a:r>
            <a:endParaRPr lang="en-US" sz="2000" dirty="0"/>
          </a:p>
        </p:txBody>
      </p:sp>
      <p:pic>
        <p:nvPicPr>
          <p:cNvPr id="9" name="Content Placeholder 8">
            <a:extLst>
              <a:ext uri="{FF2B5EF4-FFF2-40B4-BE49-F238E27FC236}">
                <a16:creationId xmlns:a16="http://schemas.microsoft.com/office/drawing/2014/main" id="{BF5095B7-B498-4F95-AFF0-0B856977B84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92" r="5292"/>
          <a:stretch/>
        </p:blipFill>
        <p:spPr/>
      </p:pic>
      <p:sp>
        <p:nvSpPr>
          <p:cNvPr id="11" name="Text Placeholder 10">
            <a:extLst>
              <a:ext uri="{FF2B5EF4-FFF2-40B4-BE49-F238E27FC236}">
                <a16:creationId xmlns:a16="http://schemas.microsoft.com/office/drawing/2014/main" id="{3937E37C-FAB4-49D2-A025-72C73B8081FA}"/>
              </a:ext>
            </a:extLst>
          </p:cNvPr>
          <p:cNvSpPr>
            <a:spLocks noGrp="1"/>
          </p:cNvSpPr>
          <p:nvPr>
            <p:ph type="body" sz="half" idx="2"/>
          </p:nvPr>
        </p:nvSpPr>
        <p:spPr>
          <a:xfrm>
            <a:off x="886265" y="2936631"/>
            <a:ext cx="3099816" cy="2664421"/>
          </a:xfrm>
        </p:spPr>
        <p:txBody>
          <a:bodyPr>
            <a:normAutofit/>
          </a:bodyPr>
          <a:lstStyle/>
          <a:p>
            <a:pPr marL="0" marR="0">
              <a:lnSpc>
                <a:spcPct val="107000"/>
              </a:lnSpc>
              <a:spcBef>
                <a:spcPts val="0"/>
              </a:spcBef>
              <a:spcAft>
                <a:spcPts val="0"/>
              </a:spcAft>
            </a:pPr>
            <a:r>
              <a:rPr lang="en-US" sz="18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CBOW uses context to predict a given word while Skip-Gram uses a given word to predict the context.</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models are similar in structure, but have inverted inputs and outputs.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602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21B4-715F-4780-86F2-12B50323555F}"/>
              </a:ext>
            </a:extLst>
          </p:cNvPr>
          <p:cNvSpPr>
            <a:spLocks noGrp="1"/>
          </p:cNvSpPr>
          <p:nvPr>
            <p:ph type="title"/>
          </p:nvPr>
        </p:nvSpPr>
        <p:spPr/>
        <p:txBody>
          <a:bodyPr>
            <a:normAutofit/>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Downsides of Word2Vec in General:</a:t>
            </a:r>
            <a:endParaRPr lang="en-US" dirty="0"/>
          </a:p>
        </p:txBody>
      </p:sp>
      <p:sp>
        <p:nvSpPr>
          <p:cNvPr id="3" name="Content Placeholder 2">
            <a:extLst>
              <a:ext uri="{FF2B5EF4-FFF2-40B4-BE49-F238E27FC236}">
                <a16:creationId xmlns:a16="http://schemas.microsoft.com/office/drawing/2014/main" id="{C330C2FA-065F-4005-A19A-9DC2DCCDEC98}"/>
              </a:ext>
            </a:extLst>
          </p:cNvPr>
          <p:cNvSpPr>
            <a:spLocks noGrp="1"/>
          </p:cNvSpPr>
          <p:nvPr>
            <p:ph idx="1"/>
          </p:nvPr>
        </p:nvSpPr>
        <p:spPr/>
        <p:txBody>
          <a:bodyPr>
            <a:normAutofit/>
          </a:bodyPr>
          <a:lstStyle/>
          <a:p>
            <a:pPr marL="0" marR="0">
              <a:lnSpc>
                <a:spcPct val="107000"/>
              </a:lnSpc>
              <a:spcBef>
                <a:spcPts val="0"/>
              </a:spcBef>
              <a:spcAft>
                <a:spcPts val="800"/>
              </a:spcAft>
            </a:pPr>
            <a:r>
              <a:rPr lang="en-US" sz="22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Word2Vec like all NLP models will be biased depending on our training data.</a:t>
            </a:r>
          </a:p>
          <a:p>
            <a:pPr marL="0" marR="0" indent="0">
              <a:lnSpc>
                <a:spcPct val="107000"/>
              </a:lnSpc>
              <a:spcBef>
                <a:spcPts val="0"/>
              </a:spcBef>
              <a:spcAft>
                <a:spcPts val="800"/>
              </a:spcAft>
              <a:buNone/>
            </a:pPr>
            <a:r>
              <a:rPr lang="en-US" sz="2200" dirty="0">
                <a:solidFill>
                  <a:srgbClr val="373A3C"/>
                </a:solidFill>
                <a:effectLst/>
                <a:latin typeface="Times New Roman" panose="02020603050405020304" pitchFamily="18" charset="0"/>
                <a:ea typeface="Calibri" panose="020F0502020204030204" pitchFamily="34" charset="0"/>
                <a:cs typeface="Times New Roman" panose="02020603050405020304" pitchFamily="18" charset="0"/>
              </a:rPr>
              <a:t>For example, our recipes are primarily Western-oriented. Recipes of traditional regions in less-popular areas in the world might not always be represented in this model.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Bias must always be considered when training a model on large amounts of any kind of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All distance metrics have to be evaluated every time a new value is introduced. This is expensive and can be slow.</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Words not in our Word2Vec model are not handled directly, and will result in an error.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050496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56</TotalTime>
  <Words>832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Times New Roman</vt:lpstr>
      <vt:lpstr>AccentBoxVTI</vt:lpstr>
      <vt:lpstr>INTERACTIVE RECOMMENDATION SYSTEM WITH WORD EMBEDDINGS </vt:lpstr>
      <vt:lpstr>INTERACTIVE RECOMMENDATION SYSTEM WITH WORD EMBEDDINGS USING WORD2VEC, PLOTLY, AND NETWORKX</vt:lpstr>
      <vt:lpstr>Structure:</vt:lpstr>
      <vt:lpstr>1) Dataset: </vt:lpstr>
      <vt:lpstr>2) Exploratory Data Analysis and Preprocessing:</vt:lpstr>
      <vt:lpstr>3) Word2Vec with Gensim: The data is trained by the model of Word2Vec and it is stored as model file.  4) Exploring Results: Similar words are saved as lists of words and their vectors. The vectors are linked with indices. Their correlation is visualized with heat map and the plot is saved as ‘plot2.png’</vt:lpstr>
      <vt:lpstr>Heatmaps are not effective while visualizing word embeddings because:</vt:lpstr>
      <vt:lpstr>Difference Between Continuous Bag Of Words (CBOW) And Skip-Gram (SG) Approaches To Word2Vec:</vt:lpstr>
      <vt:lpstr>Downsides of Word2Vec in General:</vt:lpstr>
      <vt:lpstr>5) Visualizing Interactive Tool using Word Embeddings and Network</vt:lpstr>
      <vt:lpstr>Potential Improvement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RECOMMENDATION SYSTEM WITH WORD EMBEDDINGS</dc:title>
  <dc:creator>U G</dc:creator>
  <cp:lastModifiedBy>U G</cp:lastModifiedBy>
  <cp:revision>4</cp:revision>
  <dcterms:created xsi:type="dcterms:W3CDTF">2020-10-19T19:19:21Z</dcterms:created>
  <dcterms:modified xsi:type="dcterms:W3CDTF">2020-10-19T20:16:02Z</dcterms:modified>
</cp:coreProperties>
</file>