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Nuni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Nunito-bold.fntdata"/><Relationship Id="rId14" Type="http://schemas.openxmlformats.org/officeDocument/2006/relationships/slide" Target="slides/slide9.xml"/><Relationship Id="rId36" Type="http://schemas.openxmlformats.org/officeDocument/2006/relationships/font" Target="fonts/Nunito-regular.fntdata"/><Relationship Id="rId17" Type="http://schemas.openxmlformats.org/officeDocument/2006/relationships/slide" Target="slides/slide12.xml"/><Relationship Id="rId39" Type="http://schemas.openxmlformats.org/officeDocument/2006/relationships/font" Target="fonts/Nunito-boldItalic.fntdata"/><Relationship Id="rId16" Type="http://schemas.openxmlformats.org/officeDocument/2006/relationships/slide" Target="slides/slide11.xml"/><Relationship Id="rId38" Type="http://schemas.openxmlformats.org/officeDocument/2006/relationships/font" Target="fonts/Nuni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 - onderzoek - methodes (data collection, NER, problems with NER, similarity/clustering), results, conclusion, discussion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f814885de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f814885de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f7afad0f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0f7afad0f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f7afad0f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f7afad0f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f7afad0f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f7afad0f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f7afad0f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0f7afad0f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f7afad0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f7afad0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f7afad0f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0f7afad0f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f7afad0f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f7afad0f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f7afad0f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0f7afad0f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f938b8e19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0f938b8e19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f65d2203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f65d2203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f938b8e1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f938b8e1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f938b8e1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0f938b8e1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f814885de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0f814885de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f65d2203b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0f65d2203b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106629c16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106629c16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f814885de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0f814885de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0f814885d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0f814885d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814885de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814885de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0f814885de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0f814885de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0f814885de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0f814885de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f938b8e19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f938b8e19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0f814885de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0f814885de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f938b8e19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f938b8e19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Intro  - onderzoek - methodes (data collection, NER, problems with NER, similarity/clustering), results, conclusion, discussion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f814885de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f814885de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f65d2203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f65d2203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f814885de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f814885de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f814885de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f814885de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Ik weet zo niet meer precies wat de reden is dat LDA niet werkt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f814885de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f814885de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Uncovering Modus Operandi from Court documents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73"/>
              <a:t>Group F2</a:t>
            </a:r>
            <a:endParaRPr sz="277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Cas Hortensius - Jan-Willem Tip - Jan Koetsier - Vera de Brouwer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Entity Recognition</a:t>
            </a:r>
            <a:r>
              <a:rPr lang="en"/>
              <a:t> - Problem</a:t>
            </a:r>
            <a:endParaRPr/>
          </a:p>
        </p:txBody>
      </p:sp>
      <p:sp>
        <p:nvSpPr>
          <p:cNvPr id="214" name="Google Shape;214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Named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Entity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Recognition (NER) most promising, but no way to detect transportation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Providing NER model with training data:	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Show model examples of transportation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entities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(car, boat, airplane), train model to 	recognize in other models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Problem called </a:t>
            </a:r>
            <a:r>
              <a:rPr i="1" lang="en">
                <a:latin typeface="Nunito"/>
                <a:ea typeface="Nunito"/>
                <a:cs typeface="Nunito"/>
                <a:sym typeface="Nunito"/>
              </a:rPr>
              <a:t>Catastrophic</a:t>
            </a:r>
            <a:r>
              <a:rPr i="1" lang="en">
                <a:latin typeface="Nunito"/>
                <a:ea typeface="Nunito"/>
                <a:cs typeface="Nunito"/>
                <a:sym typeface="Nunito"/>
              </a:rPr>
              <a:t> Forgetting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occurs: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	Model learns new entity, but ‘forgets’ previously learned entities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/>
        </p:nvSpPr>
        <p:spPr>
          <a:xfrm>
            <a:off x="819150" y="505175"/>
            <a:ext cx="3589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Before training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0" name="Google Shape;2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37" y="1166188"/>
            <a:ext cx="8687326" cy="281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/>
        </p:nvSpPr>
        <p:spPr>
          <a:xfrm>
            <a:off x="819150" y="505175"/>
            <a:ext cx="3589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Before training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6" name="Google Shape;2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37" y="1166188"/>
            <a:ext cx="8687326" cy="281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4"/>
          <p:cNvSpPr/>
          <p:nvPr/>
        </p:nvSpPr>
        <p:spPr>
          <a:xfrm>
            <a:off x="4259400" y="2158800"/>
            <a:ext cx="312600" cy="2055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"/>
          <p:cNvSpPr/>
          <p:nvPr/>
        </p:nvSpPr>
        <p:spPr>
          <a:xfrm>
            <a:off x="2880050" y="3371450"/>
            <a:ext cx="312600" cy="2055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"/>
          <p:cNvSpPr/>
          <p:nvPr/>
        </p:nvSpPr>
        <p:spPr>
          <a:xfrm>
            <a:off x="4457300" y="3371450"/>
            <a:ext cx="312600" cy="2055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4"/>
          <p:cNvSpPr/>
          <p:nvPr/>
        </p:nvSpPr>
        <p:spPr>
          <a:xfrm>
            <a:off x="7019050" y="3371450"/>
            <a:ext cx="312600" cy="2055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4"/>
          <p:cNvSpPr/>
          <p:nvPr/>
        </p:nvSpPr>
        <p:spPr>
          <a:xfrm>
            <a:off x="7372075" y="2158800"/>
            <a:ext cx="312600" cy="2055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4"/>
          <p:cNvSpPr/>
          <p:nvPr/>
        </p:nvSpPr>
        <p:spPr>
          <a:xfrm>
            <a:off x="6308875" y="3056950"/>
            <a:ext cx="312600" cy="2055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using examples</a:t>
            </a:r>
            <a:endParaRPr/>
          </a:p>
        </p:txBody>
      </p:sp>
      <p:sp>
        <p:nvSpPr>
          <p:cNvPr id="238" name="Google Shape;238;p25"/>
          <p:cNvSpPr txBox="1"/>
          <p:nvPr>
            <p:ph idx="1" type="body"/>
          </p:nvPr>
        </p:nvSpPr>
        <p:spPr>
          <a:xfrm>
            <a:off x="819150" y="1990725"/>
            <a:ext cx="7505700" cy="20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Label = [</a:t>
            </a:r>
            <a:r>
              <a:rPr lang="en">
                <a:solidFill>
                  <a:srgbClr val="CC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“VEHICLE”</a:t>
            </a:r>
            <a:r>
              <a:rPr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TRAIN_DATA = [</a:t>
            </a:r>
            <a:endParaRPr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CC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"Het voertuig is doorzocht op grond van de Wet wapens en munitie."</a:t>
            </a:r>
            <a:r>
              <a:rPr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r>
              <a:rPr lang="en">
                <a:solidFill>
                  <a:srgbClr val="CC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"entities"</a:t>
            </a:r>
            <a:r>
              <a:rPr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: [(</a:t>
            </a:r>
            <a:r>
              <a:rPr lang="en">
                <a:solidFill>
                  <a:srgbClr val="6AA84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38761D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CC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"VEHICLE"</a:t>
            </a:r>
            <a:r>
              <a:rPr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)]})</a:t>
            </a:r>
            <a:endParaRPr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6"/>
          <p:cNvSpPr txBox="1"/>
          <p:nvPr/>
        </p:nvSpPr>
        <p:spPr>
          <a:xfrm>
            <a:off x="819150" y="505175"/>
            <a:ext cx="3704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With training data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45" name="Google Shape;2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25" y="1301150"/>
            <a:ext cx="8709775" cy="267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Entity </a:t>
            </a:r>
            <a:r>
              <a:rPr lang="en"/>
              <a:t>Recognition</a:t>
            </a:r>
            <a:r>
              <a:rPr lang="en"/>
              <a:t> - Solution</a:t>
            </a:r>
            <a:endParaRPr/>
          </a:p>
        </p:txBody>
      </p:sp>
      <p:sp>
        <p:nvSpPr>
          <p:cNvPr id="251" name="Google Shape;251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Rule-based entity learning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Import excel file with types and labels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52" name="Google Shape;2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1925" y="-30625"/>
            <a:ext cx="1593125" cy="346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1925" y="3437475"/>
            <a:ext cx="1593125" cy="2186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rule-based entity training</a:t>
            </a:r>
            <a:endParaRPr/>
          </a:p>
        </p:txBody>
      </p:sp>
      <p:sp>
        <p:nvSpPr>
          <p:cNvPr id="259" name="Google Shape;259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100" y="1800200"/>
            <a:ext cx="7617801" cy="24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</a:t>
            </a:r>
            <a:endParaRPr/>
          </a:p>
        </p:txBody>
      </p:sp>
      <p:sp>
        <p:nvSpPr>
          <p:cNvPr id="266" name="Google Shape;266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How good does our model work → check with accuracy and precision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Problem: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No existing test set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Solution: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Create our own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</a:t>
            </a:r>
            <a:endParaRPr/>
          </a:p>
        </p:txBody>
      </p:sp>
      <p:sp>
        <p:nvSpPr>
          <p:cNvPr id="272" name="Google Shape;272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10 convictions labeled manually, then checked how many our system had correct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73" name="Google Shape;2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263" y="2494528"/>
            <a:ext cx="5555474" cy="22291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Achieved Routes</a:t>
            </a:r>
            <a:endParaRPr/>
          </a:p>
        </p:txBody>
      </p:sp>
      <p:sp>
        <p:nvSpPr>
          <p:cNvPr id="279" name="Google Shape;279;p31"/>
          <p:cNvSpPr/>
          <p:nvPr/>
        </p:nvSpPr>
        <p:spPr>
          <a:xfrm>
            <a:off x="375075" y="1913500"/>
            <a:ext cx="214200" cy="244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1"/>
          <p:cNvSpPr/>
          <p:nvPr/>
        </p:nvSpPr>
        <p:spPr>
          <a:xfrm>
            <a:off x="256075" y="2609350"/>
            <a:ext cx="214200" cy="244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1"/>
          <p:cNvSpPr/>
          <p:nvPr/>
        </p:nvSpPr>
        <p:spPr>
          <a:xfrm>
            <a:off x="256075" y="3649600"/>
            <a:ext cx="214200" cy="244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1"/>
          <p:cNvSpPr txBox="1"/>
          <p:nvPr/>
        </p:nvSpPr>
        <p:spPr>
          <a:xfrm>
            <a:off x="375075" y="1645625"/>
            <a:ext cx="28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From comprehensive …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3" name="Google Shape;283;p31"/>
          <p:cNvSpPr txBox="1"/>
          <p:nvPr/>
        </p:nvSpPr>
        <p:spPr>
          <a:xfrm>
            <a:off x="7096150" y="3140675"/>
            <a:ext cx="167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… to meaningless.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4" name="Google Shape;2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838" y="3611527"/>
            <a:ext cx="8402325" cy="480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773" y="2045826"/>
            <a:ext cx="834046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AutoNum type="arabicPeriod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Research question &amp; problem definition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AutoNum type="arabicPeriod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Court Sentences characteristics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AutoNum type="arabicPeriod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Data Analysis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AutoNum type="arabicPeriod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Validation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AutoNum type="arabicPeriod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Conclusion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"/>
              <a:buAutoNum type="arabicPeriod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Discussion and recommendation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of court convictions</a:t>
            </a:r>
            <a:endParaRPr/>
          </a:p>
        </p:txBody>
      </p:sp>
      <p:sp>
        <p:nvSpPr>
          <p:cNvPr id="291" name="Google Shape;291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Another question: Can we find similar routes in different court convictions?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Look at similarity between routes, apply clustering algorithm.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Jaro similarity used: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2" name="Google Shape;2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588" y="3614850"/>
            <a:ext cx="35528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results</a:t>
            </a:r>
            <a:endParaRPr/>
          </a:p>
        </p:txBody>
      </p:sp>
      <p:sp>
        <p:nvSpPr>
          <p:cNvPr id="298" name="Google Shape;298;p33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Convictions are all very similar in layout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No interesting results, only shows outliers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Add weights to different entity types might improve results, no success so far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9" name="Google Shape;2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38" y="1800200"/>
            <a:ext cx="357187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05" name="Google Shape;305;p3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Court convictions are very similar: clustering on similarity shows no significance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If a route is not present in conviction, our ‘route’ becomes meaningless.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potential is there, a lot more tweaking is required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	</a:t>
            </a:r>
            <a:r>
              <a:rPr i="1" lang="en">
                <a:latin typeface="Nunito"/>
                <a:ea typeface="Nunito"/>
                <a:cs typeface="Nunito"/>
                <a:sym typeface="Nunito"/>
              </a:rPr>
              <a:t>Be careful of implementing bias</a:t>
            </a:r>
            <a:endParaRPr i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- Recommendations</a:t>
            </a:r>
            <a:endParaRPr/>
          </a:p>
        </p:txBody>
      </p:sp>
      <p:sp>
        <p:nvSpPr>
          <p:cNvPr id="311" name="Google Shape;311;p35"/>
          <p:cNvSpPr txBox="1"/>
          <p:nvPr>
            <p:ph idx="1" type="body"/>
          </p:nvPr>
        </p:nvSpPr>
        <p:spPr>
          <a:xfrm>
            <a:off x="819150" y="1589950"/>
            <a:ext cx="7505700" cy="28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Train model on context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smuggling with boats → add seaport names, boatnames, etc.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Look more into relevance of words like ‘te, en/of, etc’ to find significance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Find way to find nationality of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smugglers and victims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17" name="Google Shape;317;p36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409"/>
              <a:t>Group F2</a:t>
            </a:r>
            <a:endParaRPr sz="1409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060"/>
              <a:t>Cas Hortensius - Jan-Willem Tip - Jan Koetsier - Vera de Brouwer</a:t>
            </a:r>
            <a:endParaRPr sz="106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939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b="1" lang="en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nterpretation of our goal</a:t>
            </a:r>
            <a:endParaRPr b="1" sz="16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3" name="Google Shape;3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975" y="304800"/>
            <a:ext cx="3674043" cy="38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Traffic</a:t>
            </a:r>
            <a:endParaRPr/>
          </a:p>
        </p:txBody>
      </p:sp>
      <p:sp>
        <p:nvSpPr>
          <p:cNvPr id="329" name="Google Shape;329;p38"/>
          <p:cNvSpPr txBox="1"/>
          <p:nvPr>
            <p:ph idx="1" type="body"/>
          </p:nvPr>
        </p:nvSpPr>
        <p:spPr>
          <a:xfrm>
            <a:off x="819150" y="1652825"/>
            <a:ext cx="7913700" cy="6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2016 - 2020 				4.894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registered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victims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of human traffic in the Netherlands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0" name="Google Shape;3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225" y="2327875"/>
            <a:ext cx="5291250" cy="261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8"/>
          <p:cNvSpPr txBox="1"/>
          <p:nvPr/>
        </p:nvSpPr>
        <p:spPr>
          <a:xfrm>
            <a:off x="819150" y="2327825"/>
            <a:ext cx="26232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chemeClr val="lt1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40.3 million victims worldwide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9"/>
          <p:cNvPicPr preferRelativeResize="0"/>
          <p:nvPr/>
        </p:nvPicPr>
        <p:blipFill rotWithShape="1">
          <a:blip r:embed="rId3">
            <a:alphaModFix/>
          </a:blip>
          <a:srcRect b="0" l="0" r="358" t="1826"/>
          <a:stretch/>
        </p:blipFill>
        <p:spPr>
          <a:xfrm>
            <a:off x="1828513" y="970300"/>
            <a:ext cx="5486976" cy="309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9"/>
          <p:cNvSpPr/>
          <p:nvPr/>
        </p:nvSpPr>
        <p:spPr>
          <a:xfrm>
            <a:off x="1891300" y="1430800"/>
            <a:ext cx="534600" cy="2425800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UNODC: </a:t>
            </a:r>
            <a:r>
              <a:rPr lang="en" sz="2444"/>
              <a:t>Covid-19 pandemic increased these numbers, with governments diverting resources elsewhere </a:t>
            </a:r>
            <a:endParaRPr sz="24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914" y="1734725"/>
            <a:ext cx="5480177" cy="319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538" y="895350"/>
            <a:ext cx="511492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457350" y="1027950"/>
            <a:ext cx="7635600" cy="33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Trafficking Definition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Human Trafficking is the recruitment, transportation, transfer, harbouring or receipt of people through force, fraud or deception, with the aim of exploiting them for profit.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 txBox="1"/>
          <p:nvPr/>
        </p:nvSpPr>
        <p:spPr>
          <a:xfrm>
            <a:off x="3730075" y="4491150"/>
            <a:ext cx="5226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Source: https://www.unodc.org/unodc/en/human-trafficking/human-trafficking.html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traffic in Dutch court documents</a:t>
            </a:r>
            <a:endParaRPr/>
          </a:p>
        </p:txBody>
      </p:sp>
      <p:pic>
        <p:nvPicPr>
          <p:cNvPr id="355" name="Google Shape;35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25" y="1834725"/>
            <a:ext cx="3585174" cy="265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16725"/>
            <a:ext cx="4160600" cy="30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ctrTitle"/>
          </p:nvPr>
        </p:nvSpPr>
        <p:spPr>
          <a:xfrm>
            <a:off x="1213200" y="1855650"/>
            <a:ext cx="6717600" cy="22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identify techniques to discover MO patterns in human trafficking court sentences?</a:t>
            </a:r>
            <a:endParaRPr/>
          </a:p>
        </p:txBody>
      </p:sp>
      <p:sp>
        <p:nvSpPr>
          <p:cNvPr id="147" name="Google Shape;147;p16"/>
          <p:cNvSpPr txBox="1"/>
          <p:nvPr>
            <p:ph idx="1" type="subTitle"/>
          </p:nvPr>
        </p:nvSpPr>
        <p:spPr>
          <a:xfrm>
            <a:off x="1891350" y="122970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research question: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trafficking court documents characteristics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&gt; 1000 results searching ‘Mensensmokkel’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Multiple court convictions regarding the same case/smuggler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Often smugglers use same route for different victims	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Information in court document has low bias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950" y="2933375"/>
            <a:ext cx="293370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researched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collection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analysis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NLP - NER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Text similarity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LDA - Clustering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Text </a:t>
            </a:r>
            <a:r>
              <a:rPr lang="en"/>
              <a:t>summarization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analysis - 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Solution: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Combining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rechtspraak.nl’s API with json request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Result: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andas dataframe 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Full text per document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&amp; its challenges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Problem: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Rechtspraak.nl’s API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Originally only able to search metadata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latin typeface="Nunito"/>
                <a:ea typeface="Nunito"/>
                <a:cs typeface="Nunito"/>
                <a:sym typeface="Nunito"/>
              </a:rPr>
              <a:t>	(date, court location, etc)</a:t>
            </a:r>
            <a:endParaRPr sz="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Downloading all court documents to local machine not feasible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	Takes too long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idx="2" type="body"/>
          </p:nvPr>
        </p:nvSpPr>
        <p:spPr>
          <a:xfrm>
            <a:off x="4638750" y="1661600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Text summarization: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Convictions too broad to use for summarization: All sentences calculated as important by similarity matrix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Latent Dirichlet Allocation (Topic Modeling):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1924"/>
                </a:solidFill>
                <a:latin typeface="Nunito"/>
                <a:ea typeface="Nunito"/>
                <a:cs typeface="Nunito"/>
                <a:sym typeface="Nunito"/>
              </a:rPr>
              <a:t>Data already filtered: finding (sub)topics inside filtered data provides no new information</a:t>
            </a:r>
            <a:endParaRPr>
              <a:solidFill>
                <a:srgbClr val="07192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7192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845600"/>
            <a:ext cx="75057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819150" y="1661600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Named Entity Recognition: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Model trained on Dutch news documents.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No entities for detecting transportation, needed for our research question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Text similarity: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Layout of convictions always very similar, no new information provided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683100" y="880125"/>
            <a:ext cx="7777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 Example - </a:t>
            </a:r>
            <a:r>
              <a:rPr lang="en"/>
              <a:t>Human traffic in c</a:t>
            </a:r>
            <a:r>
              <a:rPr lang="en"/>
              <a:t>ourt documents</a:t>
            </a:r>
            <a:endParaRPr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25" y="1834725"/>
            <a:ext cx="3585174" cy="265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16725"/>
            <a:ext cx="4160600" cy="30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/>
          <p:nvPr/>
        </p:nvSpPr>
        <p:spPr>
          <a:xfrm>
            <a:off x="3421350" y="2257925"/>
            <a:ext cx="237300" cy="9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3910525" y="2257925"/>
            <a:ext cx="237300" cy="9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777625" y="2318500"/>
            <a:ext cx="309300" cy="9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1292250" y="2318500"/>
            <a:ext cx="192000" cy="9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/>
          <p:nvPr/>
        </p:nvSpPr>
        <p:spPr>
          <a:xfrm>
            <a:off x="1827975" y="2318500"/>
            <a:ext cx="309300" cy="9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2745775" y="3771400"/>
            <a:ext cx="407700" cy="9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3311500" y="3771400"/>
            <a:ext cx="237300" cy="9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3658650" y="3923100"/>
            <a:ext cx="237300" cy="9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4702475" y="1742925"/>
            <a:ext cx="192000" cy="9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"/>
          <p:cNvSpPr/>
          <p:nvPr/>
        </p:nvSpPr>
        <p:spPr>
          <a:xfrm>
            <a:off x="5129775" y="1834725"/>
            <a:ext cx="192000" cy="9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5740525" y="1958750"/>
            <a:ext cx="624300" cy="9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/>
          <p:nvPr/>
        </p:nvSpPr>
        <p:spPr>
          <a:xfrm>
            <a:off x="6451675" y="1958750"/>
            <a:ext cx="309300" cy="9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7542175" y="2257925"/>
            <a:ext cx="237300" cy="9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4939775" y="2441525"/>
            <a:ext cx="237300" cy="9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8359775" y="2525850"/>
            <a:ext cx="237300" cy="9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97" name="Google Shape;197;p21"/>
          <p:cNvSpPr/>
          <p:nvPr/>
        </p:nvSpPr>
        <p:spPr>
          <a:xfrm>
            <a:off x="4616300" y="2617650"/>
            <a:ext cx="237300" cy="9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6934775" y="2928750"/>
            <a:ext cx="497400" cy="9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8405075" y="2836950"/>
            <a:ext cx="192000" cy="9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8229725" y="2928750"/>
            <a:ext cx="497400" cy="9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777625" y="3831300"/>
            <a:ext cx="407700" cy="9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3382425" y="3831300"/>
            <a:ext cx="309300" cy="9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8442675" y="3200525"/>
            <a:ext cx="192000" cy="9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5771425" y="3292325"/>
            <a:ext cx="192000" cy="9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6643300" y="3384125"/>
            <a:ext cx="192000" cy="9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7607650" y="4045550"/>
            <a:ext cx="309300" cy="9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8181025" y="4014900"/>
            <a:ext cx="237300" cy="9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1488" y="1505635"/>
            <a:ext cx="5351226" cy="1514924"/>
          </a:xfrm>
          <a:prstGeom prst="rect">
            <a:avLst/>
          </a:prstGeom>
          <a:noFill/>
          <a:ln>
            <a:noFill/>
          </a:ln>
          <a:effectLst>
            <a:outerShdw blurRad="585788" rotWithShape="0" algn="bl" dir="480000" dist="1905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