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59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1" autoAdjust="0"/>
    <p:restoredTop sz="94748" autoAdjust="0"/>
  </p:normalViewPr>
  <p:slideViewPr>
    <p:cSldViewPr>
      <p:cViewPr varScale="1">
        <p:scale>
          <a:sx n="72" d="100"/>
          <a:sy n="72" d="100"/>
        </p:scale>
        <p:origin x="68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352C-1A96-4D15-AF93-5603BEEA88BD}" type="datetimeFigureOut">
              <a:rPr lang="es-ES" smtClean="0"/>
              <a:pPr/>
              <a:t>30/03/2022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BD2B1-240E-45B7-AF64-E58C35DA8FAE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352C-1A96-4D15-AF93-5603BEEA88BD}" type="datetimeFigureOut">
              <a:rPr lang="es-ES" smtClean="0"/>
              <a:pPr/>
              <a:t>30/03/2022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BD2B1-240E-45B7-AF64-E58C35DA8FAE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352C-1A96-4D15-AF93-5603BEEA88BD}" type="datetimeFigureOut">
              <a:rPr lang="es-ES" smtClean="0"/>
              <a:pPr/>
              <a:t>30/03/2022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BD2B1-240E-45B7-AF64-E58C35DA8FAE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352C-1A96-4D15-AF93-5603BEEA88BD}" type="datetimeFigureOut">
              <a:rPr lang="es-ES" smtClean="0"/>
              <a:pPr/>
              <a:t>30/03/2022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BD2B1-240E-45B7-AF64-E58C35DA8FAE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352C-1A96-4D15-AF93-5603BEEA88BD}" type="datetimeFigureOut">
              <a:rPr lang="es-ES" smtClean="0"/>
              <a:pPr/>
              <a:t>30/03/2022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BD2B1-240E-45B7-AF64-E58C35DA8FAE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352C-1A96-4D15-AF93-5603BEEA88BD}" type="datetimeFigureOut">
              <a:rPr lang="es-ES" smtClean="0"/>
              <a:pPr/>
              <a:t>30/03/2022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BD2B1-240E-45B7-AF64-E58C35DA8FAE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352C-1A96-4D15-AF93-5603BEEA88BD}" type="datetimeFigureOut">
              <a:rPr lang="es-ES" smtClean="0"/>
              <a:pPr/>
              <a:t>30/03/2022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BD2B1-240E-45B7-AF64-E58C35DA8FAE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352C-1A96-4D15-AF93-5603BEEA88BD}" type="datetimeFigureOut">
              <a:rPr lang="es-ES" smtClean="0"/>
              <a:pPr/>
              <a:t>30/03/2022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BD2B1-240E-45B7-AF64-E58C35DA8FAE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352C-1A96-4D15-AF93-5603BEEA88BD}" type="datetimeFigureOut">
              <a:rPr lang="es-ES" smtClean="0"/>
              <a:pPr/>
              <a:t>30/03/2022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BD2B1-240E-45B7-AF64-E58C35DA8FAE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352C-1A96-4D15-AF93-5603BEEA88BD}" type="datetimeFigureOut">
              <a:rPr lang="es-ES" smtClean="0"/>
              <a:pPr/>
              <a:t>30/03/2022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BD2B1-240E-45B7-AF64-E58C35DA8FAE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352C-1A96-4D15-AF93-5603BEEA88BD}" type="datetimeFigureOut">
              <a:rPr lang="es-ES" smtClean="0"/>
              <a:pPr/>
              <a:t>30/03/2022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BD2B1-240E-45B7-AF64-E58C35DA8FAE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2352C-1A96-4D15-AF93-5603BEEA88BD}" type="datetimeFigureOut">
              <a:rPr lang="es-ES" smtClean="0"/>
              <a:pPr/>
              <a:t>30/03/2022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BD2B1-240E-45B7-AF64-E58C35DA8FAE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14348" y="1643050"/>
            <a:ext cx="7772400" cy="1214445"/>
          </a:xfrm>
        </p:spPr>
        <p:txBody>
          <a:bodyPr>
            <a:normAutofit fontScale="90000"/>
          </a:bodyPr>
          <a:lstStyle/>
          <a:p>
            <a:r>
              <a:rPr lang="es-ES" sz="3200" dirty="0"/>
              <a:t/>
            </a:r>
            <a:br>
              <a:rPr lang="es-ES" sz="3200" dirty="0"/>
            </a:br>
            <a:r>
              <a:rPr lang="es-ES" dirty="0"/>
              <a:t/>
            </a:r>
            <a:br>
              <a:rPr lang="es-ES" dirty="0"/>
            </a:br>
            <a:endParaRPr lang="es-ES" u="sng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2844" y="1071546"/>
            <a:ext cx="8858312" cy="5572164"/>
          </a:xfrm>
        </p:spPr>
        <p:txBody>
          <a:bodyPr>
            <a:normAutofit/>
          </a:bodyPr>
          <a:lstStyle/>
          <a:p>
            <a:r>
              <a:rPr lang="es-ES" sz="2800" b="1" u="sng" dirty="0">
                <a:solidFill>
                  <a:schemeClr val="tx1"/>
                </a:solidFill>
              </a:rPr>
              <a:t>Unidad 1 </a:t>
            </a:r>
          </a:p>
          <a:p>
            <a:r>
              <a:rPr lang="es-ES" sz="2800" b="1" u="sng" dirty="0">
                <a:solidFill>
                  <a:schemeClr val="tx1"/>
                </a:solidFill>
              </a:rPr>
              <a:t>La Ingeniería Electrónica</a:t>
            </a:r>
          </a:p>
          <a:p>
            <a:r>
              <a:rPr lang="es-AR" sz="5500" dirty="0">
                <a:solidFill>
                  <a:schemeClr val="tx1"/>
                </a:solidFill>
              </a:rPr>
              <a:t> </a:t>
            </a:r>
            <a:endParaRPr lang="es-ES" sz="5500" dirty="0">
              <a:solidFill>
                <a:schemeClr val="tx1"/>
              </a:solidFill>
            </a:endParaRPr>
          </a:p>
          <a:p>
            <a:pPr algn="l">
              <a:spcBef>
                <a:spcPts val="0"/>
              </a:spcBef>
            </a:pPr>
            <a:endParaRPr lang="es-AR" sz="5500" dirty="0">
              <a:solidFill>
                <a:schemeClr val="tx1"/>
              </a:solidFill>
            </a:endParaRPr>
          </a:p>
          <a:p>
            <a:pPr algn="l">
              <a:spcBef>
                <a:spcPts val="0"/>
              </a:spcBef>
            </a:pPr>
            <a:endParaRPr lang="es-AR" sz="5500" dirty="0">
              <a:solidFill>
                <a:schemeClr val="tx1"/>
              </a:solidFill>
            </a:endParaRPr>
          </a:p>
          <a:p>
            <a:pPr algn="l">
              <a:spcBef>
                <a:spcPts val="0"/>
              </a:spcBef>
            </a:pPr>
            <a:r>
              <a:rPr lang="es-AR" sz="5500" dirty="0">
                <a:solidFill>
                  <a:schemeClr val="tx1"/>
                </a:solidFill>
              </a:rPr>
              <a:t>		</a:t>
            </a:r>
            <a:endParaRPr lang="es-ES" sz="1800" dirty="0"/>
          </a:p>
          <a:p>
            <a:r>
              <a:rPr lang="es-AR" sz="1800" dirty="0"/>
              <a:t> </a:t>
            </a:r>
            <a:endParaRPr lang="es-ES" sz="1800" dirty="0"/>
          </a:p>
          <a:p>
            <a:r>
              <a:rPr lang="es-AR" sz="1800" dirty="0"/>
              <a:t> </a:t>
            </a:r>
            <a:endParaRPr lang="es-ES" sz="1800" dirty="0"/>
          </a:p>
          <a:p>
            <a:endParaRPr lang="es-ES" sz="2400" b="1" u="sng" dirty="0">
              <a:solidFill>
                <a:schemeClr val="tx1"/>
              </a:solidFill>
            </a:endParaRPr>
          </a:p>
        </p:txBody>
      </p:sp>
      <p:pic>
        <p:nvPicPr>
          <p:cNvPr id="6" name="Imagen 5" descr="Imagen que contiene interior, techo, tabla, metal&#10;&#10;Descripción generada automáticamente">
            <a:extLst>
              <a:ext uri="{FF2B5EF4-FFF2-40B4-BE49-F238E27FC236}">
                <a16:creationId xmlns:a16="http://schemas.microsoft.com/office/drawing/2014/main" xmlns="" id="{AEA13FB7-1E94-43CA-AE45-20CACF131E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455282" y="2121198"/>
            <a:ext cx="2460322" cy="1635817"/>
          </a:xfrm>
          <a:prstGeom prst="rect">
            <a:avLst/>
          </a:prstGeom>
        </p:spPr>
      </p:pic>
      <p:pic>
        <p:nvPicPr>
          <p:cNvPr id="8" name="Imagen 7" descr="Satélite en el espacio&#10;&#10;Descripción generada automáticamente con confianza media">
            <a:extLst>
              <a:ext uri="{FF2B5EF4-FFF2-40B4-BE49-F238E27FC236}">
                <a16:creationId xmlns:a16="http://schemas.microsoft.com/office/drawing/2014/main" xmlns="" id="{39E8A4F1-5706-409F-8DC9-94ACF92979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017" y="2743081"/>
            <a:ext cx="2724175" cy="1802496"/>
          </a:xfrm>
          <a:prstGeom prst="rect">
            <a:avLst/>
          </a:prstGeom>
        </p:spPr>
      </p:pic>
      <p:pic>
        <p:nvPicPr>
          <p:cNvPr id="13" name="Imagen 12" descr="Un circuito electrónico&#10;&#10;Descripción generada automáticamente">
            <a:extLst>
              <a:ext uri="{FF2B5EF4-FFF2-40B4-BE49-F238E27FC236}">
                <a16:creationId xmlns:a16="http://schemas.microsoft.com/office/drawing/2014/main" xmlns="" id="{2A558BFF-707E-4BDB-9456-1157C9FA3E8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983" y="4205549"/>
            <a:ext cx="3146004" cy="2359503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xmlns="" id="{14716BDC-A227-4241-A0AC-60E3FD926DBA}"/>
              </a:ext>
            </a:extLst>
          </p:cNvPr>
          <p:cNvSpPr txBox="1"/>
          <p:nvPr/>
        </p:nvSpPr>
        <p:spPr>
          <a:xfrm>
            <a:off x="94533" y="2652751"/>
            <a:ext cx="34198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AR" sz="24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INGENIERIA:</a:t>
            </a:r>
            <a:r>
              <a:rPr kumimoji="0" lang="es-AR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es la profesión que trata con el diseño, mejora e instalación de sistemas de hombres,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AR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materiales y equipos, haciendo uso de conocimientos y prácticas especializadas de las ciencias matemáticas, físicas, y sociales. </a:t>
            </a:r>
          </a:p>
        </p:txBody>
      </p:sp>
      <p:sp>
        <p:nvSpPr>
          <p:cNvPr id="11" name="12 CuadroTexto"/>
          <p:cNvSpPr txBox="1"/>
          <p:nvPr/>
        </p:nvSpPr>
        <p:spPr>
          <a:xfrm>
            <a:off x="107504" y="116632"/>
            <a:ext cx="8822214" cy="584775"/>
          </a:xfrm>
          <a:prstGeom prst="rect">
            <a:avLst/>
          </a:prstGeom>
          <a:noFill/>
          <a:ln w="508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UTN Avellaneda 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            DEPARTAMENTO 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ING. 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ELECTRONICA </a:t>
            </a:r>
          </a:p>
          <a:p>
            <a:pPr algn="ctr"/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INGENIERIA 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ELECTRÓNICA (Integradora del 1º Nivel)</a:t>
            </a:r>
            <a:endParaRPr lang="es-ES" sz="16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14348" y="1643050"/>
            <a:ext cx="7772400" cy="1214445"/>
          </a:xfrm>
        </p:spPr>
        <p:txBody>
          <a:bodyPr>
            <a:normAutofit fontScale="90000"/>
          </a:bodyPr>
          <a:lstStyle/>
          <a:p>
            <a:r>
              <a:rPr lang="es-ES" sz="3200" dirty="0"/>
              <a:t/>
            </a:r>
            <a:br>
              <a:rPr lang="es-ES" sz="3200" dirty="0"/>
            </a:br>
            <a:r>
              <a:rPr lang="es-ES" dirty="0"/>
              <a:t/>
            </a:r>
            <a:br>
              <a:rPr lang="es-ES" dirty="0"/>
            </a:br>
            <a:endParaRPr lang="es-ES" u="sng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2844" y="1071546"/>
            <a:ext cx="8858312" cy="5572164"/>
          </a:xfrm>
        </p:spPr>
        <p:txBody>
          <a:bodyPr>
            <a:normAutofit/>
          </a:bodyPr>
          <a:lstStyle/>
          <a:p>
            <a:endParaRPr lang="es-ES" sz="4400" b="1" u="sng" dirty="0">
              <a:solidFill>
                <a:schemeClr val="tx1"/>
              </a:solidFill>
            </a:endParaRPr>
          </a:p>
          <a:p>
            <a:pPr algn="l">
              <a:spcBef>
                <a:spcPts val="0"/>
              </a:spcBef>
            </a:pPr>
            <a:r>
              <a:rPr lang="es-AR" sz="5500" dirty="0">
                <a:solidFill>
                  <a:schemeClr val="tx1"/>
                </a:solidFill>
              </a:rPr>
              <a:t>Un Ingeniero:</a:t>
            </a:r>
          </a:p>
          <a:p>
            <a:pPr algn="l">
              <a:spcBef>
                <a:spcPts val="0"/>
              </a:spcBef>
            </a:pPr>
            <a:endParaRPr lang="es-AR" sz="5500" dirty="0">
              <a:solidFill>
                <a:schemeClr val="tx1"/>
              </a:solidFill>
            </a:endParaRPr>
          </a:p>
          <a:p>
            <a:pPr algn="l">
              <a:spcBef>
                <a:spcPts val="0"/>
              </a:spcBef>
            </a:pPr>
            <a:endParaRPr lang="es-AR" sz="5500" dirty="0">
              <a:solidFill>
                <a:schemeClr val="tx1"/>
              </a:solidFill>
            </a:endParaRPr>
          </a:p>
          <a:p>
            <a:pPr algn="l">
              <a:spcBef>
                <a:spcPts val="0"/>
              </a:spcBef>
            </a:pPr>
            <a:endParaRPr lang="es-AR" sz="5500" dirty="0">
              <a:solidFill>
                <a:schemeClr val="tx1"/>
              </a:solidFill>
            </a:endParaRPr>
          </a:p>
          <a:p>
            <a:endParaRPr lang="es-ES" sz="1800" dirty="0"/>
          </a:p>
          <a:p>
            <a:r>
              <a:rPr lang="es-AR" sz="1800" dirty="0"/>
              <a:t> </a:t>
            </a:r>
            <a:endParaRPr lang="es-ES" sz="1800" dirty="0"/>
          </a:p>
          <a:p>
            <a:r>
              <a:rPr lang="es-AR" sz="1800" dirty="0"/>
              <a:t> </a:t>
            </a:r>
            <a:endParaRPr lang="es-ES" sz="1800" dirty="0"/>
          </a:p>
          <a:p>
            <a:endParaRPr lang="es-ES" sz="2400" b="1" u="sng" dirty="0">
              <a:solidFill>
                <a:schemeClr val="tx1"/>
              </a:solidFill>
            </a:endParaRPr>
          </a:p>
        </p:txBody>
      </p:sp>
      <p:pic>
        <p:nvPicPr>
          <p:cNvPr id="45060" name="Picture 4" descr="Word Cloud">
            <a:extLst>
              <a:ext uri="{FF2B5EF4-FFF2-40B4-BE49-F238E27FC236}">
                <a16:creationId xmlns:a16="http://schemas.microsoft.com/office/drawing/2014/main" xmlns="" id="{B4F4C110-3691-49DF-BDBF-09976A039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857495"/>
            <a:ext cx="571500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12 CuadroTexto"/>
          <p:cNvSpPr txBox="1"/>
          <p:nvPr/>
        </p:nvSpPr>
        <p:spPr>
          <a:xfrm>
            <a:off x="107504" y="116632"/>
            <a:ext cx="8822214" cy="584775"/>
          </a:xfrm>
          <a:prstGeom prst="rect">
            <a:avLst/>
          </a:prstGeom>
          <a:noFill/>
          <a:ln w="508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UTN Avellaneda 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            DEPARTAMENTO 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ING. 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ELECTRONICA </a:t>
            </a:r>
          </a:p>
          <a:p>
            <a:pPr algn="ctr"/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INGENIERIA 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ELECTRÓNICA (Integradora del 1º Nivel)</a:t>
            </a:r>
            <a:endParaRPr lang="es-ES" sz="16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40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14348" y="1643050"/>
            <a:ext cx="7772400" cy="1214445"/>
          </a:xfrm>
        </p:spPr>
        <p:txBody>
          <a:bodyPr>
            <a:normAutofit fontScale="90000"/>
          </a:bodyPr>
          <a:lstStyle/>
          <a:p>
            <a:r>
              <a:rPr lang="es-ES" sz="3200" dirty="0"/>
              <a:t/>
            </a:r>
            <a:br>
              <a:rPr lang="es-ES" sz="3200" dirty="0"/>
            </a:br>
            <a:r>
              <a:rPr lang="es-ES" dirty="0"/>
              <a:t/>
            </a:r>
            <a:br>
              <a:rPr lang="es-ES" dirty="0"/>
            </a:br>
            <a:endParaRPr lang="es-ES" u="sng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09625" y="1199107"/>
            <a:ext cx="8858312" cy="5572164"/>
          </a:xfrm>
        </p:spPr>
        <p:txBody>
          <a:bodyPr>
            <a:normAutofit/>
          </a:bodyPr>
          <a:lstStyle/>
          <a:p>
            <a:endParaRPr lang="es-ES" sz="4400" b="1" u="sng" dirty="0">
              <a:solidFill>
                <a:schemeClr val="tx1"/>
              </a:solidFill>
            </a:endParaRPr>
          </a:p>
          <a:p>
            <a:pPr algn="l">
              <a:spcBef>
                <a:spcPts val="0"/>
              </a:spcBef>
            </a:pPr>
            <a:r>
              <a:rPr lang="es-AR" sz="5500" dirty="0">
                <a:solidFill>
                  <a:schemeClr val="tx1"/>
                </a:solidFill>
              </a:rPr>
              <a:t>Sistemas de:</a:t>
            </a:r>
          </a:p>
          <a:p>
            <a:pPr algn="l">
              <a:spcBef>
                <a:spcPts val="0"/>
              </a:spcBef>
            </a:pPr>
            <a:endParaRPr lang="es-AR" sz="5500" dirty="0">
              <a:solidFill>
                <a:schemeClr val="tx1"/>
              </a:solidFill>
            </a:endParaRPr>
          </a:p>
          <a:p>
            <a:pPr algn="l">
              <a:spcBef>
                <a:spcPts val="0"/>
              </a:spcBef>
            </a:pPr>
            <a:endParaRPr lang="es-AR" sz="5500" dirty="0">
              <a:solidFill>
                <a:schemeClr val="tx1"/>
              </a:solidFill>
            </a:endParaRPr>
          </a:p>
          <a:p>
            <a:pPr algn="l">
              <a:spcBef>
                <a:spcPts val="0"/>
              </a:spcBef>
            </a:pPr>
            <a:endParaRPr lang="es-AR" sz="5500" dirty="0">
              <a:solidFill>
                <a:schemeClr val="tx1"/>
              </a:solidFill>
            </a:endParaRPr>
          </a:p>
          <a:p>
            <a:endParaRPr lang="es-ES" sz="1800" dirty="0"/>
          </a:p>
          <a:p>
            <a:r>
              <a:rPr lang="es-AR" sz="1800" dirty="0"/>
              <a:t> </a:t>
            </a:r>
            <a:endParaRPr lang="es-ES" sz="1800" dirty="0"/>
          </a:p>
          <a:p>
            <a:r>
              <a:rPr lang="es-AR" sz="1800" dirty="0"/>
              <a:t> </a:t>
            </a:r>
            <a:endParaRPr lang="es-ES" sz="1800" dirty="0"/>
          </a:p>
          <a:p>
            <a:endParaRPr lang="es-ES" sz="2400" b="1" u="sng" dirty="0">
              <a:solidFill>
                <a:schemeClr val="tx1"/>
              </a:solidFill>
            </a:endParaRPr>
          </a:p>
        </p:txBody>
      </p:sp>
      <p:pic>
        <p:nvPicPr>
          <p:cNvPr id="46082" name="Picture 2" descr="Word Cloud">
            <a:extLst>
              <a:ext uri="{FF2B5EF4-FFF2-40B4-BE49-F238E27FC236}">
                <a16:creationId xmlns:a16="http://schemas.microsoft.com/office/drawing/2014/main" xmlns="" id="{6D89A29E-8438-40DB-BA70-4723A383D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042733"/>
            <a:ext cx="571500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12 CuadroTexto"/>
          <p:cNvSpPr txBox="1"/>
          <p:nvPr/>
        </p:nvSpPr>
        <p:spPr>
          <a:xfrm>
            <a:off x="107504" y="116632"/>
            <a:ext cx="8822214" cy="584775"/>
          </a:xfrm>
          <a:prstGeom prst="rect">
            <a:avLst/>
          </a:prstGeom>
          <a:noFill/>
          <a:ln w="508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UTN Avellaneda 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            DEPARTAMENTO 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ING. 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ELECTRONICA </a:t>
            </a:r>
          </a:p>
          <a:p>
            <a:pPr algn="ctr"/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INGENIERIA 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ELECTRÓNICA (Integradora del 1º Nivel)</a:t>
            </a:r>
            <a:endParaRPr lang="es-ES" sz="16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16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1357298"/>
            <a:ext cx="8229600" cy="642942"/>
          </a:xfrm>
        </p:spPr>
        <p:txBody>
          <a:bodyPr>
            <a:normAutofit fontScale="90000"/>
          </a:bodyPr>
          <a:lstStyle/>
          <a:p>
            <a:r>
              <a:rPr lang="es-ES" b="1" u="sng" dirty="0"/>
              <a:t/>
            </a:r>
            <a:br>
              <a:rPr lang="es-ES" b="1" u="sng" dirty="0"/>
            </a:b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214282" y="1142984"/>
            <a:ext cx="8472518" cy="535785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s-AR" sz="2400" b="1" u="sng" dirty="0"/>
              <a:t>Conformación de la capacidad profesional</a:t>
            </a:r>
            <a:endParaRPr lang="es-ES" sz="2400" b="1" dirty="0"/>
          </a:p>
          <a:p>
            <a:pPr marL="0">
              <a:spcBef>
                <a:spcPts val="0"/>
              </a:spcBef>
              <a:buNone/>
            </a:pPr>
            <a:r>
              <a:rPr lang="es-AR" sz="1800" dirty="0"/>
              <a:t> </a:t>
            </a:r>
            <a:endParaRPr lang="es-ES" sz="1800" dirty="0"/>
          </a:p>
          <a:p>
            <a:pPr marL="0">
              <a:spcBef>
                <a:spcPts val="0"/>
              </a:spcBef>
              <a:buNone/>
            </a:pPr>
            <a:r>
              <a:rPr lang="es-AR" sz="1800" dirty="0"/>
              <a:t>Los factores principales que determinan la capacidad profesional del ingeniero son:</a:t>
            </a:r>
            <a:endParaRPr lang="es-ES" sz="2400" u="sng" dirty="0"/>
          </a:p>
          <a:p>
            <a:pPr>
              <a:spcBef>
                <a:spcPts val="0"/>
              </a:spcBef>
              <a:buNone/>
            </a:pPr>
            <a:r>
              <a:rPr lang="es-ES" sz="1800" dirty="0"/>
              <a:t>	</a:t>
            </a:r>
          </a:p>
          <a:p>
            <a:pPr>
              <a:spcBef>
                <a:spcPts val="0"/>
              </a:spcBef>
              <a:buNone/>
            </a:pPr>
            <a:r>
              <a:rPr lang="es-ES" sz="1800" dirty="0"/>
              <a:t>	</a:t>
            </a:r>
          </a:p>
          <a:p>
            <a:pPr>
              <a:spcBef>
                <a:spcPts val="0"/>
              </a:spcBef>
              <a:buNone/>
            </a:pPr>
            <a:endParaRPr lang="es-ES" sz="1800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s-ES" sz="1800" dirty="0">
                <a:solidFill>
                  <a:srgbClr val="FF0000"/>
                </a:solidFill>
              </a:rPr>
              <a:t>                CONOCIMIENTO</a:t>
            </a:r>
            <a:r>
              <a:rPr lang="es-ES" sz="1800" dirty="0"/>
              <a:t>		    </a:t>
            </a:r>
            <a:r>
              <a:rPr lang="es-ES" sz="1800" dirty="0">
                <a:solidFill>
                  <a:srgbClr val="00B050"/>
                </a:solidFill>
              </a:rPr>
              <a:t>HABILIDAD</a:t>
            </a:r>
          </a:p>
          <a:p>
            <a:pPr>
              <a:spcBef>
                <a:spcPts val="0"/>
              </a:spcBef>
              <a:buNone/>
            </a:pPr>
            <a:endParaRPr lang="es-ES" sz="1800" dirty="0"/>
          </a:p>
          <a:p>
            <a:pPr>
              <a:spcBef>
                <a:spcPts val="0"/>
              </a:spcBef>
              <a:buNone/>
            </a:pPr>
            <a:r>
              <a:rPr lang="es-ES" sz="1800" dirty="0"/>
              <a:t>			              CAPACIDAD		Deben estar balanceados</a:t>
            </a:r>
          </a:p>
          <a:p>
            <a:pPr>
              <a:spcBef>
                <a:spcPts val="0"/>
              </a:spcBef>
              <a:buNone/>
            </a:pPr>
            <a:endParaRPr lang="es-ES" sz="1800" dirty="0"/>
          </a:p>
          <a:p>
            <a:pPr>
              <a:spcBef>
                <a:spcPts val="0"/>
              </a:spcBef>
              <a:buNone/>
            </a:pPr>
            <a:r>
              <a:rPr lang="es-ES" sz="1800" dirty="0"/>
              <a:t>	</a:t>
            </a:r>
          </a:p>
          <a:p>
            <a:pPr>
              <a:spcBef>
                <a:spcPts val="0"/>
              </a:spcBef>
              <a:buNone/>
            </a:pPr>
            <a:r>
              <a:rPr lang="es-ES" sz="1800" dirty="0"/>
              <a:t>				</a:t>
            </a:r>
            <a:r>
              <a:rPr lang="es-ES" sz="1800" dirty="0">
                <a:solidFill>
                  <a:schemeClr val="accent1">
                    <a:lumMod val="75000"/>
                  </a:schemeClr>
                </a:solidFill>
              </a:rPr>
              <a:t>ACTITUD</a:t>
            </a:r>
          </a:p>
          <a:p>
            <a:pPr marL="0">
              <a:spcBef>
                <a:spcPts val="0"/>
              </a:spcBef>
              <a:buNone/>
            </a:pPr>
            <a:endParaRPr lang="es-AR" sz="1800" dirty="0"/>
          </a:p>
          <a:p>
            <a:pPr marL="0">
              <a:spcBef>
                <a:spcPts val="0"/>
              </a:spcBef>
              <a:buNone/>
            </a:pPr>
            <a:endParaRPr lang="es-AR" sz="1800" dirty="0"/>
          </a:p>
          <a:p>
            <a:pPr marL="0">
              <a:spcBef>
                <a:spcPts val="0"/>
              </a:spcBef>
              <a:buNone/>
            </a:pPr>
            <a:endParaRPr lang="es-AR" sz="1800" dirty="0"/>
          </a:p>
          <a:p>
            <a:pPr marL="0">
              <a:spcBef>
                <a:spcPts val="0"/>
              </a:spcBef>
              <a:buNone/>
            </a:pPr>
            <a:r>
              <a:rPr lang="es-AR" sz="1800" dirty="0"/>
              <a:t>De nada vale saber mucho si no se lo practica y se hace hábil en el uso. Pero tampoco sirve, si una actitud equivocada niega esa habilidad al servicio requerido.</a:t>
            </a:r>
            <a:endParaRPr lang="es-ES" sz="1800" dirty="0"/>
          </a:p>
          <a:p>
            <a:pPr marL="0">
              <a:spcBef>
                <a:spcPts val="0"/>
              </a:spcBef>
              <a:buNone/>
            </a:pPr>
            <a:r>
              <a:rPr lang="es-AR" sz="1800" dirty="0"/>
              <a:t>A lo largo de la carrera, se irán incorporando estos 3 aspectos que hacen a la capacidad del ingeniero.</a:t>
            </a:r>
            <a:endParaRPr lang="es-ES" sz="1800" dirty="0"/>
          </a:p>
          <a:p>
            <a:pPr>
              <a:spcBef>
                <a:spcPts val="0"/>
              </a:spcBef>
              <a:buNone/>
            </a:pPr>
            <a:endParaRPr lang="es-E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1" name="10 Conector recto"/>
          <p:cNvCxnSpPr>
            <a:cxnSpLocks/>
          </p:cNvCxnSpPr>
          <p:nvPr/>
        </p:nvCxnSpPr>
        <p:spPr>
          <a:xfrm>
            <a:off x="1979712" y="3889788"/>
            <a:ext cx="2936503" cy="0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>
            <a:cxnSpLocks/>
          </p:cNvCxnSpPr>
          <p:nvPr/>
        </p:nvCxnSpPr>
        <p:spPr>
          <a:xfrm flipV="1">
            <a:off x="1979712" y="2492896"/>
            <a:ext cx="1440160" cy="1377017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>
            <a:cxnSpLocks/>
          </p:cNvCxnSpPr>
          <p:nvPr/>
        </p:nvCxnSpPr>
        <p:spPr>
          <a:xfrm>
            <a:off x="3419872" y="2492896"/>
            <a:ext cx="1496343" cy="1377017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12 CuadroTexto"/>
          <p:cNvSpPr txBox="1"/>
          <p:nvPr/>
        </p:nvSpPr>
        <p:spPr>
          <a:xfrm>
            <a:off x="107504" y="116632"/>
            <a:ext cx="8822214" cy="584775"/>
          </a:xfrm>
          <a:prstGeom prst="rect">
            <a:avLst/>
          </a:prstGeom>
          <a:noFill/>
          <a:ln w="508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UTN Avellaneda 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            DEPARTAMENTO 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ING. 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ELECTRONICA </a:t>
            </a:r>
          </a:p>
          <a:p>
            <a:pPr algn="ctr"/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INGENIERIA 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ELECTRÓNICA (Integradora del 1º Nivel)</a:t>
            </a:r>
            <a:endParaRPr lang="es-ES" sz="16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68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10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10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85720" y="1071546"/>
            <a:ext cx="8472518" cy="5643602"/>
          </a:xfrm>
          <a:ln>
            <a:noFill/>
          </a:ln>
        </p:spPr>
        <p:txBody>
          <a:bodyPr>
            <a:normAutofit fontScale="70000" lnSpcReduction="20000"/>
          </a:bodyPr>
          <a:lstStyle/>
          <a:p>
            <a:pPr marL="0">
              <a:spcBef>
                <a:spcPts val="0"/>
              </a:spcBef>
              <a:buNone/>
            </a:pPr>
            <a:endParaRPr lang="es-ES" sz="2400" u="sng" dirty="0"/>
          </a:p>
          <a:p>
            <a:pPr marL="0" algn="ctr">
              <a:spcBef>
                <a:spcPts val="0"/>
              </a:spcBef>
              <a:buNone/>
            </a:pPr>
            <a:r>
              <a:rPr lang="es-ES" sz="2600" dirty="0">
                <a:solidFill>
                  <a:srgbClr val="FF0000"/>
                </a:solidFill>
              </a:rPr>
              <a:t>SISTEMAS</a:t>
            </a:r>
          </a:p>
          <a:p>
            <a:pPr marL="0" algn="ctr">
              <a:spcBef>
                <a:spcPts val="0"/>
              </a:spcBef>
              <a:buNone/>
            </a:pPr>
            <a:endParaRPr lang="es-ES" sz="2600" dirty="0"/>
          </a:p>
          <a:p>
            <a:pPr marL="0" algn="ctr">
              <a:spcBef>
                <a:spcPts val="0"/>
              </a:spcBef>
              <a:buNone/>
            </a:pPr>
            <a:endParaRPr lang="es-ES" sz="2600" dirty="0"/>
          </a:p>
          <a:p>
            <a:pPr marL="0" algn="ctr">
              <a:spcBef>
                <a:spcPts val="0"/>
              </a:spcBef>
              <a:buNone/>
            </a:pPr>
            <a:endParaRPr lang="es-ES" sz="2600" dirty="0">
              <a:solidFill>
                <a:srgbClr val="00B050"/>
              </a:solidFill>
            </a:endParaRPr>
          </a:p>
          <a:p>
            <a:pPr marL="0" algn="ctr">
              <a:spcBef>
                <a:spcPts val="0"/>
              </a:spcBef>
              <a:buNone/>
            </a:pPr>
            <a:endParaRPr lang="es-ES" sz="2600" dirty="0">
              <a:solidFill>
                <a:srgbClr val="00B050"/>
              </a:solidFill>
            </a:endParaRPr>
          </a:p>
          <a:p>
            <a:pPr marL="0" algn="ctr">
              <a:spcBef>
                <a:spcPts val="0"/>
              </a:spcBef>
              <a:buNone/>
            </a:pPr>
            <a:r>
              <a:rPr lang="es-ES" sz="2600" dirty="0">
                <a:solidFill>
                  <a:srgbClr val="00B050"/>
                </a:solidFill>
              </a:rPr>
              <a:t>HOMBRES</a:t>
            </a:r>
          </a:p>
          <a:p>
            <a:pPr marL="0" algn="ctr">
              <a:spcBef>
                <a:spcPts val="0"/>
              </a:spcBef>
              <a:buNone/>
            </a:pPr>
            <a:r>
              <a:rPr lang="es-ES" sz="2600" dirty="0">
                <a:solidFill>
                  <a:srgbClr val="00B050"/>
                </a:solidFill>
              </a:rPr>
              <a:t>MAQUINAS Y EQUIPOS</a:t>
            </a:r>
          </a:p>
          <a:p>
            <a:pPr marL="0" algn="ctr">
              <a:spcBef>
                <a:spcPts val="0"/>
              </a:spcBef>
              <a:buNone/>
            </a:pPr>
            <a:r>
              <a:rPr lang="es-ES" sz="2600" dirty="0">
                <a:solidFill>
                  <a:srgbClr val="00B050"/>
                </a:solidFill>
              </a:rPr>
              <a:t>CAPITAL</a:t>
            </a:r>
          </a:p>
          <a:p>
            <a:pPr marL="0" algn="ctr">
              <a:spcBef>
                <a:spcPts val="0"/>
              </a:spcBef>
              <a:buNone/>
            </a:pPr>
            <a:r>
              <a:rPr lang="es-ES" sz="2600" dirty="0">
                <a:solidFill>
                  <a:srgbClr val="00B050"/>
                </a:solidFill>
              </a:rPr>
              <a:t>ORGANIZACIÓN</a:t>
            </a:r>
          </a:p>
          <a:p>
            <a:pPr marL="0" algn="ctr">
              <a:spcBef>
                <a:spcPts val="0"/>
              </a:spcBef>
              <a:buNone/>
            </a:pPr>
            <a:endParaRPr lang="es-ES" sz="2600" dirty="0"/>
          </a:p>
          <a:p>
            <a:pPr marL="0" algn="ctr">
              <a:spcBef>
                <a:spcPts val="0"/>
              </a:spcBef>
              <a:buNone/>
            </a:pPr>
            <a:endParaRPr lang="es-ES" sz="2600" dirty="0"/>
          </a:p>
          <a:p>
            <a:pPr marL="0" algn="ctr">
              <a:spcBef>
                <a:spcPts val="0"/>
              </a:spcBef>
              <a:buNone/>
            </a:pPr>
            <a:endParaRPr lang="es-ES" sz="2600" dirty="0"/>
          </a:p>
          <a:p>
            <a:pPr marL="0" algn="ctr">
              <a:spcBef>
                <a:spcPts val="0"/>
              </a:spcBef>
              <a:buNone/>
            </a:pPr>
            <a:endParaRPr lang="es-ES" sz="2600" dirty="0"/>
          </a:p>
          <a:p>
            <a:pPr marL="0" algn="ctr">
              <a:spcBef>
                <a:spcPts val="0"/>
              </a:spcBef>
              <a:buNone/>
            </a:pPr>
            <a:endParaRPr lang="es-ES" sz="2600" dirty="0"/>
          </a:p>
          <a:p>
            <a:pPr marL="0" algn="ctr">
              <a:spcBef>
                <a:spcPts val="0"/>
              </a:spcBef>
              <a:buNone/>
            </a:pPr>
            <a:r>
              <a:rPr lang="es-ES" sz="2600" dirty="0">
                <a:solidFill>
                  <a:srgbClr val="0070C0"/>
                </a:solidFill>
              </a:rPr>
              <a:t>SEÑALIZACIÓN</a:t>
            </a:r>
          </a:p>
          <a:p>
            <a:pPr marL="0" algn="ctr">
              <a:spcBef>
                <a:spcPts val="0"/>
              </a:spcBef>
              <a:buNone/>
            </a:pPr>
            <a:r>
              <a:rPr lang="es-ES" sz="2600" dirty="0">
                <a:solidFill>
                  <a:srgbClr val="0070C0"/>
                </a:solidFill>
              </a:rPr>
              <a:t>RADIODIFUSIÓN</a:t>
            </a:r>
          </a:p>
          <a:p>
            <a:pPr marL="0" algn="ctr">
              <a:spcBef>
                <a:spcPts val="0"/>
              </a:spcBef>
              <a:buNone/>
            </a:pPr>
            <a:r>
              <a:rPr lang="es-ES" sz="2600" dirty="0">
                <a:solidFill>
                  <a:srgbClr val="0070C0"/>
                </a:solidFill>
              </a:rPr>
              <a:t>TELECOMUNICACIONES</a:t>
            </a:r>
          </a:p>
          <a:p>
            <a:pPr marL="0" algn="ctr">
              <a:spcBef>
                <a:spcPts val="0"/>
              </a:spcBef>
              <a:buNone/>
            </a:pPr>
            <a:r>
              <a:rPr lang="es-ES" sz="2600" dirty="0">
                <a:solidFill>
                  <a:srgbClr val="0070C0"/>
                </a:solidFill>
              </a:rPr>
              <a:t>PROCESO DE SONIDO, SEÑALES E IMÁGENES</a:t>
            </a:r>
          </a:p>
          <a:p>
            <a:pPr marL="0" algn="ctr">
              <a:spcBef>
                <a:spcPts val="0"/>
              </a:spcBef>
              <a:buNone/>
            </a:pPr>
            <a:r>
              <a:rPr lang="es-ES" sz="2600" dirty="0">
                <a:solidFill>
                  <a:srgbClr val="0070C0"/>
                </a:solidFill>
              </a:rPr>
              <a:t>CONTROL, AUTOMATIZACIÓN Y ROBOTICA</a:t>
            </a:r>
          </a:p>
          <a:p>
            <a:pPr marL="0" algn="ctr">
              <a:spcBef>
                <a:spcPts val="0"/>
              </a:spcBef>
              <a:buNone/>
            </a:pPr>
            <a:r>
              <a:rPr lang="es-ES" sz="2600" dirty="0">
                <a:solidFill>
                  <a:srgbClr val="0070C0"/>
                </a:solidFill>
              </a:rPr>
              <a:t>COMPUTACIÓN</a:t>
            </a:r>
          </a:p>
          <a:p>
            <a:pPr marL="0" algn="ctr">
              <a:spcBef>
                <a:spcPts val="0"/>
              </a:spcBef>
              <a:buNone/>
            </a:pPr>
            <a:r>
              <a:rPr lang="es-ES" sz="2600" dirty="0">
                <a:solidFill>
                  <a:srgbClr val="0070C0"/>
                </a:solidFill>
              </a:rPr>
              <a:t>MEDICIÓN E INSTRUMENTAL</a:t>
            </a:r>
          </a:p>
          <a:p>
            <a:pPr marL="0">
              <a:spcBef>
                <a:spcPts val="0"/>
              </a:spcBef>
              <a:buNone/>
            </a:pPr>
            <a:endParaRPr lang="es-ES" sz="2400" dirty="0"/>
          </a:p>
          <a:p>
            <a:pPr>
              <a:buNone/>
            </a:pPr>
            <a:r>
              <a:rPr lang="es-ES" sz="2000" dirty="0"/>
              <a:t>                              </a:t>
            </a:r>
          </a:p>
          <a:p>
            <a:pPr>
              <a:buNone/>
            </a:pPr>
            <a:r>
              <a:rPr lang="es-ES" sz="2000" dirty="0"/>
              <a:t> 				</a:t>
            </a:r>
            <a:endParaRPr lang="es-ES" sz="2400" dirty="0"/>
          </a:p>
          <a:p>
            <a:pPr lvl="8"/>
            <a:endParaRPr lang="es-ES" u="sng" dirty="0"/>
          </a:p>
          <a:p>
            <a:endParaRPr lang="es-ES" u="sng" dirty="0"/>
          </a:p>
        </p:txBody>
      </p:sp>
      <p:sp>
        <p:nvSpPr>
          <p:cNvPr id="13" name="12 Rectángulo"/>
          <p:cNvSpPr/>
          <p:nvPr/>
        </p:nvSpPr>
        <p:spPr>
          <a:xfrm>
            <a:off x="2000232" y="4143380"/>
            <a:ext cx="5357850" cy="2143140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13 Rectángulo"/>
          <p:cNvSpPr/>
          <p:nvPr/>
        </p:nvSpPr>
        <p:spPr>
          <a:xfrm>
            <a:off x="2857488" y="2214554"/>
            <a:ext cx="3500462" cy="1428760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15 Rectángulo"/>
          <p:cNvSpPr/>
          <p:nvPr/>
        </p:nvSpPr>
        <p:spPr>
          <a:xfrm>
            <a:off x="3929058" y="1214422"/>
            <a:ext cx="1285884" cy="50006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18 Flecha derecha"/>
          <p:cNvSpPr/>
          <p:nvPr/>
        </p:nvSpPr>
        <p:spPr>
          <a:xfrm rot="5400000">
            <a:off x="4429124" y="1785926"/>
            <a:ext cx="285752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" name="22 Flecha derecha"/>
          <p:cNvSpPr/>
          <p:nvPr/>
        </p:nvSpPr>
        <p:spPr>
          <a:xfrm rot="5400000">
            <a:off x="4429124" y="3714752"/>
            <a:ext cx="285752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12 CuadroTexto"/>
          <p:cNvSpPr txBox="1"/>
          <p:nvPr/>
        </p:nvSpPr>
        <p:spPr>
          <a:xfrm>
            <a:off x="107504" y="116632"/>
            <a:ext cx="8822214" cy="584775"/>
          </a:xfrm>
          <a:prstGeom prst="rect">
            <a:avLst/>
          </a:prstGeom>
          <a:noFill/>
          <a:ln w="508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UTN Avellaneda 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            DEPARTAMENTO 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ING. 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ELECTRONICA </a:t>
            </a:r>
          </a:p>
          <a:p>
            <a:pPr algn="ctr"/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INGENIERIA 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ELECTRÓNICA (Integradora del 1º Nivel)</a:t>
            </a:r>
            <a:endParaRPr lang="es-ES" sz="16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9" grpId="0" animBg="1"/>
      <p:bldP spid="23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46B2314-D90B-4B39-B44B-D23A84CEC908}">
  <we:reference id="wa104038830" version="1.0.0.3" store="en-US" storeType="OMEX"/>
  <we:alternateReferences>
    <we:reference id="wa104038830" version="1.0.0.3" store="wa10403883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2465</TotalTime>
  <Words>106</Words>
  <Application>Microsoft Office PowerPoint</Application>
  <PresentationFormat>Presentación en pantalla (4:3)</PresentationFormat>
  <Paragraphs>81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Calibri</vt:lpstr>
      <vt:lpstr>Tema de Office</vt:lpstr>
      <vt:lpstr>  </vt:lpstr>
      <vt:lpstr>  </vt:lpstr>
      <vt:lpstr>  </vt:lpstr>
      <vt:lpstr> </vt:lpstr>
      <vt:lpstr>Presentación de PowerPoint</vt:lpstr>
    </vt:vector>
  </TitlesOfParts>
  <Company>Equiser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Amplificadores Operacionales</dc:title>
  <dc:creator>Victor Barbuto</dc:creator>
  <cp:lastModifiedBy>HP</cp:lastModifiedBy>
  <cp:revision>321</cp:revision>
  <dcterms:created xsi:type="dcterms:W3CDTF">2011-04-14T17:36:07Z</dcterms:created>
  <dcterms:modified xsi:type="dcterms:W3CDTF">2022-03-30T21:05:03Z</dcterms:modified>
</cp:coreProperties>
</file>