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81" r:id="rId5"/>
    <p:sldId id="277" r:id="rId6"/>
    <p:sldId id="270" r:id="rId7"/>
    <p:sldId id="258" r:id="rId8"/>
    <p:sldId id="259" r:id="rId9"/>
    <p:sldId id="261" r:id="rId10"/>
    <p:sldId id="271" r:id="rId11"/>
    <p:sldId id="283" r:id="rId12"/>
    <p:sldId id="263" r:id="rId13"/>
    <p:sldId id="287" r:id="rId14"/>
    <p:sldId id="280" r:id="rId15"/>
    <p:sldId id="282" r:id="rId16"/>
    <p:sldId id="276" r:id="rId17"/>
    <p:sldId id="288" r:id="rId18"/>
    <p:sldId id="26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7E4B375-9262-DA4A-A145-6E9FFBCE177D}">
          <p14:sldIdLst>
            <p14:sldId id="256"/>
            <p14:sldId id="257"/>
            <p14:sldId id="269"/>
            <p14:sldId id="281"/>
            <p14:sldId id="277"/>
            <p14:sldId id="270"/>
            <p14:sldId id="258"/>
            <p14:sldId id="259"/>
            <p14:sldId id="261"/>
            <p14:sldId id="271"/>
            <p14:sldId id="283"/>
            <p14:sldId id="263"/>
            <p14:sldId id="287"/>
            <p14:sldId id="280"/>
            <p14:sldId id="282"/>
            <p14:sldId id="276"/>
            <p14:sldId id="288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4"/>
    <p:restoredTop sz="94696"/>
  </p:normalViewPr>
  <p:slideViewPr>
    <p:cSldViewPr snapToGrid="0" snapToObjects="1">
      <p:cViewPr>
        <p:scale>
          <a:sx n="87" d="100"/>
          <a:sy n="87" d="100"/>
        </p:scale>
        <p:origin x="76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tangjiaqi/Library/Containers/com.microsoft.Excel/Data/Library/Preferences/AutoRecovery/babynameoutput%20(&#29256;&#26412;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lang="en-US" altLang="zh-CN" sz="16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many Amy were born </a:t>
            </a:r>
            <a:endParaRPr lang="zh-CN" altLang="en-US" sz="160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c:rich>
      </c:tx>
      <c:layout>
        <c:manualLayout>
          <c:xMode val="edge"/>
          <c:yMode val="edge"/>
          <c:x val="0.320692348715375"/>
          <c:y val="0.04072457698106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8556404225696"/>
          <c:y val="0.134110870369392"/>
          <c:w val="0.724060978391687"/>
          <c:h val="0.75239919674470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[1]工作表1!$C:$C</c:f>
              <c:numCache>
                <c:formatCode>General</c:formatCode>
                <c:ptCount val="1048576"/>
                <c:pt idx="0">
                  <c:v>1900.0</c:v>
                </c:pt>
                <c:pt idx="1">
                  <c:v>1901.0</c:v>
                </c:pt>
                <c:pt idx="2">
                  <c:v>1902.0</c:v>
                </c:pt>
                <c:pt idx="3">
                  <c:v>1903.0</c:v>
                </c:pt>
                <c:pt idx="4">
                  <c:v>1904.0</c:v>
                </c:pt>
                <c:pt idx="5">
                  <c:v>1905.0</c:v>
                </c:pt>
                <c:pt idx="6">
                  <c:v>1906.0</c:v>
                </c:pt>
                <c:pt idx="7">
                  <c:v>1907.0</c:v>
                </c:pt>
                <c:pt idx="8">
                  <c:v>1908.0</c:v>
                </c:pt>
                <c:pt idx="9">
                  <c:v>1909.0</c:v>
                </c:pt>
                <c:pt idx="10">
                  <c:v>1910.0</c:v>
                </c:pt>
                <c:pt idx="11">
                  <c:v>1911.0</c:v>
                </c:pt>
                <c:pt idx="12">
                  <c:v>1911.0</c:v>
                </c:pt>
                <c:pt idx="13">
                  <c:v>1912.0</c:v>
                </c:pt>
                <c:pt idx="14">
                  <c:v>1913.0</c:v>
                </c:pt>
                <c:pt idx="15">
                  <c:v>1914.0</c:v>
                </c:pt>
                <c:pt idx="16">
                  <c:v>1915.0</c:v>
                </c:pt>
                <c:pt idx="17">
                  <c:v>1916.0</c:v>
                </c:pt>
                <c:pt idx="18">
                  <c:v>1917.0</c:v>
                </c:pt>
                <c:pt idx="19">
                  <c:v>1918.0</c:v>
                </c:pt>
                <c:pt idx="20">
                  <c:v>1919.0</c:v>
                </c:pt>
                <c:pt idx="21">
                  <c:v>1920.0</c:v>
                </c:pt>
                <c:pt idx="22">
                  <c:v>1921.0</c:v>
                </c:pt>
                <c:pt idx="23">
                  <c:v>1921.0</c:v>
                </c:pt>
                <c:pt idx="24">
                  <c:v>1922.0</c:v>
                </c:pt>
                <c:pt idx="25">
                  <c:v>1923.0</c:v>
                </c:pt>
                <c:pt idx="26">
                  <c:v>1924.0</c:v>
                </c:pt>
                <c:pt idx="27">
                  <c:v>1925.0</c:v>
                </c:pt>
                <c:pt idx="28">
                  <c:v>1926.0</c:v>
                </c:pt>
                <c:pt idx="29">
                  <c:v>1927.0</c:v>
                </c:pt>
                <c:pt idx="30">
                  <c:v>1928.0</c:v>
                </c:pt>
                <c:pt idx="31">
                  <c:v>1928.0</c:v>
                </c:pt>
                <c:pt idx="32">
                  <c:v>1929.0</c:v>
                </c:pt>
                <c:pt idx="33">
                  <c:v>1930.0</c:v>
                </c:pt>
                <c:pt idx="34">
                  <c:v>1931.0</c:v>
                </c:pt>
                <c:pt idx="35">
                  <c:v>1932.0</c:v>
                </c:pt>
                <c:pt idx="36">
                  <c:v>1933.0</c:v>
                </c:pt>
                <c:pt idx="37">
                  <c:v>1934.0</c:v>
                </c:pt>
                <c:pt idx="38">
                  <c:v>1935.0</c:v>
                </c:pt>
                <c:pt idx="39">
                  <c:v>1936.0</c:v>
                </c:pt>
                <c:pt idx="40">
                  <c:v>1937.0</c:v>
                </c:pt>
                <c:pt idx="41">
                  <c:v>1937.0</c:v>
                </c:pt>
                <c:pt idx="42">
                  <c:v>1938.0</c:v>
                </c:pt>
                <c:pt idx="43">
                  <c:v>1939.0</c:v>
                </c:pt>
                <c:pt idx="44">
                  <c:v>1940.0</c:v>
                </c:pt>
                <c:pt idx="45">
                  <c:v>1941.0</c:v>
                </c:pt>
                <c:pt idx="46">
                  <c:v>1942.0</c:v>
                </c:pt>
                <c:pt idx="47">
                  <c:v>1943.0</c:v>
                </c:pt>
                <c:pt idx="48">
                  <c:v>1943.0</c:v>
                </c:pt>
                <c:pt idx="49">
                  <c:v>1944.0</c:v>
                </c:pt>
                <c:pt idx="50">
                  <c:v>1945.0</c:v>
                </c:pt>
                <c:pt idx="51">
                  <c:v>1946.0</c:v>
                </c:pt>
                <c:pt idx="52">
                  <c:v>1947.0</c:v>
                </c:pt>
                <c:pt idx="53">
                  <c:v>1948.0</c:v>
                </c:pt>
                <c:pt idx="54">
                  <c:v>1949.0</c:v>
                </c:pt>
                <c:pt idx="55">
                  <c:v>1950.0</c:v>
                </c:pt>
                <c:pt idx="56">
                  <c:v>1951.0</c:v>
                </c:pt>
                <c:pt idx="57">
                  <c:v>1952.0</c:v>
                </c:pt>
                <c:pt idx="58">
                  <c:v>1953.0</c:v>
                </c:pt>
                <c:pt idx="59">
                  <c:v>1953.0</c:v>
                </c:pt>
                <c:pt idx="60">
                  <c:v>1954.0</c:v>
                </c:pt>
                <c:pt idx="61">
                  <c:v>1954.0</c:v>
                </c:pt>
                <c:pt idx="62">
                  <c:v>1955.0</c:v>
                </c:pt>
                <c:pt idx="63">
                  <c:v>1955.0</c:v>
                </c:pt>
                <c:pt idx="64">
                  <c:v>1956.0</c:v>
                </c:pt>
                <c:pt idx="65">
                  <c:v>1957.0</c:v>
                </c:pt>
                <c:pt idx="66">
                  <c:v>1957.0</c:v>
                </c:pt>
                <c:pt idx="67">
                  <c:v>1958.0</c:v>
                </c:pt>
                <c:pt idx="68">
                  <c:v>1958.0</c:v>
                </c:pt>
                <c:pt idx="69">
                  <c:v>1959.0</c:v>
                </c:pt>
                <c:pt idx="70">
                  <c:v>1959.0</c:v>
                </c:pt>
                <c:pt idx="71">
                  <c:v>1960.0</c:v>
                </c:pt>
                <c:pt idx="72">
                  <c:v>1960.0</c:v>
                </c:pt>
                <c:pt idx="73">
                  <c:v>1961.0</c:v>
                </c:pt>
                <c:pt idx="74">
                  <c:v>1961.0</c:v>
                </c:pt>
                <c:pt idx="75">
                  <c:v>1962.0</c:v>
                </c:pt>
                <c:pt idx="76">
                  <c:v>1962.0</c:v>
                </c:pt>
                <c:pt idx="77">
                  <c:v>1963.0</c:v>
                </c:pt>
                <c:pt idx="78">
                  <c:v>1963.0</c:v>
                </c:pt>
                <c:pt idx="79">
                  <c:v>1964.0</c:v>
                </c:pt>
                <c:pt idx="80">
                  <c:v>1964.0</c:v>
                </c:pt>
                <c:pt idx="81">
                  <c:v>1965.0</c:v>
                </c:pt>
                <c:pt idx="82">
                  <c:v>1965.0</c:v>
                </c:pt>
                <c:pt idx="83">
                  <c:v>1966.0</c:v>
                </c:pt>
                <c:pt idx="84">
                  <c:v>1966.0</c:v>
                </c:pt>
                <c:pt idx="85">
                  <c:v>1967.0</c:v>
                </c:pt>
                <c:pt idx="86">
                  <c:v>1967.0</c:v>
                </c:pt>
                <c:pt idx="87">
                  <c:v>1968.0</c:v>
                </c:pt>
                <c:pt idx="88">
                  <c:v>1968.0</c:v>
                </c:pt>
                <c:pt idx="89">
                  <c:v>1969.0</c:v>
                </c:pt>
                <c:pt idx="90">
                  <c:v>1969.0</c:v>
                </c:pt>
                <c:pt idx="91">
                  <c:v>1970.0</c:v>
                </c:pt>
                <c:pt idx="92">
                  <c:v>1970.0</c:v>
                </c:pt>
                <c:pt idx="93">
                  <c:v>1971.0</c:v>
                </c:pt>
                <c:pt idx="94">
                  <c:v>1971.0</c:v>
                </c:pt>
                <c:pt idx="95">
                  <c:v>1972.0</c:v>
                </c:pt>
                <c:pt idx="96">
                  <c:v>1972.0</c:v>
                </c:pt>
                <c:pt idx="97">
                  <c:v>1973.0</c:v>
                </c:pt>
                <c:pt idx="98">
                  <c:v>1973.0</c:v>
                </c:pt>
                <c:pt idx="99">
                  <c:v>1974.0</c:v>
                </c:pt>
                <c:pt idx="100">
                  <c:v>1974.0</c:v>
                </c:pt>
                <c:pt idx="101">
                  <c:v>1975.0</c:v>
                </c:pt>
                <c:pt idx="102">
                  <c:v>1975.0</c:v>
                </c:pt>
                <c:pt idx="103">
                  <c:v>1976.0</c:v>
                </c:pt>
                <c:pt idx="104">
                  <c:v>1976.0</c:v>
                </c:pt>
                <c:pt idx="105">
                  <c:v>1977.0</c:v>
                </c:pt>
                <c:pt idx="106">
                  <c:v>1977.0</c:v>
                </c:pt>
                <c:pt idx="107">
                  <c:v>1978.0</c:v>
                </c:pt>
                <c:pt idx="108">
                  <c:v>1978.0</c:v>
                </c:pt>
                <c:pt idx="109">
                  <c:v>1979.0</c:v>
                </c:pt>
                <c:pt idx="110">
                  <c:v>1979.0</c:v>
                </c:pt>
                <c:pt idx="111">
                  <c:v>1980.0</c:v>
                </c:pt>
                <c:pt idx="112">
                  <c:v>1980.0</c:v>
                </c:pt>
                <c:pt idx="113">
                  <c:v>1981.0</c:v>
                </c:pt>
                <c:pt idx="114">
                  <c:v>1981.0</c:v>
                </c:pt>
                <c:pt idx="115">
                  <c:v>1982.0</c:v>
                </c:pt>
                <c:pt idx="116">
                  <c:v>1982.0</c:v>
                </c:pt>
                <c:pt idx="117">
                  <c:v>1983.0</c:v>
                </c:pt>
                <c:pt idx="118">
                  <c:v>1983.0</c:v>
                </c:pt>
                <c:pt idx="119">
                  <c:v>1984.0</c:v>
                </c:pt>
                <c:pt idx="120">
                  <c:v>1984.0</c:v>
                </c:pt>
                <c:pt idx="121">
                  <c:v>1985.0</c:v>
                </c:pt>
                <c:pt idx="122">
                  <c:v>1985.0</c:v>
                </c:pt>
                <c:pt idx="123">
                  <c:v>1986.0</c:v>
                </c:pt>
                <c:pt idx="124">
                  <c:v>1986.0</c:v>
                </c:pt>
                <c:pt idx="125">
                  <c:v>1987.0</c:v>
                </c:pt>
                <c:pt idx="126">
                  <c:v>1987.0</c:v>
                </c:pt>
                <c:pt idx="127">
                  <c:v>1988.0</c:v>
                </c:pt>
                <c:pt idx="128">
                  <c:v>1988.0</c:v>
                </c:pt>
                <c:pt idx="129">
                  <c:v>1989.0</c:v>
                </c:pt>
                <c:pt idx="130">
                  <c:v>1989.0</c:v>
                </c:pt>
                <c:pt idx="131">
                  <c:v>1990.0</c:v>
                </c:pt>
                <c:pt idx="132">
                  <c:v>1990.0</c:v>
                </c:pt>
                <c:pt idx="133">
                  <c:v>1991.0</c:v>
                </c:pt>
                <c:pt idx="134">
                  <c:v>1991.0</c:v>
                </c:pt>
                <c:pt idx="135">
                  <c:v>1992.0</c:v>
                </c:pt>
                <c:pt idx="136">
                  <c:v>1992.0</c:v>
                </c:pt>
                <c:pt idx="137">
                  <c:v>1993.0</c:v>
                </c:pt>
                <c:pt idx="138">
                  <c:v>1993.0</c:v>
                </c:pt>
                <c:pt idx="139">
                  <c:v>1994.0</c:v>
                </c:pt>
                <c:pt idx="140">
                  <c:v>1994.0</c:v>
                </c:pt>
                <c:pt idx="141">
                  <c:v>1995.0</c:v>
                </c:pt>
                <c:pt idx="142">
                  <c:v>1995.0</c:v>
                </c:pt>
                <c:pt idx="143">
                  <c:v>1996.0</c:v>
                </c:pt>
                <c:pt idx="144">
                  <c:v>1996.0</c:v>
                </c:pt>
                <c:pt idx="145">
                  <c:v>1997.0</c:v>
                </c:pt>
                <c:pt idx="146">
                  <c:v>1997.0</c:v>
                </c:pt>
                <c:pt idx="147">
                  <c:v>1998.0</c:v>
                </c:pt>
                <c:pt idx="148">
                  <c:v>1998.0</c:v>
                </c:pt>
                <c:pt idx="149">
                  <c:v>1999.0</c:v>
                </c:pt>
                <c:pt idx="150">
                  <c:v>1999.0</c:v>
                </c:pt>
                <c:pt idx="151">
                  <c:v>2000.0</c:v>
                </c:pt>
                <c:pt idx="152">
                  <c:v>2000.0</c:v>
                </c:pt>
                <c:pt idx="153">
                  <c:v>2001.0</c:v>
                </c:pt>
                <c:pt idx="154">
                  <c:v>2001.0</c:v>
                </c:pt>
                <c:pt idx="155">
                  <c:v>2002.0</c:v>
                </c:pt>
                <c:pt idx="156">
                  <c:v>2002.0</c:v>
                </c:pt>
                <c:pt idx="157">
                  <c:v>2003.0</c:v>
                </c:pt>
                <c:pt idx="158">
                  <c:v>2003.0</c:v>
                </c:pt>
                <c:pt idx="159">
                  <c:v>2004.0</c:v>
                </c:pt>
                <c:pt idx="160">
                  <c:v>2004.0</c:v>
                </c:pt>
                <c:pt idx="161">
                  <c:v>2005.0</c:v>
                </c:pt>
                <c:pt idx="162">
                  <c:v>2005.0</c:v>
                </c:pt>
                <c:pt idx="163">
                  <c:v>2006.0</c:v>
                </c:pt>
                <c:pt idx="164">
                  <c:v>2007.0</c:v>
                </c:pt>
                <c:pt idx="165">
                  <c:v>2008.0</c:v>
                </c:pt>
                <c:pt idx="166">
                  <c:v>2008.0</c:v>
                </c:pt>
                <c:pt idx="167">
                  <c:v>2009.0</c:v>
                </c:pt>
                <c:pt idx="168">
                  <c:v>2009.0</c:v>
                </c:pt>
                <c:pt idx="169">
                  <c:v>2010.0</c:v>
                </c:pt>
                <c:pt idx="170">
                  <c:v>2011.0</c:v>
                </c:pt>
                <c:pt idx="171">
                  <c:v>2011.0</c:v>
                </c:pt>
                <c:pt idx="172">
                  <c:v>2012.0</c:v>
                </c:pt>
                <c:pt idx="173">
                  <c:v>2013.0</c:v>
                </c:pt>
                <c:pt idx="174">
                  <c:v>2014.0</c:v>
                </c:pt>
                <c:pt idx="175">
                  <c:v>2014.0</c:v>
                </c:pt>
                <c:pt idx="176">
                  <c:v>2015.0</c:v>
                </c:pt>
              </c:numCache>
            </c:numRef>
          </c:cat>
          <c:val>
            <c:numRef>
              <c:f>[1]工作表1!$D$1:$D$178</c:f>
              <c:numCache>
                <c:formatCode>General</c:formatCode>
                <c:ptCount val="178"/>
                <c:pt idx="0">
                  <c:v>335.0</c:v>
                </c:pt>
                <c:pt idx="1">
                  <c:v>244.0</c:v>
                </c:pt>
                <c:pt idx="2">
                  <c:v>255.0</c:v>
                </c:pt>
                <c:pt idx="3">
                  <c:v>242.0</c:v>
                </c:pt>
                <c:pt idx="4">
                  <c:v>255.0</c:v>
                </c:pt>
                <c:pt idx="5">
                  <c:v>269.0</c:v>
                </c:pt>
                <c:pt idx="6">
                  <c:v>240.0</c:v>
                </c:pt>
                <c:pt idx="7">
                  <c:v>247.0</c:v>
                </c:pt>
                <c:pt idx="8">
                  <c:v>245.0</c:v>
                </c:pt>
                <c:pt idx="9">
                  <c:v>244.0</c:v>
                </c:pt>
                <c:pt idx="10">
                  <c:v>287.0</c:v>
                </c:pt>
                <c:pt idx="11">
                  <c:v>296.0</c:v>
                </c:pt>
                <c:pt idx="12">
                  <c:v>5.0</c:v>
                </c:pt>
                <c:pt idx="13">
                  <c:v>371.0</c:v>
                </c:pt>
                <c:pt idx="14">
                  <c:v>387.0</c:v>
                </c:pt>
                <c:pt idx="15">
                  <c:v>472.0</c:v>
                </c:pt>
                <c:pt idx="16">
                  <c:v>624.0</c:v>
                </c:pt>
                <c:pt idx="17">
                  <c:v>595.0</c:v>
                </c:pt>
                <c:pt idx="18">
                  <c:v>610.0</c:v>
                </c:pt>
                <c:pt idx="19">
                  <c:v>573.0</c:v>
                </c:pt>
                <c:pt idx="20">
                  <c:v>609.0</c:v>
                </c:pt>
                <c:pt idx="21">
                  <c:v>624.0</c:v>
                </c:pt>
                <c:pt idx="22">
                  <c:v>619.0</c:v>
                </c:pt>
                <c:pt idx="23">
                  <c:v>6.0</c:v>
                </c:pt>
                <c:pt idx="24">
                  <c:v>612.0</c:v>
                </c:pt>
                <c:pt idx="25">
                  <c:v>596.0</c:v>
                </c:pt>
                <c:pt idx="26">
                  <c:v>605.0</c:v>
                </c:pt>
                <c:pt idx="27">
                  <c:v>560.0</c:v>
                </c:pt>
                <c:pt idx="28">
                  <c:v>494.0</c:v>
                </c:pt>
                <c:pt idx="29">
                  <c:v>446.0</c:v>
                </c:pt>
                <c:pt idx="30">
                  <c:v>366.0</c:v>
                </c:pt>
                <c:pt idx="31">
                  <c:v>5.0</c:v>
                </c:pt>
                <c:pt idx="32">
                  <c:v>343.0</c:v>
                </c:pt>
                <c:pt idx="33">
                  <c:v>386.0</c:v>
                </c:pt>
                <c:pt idx="34">
                  <c:v>347.0</c:v>
                </c:pt>
                <c:pt idx="35">
                  <c:v>341.0</c:v>
                </c:pt>
                <c:pt idx="36">
                  <c:v>303.0</c:v>
                </c:pt>
                <c:pt idx="37">
                  <c:v>321.0</c:v>
                </c:pt>
                <c:pt idx="38">
                  <c:v>325.0</c:v>
                </c:pt>
                <c:pt idx="39">
                  <c:v>334.0</c:v>
                </c:pt>
                <c:pt idx="40">
                  <c:v>326.0</c:v>
                </c:pt>
                <c:pt idx="41">
                  <c:v>6.0</c:v>
                </c:pt>
                <c:pt idx="42">
                  <c:v>354.0</c:v>
                </c:pt>
                <c:pt idx="43">
                  <c:v>364.0</c:v>
                </c:pt>
                <c:pt idx="44">
                  <c:v>389.0</c:v>
                </c:pt>
                <c:pt idx="45">
                  <c:v>423.0</c:v>
                </c:pt>
                <c:pt idx="46">
                  <c:v>473.0</c:v>
                </c:pt>
                <c:pt idx="47">
                  <c:v>465.0</c:v>
                </c:pt>
                <c:pt idx="48">
                  <c:v>5.0</c:v>
                </c:pt>
                <c:pt idx="49">
                  <c:v>447.0</c:v>
                </c:pt>
                <c:pt idx="50">
                  <c:v>440.0</c:v>
                </c:pt>
                <c:pt idx="51">
                  <c:v>521.0</c:v>
                </c:pt>
                <c:pt idx="52">
                  <c:v>577.0</c:v>
                </c:pt>
                <c:pt idx="53">
                  <c:v>611.0</c:v>
                </c:pt>
                <c:pt idx="54">
                  <c:v>984.0</c:v>
                </c:pt>
                <c:pt idx="55">
                  <c:v>1184.0</c:v>
                </c:pt>
                <c:pt idx="56">
                  <c:v>1445.0</c:v>
                </c:pt>
                <c:pt idx="57">
                  <c:v>1751.0</c:v>
                </c:pt>
                <c:pt idx="58">
                  <c:v>2306.0</c:v>
                </c:pt>
                <c:pt idx="59">
                  <c:v>5.0</c:v>
                </c:pt>
                <c:pt idx="60">
                  <c:v>2675.0</c:v>
                </c:pt>
                <c:pt idx="61">
                  <c:v>8.0</c:v>
                </c:pt>
                <c:pt idx="62">
                  <c:v>3194.0</c:v>
                </c:pt>
                <c:pt idx="63">
                  <c:v>7.0</c:v>
                </c:pt>
                <c:pt idx="64">
                  <c:v>3551.0</c:v>
                </c:pt>
                <c:pt idx="65">
                  <c:v>4076.0</c:v>
                </c:pt>
                <c:pt idx="66">
                  <c:v>7.0</c:v>
                </c:pt>
                <c:pt idx="67">
                  <c:v>4822.0</c:v>
                </c:pt>
                <c:pt idx="68">
                  <c:v>11.0</c:v>
                </c:pt>
                <c:pt idx="69">
                  <c:v>5584.0</c:v>
                </c:pt>
                <c:pt idx="70">
                  <c:v>10.0</c:v>
                </c:pt>
                <c:pt idx="71">
                  <c:v>5972.0</c:v>
                </c:pt>
                <c:pt idx="72">
                  <c:v>11.0</c:v>
                </c:pt>
                <c:pt idx="73">
                  <c:v>6615.0</c:v>
                </c:pt>
                <c:pt idx="74">
                  <c:v>18.0</c:v>
                </c:pt>
                <c:pt idx="75">
                  <c:v>7182.0</c:v>
                </c:pt>
                <c:pt idx="76">
                  <c:v>19.0</c:v>
                </c:pt>
                <c:pt idx="77">
                  <c:v>8232.0</c:v>
                </c:pt>
                <c:pt idx="78">
                  <c:v>12.0</c:v>
                </c:pt>
                <c:pt idx="79">
                  <c:v>9580.0</c:v>
                </c:pt>
                <c:pt idx="80">
                  <c:v>28.0</c:v>
                </c:pt>
                <c:pt idx="81">
                  <c:v>11528.0</c:v>
                </c:pt>
                <c:pt idx="82">
                  <c:v>22.0</c:v>
                </c:pt>
                <c:pt idx="83">
                  <c:v>13002.0</c:v>
                </c:pt>
                <c:pt idx="84">
                  <c:v>32.0</c:v>
                </c:pt>
                <c:pt idx="85">
                  <c:v>16128.0</c:v>
                </c:pt>
                <c:pt idx="86">
                  <c:v>33.0</c:v>
                </c:pt>
                <c:pt idx="87">
                  <c:v>17089.0</c:v>
                </c:pt>
                <c:pt idx="88">
                  <c:v>45.0</c:v>
                </c:pt>
                <c:pt idx="89">
                  <c:v>21467.0</c:v>
                </c:pt>
                <c:pt idx="90">
                  <c:v>67.0</c:v>
                </c:pt>
                <c:pt idx="91">
                  <c:v>25211.0</c:v>
                </c:pt>
                <c:pt idx="92">
                  <c:v>63.0</c:v>
                </c:pt>
                <c:pt idx="93">
                  <c:v>26238.0</c:v>
                </c:pt>
                <c:pt idx="94">
                  <c:v>75.0</c:v>
                </c:pt>
                <c:pt idx="95">
                  <c:v>25873.0</c:v>
                </c:pt>
                <c:pt idx="96">
                  <c:v>72.0</c:v>
                </c:pt>
                <c:pt idx="97">
                  <c:v>26965.0</c:v>
                </c:pt>
                <c:pt idx="98">
                  <c:v>86.0</c:v>
                </c:pt>
                <c:pt idx="99">
                  <c:v>29567.0</c:v>
                </c:pt>
                <c:pt idx="100">
                  <c:v>93.0</c:v>
                </c:pt>
                <c:pt idx="101">
                  <c:v>32252.0</c:v>
                </c:pt>
                <c:pt idx="102">
                  <c:v>89.0</c:v>
                </c:pt>
                <c:pt idx="103">
                  <c:v>31341.0</c:v>
                </c:pt>
                <c:pt idx="104">
                  <c:v>94.0</c:v>
                </c:pt>
                <c:pt idx="105">
                  <c:v>26732.0</c:v>
                </c:pt>
                <c:pt idx="106">
                  <c:v>74.0</c:v>
                </c:pt>
                <c:pt idx="107">
                  <c:v>23215.0</c:v>
                </c:pt>
                <c:pt idx="108">
                  <c:v>61.0</c:v>
                </c:pt>
                <c:pt idx="109">
                  <c:v>21612.0</c:v>
                </c:pt>
                <c:pt idx="110">
                  <c:v>64.0</c:v>
                </c:pt>
                <c:pt idx="111">
                  <c:v>19833.0</c:v>
                </c:pt>
                <c:pt idx="112">
                  <c:v>60.0</c:v>
                </c:pt>
                <c:pt idx="113">
                  <c:v>20343.0</c:v>
                </c:pt>
                <c:pt idx="114">
                  <c:v>63.0</c:v>
                </c:pt>
                <c:pt idx="115">
                  <c:v>18800.0</c:v>
                </c:pt>
                <c:pt idx="116">
                  <c:v>53.0</c:v>
                </c:pt>
                <c:pt idx="117">
                  <c:v>17096.0</c:v>
                </c:pt>
                <c:pt idx="118">
                  <c:v>57.0</c:v>
                </c:pt>
                <c:pt idx="119">
                  <c:v>15991.0</c:v>
                </c:pt>
                <c:pt idx="120">
                  <c:v>66.0</c:v>
                </c:pt>
                <c:pt idx="121">
                  <c:v>14424.0</c:v>
                </c:pt>
                <c:pt idx="122">
                  <c:v>49.0</c:v>
                </c:pt>
                <c:pt idx="123">
                  <c:v>13453.0</c:v>
                </c:pt>
                <c:pt idx="124">
                  <c:v>59.0</c:v>
                </c:pt>
                <c:pt idx="125">
                  <c:v>11787.0</c:v>
                </c:pt>
                <c:pt idx="126">
                  <c:v>51.0</c:v>
                </c:pt>
                <c:pt idx="127">
                  <c:v>10032.0</c:v>
                </c:pt>
                <c:pt idx="128">
                  <c:v>40.0</c:v>
                </c:pt>
                <c:pt idx="129">
                  <c:v>8897.0</c:v>
                </c:pt>
                <c:pt idx="130">
                  <c:v>27.0</c:v>
                </c:pt>
                <c:pt idx="131">
                  <c:v>8460.0</c:v>
                </c:pt>
                <c:pt idx="132">
                  <c:v>27.0</c:v>
                </c:pt>
                <c:pt idx="133">
                  <c:v>7275.0</c:v>
                </c:pt>
                <c:pt idx="134">
                  <c:v>18.0</c:v>
                </c:pt>
                <c:pt idx="135">
                  <c:v>6342.0</c:v>
                </c:pt>
                <c:pt idx="136">
                  <c:v>16.0</c:v>
                </c:pt>
                <c:pt idx="137">
                  <c:v>5421.0</c:v>
                </c:pt>
                <c:pt idx="138">
                  <c:v>12.0</c:v>
                </c:pt>
                <c:pt idx="139">
                  <c:v>4690.0</c:v>
                </c:pt>
                <c:pt idx="140">
                  <c:v>9.0</c:v>
                </c:pt>
                <c:pt idx="141">
                  <c:v>4527.0</c:v>
                </c:pt>
                <c:pt idx="142">
                  <c:v>6.0</c:v>
                </c:pt>
                <c:pt idx="143">
                  <c:v>4070.0</c:v>
                </c:pt>
                <c:pt idx="144">
                  <c:v>9.0</c:v>
                </c:pt>
                <c:pt idx="145">
                  <c:v>3690.0</c:v>
                </c:pt>
                <c:pt idx="146">
                  <c:v>7.0</c:v>
                </c:pt>
                <c:pt idx="147">
                  <c:v>3485.0</c:v>
                </c:pt>
                <c:pt idx="148">
                  <c:v>6.0</c:v>
                </c:pt>
                <c:pt idx="149">
                  <c:v>3204.0</c:v>
                </c:pt>
                <c:pt idx="150">
                  <c:v>5.0</c:v>
                </c:pt>
                <c:pt idx="151">
                  <c:v>3171.0</c:v>
                </c:pt>
                <c:pt idx="152">
                  <c:v>5.0</c:v>
                </c:pt>
                <c:pt idx="153">
                  <c:v>2935.0</c:v>
                </c:pt>
                <c:pt idx="154">
                  <c:v>6.0</c:v>
                </c:pt>
                <c:pt idx="155">
                  <c:v>3095.0</c:v>
                </c:pt>
                <c:pt idx="156">
                  <c:v>7.0</c:v>
                </c:pt>
                <c:pt idx="157">
                  <c:v>2878.0</c:v>
                </c:pt>
                <c:pt idx="158">
                  <c:v>8.0</c:v>
                </c:pt>
                <c:pt idx="159">
                  <c:v>3114.0</c:v>
                </c:pt>
                <c:pt idx="160">
                  <c:v>11.0</c:v>
                </c:pt>
                <c:pt idx="161">
                  <c:v>2952.0</c:v>
                </c:pt>
                <c:pt idx="162">
                  <c:v>10.0</c:v>
                </c:pt>
                <c:pt idx="163">
                  <c:v>2744.0</c:v>
                </c:pt>
                <c:pt idx="164">
                  <c:v>2828.0</c:v>
                </c:pt>
                <c:pt idx="165">
                  <c:v>2539.0</c:v>
                </c:pt>
                <c:pt idx="166">
                  <c:v>10.0</c:v>
                </c:pt>
                <c:pt idx="167">
                  <c:v>2483.0</c:v>
                </c:pt>
                <c:pt idx="168">
                  <c:v>6.0</c:v>
                </c:pt>
                <c:pt idx="169">
                  <c:v>2280.0</c:v>
                </c:pt>
                <c:pt idx="170">
                  <c:v>2190.0</c:v>
                </c:pt>
                <c:pt idx="171">
                  <c:v>5.0</c:v>
                </c:pt>
                <c:pt idx="172">
                  <c:v>2233.0</c:v>
                </c:pt>
                <c:pt idx="173">
                  <c:v>2233.0</c:v>
                </c:pt>
                <c:pt idx="174">
                  <c:v>2188.0</c:v>
                </c:pt>
                <c:pt idx="175">
                  <c:v>5.0</c:v>
                </c:pt>
                <c:pt idx="176">
                  <c:v>2037.0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49699456"/>
        <c:axId val="-260764880"/>
      </c:lineChart>
      <c:dateAx>
        <c:axId val="-24969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60764880"/>
        <c:crosses val="autoZero"/>
        <c:auto val="0"/>
        <c:lblOffset val="100"/>
        <c:baseTimeUnit val="days"/>
        <c:majorUnit val="10.0"/>
        <c:majorTimeUnit val="days"/>
      </c:dateAx>
      <c:valAx>
        <c:axId val="-26076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/>
                  <a:t>Number</a:t>
                </a:r>
                <a:endParaRPr lang="zh-CN" altLang="en-US" sz="1600"/>
              </a:p>
            </c:rich>
          </c:tx>
          <c:layout>
            <c:manualLayout>
              <c:xMode val="edge"/>
              <c:yMode val="edge"/>
              <c:x val="0.0217382617382617"/>
              <c:y val="0.4050251017280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zh-CN"/>
          </a:p>
        </c:txPr>
        <c:crossAx val="-24969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224A1-0449-C74C-80BF-5446C73BB29C}" type="datetimeFigureOut">
              <a:rPr kumimoji="1" lang="zh-CN" altLang="en-US" smtClean="0"/>
              <a:t>17/5/20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44AE1-6AFA-6A4C-816F-DA9F3E37DE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57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44AE1-6AFA-6A4C-816F-DA9F3E37DE1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63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44AE1-6AFA-6A4C-816F-DA9F3E37DE1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161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44AE1-6AFA-6A4C-816F-DA9F3E37DE1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44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44AE1-6AFA-6A4C-816F-DA9F3E37DE1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7494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44AE1-6AFA-6A4C-816F-DA9F3E37DE1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2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A65E-9BDA-C746-A4AF-C47771E15EDD}" type="datetime1">
              <a:rPr lang="zh-CN" altLang="en-US" smtClean="0"/>
              <a:t>17/5/20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7C4A-2E5C-DB48-B885-E8A8D47AC77D}" type="datetime1">
              <a:rPr lang="zh-CN" altLang="en-US" smtClean="0"/>
              <a:t>17/5/20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4829-EF43-6449-A1DF-B1D55C55964D}" type="datetime1">
              <a:rPr lang="zh-CN" altLang="en-US" smtClean="0"/>
              <a:t>17/5/20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E7B0-8138-C34C-909B-E2E48A93AAFC}" type="datetime1">
              <a:rPr lang="zh-CN" altLang="en-US" smtClean="0"/>
              <a:t>17/5/20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DC1A-E53A-2E44-832C-BFEFBBADA6E0}" type="datetime1">
              <a:rPr lang="zh-CN" altLang="en-US" smtClean="0"/>
              <a:t>17/5/20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BC71-20D4-8F42-8D3E-CFE564779D09}" type="datetime1">
              <a:rPr lang="zh-CN" altLang="en-US" smtClean="0"/>
              <a:t>17/5/20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C178-2640-AE48-9C3B-8C7DE9348A84}" type="datetime1">
              <a:rPr lang="zh-CN" altLang="en-US" smtClean="0"/>
              <a:t>17/5/20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99FC-0644-BD4A-B342-30F5EDA51F55}" type="datetime1">
              <a:rPr lang="zh-CN" altLang="en-US" smtClean="0"/>
              <a:t>17/5/20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D8F-E669-3C4D-B504-8B69ADC4F779}" type="datetime1">
              <a:rPr lang="zh-CN" altLang="en-US" smtClean="0"/>
              <a:t>17/5/20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7A670E-3751-E546-AD92-640A27F98592}" type="datetime1">
              <a:rPr lang="zh-CN" altLang="en-US" smtClean="0"/>
              <a:t>17/5/20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D1E5-23A1-6C48-996A-CFC09327F1C8}" type="datetime1">
              <a:rPr lang="zh-CN" altLang="en-US" smtClean="0"/>
              <a:t>17/5/20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B0B9F9-AE0F-D945-A1CC-6302713A43EF}" type="datetime1">
              <a:rPr lang="zh-CN" altLang="en-US" smtClean="0"/>
              <a:t>17/5/20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 </a:t>
            </a:r>
            <a:r>
              <a:rPr lang="en-US" altLang="zh-CN" sz="5300" b="1" dirty="0"/>
              <a:t>Robbery Crime Prediction Using Twitter Sentiment and </a:t>
            </a:r>
            <a:r>
              <a:rPr lang="en-US" altLang="zh-CN" sz="5300" b="1" dirty="0" smtClean="0"/>
              <a:t>Demographics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 smtClean="0"/>
              <a:t>   </a:t>
            </a:r>
            <a:r>
              <a:rPr lang="en-US" altLang="zh-CN" sz="3200" dirty="0" smtClean="0"/>
              <a:t>A New </a:t>
            </a:r>
            <a:r>
              <a:rPr lang="en-US" altLang="zh-CN" sz="3200" dirty="0"/>
              <a:t>M</a:t>
            </a:r>
            <a:r>
              <a:rPr lang="en-US" altLang="zh-CN" sz="3200" dirty="0" smtClean="0"/>
              <a:t>ethodological </a:t>
            </a:r>
            <a:r>
              <a:rPr lang="en-US" altLang="zh-CN" sz="3200" dirty="0"/>
              <a:t>S</a:t>
            </a:r>
            <a:r>
              <a:rPr lang="en-US" altLang="zh-CN" sz="3200" dirty="0" smtClean="0"/>
              <a:t>tudy using Machine </a:t>
            </a:r>
            <a:r>
              <a:rPr lang="en-US" altLang="zh-CN" sz="3200" dirty="0"/>
              <a:t>L</a:t>
            </a:r>
            <a:r>
              <a:rPr lang="en-US" altLang="zh-CN" sz="3200" dirty="0" smtClean="0"/>
              <a:t>earning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7280" y="4649584"/>
            <a:ext cx="10058400" cy="1143000"/>
          </a:xfrm>
        </p:spPr>
        <p:txBody>
          <a:bodyPr/>
          <a:lstStyle/>
          <a:p>
            <a:r>
              <a:rPr kumimoji="1" lang="en-US" altLang="zh-CN" sz="2800" b="1" dirty="0" err="1" smtClean="0"/>
              <a:t>Jiaqi</a:t>
            </a:r>
            <a:r>
              <a:rPr kumimoji="1" lang="en-US" altLang="zh-CN" sz="2800" b="1" dirty="0" smtClean="0"/>
              <a:t> Tang</a:t>
            </a:r>
          </a:p>
          <a:p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4382037"/>
            <a:ext cx="1706880" cy="1706880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3600" smtClean="0"/>
              <a:t>1</a:t>
            </a:fld>
            <a:endParaRPr lang="en-US" sz="36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7280" y="5235477"/>
            <a:ext cx="435407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kumimoji="1" lang="en-US" altLang="zh-CN" sz="2800" b="1" cap="all" spc="200" dirty="0">
                <a:solidFill>
                  <a:schemeClr val="tx2"/>
                </a:solidFill>
                <a:latin typeface="+mj-lt"/>
              </a:rPr>
              <a:t>Advisor: Dr. </a:t>
            </a:r>
            <a:r>
              <a:rPr kumimoji="1" lang="en-US" altLang="zh-CN" sz="2800" b="1" cap="all" spc="200" dirty="0">
                <a:solidFill>
                  <a:schemeClr val="tx2"/>
                </a:solidFill>
                <a:latin typeface="+mj-lt"/>
              </a:rPr>
              <a:t>John </a:t>
            </a:r>
            <a:r>
              <a:rPr kumimoji="1" lang="en-US" altLang="zh-CN" sz="2800" b="1" cap="all" spc="200" dirty="0" err="1" smtClean="0">
                <a:solidFill>
                  <a:schemeClr val="tx2"/>
                </a:solidFill>
                <a:latin typeface="+mj-lt"/>
              </a:rPr>
              <a:t>Hipp</a:t>
            </a:r>
            <a:endParaRPr kumimoji="1" lang="zh-CN" altLang="en-US" sz="2800" b="1" cap="all" spc="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43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 </a:t>
            </a:r>
            <a:r>
              <a:rPr kumimoji="1" lang="en-US" altLang="zh-CN" dirty="0" smtClean="0"/>
              <a:t>for sentiment analysis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3600" smtClean="0"/>
              <a:t>10</a:t>
            </a:fld>
            <a:endParaRPr 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85" y="2150827"/>
            <a:ext cx="4459672" cy="28873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941" b="59678"/>
          <a:stretch/>
        </p:blipFill>
        <p:spPr>
          <a:xfrm>
            <a:off x="4886253" y="2013831"/>
            <a:ext cx="6650115" cy="12528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-1548" t="39934" r="-898" b="681"/>
          <a:stretch/>
        </p:blipFill>
        <p:spPr>
          <a:xfrm>
            <a:off x="4869556" y="4066356"/>
            <a:ext cx="7278866" cy="1410463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248595" y="7467924"/>
            <a:ext cx="2915475" cy="2082124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0205884" y="2217223"/>
            <a:ext cx="1749832" cy="8661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556470" y="4132752"/>
            <a:ext cx="1749832" cy="8661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853154" y="2786722"/>
            <a:ext cx="1749832" cy="8661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028447" y="4565835"/>
            <a:ext cx="1749832" cy="8661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04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11981"/>
            <a:ext cx="11923776" cy="4933977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 flipV="1">
            <a:off x="9748684" y="5583269"/>
            <a:ext cx="2175092" cy="5143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738852" y="1371600"/>
            <a:ext cx="2443316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748684" y="2221304"/>
            <a:ext cx="2175092" cy="5661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21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Twitter sentiment statistic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516712"/>
              </p:ext>
            </p:extLst>
          </p:nvPr>
        </p:nvGraphicFramePr>
        <p:xfrm>
          <a:off x="1097280" y="3266828"/>
          <a:ext cx="7604268" cy="1663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8969"/>
                <a:gridCol w="1488969"/>
                <a:gridCol w="1488969"/>
                <a:gridCol w="1488969"/>
                <a:gridCol w="1648392"/>
              </a:tblGrid>
              <a:tr h="688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Count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Mean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Std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Min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Max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751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738,334</a:t>
                      </a:r>
                      <a:endParaRPr lang="zh-CN" sz="28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0.145</a:t>
                      </a:r>
                      <a:endParaRPr lang="zh-CN" sz="28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0.369</a:t>
                      </a:r>
                      <a:endParaRPr lang="zh-CN" sz="28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 smtClean="0">
                          <a:effectLst/>
                        </a:rPr>
                        <a:t>-</a:t>
                      </a:r>
                      <a:r>
                        <a:rPr lang="en-US" sz="2400" kern="100" dirty="0" smtClean="0">
                          <a:effectLst/>
                        </a:rPr>
                        <a:t>0.993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0.992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3200" smtClean="0"/>
              <a:t>12</a:t>
            </a:fld>
            <a:endParaRPr lang="en-US" sz="3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87781" y="2943662"/>
            <a:ext cx="5196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Table1. Descriptive Table of Twitter Sentiment Scores 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4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Sentiment analysis for crime prediction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4200" dirty="0" smtClean="0">
                <a:latin typeface="Times New Roman" charset="0"/>
                <a:ea typeface="Times New Roman" charset="0"/>
                <a:cs typeface="Times New Roman" charset="0"/>
              </a:rPr>
              <a:t>OLS Regression</a:t>
            </a:r>
            <a:endParaRPr kumimoji="1" lang="en-US" altLang="zh-CN" sz="42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4200" dirty="0">
                <a:latin typeface="Times New Roman" charset="0"/>
                <a:ea typeface="Times New Roman" charset="0"/>
                <a:cs typeface="Times New Roman" charset="0"/>
              </a:rPr>
              <a:t>Y= a+ </a:t>
            </a:r>
            <a:r>
              <a:rPr lang="el-GR" altLang="zh-CN" sz="4400" dirty="0" smtClean="0"/>
              <a:t>β</a:t>
            </a:r>
            <a:r>
              <a:rPr kumimoji="1" lang="en-US" altLang="zh-CN" sz="4200" dirty="0" smtClean="0">
                <a:latin typeface="Times New Roman" charset="0"/>
                <a:ea typeface="Times New Roman" charset="0"/>
                <a:cs typeface="Times New Roman" charset="0"/>
              </a:rPr>
              <a:t> X+ u</a:t>
            </a:r>
            <a:endParaRPr kumimoji="1" lang="en-US" altLang="zh-CN" sz="42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2800" dirty="0" smtClean="0"/>
              <a:t>For each day:</a:t>
            </a:r>
          </a:p>
          <a:p>
            <a:r>
              <a:rPr kumimoji="1" lang="en-US" altLang="zh-CN" sz="2800" dirty="0" smtClean="0"/>
              <a:t>Y                               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occurrences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of robbery</a:t>
            </a:r>
            <a:r>
              <a:rPr kumimoji="1" lang="en-US" altLang="zh-CN" sz="2800" dirty="0" smtClean="0"/>
              <a:t> crime</a:t>
            </a:r>
          </a:p>
          <a:p>
            <a:r>
              <a:rPr kumimoji="1" lang="en-US" altLang="zh-CN" sz="2800" dirty="0" smtClean="0"/>
              <a:t>X                             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average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sentiment scores </a:t>
            </a:r>
            <a:endParaRPr kumimoji="1" lang="en-US" altLang="zh-CN" sz="2800" dirty="0" smtClean="0"/>
          </a:p>
          <a:p>
            <a:endParaRPr kumimoji="1" lang="en-US" altLang="zh-CN" sz="4400" dirty="0"/>
          </a:p>
          <a:p>
            <a:endParaRPr kumimoji="1" lang="en-US" altLang="zh-CN" sz="4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3200" smtClean="0"/>
              <a:t>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AutoShape 2" descr="\beta$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\beta$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>
            <a:off x="1548581" y="4159045"/>
            <a:ext cx="2020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1665656" y="4709651"/>
            <a:ext cx="2020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1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OLS Regression </a:t>
            </a:r>
            <a:endParaRPr kumimoji="1"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2029637"/>
            <a:ext cx="9389011" cy="3934128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椭圆 9"/>
          <p:cNvSpPr/>
          <p:nvPr/>
        </p:nvSpPr>
        <p:spPr>
          <a:xfrm>
            <a:off x="5343206" y="3833045"/>
            <a:ext cx="4557252" cy="6209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220928" y="5413955"/>
            <a:ext cx="2079523" cy="549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40720" y="4312742"/>
            <a:ext cx="3490274" cy="5394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95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Machine Learning using OLS Regression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9654"/>
            <a:ext cx="6000658" cy="4795755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50224" y="30540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938" y="2098322"/>
            <a:ext cx="4522875" cy="18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Machine Learning Result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1. Training set:</a:t>
            </a:r>
          </a:p>
          <a:p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 y=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 24.89-</a:t>
            </a:r>
            <a:r>
              <a:rPr lang="en-US" altLang="zh-CN" sz="2400" u="sng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20.85 </a:t>
            </a:r>
            <a:r>
              <a:rPr lang="en-US" altLang="zh-CN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u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Model : OLS regression model</a:t>
            </a:r>
          </a:p>
          <a:p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Minimize  Loss of Function(the residuals between expected value and observant value):</a:t>
            </a:r>
          </a:p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y=24.89</a:t>
            </a:r>
            <a:r>
              <a:rPr lang="pt-BR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 -</a:t>
            </a:r>
            <a:r>
              <a:rPr lang="pt-BR" altLang="zh-CN" sz="2400" u="sng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19.69</a:t>
            </a:r>
            <a:r>
              <a:rPr lang="pt-BR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t-BR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t-BR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t-BR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u</a:t>
            </a:r>
            <a:endParaRPr lang="pt-BR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. Testing set:</a:t>
            </a:r>
          </a:p>
          <a:p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The errors in this new model is </a:t>
            </a:r>
            <a:r>
              <a:rPr lang="is-IS" altLang="zh-CN" sz="2400" u="sng" dirty="0" smtClean="0">
                <a:solidFill>
                  <a:srgbClr val="FF0000"/>
                </a:solidFill>
              </a:rPr>
              <a:t>59.45 </a:t>
            </a:r>
            <a:r>
              <a:rPr lang="is-IS" altLang="zh-CN" sz="2400" dirty="0" smtClean="0">
                <a:solidFill>
                  <a:schemeClr val="tx1"/>
                </a:solidFill>
              </a:rPr>
              <a:t>  (Residuals)</a:t>
            </a:r>
            <a:endParaRPr lang="en-US" altLang="zh-CN" sz="2400" u="sng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895185"/>
              </p:ext>
            </p:extLst>
          </p:nvPr>
        </p:nvGraphicFramePr>
        <p:xfrm>
          <a:off x="1097279" y="516195"/>
          <a:ext cx="10058083" cy="5352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255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Limitations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Twitter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data limitation,  there is only 6 months twitter data in my project</a:t>
            </a:r>
          </a:p>
          <a:p>
            <a:pPr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Sentiment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analysis limitation, the emoji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was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removed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, the algorithm for emoji analysis should be created in future</a:t>
            </a:r>
          </a:p>
          <a:p>
            <a:pPr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Only used OLS model in this project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3200" smtClean="0"/>
              <a:t>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 </a:t>
            </a:r>
            <a:r>
              <a:rPr kumimoji="1" lang="en-US" altLang="zh-CN" dirty="0" smtClean="0"/>
              <a:t>research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 To a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ttain larger dataset of twitter data 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To use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this method in different places for doing spatial temporal analysis </a:t>
            </a:r>
          </a:p>
          <a:p>
            <a:pPr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To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use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different models by machine learning for getting optimal model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3200" smtClean="0"/>
              <a:t>19</a:t>
            </a:fld>
            <a:endParaRPr lang="en-US" sz="3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  <a:endParaRPr kumimoji="1"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Dataset</a:t>
            </a:r>
            <a:endParaRPr kumimoji="1"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Methodology</a:t>
            </a:r>
            <a:endParaRPr kumimoji="1"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  <a:endParaRPr kumimoji="1"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Future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work</a:t>
            </a:r>
          </a:p>
          <a:p>
            <a:pPr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Limitation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2655148"/>
            <a:ext cx="1706880" cy="1706880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2400" smtClean="0"/>
              <a:t>2</a:t>
            </a:fld>
            <a:endParaRPr lang="en-US" sz="24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8519"/>
            <a:ext cx="10461413" cy="402336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Wingdings" charset="2"/>
              <a:buChar char="p"/>
            </a:pPr>
            <a:r>
              <a:rPr kumimoji="1" lang="en-US" altLang="zh-CN" sz="3000" dirty="0" smtClean="0">
                <a:latin typeface="Times New Roman" charset="0"/>
                <a:ea typeface="Times New Roman" charset="0"/>
                <a:cs typeface="Times New Roman" charset="0"/>
              </a:rPr>
              <a:t> Methodological motivation:</a:t>
            </a:r>
          </a:p>
          <a:p>
            <a:pPr>
              <a:buClr>
                <a:schemeClr val="bg2">
                  <a:lumMod val="75000"/>
                </a:schemeClr>
              </a:buClr>
              <a:buSzPct val="50000"/>
              <a:buFont typeface="Wingdings" charset="2"/>
              <a:buChar char="l"/>
            </a:pPr>
            <a:r>
              <a:rPr kumimoji="1" lang="en-US" altLang="zh-CN" sz="3000" dirty="0" smtClean="0">
                <a:latin typeface="Times New Roman" charset="0"/>
                <a:ea typeface="Times New Roman" charset="0"/>
                <a:cs typeface="Times New Roman" charset="0"/>
              </a:rPr>
              <a:t> Combine information technology and traditional statistics in social analysis </a:t>
            </a:r>
          </a:p>
          <a:p>
            <a:endParaRPr kumimoji="1" lang="en-US" altLang="zh-CN" sz="3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Wingdings" charset="2"/>
              <a:buChar char="p"/>
            </a:pPr>
            <a:r>
              <a:rPr kumimoji="1" lang="en-US" altLang="zh-CN" sz="3000" dirty="0" smtClean="0">
                <a:latin typeface="Times New Roman" charset="0"/>
                <a:ea typeface="Times New Roman" charset="0"/>
                <a:cs typeface="Times New Roman" charset="0"/>
              </a:rPr>
              <a:t> Theoretical motivation:</a:t>
            </a:r>
          </a:p>
          <a:p>
            <a:pPr>
              <a:buClr>
                <a:schemeClr val="bg2">
                  <a:lumMod val="75000"/>
                </a:schemeClr>
              </a:buClr>
              <a:buSzPct val="50000"/>
              <a:buFont typeface="Wingdings" charset="2"/>
              <a:buChar char="l"/>
            </a:pPr>
            <a:r>
              <a:rPr kumimoji="1" lang="en-US" altLang="zh-CN" sz="3000" dirty="0" smtClean="0">
                <a:latin typeface="Times New Roman" charset="0"/>
                <a:ea typeface="Times New Roman" charset="0"/>
                <a:cs typeface="Times New Roman" charset="0"/>
              </a:rPr>
              <a:t>  Emotions </a:t>
            </a:r>
            <a:r>
              <a:rPr kumimoji="1" lang="en-US" altLang="zh-CN" sz="3000" dirty="0" smtClean="0">
                <a:latin typeface="Times New Roman" charset="0"/>
                <a:ea typeface="Times New Roman" charset="0"/>
                <a:cs typeface="Times New Roman" charset="0"/>
              </a:rPr>
              <a:t>play </a:t>
            </a:r>
            <a:r>
              <a:rPr kumimoji="1" lang="en-US" altLang="zh-CN" sz="3000" dirty="0">
                <a:latin typeface="Times New Roman" charset="0"/>
                <a:ea typeface="Times New Roman" charset="0"/>
                <a:cs typeface="Times New Roman" charset="0"/>
              </a:rPr>
              <a:t>significant roles in human  </a:t>
            </a:r>
            <a:r>
              <a:rPr kumimoji="1" lang="en-US" altLang="zh-CN" sz="3000" dirty="0" smtClean="0">
                <a:latin typeface="Times New Roman" charset="0"/>
                <a:ea typeface="Times New Roman" charset="0"/>
                <a:cs typeface="Times New Roman" charset="0"/>
              </a:rPr>
              <a:t>decision-making</a:t>
            </a:r>
          </a:p>
          <a:p>
            <a:pPr>
              <a:buClr>
                <a:schemeClr val="bg2">
                  <a:lumMod val="75000"/>
                </a:schemeClr>
              </a:buClr>
              <a:buSzPct val="50000"/>
              <a:buFont typeface="Wingdings" charset="2"/>
              <a:buChar char="l"/>
            </a:pPr>
            <a:r>
              <a:rPr kumimoji="1" lang="en-US" altLang="zh-CN" sz="3000" dirty="0" smtClean="0">
                <a:latin typeface="Times New Roman" charset="0"/>
                <a:ea typeface="Times New Roman" charset="0"/>
                <a:cs typeface="Times New Roman" charset="0"/>
              </a:rPr>
              <a:t>  Crime </a:t>
            </a:r>
            <a:r>
              <a:rPr kumimoji="1" lang="en-US" altLang="zh-CN" sz="3000" dirty="0" smtClean="0">
                <a:latin typeface="Times New Roman" charset="0"/>
                <a:ea typeface="Times New Roman" charset="0"/>
                <a:cs typeface="Times New Roman" charset="0"/>
              </a:rPr>
              <a:t>prediction has attracted much attention </a:t>
            </a:r>
          </a:p>
          <a:p>
            <a:pPr>
              <a:buClr>
                <a:schemeClr val="bg2">
                  <a:lumMod val="75000"/>
                </a:schemeClr>
              </a:buClr>
              <a:buSzPct val="50000"/>
              <a:buFont typeface="Wingdings" charset="2"/>
              <a:buChar char="l"/>
            </a:pPr>
            <a:r>
              <a:rPr kumimoji="1" lang="en-US" altLang="zh-CN" sz="3000" dirty="0" smtClean="0">
                <a:latin typeface="Times New Roman" charset="0"/>
                <a:ea typeface="Times New Roman" charset="0"/>
                <a:cs typeface="Times New Roman" charset="0"/>
              </a:rPr>
              <a:t>  Traditional </a:t>
            </a:r>
            <a:r>
              <a:rPr kumimoji="1" lang="en-US" altLang="zh-CN" sz="3000" dirty="0" smtClean="0">
                <a:latin typeface="Times New Roman" charset="0"/>
                <a:ea typeface="Times New Roman" charset="0"/>
                <a:cs typeface="Times New Roman" charset="0"/>
              </a:rPr>
              <a:t>crime prediction cannot account for </a:t>
            </a:r>
            <a:r>
              <a:rPr kumimoji="1" lang="en-US" altLang="zh-CN" sz="3000" dirty="0" smtClean="0">
                <a:latin typeface="Times New Roman" charset="0"/>
                <a:ea typeface="Times New Roman" charset="0"/>
                <a:cs typeface="Times New Roman" charset="0"/>
              </a:rPr>
              <a:t>Social </a:t>
            </a:r>
            <a:r>
              <a:rPr kumimoji="1" lang="en-US" altLang="zh-CN" sz="3000" dirty="0" smtClean="0">
                <a:latin typeface="Times New Roman" charset="0"/>
                <a:ea typeface="Times New Roman" charset="0"/>
                <a:cs typeface="Times New Roman" charset="0"/>
              </a:rPr>
              <a:t>behavior in social media </a:t>
            </a:r>
          </a:p>
          <a:p>
            <a:endParaRPr kumimoji="1"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3200" smtClean="0"/>
              <a:t>3</a:t>
            </a:fld>
            <a:endParaRPr lang="en-US" sz="32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Machine Learning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736" y="2031872"/>
            <a:ext cx="9363456" cy="322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182" y="286603"/>
            <a:ext cx="10601498" cy="1450757"/>
          </a:xfrm>
        </p:spPr>
        <p:txBody>
          <a:bodyPr/>
          <a:lstStyle/>
          <a:p>
            <a:r>
              <a:rPr kumimoji="1" lang="en-US" altLang="zh-CN" dirty="0" smtClean="0"/>
              <a:t>Traditional Statistics vs. Machine Learning 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319" y="1820841"/>
            <a:ext cx="8513223" cy="455546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9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Research Questions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443398"/>
            <a:ext cx="10058400" cy="4023360"/>
          </a:xfrm>
        </p:spPr>
        <p:txBody>
          <a:bodyPr>
            <a:noAutofit/>
          </a:bodyPr>
          <a:lstStyle/>
          <a:p>
            <a:pPr>
              <a:buClr>
                <a:schemeClr val="bg2">
                  <a:lumMod val="75000"/>
                </a:schemeClr>
              </a:buClr>
              <a:buSzPct val="50000"/>
              <a:buFont typeface="Wingdings" charset="2"/>
              <a:buChar char="l"/>
            </a:pP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chemeClr val="bg2">
                  <a:lumMod val="75000"/>
                </a:schemeClr>
              </a:buClr>
              <a:buSzPct val="50000"/>
              <a:buFont typeface="Wingdings" charset="2"/>
              <a:buChar char="l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Can twitter mood predict future robbery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crime?</a:t>
            </a:r>
          </a:p>
          <a:p>
            <a:pPr>
              <a:buClr>
                <a:schemeClr val="bg2">
                  <a:lumMod val="75000"/>
                </a:schemeClr>
              </a:buClr>
              <a:buSzPct val="50000"/>
              <a:buFont typeface="Wingdings" charset="2"/>
              <a:buChar char="l"/>
            </a:pP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chemeClr val="bg2">
                  <a:lumMod val="75000"/>
                </a:schemeClr>
              </a:buClr>
              <a:buSzPct val="50000"/>
              <a:buFont typeface="Wingdings" charset="2"/>
              <a:buChar char="l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What is the relationship between twitter sentiment and age distribution of the people who post these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tweets?</a:t>
            </a: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chemeClr val="bg2">
                  <a:lumMod val="75000"/>
                </a:schemeClr>
              </a:buClr>
              <a:buSzPct val="50000"/>
              <a:buFont typeface="Wingdings" charset="2"/>
              <a:buChar char="l"/>
            </a:pP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chemeClr val="bg2">
                  <a:lumMod val="75000"/>
                </a:schemeClr>
              </a:buClr>
              <a:buSzPct val="50000"/>
              <a:buFont typeface="Wingdings" charset="2"/>
              <a:buChar char="l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Can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twitter sentiment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and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age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predict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future crime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occurrences?</a:t>
            </a: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052858" y="6459785"/>
            <a:ext cx="1312025" cy="365125"/>
          </a:xfrm>
        </p:spPr>
        <p:txBody>
          <a:bodyPr/>
          <a:lstStyle/>
          <a:p>
            <a:fld id="{6113E31D-E2AB-40D1-8B51-AFA5AFEF393A}" type="slidenum">
              <a:rPr lang="en-US" sz="3200" smtClean="0"/>
              <a:t>6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53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856861" y="-1082402"/>
            <a:ext cx="132893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Table1. Descriptive Table of Twitter Sentiment Scores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10535" y="2467056"/>
            <a:ext cx="761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The counts of Robbery crime is </a:t>
            </a:r>
            <a:r>
              <a:rPr kumimoji="1" lang="en-US" altLang="zh-CN" sz="2400" dirty="0" smtClean="0"/>
              <a:t>4,670 </a:t>
            </a:r>
            <a:r>
              <a:rPr kumimoji="1" lang="en-US" altLang="zh-CN" sz="2400" dirty="0" smtClean="0"/>
              <a:t>( collected from LAPD)</a:t>
            </a: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260766" y="3189863"/>
            <a:ext cx="8709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The twitter data and crime data are from 05/11/2015 to </a:t>
            </a:r>
            <a:r>
              <a:rPr kumimoji="1" lang="en-US" altLang="zh-CN" sz="2400" dirty="0" smtClean="0"/>
              <a:t>12/02/2015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310535" y="1828985"/>
            <a:ext cx="3006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Research </a:t>
            </a:r>
            <a:r>
              <a:rPr kumimoji="1" lang="en-US" altLang="zh-CN" sz="2400" dirty="0" smtClean="0"/>
              <a:t>Area : </a:t>
            </a:r>
            <a:r>
              <a:rPr kumimoji="1" lang="en-US" altLang="zh-CN" sz="2400" dirty="0" smtClean="0"/>
              <a:t>LA city</a:t>
            </a:r>
            <a:endParaRPr kumimoji="1" lang="zh-CN" altLang="en-US" sz="2400" dirty="0"/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3200" smtClean="0"/>
              <a:t>7</a:t>
            </a:fld>
            <a:endParaRPr lang="en-US" sz="3200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60766" y="3877293"/>
            <a:ext cx="10582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The counts of twitter data is </a:t>
            </a:r>
            <a:r>
              <a:rPr kumimoji="1" lang="en-US" altLang="zh-CN" sz="2400" dirty="0" smtClean="0"/>
              <a:t>738,334 </a:t>
            </a:r>
            <a:r>
              <a:rPr kumimoji="1" lang="en-US" altLang="zh-CN" sz="2400" dirty="0" smtClean="0"/>
              <a:t>, each tweet has user name, location and time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260766" y="4799207"/>
            <a:ext cx="10910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All of the data I collected is raw data (not survey data)  and I created my own dataset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7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Methodology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013740"/>
            <a:ext cx="10058400" cy="4023360"/>
          </a:xfrm>
        </p:spPr>
        <p:txBody>
          <a:bodyPr>
            <a:noAutofit/>
          </a:bodyPr>
          <a:lstStyle/>
          <a:p>
            <a:pPr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Using streaming API to get twitter data by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Python</a:t>
            </a:r>
          </a:p>
          <a:p>
            <a:pPr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Using sentiment analysis to get sentiment scores of each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tweet</a:t>
            </a:r>
          </a:p>
          <a:p>
            <a:pPr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chemeClr val="bg2">
                  <a:lumMod val="75000"/>
                </a:schemeClr>
              </a:buClr>
              <a:buSzPct val="80000"/>
              <a:buFont typeface="Wingdings" charset="2"/>
              <a:buChar char="l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Using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regression model and machine learning for creating predictive model for crime prediction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2800" smtClean="0"/>
              <a:t>8</a:t>
            </a:fld>
            <a:endParaRPr lang="en-US" sz="28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Sentiment analysis 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18907" y="2777032"/>
            <a:ext cx="934826" cy="764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 dirty="0">
                <a:effectLst/>
                <a:ea typeface="DengXian" charset="-122"/>
                <a:cs typeface="Times New Roman" charset="0"/>
              </a:rPr>
              <a:t>Tweet</a:t>
            </a:r>
            <a:endParaRPr lang="zh-CN" kern="100" dirty="0">
              <a:effectLst/>
              <a:ea typeface="DengXian" charset="-122"/>
              <a:cs typeface="Times New Rom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75360" y="2777032"/>
            <a:ext cx="1775990" cy="1114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>
                <a:effectLst/>
                <a:ea typeface="DengXian" charset="-122"/>
                <a:cs typeface="Times New Roman" charset="0"/>
              </a:rPr>
              <a:t>Remove</a:t>
            </a:r>
            <a:endParaRPr lang="zh-CN" sz="2000" kern="100" dirty="0">
              <a:effectLst/>
              <a:ea typeface="DengXian" charset="-122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en-US" sz="2000" kern="100" dirty="0">
                <a:effectLst/>
                <a:ea typeface="DengXian" charset="-122"/>
                <a:cs typeface="Times New Roman" charset="0"/>
              </a:rPr>
              <a:t>emoji and </a:t>
            </a:r>
            <a:endParaRPr lang="zh-CN" sz="2000" kern="100" dirty="0">
              <a:effectLst/>
              <a:ea typeface="DengXian" charset="-122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en-US" sz="2000" kern="100" dirty="0">
                <a:effectLst/>
                <a:ea typeface="DengXian" charset="-122"/>
                <a:cs typeface="Times New Roman" charset="0"/>
              </a:rPr>
              <a:t> </a:t>
            </a:r>
            <a:r>
              <a:rPr lang="en-US" sz="2000" kern="100" dirty="0" smtClean="0">
                <a:ea typeface="DengXian" charset="-122"/>
                <a:cs typeface="Times New Roman" charset="0"/>
              </a:rPr>
              <a:t>URL</a:t>
            </a:r>
            <a:endParaRPr lang="zh-CN" sz="2000" kern="100" dirty="0">
              <a:effectLst/>
              <a:ea typeface="DengXian" charset="-122"/>
              <a:cs typeface="Times New Roman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2387600" y="3098800"/>
            <a:ext cx="287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4451350" y="3098800"/>
            <a:ext cx="899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5379403" y="2720129"/>
            <a:ext cx="1764453" cy="874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 smtClean="0">
                <a:effectLst/>
                <a:ea typeface="DengXian" charset="-122"/>
                <a:cs typeface="Times New Roman" charset="0"/>
              </a:rPr>
              <a:t>Tokenize</a:t>
            </a:r>
            <a:endParaRPr lang="zh-CN" kern="100" dirty="0">
              <a:effectLst/>
              <a:ea typeface="DengXian" charset="-122"/>
              <a:cs typeface="Times New Roman" charset="0"/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>
            <a:off x="7143856" y="3098800"/>
            <a:ext cx="899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10"/>
          <p:cNvSpPr txBox="1">
            <a:spLocks/>
          </p:cNvSpPr>
          <p:nvPr/>
        </p:nvSpPr>
        <p:spPr>
          <a:xfrm>
            <a:off x="8043439" y="2721730"/>
            <a:ext cx="2252028" cy="1477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kern="100" dirty="0" smtClean="0">
                <a:ea typeface="DengXian" charset="-122"/>
                <a:cs typeface="Times New Roman" charset="0"/>
              </a:rPr>
              <a:t>Machine Learning model for </a:t>
            </a:r>
            <a:r>
              <a:rPr lang="en-US" altLang="zh-CN" kern="100" dirty="0" smtClean="0">
                <a:ea typeface="DengXian" charset="-122"/>
                <a:cs typeface="Times New Roman" charset="0"/>
              </a:rPr>
              <a:t>Classification</a:t>
            </a:r>
            <a:endParaRPr lang="zh-CN" kern="100" dirty="0">
              <a:ea typeface="DengXian" charset="-122"/>
              <a:cs typeface="Times New Roman" charset="0"/>
            </a:endParaRPr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137525" y="6492875"/>
            <a:ext cx="1312025" cy="365125"/>
          </a:xfrm>
        </p:spPr>
        <p:txBody>
          <a:bodyPr/>
          <a:lstStyle/>
          <a:p>
            <a:fld id="{6113E31D-E2AB-40D1-8B51-AFA5AFEF393A}" type="slidenum">
              <a:rPr lang="en-US" sz="3200" smtClean="0"/>
              <a:t>9</a:t>
            </a:fld>
            <a:endParaRPr lang="en-US" sz="3200" dirty="0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07680" y="3913235"/>
            <a:ext cx="223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</a:rPr>
              <a:t>Separate Tweets to </a:t>
            </a:r>
          </a:p>
          <a:p>
            <a:r>
              <a:rPr kumimoji="1" lang="en-US" altLang="zh-CN" sz="2000" dirty="0" smtClean="0">
                <a:solidFill>
                  <a:srgbClr val="FF0000"/>
                </a:solidFill>
              </a:rPr>
              <a:t>different sentences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3439" y="4460664"/>
            <a:ext cx="298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</a:rPr>
              <a:t>Classify tweets into </a:t>
            </a:r>
          </a:p>
          <a:p>
            <a:r>
              <a:rPr kumimoji="1" lang="en-US" altLang="zh-CN" sz="2000" dirty="0" smtClean="0">
                <a:solidFill>
                  <a:srgbClr val="FF0000"/>
                </a:solidFill>
              </a:rPr>
              <a:t>different sentiment scores 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03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11193</TotalTime>
  <Words>485</Words>
  <Application>Microsoft Macintosh PowerPoint</Application>
  <PresentationFormat>宽屏</PresentationFormat>
  <Paragraphs>123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Calibri</vt:lpstr>
      <vt:lpstr>Calibri Light</vt:lpstr>
      <vt:lpstr>DengXian</vt:lpstr>
      <vt:lpstr>Times New Roman</vt:lpstr>
      <vt:lpstr>Wingdings</vt:lpstr>
      <vt:lpstr>宋体</vt:lpstr>
      <vt:lpstr>Arial</vt:lpstr>
      <vt:lpstr>怀旧</vt:lpstr>
      <vt:lpstr> Robbery Crime Prediction Using Twitter Sentiment and Demographics    A New Methodological Study using Machine Learning </vt:lpstr>
      <vt:lpstr>Introduction</vt:lpstr>
      <vt:lpstr>Motivation</vt:lpstr>
      <vt:lpstr>Machine Learning</vt:lpstr>
      <vt:lpstr>Traditional Statistics vs. Machine Learning </vt:lpstr>
      <vt:lpstr>Research Questions  </vt:lpstr>
      <vt:lpstr>Dataset</vt:lpstr>
      <vt:lpstr>Methodology </vt:lpstr>
      <vt:lpstr>Sentiment analysis </vt:lpstr>
      <vt:lpstr>Examples for sentiment analysis</vt:lpstr>
      <vt:lpstr>PowerPoint 演示文稿</vt:lpstr>
      <vt:lpstr>Twitter sentiment statistic</vt:lpstr>
      <vt:lpstr>Sentiment analysis for crime prediction</vt:lpstr>
      <vt:lpstr>OLS Regression </vt:lpstr>
      <vt:lpstr>Machine Learning using OLS Regression</vt:lpstr>
      <vt:lpstr>Machine Learning Result</vt:lpstr>
      <vt:lpstr>PowerPoint 演示文稿</vt:lpstr>
      <vt:lpstr>Limitations</vt:lpstr>
      <vt:lpstr>Future research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Robbery Crime Prediction Using Twitter Sentiment and Demographic </dc:title>
  <dc:creator>TangJiaqi</dc:creator>
  <cp:lastModifiedBy>TangJiaqi</cp:lastModifiedBy>
  <cp:revision>77</cp:revision>
  <dcterms:created xsi:type="dcterms:W3CDTF">2017-05-14T23:15:31Z</dcterms:created>
  <dcterms:modified xsi:type="dcterms:W3CDTF">2017-05-28T01:14:45Z</dcterms:modified>
</cp:coreProperties>
</file>