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-M-@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5" name="Line"/>
          <p:cNvSpPr/>
          <p:nvPr/>
        </p:nvSpPr>
        <p:spPr>
          <a:xfrm flipV="1">
            <a:off x="282688" y="1164043"/>
            <a:ext cx="13124215" cy="6677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62" name="rstudio.png" descr="rstud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8182" y="1181840"/>
            <a:ext cx="1364120" cy="1580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A269D7-C8A7-4445-B245-33313E0F8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86" y="1301643"/>
            <a:ext cx="1193299" cy="1255558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497D678-45D4-40FF-96F2-7C0F2ECD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62306"/>
              </p:ext>
            </p:extLst>
          </p:nvPr>
        </p:nvGraphicFramePr>
        <p:xfrm>
          <a:off x="5247692" y="2784343"/>
          <a:ext cx="3911023" cy="3737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87440301"/>
                    </a:ext>
                  </a:extLst>
                </a:gridCol>
                <a:gridCol w="2905183">
                  <a:extLst>
                    <a:ext uri="{9D8B030D-6E8A-4147-A177-3AD203B41FA5}">
                      <a16:colId xmlns:a16="http://schemas.microsoft.com/office/drawing/2014/main" val="3949805072"/>
                    </a:ext>
                  </a:extLst>
                </a:gridCol>
              </a:tblGrid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a </a:t>
                      </a:r>
                      <a:r>
                        <a:rPr lang="es-ES" sz="1200" b="1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a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agenda </a:t>
                      </a:r>
                      <a:r>
                        <a:rPr lang="es-ES" sz="1200" b="0" u="none" strike="noStrike" dirty="0" err="1">
                          <a:effectLst/>
                        </a:rPr>
                        <a:t>mode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22819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l log mode, t </a:t>
                      </a:r>
                      <a:r>
                        <a:rPr lang="en-US" sz="1200" b="0" u="none" strike="noStrike" dirty="0" err="1">
                          <a:effectLst/>
                        </a:rPr>
                        <a:t>todo</a:t>
                      </a:r>
                      <a:r>
                        <a:rPr lang="en-US" sz="1200" b="0" u="none" strike="noStrike" dirty="0">
                          <a:effectLst/>
                        </a:rPr>
                        <a:t> list, A select view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259856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vt-vm-vy views, o delete other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182260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v-</a:t>
                      </a:r>
                      <a:r>
                        <a:rPr lang="es-ES" sz="1200" b="0" u="none" strike="noStrike" dirty="0" err="1">
                          <a:effectLst/>
                        </a:rPr>
                        <a:t>spc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reset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views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197494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[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add Org file to agenda ] to remove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387300"/>
                  </a:ext>
                </a:extLst>
              </a:tr>
              <a:tr h="2120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C-e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>
                          <a:effectLst/>
                        </a:rPr>
                        <a:t>Export menu</a:t>
                      </a:r>
                      <a:endParaRPr lang="es-E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875627"/>
                  </a:ext>
                </a:extLst>
              </a:tr>
              <a:tr h="40292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a 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Global TODO </a:t>
                      </a:r>
                      <a:r>
                        <a:rPr lang="es-ES" sz="1200" b="0" u="none" strike="noStrike" dirty="0" err="1">
                          <a:effectLst/>
                        </a:rPr>
                        <a:t>list</a:t>
                      </a:r>
                      <a:r>
                        <a:rPr lang="es-ES" sz="1200" b="0" u="none" strike="noStrike" dirty="0">
                          <a:effectLst/>
                        </a:rPr>
                        <a:t> (t </a:t>
                      </a:r>
                      <a:r>
                        <a:rPr lang="es-ES" sz="1200" b="0" u="none" strike="noStrike" dirty="0" err="1">
                          <a:effectLst/>
                        </a:rPr>
                        <a:t>mark</a:t>
                      </a:r>
                      <a:r>
                        <a:rPr lang="es-ES" sz="1200" b="0" u="none" strike="noStrike" dirty="0">
                          <a:effectLst/>
                        </a:rPr>
                        <a:t>)(RET </a:t>
                      </a:r>
                      <a:r>
                        <a:rPr lang="es-ES" sz="1200" b="0" u="none" strike="noStrike" dirty="0" err="1">
                          <a:effectLst/>
                        </a:rPr>
                        <a:t>source</a:t>
                      </a:r>
                      <a:r>
                        <a:rPr lang="es-ES" sz="1200" b="0" u="none" strike="noStrike" dirty="0">
                          <a:effectLst/>
                        </a:rPr>
                        <a:t>)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043121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C-s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run </a:t>
                      </a:r>
                      <a:r>
                        <a:rPr lang="es-ES" sz="1200" b="0" u="none" strike="noStrike" dirty="0" err="1">
                          <a:effectLst/>
                        </a:rPr>
                        <a:t>org-schedule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48618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.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>
                          <a:effectLst/>
                        </a:rPr>
                        <a:t>add date to tasks</a:t>
                      </a:r>
                      <a:endParaRPr lang="es-E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704128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C-u C-c .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add time and date to tasks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860913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</a:t>
                      </a:r>
                      <a:r>
                        <a:rPr lang="es-ES" sz="1200" b="1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add</a:t>
                      </a:r>
                      <a:r>
                        <a:rPr lang="es-ES" sz="1200" b="0" u="none" strike="noStrike" dirty="0">
                          <a:effectLst/>
                        </a:rPr>
                        <a:t> tag </a:t>
                      </a:r>
                      <a:r>
                        <a:rPr lang="es-ES" sz="1200" b="0" u="none" strike="noStrike" dirty="0" err="1">
                          <a:effectLst/>
                        </a:rPr>
                        <a:t>to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task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157904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Shift-</a:t>
                      </a:r>
                      <a:r>
                        <a:rPr lang="es-ES" sz="1200" b="1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>
                          <a:effectLst/>
                        </a:rPr>
                        <a:t>Fold/Unfold all levels</a:t>
                      </a:r>
                      <a:endParaRPr lang="es-E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714720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C-w 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>
                          <a:effectLst/>
                        </a:rPr>
                        <a:t>agenda view write</a:t>
                      </a:r>
                      <a:endParaRPr lang="es-E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1866462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C-d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insert deadline (when you'll start)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9263"/>
                  </a:ext>
                </a:extLst>
              </a:tr>
              <a:tr h="222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C-s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insert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schedule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478326"/>
                  </a:ext>
                </a:extLst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Cycle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States</a:t>
                      </a:r>
                      <a:r>
                        <a:rPr lang="es-ES" sz="1200" b="0" u="none" strike="noStrike" dirty="0">
                          <a:effectLst/>
                        </a:rPr>
                        <a:t> in Terminal </a:t>
                      </a:r>
                      <a:r>
                        <a:rPr lang="es-ES" sz="1200" b="0" u="none" strike="noStrike" dirty="0" err="1">
                          <a:effectLst/>
                        </a:rPr>
                        <a:t>mode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31147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2E54A42-296B-4654-81EB-07EE0E747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99797"/>
              </p:ext>
            </p:extLst>
          </p:nvPr>
        </p:nvGraphicFramePr>
        <p:xfrm>
          <a:off x="5247692" y="8244299"/>
          <a:ext cx="309082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213262249"/>
                    </a:ext>
                  </a:extLst>
                </a:gridCol>
                <a:gridCol w="2084989">
                  <a:extLst>
                    <a:ext uri="{9D8B030D-6E8A-4147-A177-3AD203B41FA5}">
                      <a16:colId xmlns:a16="http://schemas.microsoft.com/office/drawing/2014/main" val="148772173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g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Magit</a:t>
                      </a:r>
                      <a:r>
                        <a:rPr lang="es-ES" sz="1200" b="0" u="none" strike="noStrike" dirty="0">
                          <a:effectLst/>
                        </a:rPr>
                        <a:t> status1 M-m g 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14025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 - u - 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Stage</a:t>
                      </a:r>
                      <a:r>
                        <a:rPr lang="es-ES" sz="1200" b="0" u="none" strike="noStrike" dirty="0">
                          <a:effectLst/>
                        </a:rPr>
                        <a:t> - </a:t>
                      </a:r>
                      <a:r>
                        <a:rPr lang="es-ES" sz="1200" b="0" u="none" strike="noStrike" dirty="0" err="1">
                          <a:effectLst/>
                        </a:rPr>
                        <a:t>Unstage</a:t>
                      </a:r>
                      <a:r>
                        <a:rPr lang="es-ES" sz="1200" b="0" u="none" strike="noStrike" dirty="0">
                          <a:effectLst/>
                        </a:rPr>
                        <a:t> - </a:t>
                      </a:r>
                      <a:r>
                        <a:rPr lang="es-ES" sz="1200" b="0" u="none" strike="noStrike" dirty="0" err="1">
                          <a:effectLst/>
                        </a:rPr>
                        <a:t>Commit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6187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</a:t>
                      </a:r>
                      <a:r>
                        <a:rPr lang="es-ES" sz="1200" b="1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Commit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0329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P - p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Push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87961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C-h 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Emacs tutorial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5141676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54F1C6DA-9C5C-4ADA-AFF7-5DCC802B9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66" y="1257702"/>
            <a:ext cx="1364120" cy="14821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F0E06A-DFD9-4688-87BD-B5332DB54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11" y="6774645"/>
            <a:ext cx="1300492" cy="1300492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E049632-6611-4870-A016-285D8AB85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03111"/>
              </p:ext>
            </p:extLst>
          </p:nvPr>
        </p:nvGraphicFramePr>
        <p:xfrm>
          <a:off x="9764478" y="2783791"/>
          <a:ext cx="3401599" cy="25837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1254">
                  <a:extLst>
                    <a:ext uri="{9D8B030D-6E8A-4147-A177-3AD203B41FA5}">
                      <a16:colId xmlns:a16="http://schemas.microsoft.com/office/drawing/2014/main" val="3790503809"/>
                    </a:ext>
                  </a:extLst>
                </a:gridCol>
                <a:gridCol w="1670345">
                  <a:extLst>
                    <a:ext uri="{9D8B030D-6E8A-4147-A177-3AD203B41FA5}">
                      <a16:colId xmlns:a16="http://schemas.microsoft.com/office/drawing/2014/main" val="491255040"/>
                    </a:ext>
                  </a:extLst>
                </a:gridCol>
              </a:tblGrid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First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Shift + F11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13939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Next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F12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9788841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Prev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F11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083079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Last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Shift + F12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44859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Fold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All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Alt + o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454428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Fold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Selected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Alt + L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31040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Unfold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Selected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Shift + Alt + L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052548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Go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to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line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Shift + Alt + G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608573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Extract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Function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Alt + X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831601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Extract</a:t>
                      </a:r>
                      <a:r>
                        <a:rPr lang="es-ES" sz="1200" b="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Variable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 err="1">
                          <a:effectLst/>
                        </a:rPr>
                        <a:t>Ctrl</a:t>
                      </a:r>
                      <a:r>
                        <a:rPr lang="es-ES" sz="1200" b="1" u="none" strike="noStrike" dirty="0">
                          <a:effectLst/>
                        </a:rPr>
                        <a:t> + Alt + V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653580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5D135F3-9BA9-4FC9-94F5-005D1B99B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83028"/>
              </p:ext>
            </p:extLst>
          </p:nvPr>
        </p:nvGraphicFramePr>
        <p:xfrm>
          <a:off x="9764478" y="5433857"/>
          <a:ext cx="3911023" cy="25875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6962">
                  <a:extLst>
                    <a:ext uri="{9D8B030D-6E8A-4147-A177-3AD203B41FA5}">
                      <a16:colId xmlns:a16="http://schemas.microsoft.com/office/drawing/2014/main" val="2755959257"/>
                    </a:ext>
                  </a:extLst>
                </a:gridCol>
                <a:gridCol w="2154061">
                  <a:extLst>
                    <a:ext uri="{9D8B030D-6E8A-4147-A177-3AD203B41FA5}">
                      <a16:colId xmlns:a16="http://schemas.microsoft.com/office/drawing/2014/main" val="421686775"/>
                    </a:ext>
                  </a:extLst>
                </a:gridCol>
              </a:tblGrid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Navigate Forward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F10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35870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Navigate Back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F9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823507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New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Chunk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Alt + I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352038"/>
                  </a:ext>
                </a:extLst>
              </a:tr>
              <a:tr h="4019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New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Section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Ctrl+Shift+R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Ctrl+F12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58736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Go To Terminal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Alt + Shift + T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8283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Insert</a:t>
                      </a:r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Timestamp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ts + Shift + Tab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458871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Reflow Comment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Shift + /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7205224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Run to cur line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Alt + B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445386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Run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to</a:t>
                      </a:r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End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</a:rPr>
                        <a:t>Ctrl + Alt + E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24453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Jump</a:t>
                      </a:r>
                      <a:r>
                        <a:rPr lang="es-ES" sz="1200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To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Shift + Alt + J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771729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89520ACD-489B-4E67-AFB5-C2FA7556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24408"/>
              </p:ext>
            </p:extLst>
          </p:nvPr>
        </p:nvGraphicFramePr>
        <p:xfrm>
          <a:off x="545543" y="6381981"/>
          <a:ext cx="3911022" cy="3518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7138">
                  <a:extLst>
                    <a:ext uri="{9D8B030D-6E8A-4147-A177-3AD203B41FA5}">
                      <a16:colId xmlns:a16="http://schemas.microsoft.com/office/drawing/2014/main" val="2705155345"/>
                    </a:ext>
                  </a:extLst>
                </a:gridCol>
                <a:gridCol w="2553884">
                  <a:extLst>
                    <a:ext uri="{9D8B030D-6E8A-4147-A177-3AD203B41FA5}">
                      <a16:colId xmlns:a16="http://schemas.microsoft.com/office/drawing/2014/main" val="445511499"/>
                    </a:ext>
                  </a:extLst>
                </a:gridCol>
              </a:tblGrid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M`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menu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06934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{ }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wide</a:t>
                      </a:r>
                      <a:r>
                        <a:rPr lang="es-ES" sz="1200" b="0" u="none" strike="noStrike" dirty="0">
                          <a:effectLst/>
                        </a:rPr>
                        <a:t>/</a:t>
                      </a:r>
                      <a:r>
                        <a:rPr lang="es-ES" sz="1200" b="0" u="none" strike="noStrike" dirty="0" err="1">
                          <a:effectLst/>
                        </a:rPr>
                        <a:t>narrow</a:t>
                      </a:r>
                      <a:r>
                        <a:rPr lang="es-ES" sz="1200" b="0" u="none" strike="noStrike" dirty="0">
                          <a:effectLst/>
                        </a:rPr>
                        <a:t> (^ </a:t>
                      </a:r>
                      <a:r>
                        <a:rPr lang="es-ES" sz="1200" b="0" u="none" strike="noStrike" dirty="0" err="1">
                          <a:effectLst/>
                        </a:rPr>
                        <a:t>larger</a:t>
                      </a:r>
                      <a:r>
                        <a:rPr lang="es-ES" sz="1200" b="0" u="none" strike="noStrike" dirty="0">
                          <a:effectLst/>
                        </a:rPr>
                        <a:t>)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87485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o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Switch</a:t>
                      </a:r>
                      <a:r>
                        <a:rPr lang="es-ES" sz="1200" b="0" u="none" strike="noStrike" dirty="0">
                          <a:effectLst/>
                        </a:rPr>
                        <a:t> active </a:t>
                      </a:r>
                      <a:r>
                        <a:rPr lang="es-ES" sz="1200" b="0" u="none" strike="noStrike" dirty="0" err="1">
                          <a:effectLst/>
                        </a:rPr>
                        <a:t>window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475846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M-g g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goto</a:t>
                      </a:r>
                      <a:r>
                        <a:rPr lang="es-ES" sz="1200" b="0" u="none" strike="noStrike" dirty="0">
                          <a:effectLst/>
                        </a:rPr>
                        <a:t> line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84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4 C-f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file in the other window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2811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4 0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buffer and </a:t>
                      </a:r>
                      <a:r>
                        <a:rPr lang="es-ES" sz="1200" b="0" u="none" strike="noStrike" dirty="0" err="1">
                          <a:effectLst/>
                        </a:rPr>
                        <a:t>window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344370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C-s  / C-r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search</a:t>
                      </a:r>
                      <a:r>
                        <a:rPr lang="es-ES" sz="1200" b="0" u="none" strike="noStrike" dirty="0">
                          <a:effectLst/>
                        </a:rPr>
                        <a:t> forward / </a:t>
                      </a:r>
                      <a:r>
                        <a:rPr lang="es-ES" sz="1200" b="0" u="none" strike="noStrike" dirty="0" err="1">
                          <a:effectLst/>
                        </a:rPr>
                        <a:t>backwards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92113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C-M-s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regexp</a:t>
                      </a:r>
                      <a:r>
                        <a:rPr lang="es-ES" sz="1200" b="0" u="none" strike="noStrike" dirty="0">
                          <a:effectLst/>
                        </a:rPr>
                        <a:t> incremental </a:t>
                      </a:r>
                      <a:r>
                        <a:rPr lang="es-ES" sz="1200" b="0" u="none" strike="noStrike" dirty="0" err="1">
                          <a:effectLst/>
                        </a:rPr>
                        <a:t>search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85145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M-x grep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grep </a:t>
                      </a:r>
                      <a:r>
                        <a:rPr lang="es-ES" sz="1200" b="0" u="none" strike="noStrike" dirty="0" err="1">
                          <a:effectLst/>
                        </a:rPr>
                        <a:t>inside</a:t>
                      </a:r>
                      <a:r>
                        <a:rPr lang="es-ES" sz="1200" b="0" u="none" strike="noStrike" dirty="0">
                          <a:effectLst/>
                        </a:rPr>
                        <a:t> files </a:t>
                      </a:r>
                      <a:r>
                        <a:rPr lang="es-ES" sz="1200" b="0" u="none" strike="noStrike" dirty="0" err="1">
                          <a:effectLst/>
                        </a:rPr>
                        <a:t>dir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63883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M-%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Query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replace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3310299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M-x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eval</a:t>
                      </a:r>
                      <a:r>
                        <a:rPr lang="es-ES" sz="1200" b="0" u="none" strike="noStrike" dirty="0">
                          <a:effectLst/>
                        </a:rPr>
                        <a:t>-buffer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427493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M-x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bookmark-delete</a:t>
                      </a:r>
                      <a:r>
                        <a:rPr lang="es-ES" sz="1200" b="0" u="none" strike="noStrike" dirty="0">
                          <a:effectLst/>
                        </a:rPr>
                        <a:t>’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151881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M-S-d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selected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962648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C-u 6 com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Repeat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six</a:t>
                      </a:r>
                      <a:r>
                        <a:rPr lang="es-ES" sz="1200" b="0" u="none" strike="noStrike" dirty="0">
                          <a:effectLst/>
                        </a:rPr>
                        <a:t> times </a:t>
                      </a:r>
                      <a:r>
                        <a:rPr lang="es-ES" sz="1200" b="0" u="none" strike="noStrike" dirty="0" err="1">
                          <a:effectLst/>
                        </a:rPr>
                        <a:t>com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2578675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m/n/p/u/back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menu/next/</a:t>
                      </a:r>
                      <a:r>
                        <a:rPr lang="en-US" sz="1200" b="0" u="none" strike="noStrike" dirty="0" err="1">
                          <a:effectLst/>
                        </a:rPr>
                        <a:t>prev</a:t>
                      </a:r>
                      <a:r>
                        <a:rPr lang="en-US" sz="1200" b="0" u="none" strike="noStrike" dirty="0">
                          <a:effectLst/>
                        </a:rPr>
                        <a:t>/up/back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9854173"/>
                  </a:ext>
                </a:extLst>
              </a:tr>
              <a:tr h="2198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M-m T n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Cycle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dotspacemacs-themes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385400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6E501406-C075-4399-A4B6-2BD0257CD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48425"/>
              </p:ext>
            </p:extLst>
          </p:nvPr>
        </p:nvGraphicFramePr>
        <p:xfrm>
          <a:off x="536976" y="2784343"/>
          <a:ext cx="4467497" cy="35840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3264">
                  <a:extLst>
                    <a:ext uri="{9D8B030D-6E8A-4147-A177-3AD203B41FA5}">
                      <a16:colId xmlns:a16="http://schemas.microsoft.com/office/drawing/2014/main" val="3653168328"/>
                    </a:ext>
                  </a:extLst>
                </a:gridCol>
                <a:gridCol w="3084233">
                  <a:extLst>
                    <a:ext uri="{9D8B030D-6E8A-4147-A177-3AD203B41FA5}">
                      <a16:colId xmlns:a16="http://schemas.microsoft.com/office/drawing/2014/main" val="3665085403"/>
                    </a:ext>
                  </a:extLst>
                </a:gridCol>
              </a:tblGrid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C-b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list  k mark / x execute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673607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C-M-f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forward s-</a:t>
                      </a:r>
                      <a:r>
                        <a:rPr lang="es-ES" sz="1200" b="0" u="none" strike="noStrike" dirty="0" err="1">
                          <a:effectLst/>
                        </a:rPr>
                        <a:t>expression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668804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C-M-b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backward</a:t>
                      </a:r>
                      <a:r>
                        <a:rPr lang="es-ES" sz="1200" b="0" u="none" strike="noStrike" dirty="0">
                          <a:effectLst/>
                        </a:rPr>
                        <a:t> s-</a:t>
                      </a:r>
                      <a:r>
                        <a:rPr lang="es-ES" sz="1200" b="0" u="none" strike="noStrike" dirty="0" err="1">
                          <a:effectLst/>
                        </a:rPr>
                        <a:t>expression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2900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M-h 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Mark </a:t>
                      </a:r>
                      <a:r>
                        <a:rPr lang="es-ES" sz="1200" b="0" u="none" strike="noStrike" dirty="0" err="1">
                          <a:effectLst/>
                        </a:rPr>
                        <a:t>next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paragraph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38890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h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Mark </a:t>
                      </a:r>
                      <a:r>
                        <a:rPr lang="es-ES" sz="1200" b="0" u="none" strike="noStrike" dirty="0" err="1">
                          <a:effectLst/>
                        </a:rPr>
                        <a:t>whole</a:t>
                      </a:r>
                      <a:r>
                        <a:rPr lang="es-ES" sz="1200" b="0" u="none" strike="noStrike" dirty="0">
                          <a:effectLst/>
                        </a:rPr>
                        <a:t> buffer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1960738"/>
                  </a:ext>
                </a:extLst>
              </a:tr>
              <a:tr h="31385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  <a:hlinkClick r:id="rId6"/>
                        </a:rPr>
                        <a:t>C-M-&lt;SPC&gt;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Mark </a:t>
                      </a:r>
                      <a:r>
                        <a:rPr lang="es-ES" sz="1200" b="0" u="none" strike="noStrike" dirty="0" err="1">
                          <a:effectLst/>
                        </a:rPr>
                        <a:t>next</a:t>
                      </a:r>
                      <a:r>
                        <a:rPr lang="es-ES" sz="1200" b="0" u="none" strike="noStrike" dirty="0">
                          <a:effectLst/>
                        </a:rPr>
                        <a:t> s-</a:t>
                      </a:r>
                      <a:r>
                        <a:rPr lang="es-ES" sz="1200" b="0" u="none" strike="noStrike" dirty="0" err="1">
                          <a:effectLst/>
                        </a:rPr>
                        <a:t>expression</a:t>
                      </a:r>
                      <a:r>
                        <a:rPr lang="es-ES" sz="1200" b="0" u="none" strike="noStrike" dirty="0">
                          <a:effectLst/>
                        </a:rPr>
                        <a:t> C-M-@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20848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C-&lt;SPC&gt;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Mark </a:t>
                      </a:r>
                      <a:r>
                        <a:rPr lang="es-ES" sz="1200" b="0" u="none" strike="noStrike" dirty="0" err="1">
                          <a:effectLst/>
                        </a:rPr>
                        <a:t>region</a:t>
                      </a:r>
                      <a:r>
                        <a:rPr lang="es-ES" sz="1200" b="0" u="none" strike="noStrike" dirty="0">
                          <a:effectLst/>
                        </a:rPr>
                        <a:t>, </a:t>
                      </a:r>
                      <a:r>
                        <a:rPr lang="es-ES" sz="1200" b="0" u="none" strike="noStrike" dirty="0" err="1">
                          <a:effectLst/>
                        </a:rPr>
                        <a:t>move</a:t>
                      </a:r>
                      <a:r>
                        <a:rPr lang="es-ES" sz="1200" b="0" u="none" strike="noStrike" dirty="0">
                          <a:effectLst/>
                        </a:rPr>
                        <a:t> cursor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15230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C-w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region</a:t>
                      </a:r>
                      <a:r>
                        <a:rPr lang="es-ES" sz="1200" b="0" u="none" strike="noStrike" dirty="0">
                          <a:effectLst/>
                        </a:rPr>
                        <a:t> - </a:t>
                      </a:r>
                      <a:r>
                        <a:rPr lang="es-ES" sz="1200" b="0" u="none" strike="noStrike" dirty="0" err="1">
                          <a:effectLst/>
                        </a:rPr>
                        <a:t>cut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393645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M-w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to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ring - </a:t>
                      </a:r>
                      <a:r>
                        <a:rPr lang="es-ES" sz="1200" b="0" u="none" strike="noStrike" dirty="0" err="1">
                          <a:effectLst/>
                        </a:rPr>
                        <a:t>copy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144718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C-y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Yank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last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paste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454310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M-y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Cycle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through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r>
                        <a:rPr lang="es-ES" sz="1200" b="0" u="none" strike="noStrike" dirty="0">
                          <a:effectLst/>
                        </a:rPr>
                        <a:t> ring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770083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C-M-w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Append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kill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536963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r m 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effectLst/>
                        </a:rPr>
                        <a:t>set a </a:t>
                      </a:r>
                      <a:r>
                        <a:rPr lang="es-ES" sz="1200" b="0" u="none" strike="noStrike" dirty="0" err="1">
                          <a:effectLst/>
                        </a:rPr>
                        <a:t>bookmark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534476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r 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jump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to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bookmark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437369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r l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list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bookmarks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695036"/>
                  </a:ext>
                </a:extLst>
              </a:tr>
              <a:tr h="218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u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effectLst/>
                        </a:rPr>
                        <a:t>undo</a:t>
                      </a:r>
                      <a:r>
                        <a:rPr lang="es-ES" sz="1200" b="0" u="none" strike="noStrike" dirty="0">
                          <a:effectLst/>
                        </a:rPr>
                        <a:t> </a:t>
                      </a:r>
                      <a:r>
                        <a:rPr lang="es-ES" sz="1200" b="0" u="none" strike="noStrike" dirty="0" err="1">
                          <a:effectLst/>
                        </a:rPr>
                        <a:t>tree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8797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453</Words>
  <Application>Microsoft Office PowerPoint</Application>
  <PresentationFormat>Personalizado</PresentationFormat>
  <Paragraphs>145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Avenir Roman</vt:lpstr>
      <vt:lpstr>Courier New</vt:lpstr>
      <vt:lpstr>Fira Code Light</vt:lpstr>
      <vt:lpstr>Helvetica Light</vt:lpstr>
      <vt:lpstr>Source Sans Pro</vt:lpstr>
      <vt:lpstr>Source Sans Pro Light</vt:lpstr>
      <vt:lpstr>Source Sans Pro Semibold</vt:lpstr>
      <vt:lpstr>White</vt:lpstr>
      <vt:lpstr>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 SHEET </dc:title>
  <cp:lastModifiedBy>Jose Manuel Vera</cp:lastModifiedBy>
  <cp:revision>11</cp:revision>
  <dcterms:modified xsi:type="dcterms:W3CDTF">2018-08-08T09:43:05Z</dcterms:modified>
</cp:coreProperties>
</file>