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4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C-M-@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571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62" name="rstudio.png" descr="rstud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3217" y="18324"/>
            <a:ext cx="1364120" cy="1580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7A269D7-C8A7-4445-B245-33313E0F8A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71" y="179541"/>
            <a:ext cx="1193299" cy="1255558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497D678-45D4-40FF-96F2-7C0F2ECD4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08816"/>
              </p:ext>
            </p:extLst>
          </p:nvPr>
        </p:nvGraphicFramePr>
        <p:xfrm>
          <a:off x="5114169" y="1813479"/>
          <a:ext cx="3911023" cy="37372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87440301"/>
                    </a:ext>
                  </a:extLst>
                </a:gridCol>
                <a:gridCol w="2905183">
                  <a:extLst>
                    <a:ext uri="{9D8B030D-6E8A-4147-A177-3AD203B41FA5}">
                      <a16:colId xmlns:a16="http://schemas.microsoft.com/office/drawing/2014/main" val="3949805072"/>
                    </a:ext>
                  </a:extLst>
                </a:gridCol>
              </a:tblGrid>
              <a:tr h="2225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a </a:t>
                      </a:r>
                      <a:r>
                        <a:rPr lang="es-ES" sz="1200" b="1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a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</a:rPr>
                        <a:t>agenda </a:t>
                      </a:r>
                      <a:r>
                        <a:rPr lang="es-ES" sz="1200" b="0" u="none" strike="noStrike" dirty="0" err="1">
                          <a:effectLst/>
                        </a:rPr>
                        <a:t>mode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622819"/>
                  </a:ext>
                </a:extLst>
              </a:tr>
              <a:tr h="222541">
                <a:tc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effectLst/>
                        </a:rPr>
                        <a:t>l log mode, t </a:t>
                      </a:r>
                      <a:r>
                        <a:rPr lang="en-US" sz="1200" b="0" u="none" strike="noStrike" dirty="0" err="1">
                          <a:effectLst/>
                        </a:rPr>
                        <a:t>todo</a:t>
                      </a:r>
                      <a:r>
                        <a:rPr lang="en-US" sz="1200" b="0" u="none" strike="noStrike" dirty="0">
                          <a:effectLst/>
                        </a:rPr>
                        <a:t> list, A select view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3259856"/>
                  </a:ext>
                </a:extLst>
              </a:tr>
              <a:tr h="222541">
                <a:tc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effectLst/>
                        </a:rPr>
                        <a:t>vt-vm-vy views, o delete other</a:t>
                      </a:r>
                      <a:endParaRPr lang="en-US" sz="1200" b="0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6182260"/>
                  </a:ext>
                </a:extLst>
              </a:tr>
              <a:tr h="222541">
                <a:tc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</a:rPr>
                        <a:t>v-</a:t>
                      </a:r>
                      <a:r>
                        <a:rPr lang="es-ES" sz="1200" b="0" u="none" strike="noStrike" dirty="0" err="1">
                          <a:effectLst/>
                        </a:rPr>
                        <a:t>spc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reset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views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2197494"/>
                  </a:ext>
                </a:extLst>
              </a:tr>
              <a:tr h="2225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[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effectLst/>
                        </a:rPr>
                        <a:t>add Org file to agenda ] to remove</a:t>
                      </a:r>
                      <a:endParaRPr lang="en-US" sz="1200" b="0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4387300"/>
                  </a:ext>
                </a:extLst>
              </a:tr>
              <a:tr h="21204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C-e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>
                          <a:effectLst/>
                        </a:rPr>
                        <a:t>Export menu</a:t>
                      </a:r>
                      <a:endParaRPr lang="es-ES" sz="1200" b="0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875627"/>
                  </a:ext>
                </a:extLst>
              </a:tr>
              <a:tr h="40292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a t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</a:rPr>
                        <a:t>Global TODO </a:t>
                      </a:r>
                      <a:r>
                        <a:rPr lang="es-ES" sz="1200" b="0" u="none" strike="noStrike" dirty="0" err="1">
                          <a:effectLst/>
                        </a:rPr>
                        <a:t>list</a:t>
                      </a:r>
                      <a:r>
                        <a:rPr lang="es-ES" sz="1200" b="0" u="none" strike="noStrike" dirty="0">
                          <a:effectLst/>
                        </a:rPr>
                        <a:t> (t </a:t>
                      </a:r>
                      <a:r>
                        <a:rPr lang="es-ES" sz="1200" b="0" u="none" strike="noStrike" dirty="0" err="1">
                          <a:effectLst/>
                        </a:rPr>
                        <a:t>mark</a:t>
                      </a:r>
                      <a:r>
                        <a:rPr lang="es-ES" sz="1200" b="0" u="none" strike="noStrike" dirty="0">
                          <a:effectLst/>
                        </a:rPr>
                        <a:t>)(RET </a:t>
                      </a:r>
                      <a:r>
                        <a:rPr lang="es-ES" sz="1200" b="0" u="none" strike="noStrike" dirty="0" err="1">
                          <a:effectLst/>
                        </a:rPr>
                        <a:t>source</a:t>
                      </a:r>
                      <a:r>
                        <a:rPr lang="es-ES" sz="1200" b="0" u="none" strike="noStrike" dirty="0">
                          <a:effectLst/>
                        </a:rPr>
                        <a:t>)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6043121"/>
                  </a:ext>
                </a:extLst>
              </a:tr>
              <a:tr h="2225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C-s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</a:rPr>
                        <a:t>run </a:t>
                      </a:r>
                      <a:r>
                        <a:rPr lang="es-ES" sz="1200" b="0" u="none" strike="noStrike" dirty="0" err="1">
                          <a:effectLst/>
                        </a:rPr>
                        <a:t>org-schedule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448618"/>
                  </a:ext>
                </a:extLst>
              </a:tr>
              <a:tr h="2225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.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>
                          <a:effectLst/>
                        </a:rPr>
                        <a:t>add date to tasks</a:t>
                      </a:r>
                      <a:endParaRPr lang="es-ES" sz="1200" b="0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704128"/>
                  </a:ext>
                </a:extLst>
              </a:tr>
              <a:tr h="2225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C-u C-c .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effectLst/>
                        </a:rPr>
                        <a:t>add time and date to tasks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860913"/>
                  </a:ext>
                </a:extLst>
              </a:tr>
              <a:tr h="2225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</a:t>
                      </a:r>
                      <a:r>
                        <a:rPr lang="es-ES" sz="1200" b="1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add</a:t>
                      </a:r>
                      <a:r>
                        <a:rPr lang="es-ES" sz="1200" b="0" u="none" strike="noStrike" dirty="0">
                          <a:effectLst/>
                        </a:rPr>
                        <a:t> tag </a:t>
                      </a:r>
                      <a:r>
                        <a:rPr lang="es-ES" sz="1200" b="0" u="none" strike="noStrike" dirty="0" err="1">
                          <a:effectLst/>
                        </a:rPr>
                        <a:t>to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task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157904"/>
                  </a:ext>
                </a:extLst>
              </a:tr>
              <a:tr h="2225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Shift-</a:t>
                      </a:r>
                      <a:r>
                        <a:rPr lang="es-ES" sz="1200" b="1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Tab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>
                          <a:effectLst/>
                        </a:rPr>
                        <a:t>Fold/Unfold all levels</a:t>
                      </a:r>
                      <a:endParaRPr lang="es-ES" sz="1200" b="0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7714720"/>
                  </a:ext>
                </a:extLst>
              </a:tr>
              <a:tr h="2225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C-w 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>
                          <a:effectLst/>
                        </a:rPr>
                        <a:t>agenda view write</a:t>
                      </a:r>
                      <a:endParaRPr lang="es-ES" sz="1200" b="0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1866462"/>
                  </a:ext>
                </a:extLst>
              </a:tr>
              <a:tr h="2225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C-d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effectLst/>
                        </a:rPr>
                        <a:t>insert deadline (when you'll start)</a:t>
                      </a:r>
                      <a:endParaRPr lang="en-US" sz="1200" b="0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69263"/>
                  </a:ext>
                </a:extLst>
              </a:tr>
              <a:tr h="2225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C-s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insert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schedule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8478326"/>
                  </a:ext>
                </a:extLst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C-t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Cycle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States</a:t>
                      </a:r>
                      <a:r>
                        <a:rPr lang="es-ES" sz="1200" b="0" u="none" strike="noStrike" dirty="0">
                          <a:effectLst/>
                        </a:rPr>
                        <a:t> in Terminal </a:t>
                      </a:r>
                      <a:r>
                        <a:rPr lang="es-ES" sz="1200" b="0" u="none" strike="noStrike" dirty="0" err="1">
                          <a:effectLst/>
                        </a:rPr>
                        <a:t>mode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9311478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2E54A42-296B-4654-81EB-07EE0E747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821912"/>
              </p:ext>
            </p:extLst>
          </p:nvPr>
        </p:nvGraphicFramePr>
        <p:xfrm>
          <a:off x="5127621" y="7540438"/>
          <a:ext cx="3090829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213262249"/>
                    </a:ext>
                  </a:extLst>
                </a:gridCol>
                <a:gridCol w="2084989">
                  <a:extLst>
                    <a:ext uri="{9D8B030D-6E8A-4147-A177-3AD203B41FA5}">
                      <a16:colId xmlns:a16="http://schemas.microsoft.com/office/drawing/2014/main" val="1487721735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g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Magit</a:t>
                      </a:r>
                      <a:r>
                        <a:rPr lang="es-ES" sz="1200" b="0" u="none" strike="noStrike" dirty="0">
                          <a:effectLst/>
                        </a:rPr>
                        <a:t> status1 M-m g s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14025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s - u - c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Stage</a:t>
                      </a:r>
                      <a:r>
                        <a:rPr lang="es-ES" sz="1200" b="0" u="none" strike="noStrike" dirty="0">
                          <a:effectLst/>
                        </a:rPr>
                        <a:t> - </a:t>
                      </a:r>
                      <a:r>
                        <a:rPr lang="es-ES" sz="1200" b="0" u="none" strike="noStrike" dirty="0" err="1">
                          <a:effectLst/>
                        </a:rPr>
                        <a:t>Unstage</a:t>
                      </a:r>
                      <a:r>
                        <a:rPr lang="es-ES" sz="1200" b="0" u="none" strike="noStrike" dirty="0">
                          <a:effectLst/>
                        </a:rPr>
                        <a:t> - </a:t>
                      </a:r>
                      <a:r>
                        <a:rPr lang="es-ES" sz="1200" b="0" u="none" strike="noStrike" dirty="0" err="1">
                          <a:effectLst/>
                        </a:rPr>
                        <a:t>Commit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061877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</a:t>
                      </a:r>
                      <a:r>
                        <a:rPr lang="es-ES" sz="1200" b="1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Commit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80329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P - p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Push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87961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C-h t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</a:rPr>
                        <a:t>Emacs tutorial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5141676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54F1C6DA-9C5C-4ADA-AFF7-5DCC802B9E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169" y="-60790"/>
            <a:ext cx="1364120" cy="148211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0F0E06A-DFD9-4688-87BD-B5332DB54F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797" y="5785776"/>
            <a:ext cx="1300492" cy="1300492"/>
          </a:xfrm>
          <a:prstGeom prst="rect">
            <a:avLst/>
          </a:prstGeom>
        </p:spPr>
      </p:pic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E049632-6611-4870-A016-285D8AB85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910498"/>
              </p:ext>
            </p:extLst>
          </p:nvPr>
        </p:nvGraphicFramePr>
        <p:xfrm>
          <a:off x="9646912" y="1825910"/>
          <a:ext cx="3401599" cy="25837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1254">
                  <a:extLst>
                    <a:ext uri="{9D8B030D-6E8A-4147-A177-3AD203B41FA5}">
                      <a16:colId xmlns:a16="http://schemas.microsoft.com/office/drawing/2014/main" val="3790503809"/>
                    </a:ext>
                  </a:extLst>
                </a:gridCol>
                <a:gridCol w="1670345">
                  <a:extLst>
                    <a:ext uri="{9D8B030D-6E8A-4147-A177-3AD203B41FA5}">
                      <a16:colId xmlns:a16="http://schemas.microsoft.com/office/drawing/2014/main" val="491255040"/>
                    </a:ext>
                  </a:extLst>
                </a:gridCol>
              </a:tblGrid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First</a:t>
                      </a:r>
                      <a:r>
                        <a:rPr lang="es-ES" sz="1200" b="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Tab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Ctrl + Shift + F11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1139390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Next </a:t>
                      </a:r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Tab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Ctrl + F12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9788841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Prev</a:t>
                      </a:r>
                      <a:r>
                        <a:rPr lang="es-ES" sz="1200" b="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Tab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Ctrl + F11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5083079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Last</a:t>
                      </a:r>
                      <a:r>
                        <a:rPr lang="es-ES" sz="1200" b="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Tab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Ctrl + Shift + F12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4448590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Fold</a:t>
                      </a:r>
                      <a:r>
                        <a:rPr lang="es-ES" sz="1200" b="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All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Alt + o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0454428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Fold</a:t>
                      </a:r>
                      <a:r>
                        <a:rPr lang="es-ES" sz="1200" b="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Selected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Alt + L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7310400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Unfold</a:t>
                      </a:r>
                      <a:r>
                        <a:rPr lang="es-ES" sz="1200" b="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Selected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</a:rPr>
                        <a:t>Shift + Alt + L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2052548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Go</a:t>
                      </a:r>
                      <a:r>
                        <a:rPr lang="es-ES" sz="1200" b="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to</a:t>
                      </a:r>
                      <a:r>
                        <a:rPr lang="es-ES" sz="1200" b="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line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Shift + Alt + G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6608573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Extract</a:t>
                      </a:r>
                      <a:r>
                        <a:rPr lang="es-ES" sz="1200" b="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Function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Ctrl + Alt + X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1831601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Extract</a:t>
                      </a:r>
                      <a:r>
                        <a:rPr lang="es-ES" sz="1200" b="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Variable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 err="1">
                          <a:effectLst/>
                        </a:rPr>
                        <a:t>Ctrl</a:t>
                      </a:r>
                      <a:r>
                        <a:rPr lang="es-ES" sz="1200" b="1" u="none" strike="noStrike" dirty="0">
                          <a:effectLst/>
                        </a:rPr>
                        <a:t> + Alt + V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653580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65D135F3-9BA9-4FC9-94F5-005D1B99B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59803"/>
              </p:ext>
            </p:extLst>
          </p:nvPr>
        </p:nvGraphicFramePr>
        <p:xfrm>
          <a:off x="9646912" y="4409680"/>
          <a:ext cx="3911023" cy="25875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56962">
                  <a:extLst>
                    <a:ext uri="{9D8B030D-6E8A-4147-A177-3AD203B41FA5}">
                      <a16:colId xmlns:a16="http://schemas.microsoft.com/office/drawing/2014/main" val="2755959257"/>
                    </a:ext>
                  </a:extLst>
                </a:gridCol>
                <a:gridCol w="2154061">
                  <a:extLst>
                    <a:ext uri="{9D8B030D-6E8A-4147-A177-3AD203B41FA5}">
                      <a16:colId xmlns:a16="http://schemas.microsoft.com/office/drawing/2014/main" val="421686775"/>
                    </a:ext>
                  </a:extLst>
                </a:gridCol>
              </a:tblGrid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Navigate Forward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Ctrl + F10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035870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Navigate</a:t>
                      </a:r>
                      <a:r>
                        <a:rPr lang="es-ES" sz="120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Back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Ctrl + F9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0823507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New </a:t>
                      </a:r>
                      <a:r>
                        <a:rPr lang="es-ES" sz="120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Chunk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Ctrl + Alt + I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352038"/>
                  </a:ext>
                </a:extLst>
              </a:tr>
              <a:tr h="40195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New </a:t>
                      </a:r>
                      <a:r>
                        <a:rPr lang="es-ES" sz="120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Section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err="1">
                          <a:effectLst/>
                        </a:rPr>
                        <a:t>Ctrl+Shift+R</a:t>
                      </a:r>
                      <a:endParaRPr lang="en-US" sz="1200" b="1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Ctrl+F12</a:t>
                      </a:r>
                      <a:endParaRPr lang="en-US" sz="1200" b="1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587369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Go To Terminal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Alt + Shift + T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382839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Insert</a:t>
                      </a:r>
                      <a:r>
                        <a:rPr lang="es-ES" sz="120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Timestamp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ts + Shift + Tab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9458871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Reflow Comment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Ctrl + Shift + /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7205224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Run to cur line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Ctrl + Alt + B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5445386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Run </a:t>
                      </a:r>
                      <a:r>
                        <a:rPr lang="es-ES" sz="120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to</a:t>
                      </a:r>
                      <a:r>
                        <a:rPr lang="es-ES" sz="120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End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Ctrl + Alt + E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244539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Jump</a:t>
                      </a:r>
                      <a:r>
                        <a:rPr lang="es-ES" sz="120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To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</a:rPr>
                        <a:t>Shift + Alt + J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6771729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89520ACD-489B-4E67-AFB5-C2FA75566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00792"/>
              </p:ext>
            </p:extLst>
          </p:nvPr>
        </p:nvGraphicFramePr>
        <p:xfrm>
          <a:off x="477313" y="5433857"/>
          <a:ext cx="3911022" cy="3518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57138">
                  <a:extLst>
                    <a:ext uri="{9D8B030D-6E8A-4147-A177-3AD203B41FA5}">
                      <a16:colId xmlns:a16="http://schemas.microsoft.com/office/drawing/2014/main" val="2705155345"/>
                    </a:ext>
                  </a:extLst>
                </a:gridCol>
                <a:gridCol w="2553884">
                  <a:extLst>
                    <a:ext uri="{9D8B030D-6E8A-4147-A177-3AD203B41FA5}">
                      <a16:colId xmlns:a16="http://schemas.microsoft.com/office/drawing/2014/main" val="445511499"/>
                    </a:ext>
                  </a:extLst>
                </a:gridCol>
              </a:tblGrid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M`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menu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3006934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{ }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wide</a:t>
                      </a:r>
                      <a:r>
                        <a:rPr lang="es-ES" sz="1200" b="0" u="none" strike="noStrike" dirty="0">
                          <a:effectLst/>
                        </a:rPr>
                        <a:t>/</a:t>
                      </a:r>
                      <a:r>
                        <a:rPr lang="es-ES" sz="1200" b="0" u="none" strike="noStrike" dirty="0" err="1">
                          <a:effectLst/>
                        </a:rPr>
                        <a:t>narrow</a:t>
                      </a:r>
                      <a:r>
                        <a:rPr lang="es-ES" sz="1200" b="0" u="none" strike="noStrike" dirty="0">
                          <a:effectLst/>
                        </a:rPr>
                        <a:t> (^ </a:t>
                      </a:r>
                      <a:r>
                        <a:rPr lang="es-ES" sz="1200" b="0" u="none" strike="noStrike" dirty="0" err="1">
                          <a:effectLst/>
                        </a:rPr>
                        <a:t>larger</a:t>
                      </a:r>
                      <a:r>
                        <a:rPr lang="es-ES" sz="1200" b="0" u="none" strike="noStrike" dirty="0">
                          <a:effectLst/>
                        </a:rPr>
                        <a:t>)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874859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o 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Switch</a:t>
                      </a:r>
                      <a:r>
                        <a:rPr lang="es-ES" sz="1200" b="0" u="none" strike="noStrike" dirty="0">
                          <a:effectLst/>
                        </a:rPr>
                        <a:t> active </a:t>
                      </a:r>
                      <a:r>
                        <a:rPr lang="es-ES" sz="1200" b="0" u="none" strike="noStrike" dirty="0" err="1">
                          <a:effectLst/>
                        </a:rPr>
                        <a:t>window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1475846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M-g g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goto</a:t>
                      </a:r>
                      <a:r>
                        <a:rPr lang="es-ES" sz="1200" b="0" u="none" strike="noStrike" dirty="0">
                          <a:effectLst/>
                        </a:rPr>
                        <a:t> line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00849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4 C-f 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effectLst/>
                        </a:rPr>
                        <a:t>file in the other window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628119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4 0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Kill</a:t>
                      </a:r>
                      <a:r>
                        <a:rPr lang="es-ES" sz="1200" b="0" u="none" strike="noStrike" dirty="0">
                          <a:effectLst/>
                        </a:rPr>
                        <a:t> buffer and </a:t>
                      </a:r>
                      <a:r>
                        <a:rPr lang="es-ES" sz="1200" b="0" u="none" strike="noStrike" dirty="0" err="1">
                          <a:effectLst/>
                        </a:rPr>
                        <a:t>window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8344370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C-s  / C-r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search</a:t>
                      </a:r>
                      <a:r>
                        <a:rPr lang="es-ES" sz="1200" b="0" u="none" strike="noStrike" dirty="0">
                          <a:effectLst/>
                        </a:rPr>
                        <a:t> forward / </a:t>
                      </a:r>
                      <a:r>
                        <a:rPr lang="es-ES" sz="1200" b="0" u="none" strike="noStrike" dirty="0" err="1">
                          <a:effectLst/>
                        </a:rPr>
                        <a:t>backwards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0921139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C-M-s 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regexp</a:t>
                      </a:r>
                      <a:r>
                        <a:rPr lang="es-ES" sz="1200" b="0" u="none" strike="noStrike" dirty="0">
                          <a:effectLst/>
                        </a:rPr>
                        <a:t> incremental </a:t>
                      </a:r>
                      <a:r>
                        <a:rPr lang="es-ES" sz="1200" b="0" u="none" strike="noStrike" dirty="0" err="1">
                          <a:effectLst/>
                        </a:rPr>
                        <a:t>search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585145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M-x grep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</a:rPr>
                        <a:t>grep </a:t>
                      </a:r>
                      <a:r>
                        <a:rPr lang="es-ES" sz="1200" b="0" u="none" strike="noStrike" dirty="0" err="1">
                          <a:effectLst/>
                        </a:rPr>
                        <a:t>inside</a:t>
                      </a:r>
                      <a:r>
                        <a:rPr lang="es-ES" sz="1200" b="0" u="none" strike="noStrike" dirty="0">
                          <a:effectLst/>
                        </a:rPr>
                        <a:t> files </a:t>
                      </a:r>
                      <a:r>
                        <a:rPr lang="es-ES" sz="1200" b="0" u="none" strike="noStrike" dirty="0" err="1">
                          <a:effectLst/>
                        </a:rPr>
                        <a:t>dir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638839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M-%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Query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replace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3310299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M-x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eval</a:t>
                      </a:r>
                      <a:r>
                        <a:rPr lang="es-ES" sz="1200" b="0" u="none" strike="noStrike" dirty="0">
                          <a:effectLst/>
                        </a:rPr>
                        <a:t>-buffer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427493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M-x 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bookmark-delete</a:t>
                      </a:r>
                      <a:r>
                        <a:rPr lang="es-ES" sz="1200" b="0" u="none" strike="noStrike" dirty="0">
                          <a:effectLst/>
                        </a:rPr>
                        <a:t>’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151881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M-S-d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Kill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selected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3962648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C-u 6 com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Repeat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six</a:t>
                      </a:r>
                      <a:r>
                        <a:rPr lang="es-ES" sz="1200" b="0" u="none" strike="noStrike" dirty="0">
                          <a:effectLst/>
                        </a:rPr>
                        <a:t> times </a:t>
                      </a:r>
                      <a:r>
                        <a:rPr lang="es-ES" sz="1200" b="0" u="none" strike="noStrike" dirty="0" err="1">
                          <a:effectLst/>
                        </a:rPr>
                        <a:t>com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2578675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m/n/p/u/back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effectLst/>
                        </a:rPr>
                        <a:t>menu/next/</a:t>
                      </a:r>
                      <a:r>
                        <a:rPr lang="en-US" sz="1200" b="0" u="none" strike="noStrike" dirty="0" err="1">
                          <a:effectLst/>
                        </a:rPr>
                        <a:t>prev</a:t>
                      </a:r>
                      <a:r>
                        <a:rPr lang="en-US" sz="1200" b="0" u="none" strike="noStrike" dirty="0">
                          <a:effectLst/>
                        </a:rPr>
                        <a:t>/up/back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9854173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M-m T n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Cycle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dotspacemacs-themes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385400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6E501406-C075-4399-A4B6-2BD0257CD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117562"/>
              </p:ext>
            </p:extLst>
          </p:nvPr>
        </p:nvGraphicFramePr>
        <p:xfrm>
          <a:off x="477313" y="1813479"/>
          <a:ext cx="4467497" cy="35840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3264">
                  <a:extLst>
                    <a:ext uri="{9D8B030D-6E8A-4147-A177-3AD203B41FA5}">
                      <a16:colId xmlns:a16="http://schemas.microsoft.com/office/drawing/2014/main" val="3653168328"/>
                    </a:ext>
                  </a:extLst>
                </a:gridCol>
                <a:gridCol w="3084233">
                  <a:extLst>
                    <a:ext uri="{9D8B030D-6E8A-4147-A177-3AD203B41FA5}">
                      <a16:colId xmlns:a16="http://schemas.microsoft.com/office/drawing/2014/main" val="3665085403"/>
                    </a:ext>
                  </a:extLst>
                </a:gridCol>
              </a:tblGrid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C-b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effectLst/>
                        </a:rPr>
                        <a:t>list  k mark / x execute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6673607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C-M-f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</a:rPr>
                        <a:t>forward s-</a:t>
                      </a:r>
                      <a:r>
                        <a:rPr lang="es-ES" sz="1200" b="0" u="none" strike="noStrike" dirty="0" err="1">
                          <a:effectLst/>
                        </a:rPr>
                        <a:t>expression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5668804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C-M-b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backward</a:t>
                      </a:r>
                      <a:r>
                        <a:rPr lang="es-ES" sz="1200" b="0" u="none" strike="noStrike" dirty="0">
                          <a:effectLst/>
                        </a:rPr>
                        <a:t> s-</a:t>
                      </a:r>
                      <a:r>
                        <a:rPr lang="es-ES" sz="1200" b="0" u="none" strike="noStrike" dirty="0" err="1">
                          <a:effectLst/>
                        </a:rPr>
                        <a:t>expression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929009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M-h 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</a:rPr>
                        <a:t>Mark </a:t>
                      </a:r>
                      <a:r>
                        <a:rPr lang="es-ES" sz="1200" b="0" u="none" strike="noStrike" dirty="0" err="1">
                          <a:effectLst/>
                        </a:rPr>
                        <a:t>next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paragraph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6388909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h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</a:rPr>
                        <a:t>Mark </a:t>
                      </a:r>
                      <a:r>
                        <a:rPr lang="es-ES" sz="1200" b="0" u="none" strike="noStrike" dirty="0" err="1">
                          <a:effectLst/>
                        </a:rPr>
                        <a:t>whole</a:t>
                      </a:r>
                      <a:r>
                        <a:rPr lang="es-ES" sz="1200" b="0" u="none" strike="noStrike" dirty="0">
                          <a:effectLst/>
                        </a:rPr>
                        <a:t> buffer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1960738"/>
                  </a:ext>
                </a:extLst>
              </a:tr>
              <a:tr h="31385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  <a:hlinkClick r:id="rId6"/>
                        </a:rPr>
                        <a:t>C-M-&lt;SPC&gt;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</a:rPr>
                        <a:t>Mark </a:t>
                      </a:r>
                      <a:r>
                        <a:rPr lang="es-ES" sz="1200" b="0" u="none" strike="noStrike" dirty="0" err="1">
                          <a:effectLst/>
                        </a:rPr>
                        <a:t>next</a:t>
                      </a:r>
                      <a:r>
                        <a:rPr lang="es-ES" sz="1200" b="0" u="none" strike="noStrike" dirty="0">
                          <a:effectLst/>
                        </a:rPr>
                        <a:t> s-</a:t>
                      </a:r>
                      <a:r>
                        <a:rPr lang="es-ES" sz="1200" b="0" u="none" strike="noStrike" dirty="0" err="1">
                          <a:effectLst/>
                        </a:rPr>
                        <a:t>expression</a:t>
                      </a:r>
                      <a:r>
                        <a:rPr lang="es-ES" sz="1200" b="0" u="none" strike="noStrike" dirty="0">
                          <a:effectLst/>
                        </a:rPr>
                        <a:t> C-M-@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4208489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C-&lt;SPC&gt;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</a:rPr>
                        <a:t>Mark </a:t>
                      </a:r>
                      <a:r>
                        <a:rPr lang="es-ES" sz="1200" b="0" u="none" strike="noStrike" dirty="0" err="1">
                          <a:effectLst/>
                        </a:rPr>
                        <a:t>region</a:t>
                      </a:r>
                      <a:r>
                        <a:rPr lang="es-ES" sz="1200" b="0" u="none" strike="noStrike" dirty="0">
                          <a:effectLst/>
                        </a:rPr>
                        <a:t>, </a:t>
                      </a:r>
                      <a:r>
                        <a:rPr lang="es-ES" sz="1200" b="0" u="none" strike="noStrike" dirty="0" err="1">
                          <a:effectLst/>
                        </a:rPr>
                        <a:t>move</a:t>
                      </a:r>
                      <a:r>
                        <a:rPr lang="es-ES" sz="1200" b="0" u="none" strike="noStrike" dirty="0">
                          <a:effectLst/>
                        </a:rPr>
                        <a:t> cursor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152309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C-w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Kill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region</a:t>
                      </a:r>
                      <a:r>
                        <a:rPr lang="es-ES" sz="1200" b="0" u="none" strike="noStrike" dirty="0">
                          <a:effectLst/>
                        </a:rPr>
                        <a:t> - </a:t>
                      </a:r>
                      <a:r>
                        <a:rPr lang="es-ES" sz="1200" b="0" u="none" strike="noStrike" dirty="0" err="1">
                          <a:effectLst/>
                        </a:rPr>
                        <a:t>cut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2393645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M-w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to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kill</a:t>
                      </a:r>
                      <a:r>
                        <a:rPr lang="es-ES" sz="1200" b="0" u="none" strike="noStrike" dirty="0">
                          <a:effectLst/>
                        </a:rPr>
                        <a:t> ring - </a:t>
                      </a:r>
                      <a:r>
                        <a:rPr lang="es-ES" sz="1200" b="0" u="none" strike="noStrike" dirty="0" err="1">
                          <a:effectLst/>
                        </a:rPr>
                        <a:t>copy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144718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C-y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Yank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last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kill</a:t>
                      </a:r>
                      <a:r>
                        <a:rPr lang="es-ES" sz="1200" b="0" u="none" strike="noStrike" dirty="0">
                          <a:effectLst/>
                        </a:rPr>
                        <a:t> paste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454310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M-y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Cycle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through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kill</a:t>
                      </a:r>
                      <a:r>
                        <a:rPr lang="es-ES" sz="1200" b="0" u="none" strike="noStrike" dirty="0">
                          <a:effectLst/>
                        </a:rPr>
                        <a:t> ring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770083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C-M-w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Append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kill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0536963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r m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</a:rPr>
                        <a:t>set a </a:t>
                      </a:r>
                      <a:r>
                        <a:rPr lang="es-ES" sz="1200" b="0" u="none" strike="noStrike" dirty="0" err="1">
                          <a:effectLst/>
                        </a:rPr>
                        <a:t>bookmark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1534476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r b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jump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to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bookmark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9437369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r l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list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bookmarks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3695036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u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undo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tree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87975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77</TotalTime>
  <Words>451</Words>
  <Application>Microsoft Office PowerPoint</Application>
  <PresentationFormat>Personalizado</PresentationFormat>
  <Paragraphs>144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Avenir Roman</vt:lpstr>
      <vt:lpstr>Courier New</vt:lpstr>
      <vt:lpstr>Fira Code Light</vt:lpstr>
      <vt:lpstr>Helvetica Light</vt:lpstr>
      <vt:lpstr>Source Sans Pro</vt:lpstr>
      <vt:lpstr>Source Sans Pro Light</vt:lpstr>
      <vt:lpstr>Source Sans Pro Semibold</vt:lpstr>
      <vt:lpstr>White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CHEAT SHEET </dc:title>
  <cp:lastModifiedBy>Jose Manuel Vera</cp:lastModifiedBy>
  <cp:revision>12</cp:revision>
  <dcterms:modified xsi:type="dcterms:W3CDTF">2018-08-10T06:38:27Z</dcterms:modified>
</cp:coreProperties>
</file>