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4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C-M-@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Basics"/>
          <p:cNvSpPr txBox="1"/>
          <p:nvPr/>
        </p:nvSpPr>
        <p:spPr>
          <a:xfrm>
            <a:off x="282688" y="1268387"/>
            <a:ext cx="25713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dirty="0"/>
          </a:p>
        </p:txBody>
      </p:sp>
      <p:sp>
        <p:nvSpPr>
          <p:cNvPr id="132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262" name="rstudio.png" descr="rstudi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83217" y="18324"/>
            <a:ext cx="1364120" cy="1580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A269D7-C8A7-4445-B245-33313E0F8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973" y="179543"/>
            <a:ext cx="1349350" cy="1419751"/>
          </a:xfrm>
          <a:prstGeom prst="rect">
            <a:avLst/>
          </a:prstGeom>
        </p:spPr>
      </p:pic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4497D678-45D4-40FF-96F2-7C0F2ECD4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88494"/>
              </p:ext>
            </p:extLst>
          </p:nvPr>
        </p:nvGraphicFramePr>
        <p:xfrm>
          <a:off x="5292384" y="6006909"/>
          <a:ext cx="4140200" cy="44382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64780">
                  <a:extLst>
                    <a:ext uri="{9D8B030D-6E8A-4147-A177-3AD203B41FA5}">
                      <a16:colId xmlns:a16="http://schemas.microsoft.com/office/drawing/2014/main" val="4287440301"/>
                    </a:ext>
                  </a:extLst>
                </a:gridCol>
                <a:gridCol w="3075420">
                  <a:extLst>
                    <a:ext uri="{9D8B030D-6E8A-4147-A177-3AD203B41FA5}">
                      <a16:colId xmlns:a16="http://schemas.microsoft.com/office/drawing/2014/main" val="3949805072"/>
                    </a:ext>
                  </a:extLst>
                </a:gridCol>
              </a:tblGrid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</a:t>
                      </a:r>
                      <a:r>
                        <a:rPr lang="es-E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a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agenda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mode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3622819"/>
                  </a:ext>
                </a:extLst>
              </a:tr>
              <a:tr h="387631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 log mode, t </a:t>
                      </a:r>
                      <a:r>
                        <a:rPr lang="en-U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todo</a:t>
                      </a:r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list, A select view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259856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vt-vm-vy</a:t>
                      </a:r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views, o delete other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6182260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v-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spc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reset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views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2197494"/>
                  </a:ext>
                </a:extLst>
              </a:tr>
              <a:tr h="38763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[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 Org file to agenda ] to remove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4387300"/>
                  </a:ext>
                </a:extLst>
              </a:tr>
              <a:tr h="235931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C-e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Export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menu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4875627"/>
                  </a:ext>
                </a:extLst>
              </a:tr>
              <a:tr h="44830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a t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TODO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list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(t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mark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)(RET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source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)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36043121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run 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org-schedule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48618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. 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date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tasks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2704128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C-u C-c .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 time and date to tasks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860913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</a:t>
                      </a:r>
                      <a:r>
                        <a:rPr lang="es-E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add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tag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task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9157904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Shift-</a:t>
                      </a:r>
                      <a:r>
                        <a:rPr lang="es-ES" sz="1200" b="1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Tab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Fold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/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Unfold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all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levels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714720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C-x C-w 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agenda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view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write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1866462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C-d 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insert deadline (future start)</a:t>
                      </a:r>
                      <a:endParaRPr lang="en-U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9263"/>
                  </a:ext>
                </a:extLst>
              </a:tr>
              <a:tr h="247606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C-s 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insert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schedule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8478326"/>
                  </a:ext>
                </a:extLst>
              </a:tr>
              <a:tr h="25508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1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 Light" panose="020B0409050000020004" pitchFamily="49" charset="0"/>
                          <a:ea typeface="Fira Code Light" panose="020B0409050000020004" pitchFamily="49" charset="0"/>
                        </a:rPr>
                        <a:t>C-c C-t</a:t>
                      </a:r>
                      <a:endParaRPr lang="es-ES" sz="1200" b="1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 Light" panose="020B0409050000020004" pitchFamily="49" charset="0"/>
                        <a:ea typeface="Fira Code Light" panose="020B04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Cycle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States</a:t>
                      </a:r>
                      <a:r>
                        <a:rPr lang="es-ES" sz="1200" b="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in Terminal </a:t>
                      </a:r>
                      <a:r>
                        <a:rPr lang="es-ES" sz="1200" b="0" u="none" strike="noStrike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mode</a:t>
                      </a:r>
                      <a:endParaRPr lang="es-ES" sz="1200" b="0" i="0" u="none" strike="noStrike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311478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2E54A42-296B-4654-81EB-07EE0E747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571580"/>
              </p:ext>
            </p:extLst>
          </p:nvPr>
        </p:nvGraphicFramePr>
        <p:xfrm>
          <a:off x="9919862" y="8544868"/>
          <a:ext cx="3128649" cy="150250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018148">
                  <a:extLst>
                    <a:ext uri="{9D8B030D-6E8A-4147-A177-3AD203B41FA5}">
                      <a16:colId xmlns:a16="http://schemas.microsoft.com/office/drawing/2014/main" val="3213262249"/>
                    </a:ext>
                  </a:extLst>
                </a:gridCol>
                <a:gridCol w="2110501">
                  <a:extLst>
                    <a:ext uri="{9D8B030D-6E8A-4147-A177-3AD203B41FA5}">
                      <a16:colId xmlns:a16="http://schemas.microsoft.com/office/drawing/2014/main" val="1487721735"/>
                    </a:ext>
                  </a:extLst>
                </a:gridCol>
              </a:tblGrid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g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Magit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status1 M-m g s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402504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 - u - 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Stage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-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Unstage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-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00618774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C-c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C-c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Commit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032907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P - 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Push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58796104"/>
                  </a:ext>
                </a:extLst>
              </a:tr>
              <a:tr h="281805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C-h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Emacs tutorial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985141676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54F1C6DA-9C5C-4ADA-AFF7-5DCC802B9E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466" y="4310478"/>
            <a:ext cx="1561373" cy="16964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F0E06A-DFD9-4688-87BD-B5332DB54F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217" y="7167792"/>
            <a:ext cx="1300492" cy="1300492"/>
          </a:xfrm>
          <a:prstGeom prst="rect">
            <a:avLst/>
          </a:prstGeom>
        </p:spPr>
      </p:pic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E049632-6611-4870-A016-285D8AB85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42168"/>
              </p:ext>
            </p:extLst>
          </p:nvPr>
        </p:nvGraphicFramePr>
        <p:xfrm>
          <a:off x="9918643" y="1666022"/>
          <a:ext cx="3246128" cy="2817586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59551">
                  <a:extLst>
                    <a:ext uri="{9D8B030D-6E8A-4147-A177-3AD203B41FA5}">
                      <a16:colId xmlns:a16="http://schemas.microsoft.com/office/drawing/2014/main" val="3790503809"/>
                    </a:ext>
                  </a:extLst>
                </a:gridCol>
                <a:gridCol w="1486577">
                  <a:extLst>
                    <a:ext uri="{9D8B030D-6E8A-4147-A177-3AD203B41FA5}">
                      <a16:colId xmlns:a16="http://schemas.microsoft.com/office/drawing/2014/main" val="491255040"/>
                    </a:ext>
                  </a:extLst>
                </a:gridCol>
              </a:tblGrid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First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Shift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711393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Next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5978884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Prev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F11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595083079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Last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Shift + F12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80444859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Fold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All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Alt + o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19045442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Fold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Selected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Alt + 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057310400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Unfold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Selected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  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Shift + Alt + L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752052548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Go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line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Shift + Alt + G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496608573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Extract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Function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Alt + X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361831601"/>
                  </a:ext>
                </a:extLst>
              </a:tr>
              <a:tr h="25837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Extract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Variable</a:t>
                      </a:r>
                      <a:endParaRPr lang="es-ES" sz="1200" b="0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Alt + V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653580"/>
                  </a:ext>
                </a:extLst>
              </a:tr>
            </a:tbl>
          </a:graphicData>
        </a:graphic>
      </p:graphicFrame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65D135F3-9BA9-4FC9-94F5-005D1B99B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2567"/>
              </p:ext>
            </p:extLst>
          </p:nvPr>
        </p:nvGraphicFramePr>
        <p:xfrm>
          <a:off x="9918643" y="4518407"/>
          <a:ext cx="3401599" cy="258759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1781068">
                  <a:extLst>
                    <a:ext uri="{9D8B030D-6E8A-4147-A177-3AD203B41FA5}">
                      <a16:colId xmlns:a16="http://schemas.microsoft.com/office/drawing/2014/main" val="2755959257"/>
                    </a:ext>
                  </a:extLst>
                </a:gridCol>
                <a:gridCol w="1620531">
                  <a:extLst>
                    <a:ext uri="{9D8B030D-6E8A-4147-A177-3AD203B41FA5}">
                      <a16:colId xmlns:a16="http://schemas.microsoft.com/office/drawing/2014/main" val="421686775"/>
                    </a:ext>
                  </a:extLst>
                </a:gridCol>
              </a:tblGrid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Navigate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Forward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F10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83035870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Navigate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Back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F9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240823507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Chunk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 + Alt + I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007352038"/>
                  </a:ext>
                </a:extLst>
              </a:tr>
              <a:tr h="401953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New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Section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Ctrl+Shift+R</a:t>
                      </a:r>
                      <a:endParaRPr lang="en-US" sz="1200" u="none" strike="noStrike" dirty="0"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Ctrl+F12</a:t>
                      </a:r>
                      <a:endParaRPr lang="en-U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51258736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Go To Terminal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Alt + Shift + T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828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Insert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Timestamp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ts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Shift +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Tab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539458871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Reflow Comment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Shift + /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205224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Run to cur line</a:t>
                      </a:r>
                      <a:endParaRPr lang="es-ES" sz="1200" b="1" i="0" u="none" strike="noStrike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Alt + B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2695445386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Run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End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Ctrl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+ Alt + E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/>
                </a:tc>
                <a:extLst>
                  <a:ext uri="{0D108BD9-81ED-4DB2-BD59-A6C34878D82A}">
                    <a16:rowId xmlns:a16="http://schemas.microsoft.com/office/drawing/2014/main" val="1943244539"/>
                  </a:ext>
                </a:extLst>
              </a:tr>
              <a:tr h="242849"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Jump</a:t>
                      </a:r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 </a:t>
                      </a:r>
                      <a:r>
                        <a:rPr lang="es-ES" sz="1200" u="none" strike="noStrike" dirty="0" err="1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To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200" u="none" strike="noStrike" dirty="0"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Shift + Alt + J</a:t>
                      </a:r>
                      <a:endParaRPr lang="es-ES" sz="1200" b="1" i="0" u="none" strike="noStrike" dirty="0">
                        <a:solidFill>
                          <a:srgbClr val="444444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771729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9DD0C71-ECEB-4248-81FD-C3A530FDC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437301"/>
              </p:ext>
            </p:extLst>
          </p:nvPr>
        </p:nvGraphicFramePr>
        <p:xfrm>
          <a:off x="596292" y="2047829"/>
          <a:ext cx="4353253" cy="600837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2542">
                  <a:extLst>
                    <a:ext uri="{9D8B030D-6E8A-4147-A177-3AD203B41FA5}">
                      <a16:colId xmlns:a16="http://schemas.microsoft.com/office/drawing/2014/main" val="187387495"/>
                    </a:ext>
                  </a:extLst>
                </a:gridCol>
                <a:gridCol w="2830711">
                  <a:extLst>
                    <a:ext uri="{9D8B030D-6E8A-4147-A177-3AD203B41FA5}">
                      <a16:colId xmlns:a16="http://schemas.microsoft.com/office/drawing/2014/main" val="2206735798"/>
                    </a:ext>
                  </a:extLst>
                </a:gridCol>
              </a:tblGrid>
              <a:tr h="220268">
                <a:tc>
                  <a:txBody>
                    <a:bodyPr/>
                    <a:lstStyle/>
                    <a:p>
                      <a:pPr algn="r" fontAlgn="b"/>
                      <a:r>
                        <a:rPr lang="es-E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Marks</a:t>
                      </a:r>
                      <a:endParaRPr lang="es-E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&amp; </a:t>
                      </a:r>
                      <a:r>
                        <a:rPr lang="es-ES" sz="1400" b="1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Edit</a:t>
                      </a:r>
                      <a:endParaRPr lang="es-E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1343210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C-M-f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forward s-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expression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6701301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C-M-b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backward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s-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expression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86617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M-h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next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paragraph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4373331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h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whole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0342431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C-M-&lt;SPC&gt;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next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s-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expression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C-M-@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502110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C-&lt;SPC&gt;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Mark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region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,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move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cursor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862746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C-w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region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-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cut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173022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M-w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ring -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copy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834044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C-y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Yank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last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paste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021037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M-y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Cycle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through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ring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1634063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C-M-w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Append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0043272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r m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set a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6002714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r b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jump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981700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r l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list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8468848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M-x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bookmark-delete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’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9187175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M-S-d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selected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604586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M-g g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goto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line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9611749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r" fontAlgn="b"/>
                      <a:endParaRPr lang="es-ES" sz="1400" b="1" u="none" strike="noStrike" dirty="0">
                        <a:solidFill>
                          <a:srgbClr val="FF000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  <a:p>
                      <a:pPr algn="r" fontAlgn="b"/>
                      <a:r>
                        <a:rPr lang="es-ES" sz="1400" b="1" u="none" strike="noStrike" dirty="0" err="1">
                          <a:solidFill>
                            <a:srgbClr val="FF000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Misc</a:t>
                      </a:r>
                      <a:endParaRPr lang="es-ES" sz="1400" b="1" i="0" u="none" strike="noStrike" dirty="0">
                        <a:solidFill>
                          <a:srgbClr val="FF000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12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256294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u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undo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tree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4822642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M` 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menu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673544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C-u 6 </a:t>
                      </a:r>
                      <a:r>
                        <a:rPr lang="es-ES" sz="1400" u="none" strike="noStrike" dirty="0" err="1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com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Repeat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six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times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com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0900246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m/n/p/u/back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menu/next/</a:t>
                      </a:r>
                      <a:r>
                        <a:rPr lang="en-U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prev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/up/back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4300698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M-m T n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Cycle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dotspacemacs-themes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430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C-x C-b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list  k mark / x execute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9870976"/>
                  </a:ext>
                </a:extLst>
              </a:tr>
              <a:tr h="220268">
                <a:tc>
                  <a:txBody>
                    <a:bodyPr/>
                    <a:lstStyle/>
                    <a:p>
                      <a:pPr algn="l" fontAlgn="ctr"/>
                      <a:r>
                        <a:rPr lang="es-ES" sz="1400" u="none" strike="noStrike" dirty="0">
                          <a:solidFill>
                            <a:srgbClr val="7030A0"/>
                          </a:solidFill>
                          <a:effectLst/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M-x</a:t>
                      </a:r>
                      <a:endParaRPr lang="es-ES" sz="1400" b="1" i="0" u="none" strike="noStrike" dirty="0">
                        <a:solidFill>
                          <a:srgbClr val="7030A0"/>
                        </a:solidFill>
                        <a:effectLst/>
                        <a:latin typeface="Fira Code" panose="020B0509050000020004" pitchFamily="49" charset="0"/>
                        <a:ea typeface="Fira Code" panose="020B0509050000020004" pitchFamily="49" charset="0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eval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-buffer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0095615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590DF4B-3646-4182-968A-67EEC274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057531"/>
              </p:ext>
            </p:extLst>
          </p:nvPr>
        </p:nvGraphicFramePr>
        <p:xfrm>
          <a:off x="664906" y="8538362"/>
          <a:ext cx="4140200" cy="17231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4110">
                  <a:extLst>
                    <a:ext uri="{9D8B030D-6E8A-4147-A177-3AD203B41FA5}">
                      <a16:colId xmlns:a16="http://schemas.microsoft.com/office/drawing/2014/main" val="1950165576"/>
                    </a:ext>
                  </a:extLst>
                </a:gridCol>
                <a:gridCol w="2726090">
                  <a:extLst>
                    <a:ext uri="{9D8B030D-6E8A-4147-A177-3AD203B41FA5}">
                      <a16:colId xmlns:a16="http://schemas.microsoft.com/office/drawing/2014/main" val="954329465"/>
                    </a:ext>
                  </a:extLst>
                </a:gridCol>
              </a:tblGrid>
              <a:tr h="246166">
                <a:tc>
                  <a:txBody>
                    <a:bodyPr/>
                    <a:lstStyle/>
                    <a:p>
                      <a:pPr marL="0" marR="0" indent="0" algn="r" defTabSz="584200" rtl="0" fontAlgn="b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Layout</a:t>
                      </a:r>
                      <a:endParaRPr lang="es-ES" sz="1400" b="1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4848959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{ }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wide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/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narrow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(^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larger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)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935493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0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Delete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active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7490422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1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Delete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other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5252940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2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Split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below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5932665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3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Split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right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5966210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o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Switch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active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window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8926681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0AD140E-79DD-46A0-9CBA-348C8785C4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68926"/>
              </p:ext>
            </p:extLst>
          </p:nvPr>
        </p:nvGraphicFramePr>
        <p:xfrm>
          <a:off x="5053444" y="381497"/>
          <a:ext cx="4650871" cy="37372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38350">
                  <a:extLst>
                    <a:ext uri="{9D8B030D-6E8A-4147-A177-3AD203B41FA5}">
                      <a16:colId xmlns:a16="http://schemas.microsoft.com/office/drawing/2014/main" val="484900847"/>
                    </a:ext>
                  </a:extLst>
                </a:gridCol>
                <a:gridCol w="3512521">
                  <a:extLst>
                    <a:ext uri="{9D8B030D-6E8A-4147-A177-3AD203B41FA5}">
                      <a16:colId xmlns:a16="http://schemas.microsoft.com/office/drawing/2014/main" val="3428782842"/>
                    </a:ext>
                  </a:extLst>
                </a:gridCol>
              </a:tblGrid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b="1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cap="none" spc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buffers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6513432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C-w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save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as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73937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b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Switch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4980026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k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a buffer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908030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C-f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Finds file in other window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233394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d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Opens M-x </a:t>
                      </a:r>
                      <a:r>
                        <a:rPr lang="en-U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dired</a:t>
                      </a: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in other w.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864224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C-o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Display buffer in other window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175246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b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Switch buffer other w. &amp; active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9894769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C-x 4 0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Kills the buffer and window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6163680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s-ES" sz="14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i="0" u="none" strike="noStrike" cap="none" spc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search</a:t>
                      </a:r>
                      <a:endParaRPr lang="es-ES" sz="1400" b="1" i="0" u="none" strike="noStrike" cap="none" spc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0270318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C-s / C-r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search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forward /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backwards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07028474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C-M-s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regexp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incremental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search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517758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M-x grep 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grep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inside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files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dir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8761173"/>
                  </a:ext>
                </a:extLst>
              </a:tr>
              <a:tr h="266948"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400" b="0" i="0" u="none" strike="noStrike" cap="none" spc="0" baseline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M-%</a:t>
                      </a: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ctr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Query</a:t>
                      </a:r>
                      <a:r>
                        <a:rPr lang="es-ES" sz="1200" b="0" i="0" u="none" strike="noStrike" cap="none" spc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s-ES" sz="1200" b="0" i="0" u="none" strike="noStrike" cap="none" spc="0" baseline="0" dirty="0" err="1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FillTx/>
                          <a:latin typeface="Fira Code" panose="020B0509050000020004" pitchFamily="49" charset="0"/>
                          <a:ea typeface="Fira Code" panose="020B0509050000020004" pitchFamily="49" charset="0"/>
                          <a:cs typeface="+mn-cs"/>
                          <a:sym typeface="Helvetica Light"/>
                        </a:rPr>
                        <a:t>replace</a:t>
                      </a:r>
                      <a:endParaRPr lang="es-ES" sz="1200" b="0" i="0" u="none" strike="noStrike" cap="none" spc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FillTx/>
                        <a:latin typeface="Fira Code" panose="020B0509050000020004" pitchFamily="49" charset="0"/>
                        <a:ea typeface="Fira Code" panose="020B0509050000020004" pitchFamily="49" charset="0"/>
                        <a:cs typeface="+mn-cs"/>
                        <a:sym typeface="Helvetica Light"/>
                      </a:endParaRPr>
                    </a:p>
                  </a:txBody>
                  <a:tcPr marL="857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50337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519</Words>
  <Application>Microsoft Office PowerPoint</Application>
  <PresentationFormat>Personalizado</PresentationFormat>
  <Paragraphs>171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Avenir Roman</vt:lpstr>
      <vt:lpstr>Calibri</vt:lpstr>
      <vt:lpstr>Fira Code</vt:lpstr>
      <vt:lpstr>Fira Code Light</vt:lpstr>
      <vt:lpstr>Helvetica Light</vt:lpstr>
      <vt:lpstr>Source Sans Pro</vt:lpstr>
      <vt:lpstr>Source Sans Pro Light</vt:lpstr>
      <vt:lpstr>Source Sans Pro Semibold</vt:lpstr>
      <vt:lpstr>White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CHEAT SHEET </dc:title>
  <cp:lastModifiedBy>Jose Manuel Vera</cp:lastModifiedBy>
  <cp:revision>21</cp:revision>
  <dcterms:modified xsi:type="dcterms:W3CDTF">2019-01-25T07:24:05Z</dcterms:modified>
</cp:coreProperties>
</file>