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4610100" cy="3460750"/>
  <p:notesSz cx="4610100" cy="346075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47E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4" d="100"/>
          <a:sy n="124" d="100"/>
        </p:scale>
        <p:origin x="1596" y="4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20" dirty="0"/>
              <a:t>Pim </a:t>
            </a:r>
            <a:r>
              <a:rPr spc="-40" dirty="0"/>
              <a:t>Vullers</a:t>
            </a:r>
            <a:r>
              <a:rPr spc="-55" dirty="0"/>
              <a:t> </a:t>
            </a:r>
            <a:r>
              <a:rPr spc="-15" dirty="0"/>
              <a:t>MSc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5" dirty="0"/>
              <a:t>RU </a:t>
            </a:r>
            <a:r>
              <a:rPr spc="-50" dirty="0"/>
              <a:t>style </a:t>
            </a:r>
            <a:r>
              <a:rPr spc="-45" dirty="0"/>
              <a:t>for</a:t>
            </a:r>
            <a:r>
              <a:rPr spc="-20" dirty="0"/>
              <a:t> </a:t>
            </a:r>
            <a:r>
              <a:rPr spc="-55" dirty="0"/>
              <a:t>Beamer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spc="-65" dirty="0"/>
              <a:t>‹Nº›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35" dirty="0"/>
              <a:t> </a:t>
            </a:r>
            <a:r>
              <a:rPr spc="-65" dirty="0"/>
              <a:t>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20" dirty="0"/>
              <a:t>Pim </a:t>
            </a:r>
            <a:r>
              <a:rPr spc="-40" dirty="0"/>
              <a:t>Vullers</a:t>
            </a:r>
            <a:r>
              <a:rPr spc="-55" dirty="0"/>
              <a:t> </a:t>
            </a:r>
            <a:r>
              <a:rPr spc="-15" dirty="0"/>
              <a:t>MSc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5" dirty="0"/>
              <a:t>RU </a:t>
            </a:r>
            <a:r>
              <a:rPr spc="-50" dirty="0"/>
              <a:t>style </a:t>
            </a:r>
            <a:r>
              <a:rPr spc="-45" dirty="0"/>
              <a:t>for</a:t>
            </a:r>
            <a:r>
              <a:rPr spc="-20" dirty="0"/>
              <a:t> </a:t>
            </a:r>
            <a:r>
              <a:rPr spc="-55" dirty="0"/>
              <a:t>Beamer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spc="-65" dirty="0"/>
              <a:t>‹Nº›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35" dirty="0"/>
              <a:t> </a:t>
            </a:r>
            <a:r>
              <a:rPr spc="-65" dirty="0"/>
              <a:t>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20" dirty="0"/>
              <a:t>Pim </a:t>
            </a:r>
            <a:r>
              <a:rPr spc="-40" dirty="0"/>
              <a:t>Vullers</a:t>
            </a:r>
            <a:r>
              <a:rPr spc="-55" dirty="0"/>
              <a:t> </a:t>
            </a:r>
            <a:r>
              <a:rPr spc="-15" dirty="0"/>
              <a:t>MSc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5" dirty="0"/>
              <a:t>RU </a:t>
            </a:r>
            <a:r>
              <a:rPr spc="-50" dirty="0"/>
              <a:t>style </a:t>
            </a:r>
            <a:r>
              <a:rPr spc="-45" dirty="0"/>
              <a:t>for</a:t>
            </a:r>
            <a:r>
              <a:rPr spc="-20" dirty="0"/>
              <a:t> </a:t>
            </a:r>
            <a:r>
              <a:rPr spc="-55" dirty="0"/>
              <a:t>Beamer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spc="-65" dirty="0"/>
              <a:t>‹Nº›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35" dirty="0"/>
              <a:t> </a:t>
            </a:r>
            <a:r>
              <a:rPr spc="-65" dirty="0"/>
              <a:t>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20" dirty="0"/>
              <a:t>Pim </a:t>
            </a:r>
            <a:r>
              <a:rPr spc="-40" dirty="0"/>
              <a:t>Vullers</a:t>
            </a:r>
            <a:r>
              <a:rPr spc="-55" dirty="0"/>
              <a:t> </a:t>
            </a:r>
            <a:r>
              <a:rPr spc="-15" dirty="0"/>
              <a:t>MSc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5" dirty="0"/>
              <a:t>RU </a:t>
            </a:r>
            <a:r>
              <a:rPr spc="-50" dirty="0"/>
              <a:t>style </a:t>
            </a:r>
            <a:r>
              <a:rPr spc="-45" dirty="0"/>
              <a:t>for</a:t>
            </a:r>
            <a:r>
              <a:rPr spc="-20" dirty="0"/>
              <a:t> </a:t>
            </a:r>
            <a:r>
              <a:rPr spc="-55" dirty="0"/>
              <a:t>Beamer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spc="-65" dirty="0"/>
              <a:t>‹Nº›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35" dirty="0"/>
              <a:t> </a:t>
            </a:r>
            <a:r>
              <a:rPr spc="-65" dirty="0"/>
              <a:t>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20" dirty="0"/>
              <a:t>Pim </a:t>
            </a:r>
            <a:r>
              <a:rPr spc="-40" dirty="0"/>
              <a:t>Vullers</a:t>
            </a:r>
            <a:r>
              <a:rPr spc="-55" dirty="0"/>
              <a:t> </a:t>
            </a:r>
            <a:r>
              <a:rPr spc="-15" dirty="0"/>
              <a:t>MSc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5" dirty="0"/>
              <a:t>RU </a:t>
            </a:r>
            <a:r>
              <a:rPr spc="-50" dirty="0"/>
              <a:t>style </a:t>
            </a:r>
            <a:r>
              <a:rPr spc="-45" dirty="0"/>
              <a:t>for</a:t>
            </a:r>
            <a:r>
              <a:rPr spc="-20" dirty="0"/>
              <a:t> </a:t>
            </a:r>
            <a:r>
              <a:rPr spc="-55" dirty="0"/>
              <a:t>Beamer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spc="-65" dirty="0"/>
              <a:t>‹Nº›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35" dirty="0"/>
              <a:t> </a:t>
            </a:r>
            <a:r>
              <a:rPr spc="-65" dirty="0"/>
              <a:t>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22" y="3277"/>
            <a:ext cx="4605525" cy="34521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304415" cy="449580"/>
          </a:xfrm>
          <a:custGeom>
            <a:avLst/>
            <a:gdLst/>
            <a:ahLst/>
            <a:cxnLst/>
            <a:rect l="l" t="t" r="r" b="b"/>
            <a:pathLst>
              <a:path w="2304415" h="449580">
                <a:moveTo>
                  <a:pt x="0" y="449160"/>
                </a:moveTo>
                <a:lnTo>
                  <a:pt x="2303995" y="449160"/>
                </a:lnTo>
                <a:lnTo>
                  <a:pt x="2303995" y="0"/>
                </a:lnTo>
                <a:lnTo>
                  <a:pt x="0" y="0"/>
                </a:lnTo>
                <a:lnTo>
                  <a:pt x="0" y="449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0492" y="3352413"/>
            <a:ext cx="591185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20" dirty="0"/>
              <a:t>Pim </a:t>
            </a:r>
            <a:r>
              <a:rPr spc="-40" dirty="0"/>
              <a:t>Vullers</a:t>
            </a:r>
            <a:r>
              <a:rPr spc="-55" dirty="0"/>
              <a:t> </a:t>
            </a:r>
            <a:r>
              <a:rPr spc="-15" dirty="0"/>
              <a:t>MSc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09125" y="3352413"/>
            <a:ext cx="709929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5" dirty="0"/>
              <a:t>RU </a:t>
            </a:r>
            <a:r>
              <a:rPr spc="-50" dirty="0"/>
              <a:t>style </a:t>
            </a:r>
            <a:r>
              <a:rPr spc="-45" dirty="0"/>
              <a:t>for</a:t>
            </a:r>
            <a:r>
              <a:rPr spc="-20" dirty="0"/>
              <a:t> </a:t>
            </a:r>
            <a:r>
              <a:rPr spc="-55" dirty="0"/>
              <a:t>Beamer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0352" y="3352413"/>
            <a:ext cx="21336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spc="-65" dirty="0"/>
              <a:t>‹Nº›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35" dirty="0"/>
              <a:t> </a:t>
            </a:r>
            <a:r>
              <a:rPr spc="-65" dirty="0"/>
              <a:t>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.vullers@cs.ru.n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cs.ru.nl/~pi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159"/>
            <a:ext cx="4610100" cy="29930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object 5"/>
          <p:cNvSpPr/>
          <p:nvPr/>
        </p:nvSpPr>
        <p:spPr>
          <a:xfrm>
            <a:off x="309193" y="73581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BE31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193" y="735812"/>
            <a:ext cx="3989704" cy="585442"/>
          </a:xfrm>
          <a:custGeom>
            <a:avLst/>
            <a:gdLst/>
            <a:ahLst/>
            <a:cxnLst/>
            <a:rect l="l" t="t" r="r" b="b"/>
            <a:pathLst>
              <a:path w="3989704" h="541019">
                <a:moveTo>
                  <a:pt x="3989654" y="0"/>
                </a:moveTo>
                <a:lnTo>
                  <a:pt x="0" y="0"/>
                </a:lnTo>
                <a:lnTo>
                  <a:pt x="0" y="489917"/>
                </a:lnTo>
                <a:lnTo>
                  <a:pt x="4008" y="509642"/>
                </a:lnTo>
                <a:lnTo>
                  <a:pt x="14922" y="525795"/>
                </a:lnTo>
                <a:lnTo>
                  <a:pt x="31075" y="536709"/>
                </a:lnTo>
                <a:lnTo>
                  <a:pt x="50800" y="540718"/>
                </a:lnTo>
                <a:lnTo>
                  <a:pt x="3938854" y="540718"/>
                </a:lnTo>
                <a:lnTo>
                  <a:pt x="3958579" y="536709"/>
                </a:lnTo>
                <a:lnTo>
                  <a:pt x="3974732" y="525795"/>
                </a:lnTo>
                <a:lnTo>
                  <a:pt x="3985646" y="509642"/>
                </a:lnTo>
                <a:lnTo>
                  <a:pt x="3989654" y="489917"/>
                </a:lnTo>
                <a:lnTo>
                  <a:pt x="3989654" y="0"/>
                </a:lnTo>
                <a:close/>
              </a:path>
            </a:pathLst>
          </a:custGeom>
          <a:solidFill>
            <a:srgbClr val="5D4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9343" y="968375"/>
            <a:ext cx="31889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PE" sz="1400" spc="20" dirty="0" smtClean="0">
                <a:solidFill>
                  <a:srgbClr val="FFFFFF"/>
                </a:solidFill>
                <a:latin typeface="Gill Sans MT"/>
                <a:cs typeface="Gill Sans MT"/>
              </a:rPr>
              <a:t>Titulo del tema</a:t>
            </a:r>
            <a:endParaRPr sz="1000" dirty="0">
              <a:latin typeface="PMingLiU"/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1146" y="2293924"/>
            <a:ext cx="30619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950"/>
              </a:lnSpc>
            </a:pPr>
            <a:r>
              <a:rPr lang="es-PE" sz="800" spc="-55" dirty="0" smtClean="0">
                <a:latin typeface="Verdana"/>
                <a:cs typeface="Verdana"/>
              </a:rPr>
              <a:t>Universidad de procedencia </a:t>
            </a:r>
            <a:endParaRPr sz="8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80492" y="3352413"/>
            <a:ext cx="59118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s-PE" spc="-20" dirty="0" smtClean="0"/>
              <a:t>Autor</a:t>
            </a:r>
            <a:endParaRPr spc="-1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fld id="{81D60167-4931-47E6-BA6A-407CBD079E47}" type="slidenum">
              <a:rPr spc="-65" dirty="0"/>
              <a:t>1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35" dirty="0"/>
              <a:t> </a:t>
            </a:r>
            <a:r>
              <a:rPr spc="-65" dirty="0"/>
              <a:t>7</a:t>
            </a:r>
          </a:p>
        </p:txBody>
      </p:sp>
      <p:sp>
        <p:nvSpPr>
          <p:cNvPr id="17" name="object 7"/>
          <p:cNvSpPr txBox="1"/>
          <p:nvPr/>
        </p:nvSpPr>
        <p:spPr>
          <a:xfrm>
            <a:off x="891743" y="1514187"/>
            <a:ext cx="318897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R="51435" algn="ctr">
              <a:lnSpc>
                <a:spcPct val="100000"/>
              </a:lnSpc>
            </a:pPr>
            <a:r>
              <a:rPr lang="es-PE" sz="1050" dirty="0" smtClean="0">
                <a:latin typeface="Tahoma"/>
                <a:cs typeface="Tahoma"/>
              </a:rPr>
              <a:t>Autor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957668" y="1839787"/>
            <a:ext cx="3188970" cy="347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4060" marR="786130" algn="ctr">
              <a:lnSpc>
                <a:spcPct val="112900"/>
              </a:lnSpc>
              <a:spcBef>
                <a:spcPts val="575"/>
              </a:spcBef>
            </a:pPr>
            <a:r>
              <a:rPr lang="es-PE" sz="1000" spc="140" dirty="0" err="1" smtClean="0">
                <a:latin typeface="PMingLiU"/>
                <a:cs typeface="PMingLiU"/>
                <a:hlinkClick r:id="rId3"/>
              </a:rPr>
              <a:t>orreo</a:t>
            </a:r>
            <a:r>
              <a:rPr sz="1000" spc="140" dirty="0" smtClean="0">
                <a:latin typeface="PMingLiU"/>
                <a:cs typeface="PMingLiU"/>
                <a:hlinkClick r:id="rId3"/>
              </a:rPr>
              <a:t>@cs.ru.nl </a:t>
            </a:r>
            <a:r>
              <a:rPr sz="1000" spc="140" dirty="0" smtClean="0">
                <a:latin typeface="PMingLiU"/>
                <a:cs typeface="PMingLiU"/>
              </a:rPr>
              <a:t> </a:t>
            </a:r>
            <a:r>
              <a:rPr sz="1000" spc="145" dirty="0" smtClean="0">
                <a:latin typeface="PMingLiU"/>
                <a:cs typeface="PMingLiU"/>
                <a:hlinkClick r:id="rId4"/>
              </a:rPr>
              <a:t>http</a:t>
            </a:r>
            <a:r>
              <a:rPr sz="1000" spc="145" dirty="0">
                <a:latin typeface="PMingLiU"/>
                <a:cs typeface="PMingLiU"/>
                <a:hlinkClick r:id="rId4"/>
              </a:rPr>
              <a:t>://www.cs.ru.nl/</a:t>
            </a:r>
            <a:r>
              <a:rPr sz="1500" spc="22" baseline="-11111" dirty="0">
                <a:latin typeface="PMingLiU"/>
                <a:cs typeface="PMingLiU"/>
                <a:hlinkClick r:id="rId4"/>
              </a:rPr>
              <a:t>~</a:t>
            </a:r>
            <a:r>
              <a:rPr sz="1000" spc="90" dirty="0">
                <a:latin typeface="PMingLiU"/>
                <a:cs typeface="PMingLiU"/>
                <a:hlinkClick r:id="rId4"/>
              </a:rPr>
              <a:t>pim/</a:t>
            </a:r>
            <a:endParaRPr sz="1000" dirty="0">
              <a:latin typeface="PMingLiU"/>
              <a:cs typeface="PMingLiU"/>
            </a:endParaRPr>
          </a:p>
        </p:txBody>
      </p:sp>
      <p:sp>
        <p:nvSpPr>
          <p:cNvPr id="19" name="object 8"/>
          <p:cNvSpPr txBox="1"/>
          <p:nvPr/>
        </p:nvSpPr>
        <p:spPr>
          <a:xfrm>
            <a:off x="843280" y="2613842"/>
            <a:ext cx="3061970" cy="502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541020" marR="522605" algn="ctr">
              <a:lnSpc>
                <a:spcPct val="102600"/>
              </a:lnSpc>
            </a:pPr>
            <a:r>
              <a:rPr lang="es-PE" sz="1050" spc="-40" dirty="0" smtClean="0">
                <a:latin typeface="Tahoma"/>
                <a:cs typeface="Tahoma"/>
              </a:rPr>
              <a:t>Fecha de conferencia</a:t>
            </a:r>
          </a:p>
          <a:p>
            <a:pPr marL="541020" marR="522605" algn="ctr">
              <a:lnSpc>
                <a:spcPct val="102600"/>
              </a:lnSpc>
            </a:pPr>
            <a:r>
              <a:rPr lang="es-PE" sz="1050" spc="-40" dirty="0" smtClean="0">
                <a:latin typeface="Tahoma"/>
                <a:cs typeface="Tahoma"/>
              </a:rPr>
              <a:t>Arequipa 2016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21" name="object 4"/>
          <p:cNvSpPr txBox="1"/>
          <p:nvPr/>
        </p:nvSpPr>
        <p:spPr>
          <a:xfrm>
            <a:off x="836076" y="244289"/>
            <a:ext cx="107922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PE" sz="900" b="1" spc="-60" dirty="0" smtClean="0">
                <a:solidFill>
                  <a:srgbClr val="FFFFFF"/>
                </a:solidFill>
                <a:latin typeface="Tahoma"/>
                <a:cs typeface="Tahoma"/>
              </a:rPr>
              <a:t>CITIE 2016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359" y="1884001"/>
            <a:ext cx="1059116" cy="1065574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49"/>
          <a:stretch/>
        </p:blipFill>
        <p:spPr>
          <a:xfrm>
            <a:off x="0" y="3178175"/>
            <a:ext cx="4610100" cy="304800"/>
          </a:xfrm>
          <a:prstGeom prst="rect">
            <a:avLst/>
          </a:prstGeom>
        </p:spPr>
      </p:pic>
      <p:sp>
        <p:nvSpPr>
          <p:cNvPr id="34" name="object 3"/>
          <p:cNvSpPr/>
          <p:nvPr/>
        </p:nvSpPr>
        <p:spPr>
          <a:xfrm>
            <a:off x="0" y="-22225"/>
            <a:ext cx="2305050" cy="449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"/>
          <p:cNvSpPr/>
          <p:nvPr/>
        </p:nvSpPr>
        <p:spPr>
          <a:xfrm>
            <a:off x="2305050" y="-22225"/>
            <a:ext cx="2305050" cy="449160"/>
          </a:xfrm>
          <a:prstGeom prst="rect">
            <a:avLst/>
          </a:prstGeom>
          <a:solidFill>
            <a:srgbClr val="5D4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"/>
          <p:cNvSpPr txBox="1"/>
          <p:nvPr/>
        </p:nvSpPr>
        <p:spPr>
          <a:xfrm>
            <a:off x="857250" y="125776"/>
            <a:ext cx="107922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PE" sz="900" b="1" spc="-60" dirty="0" smtClean="0">
                <a:solidFill>
                  <a:srgbClr val="FFFFFF"/>
                </a:solidFill>
                <a:latin typeface="Tahoma"/>
                <a:cs typeface="Tahoma"/>
              </a:rPr>
              <a:t>CITIE 2016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39" name="object 4"/>
          <p:cNvSpPr txBox="1"/>
          <p:nvPr/>
        </p:nvSpPr>
        <p:spPr>
          <a:xfrm>
            <a:off x="2436815" y="78130"/>
            <a:ext cx="18552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PE" sz="900" b="1" spc="-60" dirty="0" smtClean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s-ES" sz="9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Congreso Internacional de Tendencias en Innovación Educativa </a:t>
            </a:r>
            <a:endParaRPr sz="9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3"/>
          <p:cNvSpPr/>
          <p:nvPr/>
        </p:nvSpPr>
        <p:spPr>
          <a:xfrm>
            <a:off x="0" y="-22225"/>
            <a:ext cx="2305050" cy="449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30" y="1501775"/>
            <a:ext cx="1632257" cy="1642210"/>
          </a:xfrm>
          <a:prstGeom prst="rect">
            <a:avLst/>
          </a:prstGeom>
        </p:spPr>
      </p:pic>
      <p:sp>
        <p:nvSpPr>
          <p:cNvPr id="14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432892" y="3504813"/>
            <a:ext cx="59118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s-PE" spc="-20" dirty="0" smtClean="0"/>
              <a:t>Autor</a:t>
            </a:r>
            <a:endParaRPr spc="-15" dirty="0"/>
          </a:p>
        </p:txBody>
      </p:sp>
      <p:sp>
        <p:nvSpPr>
          <p:cNvPr id="15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492752" y="3504813"/>
            <a:ext cx="21336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fld id="{81D60167-4931-47E6-BA6A-407CBD079E47}" type="slidenum">
              <a:rPr spc="-65" dirty="0"/>
              <a:t>2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35" dirty="0"/>
              <a:t> </a:t>
            </a:r>
            <a:r>
              <a:rPr spc="-65" dirty="0"/>
              <a:t>7</a:t>
            </a:r>
          </a:p>
        </p:txBody>
      </p:sp>
      <p:sp>
        <p:nvSpPr>
          <p:cNvPr id="19" name="object 3"/>
          <p:cNvSpPr/>
          <p:nvPr/>
        </p:nvSpPr>
        <p:spPr>
          <a:xfrm>
            <a:off x="2305050" y="-22225"/>
            <a:ext cx="2305050" cy="449160"/>
          </a:xfrm>
          <a:prstGeom prst="rect">
            <a:avLst/>
          </a:prstGeom>
          <a:solidFill>
            <a:srgbClr val="5D4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/>
          <p:cNvSpPr txBox="1"/>
          <p:nvPr/>
        </p:nvSpPr>
        <p:spPr>
          <a:xfrm>
            <a:off x="672083" y="125799"/>
            <a:ext cx="107922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PE" sz="900" b="1" spc="-60" dirty="0" smtClean="0">
                <a:solidFill>
                  <a:srgbClr val="FFFFFF"/>
                </a:solidFill>
                <a:latin typeface="Tahoma"/>
                <a:cs typeface="Tahoma"/>
              </a:rPr>
              <a:t>CITIE 2016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49"/>
          <a:stretch/>
        </p:blipFill>
        <p:spPr>
          <a:xfrm>
            <a:off x="7375" y="3178175"/>
            <a:ext cx="4610100" cy="304800"/>
          </a:xfrm>
          <a:prstGeom prst="rect">
            <a:avLst/>
          </a:prstGeom>
        </p:spPr>
      </p:pic>
      <p:sp>
        <p:nvSpPr>
          <p:cNvPr id="24" name="object 5"/>
          <p:cNvSpPr/>
          <p:nvPr/>
        </p:nvSpPr>
        <p:spPr>
          <a:xfrm>
            <a:off x="0" y="426935"/>
            <a:ext cx="4604410" cy="26064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5D47E7"/>
              </a:gs>
            </a:gsLst>
            <a:lin ang="1080000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6"/>
          <p:cNvSpPr txBox="1"/>
          <p:nvPr/>
        </p:nvSpPr>
        <p:spPr>
          <a:xfrm>
            <a:off x="197218" y="434975"/>
            <a:ext cx="95478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PE" sz="1400" spc="-10" dirty="0" smtClean="0">
                <a:solidFill>
                  <a:srgbClr val="FFFFFF"/>
                </a:solidFill>
                <a:latin typeface="Gill Sans MT"/>
                <a:cs typeface="Gill Sans MT"/>
              </a:rPr>
              <a:t>Contenido</a:t>
            </a:r>
            <a:endParaRPr sz="1400" dirty="0">
              <a:latin typeface="Gill Sans MT"/>
              <a:cs typeface="Gill Sans MT"/>
            </a:endParaRPr>
          </a:p>
        </p:txBody>
      </p:sp>
      <p:sp>
        <p:nvSpPr>
          <p:cNvPr id="28" name="object 7"/>
          <p:cNvSpPr txBox="1"/>
          <p:nvPr/>
        </p:nvSpPr>
        <p:spPr>
          <a:xfrm>
            <a:off x="347294" y="910991"/>
            <a:ext cx="1421130" cy="2190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226200"/>
              </a:lnSpc>
            </a:pPr>
            <a:r>
              <a:rPr sz="1050" spc="-35" dirty="0" err="1">
                <a:solidFill>
                  <a:srgbClr val="0000FF"/>
                </a:solidFill>
                <a:latin typeface="Tahoma"/>
                <a:cs typeface="Tahoma"/>
              </a:rPr>
              <a:t>Introduc</a:t>
            </a:r>
            <a:r>
              <a:rPr lang="es-PE" sz="1050" spc="-35" dirty="0" err="1" smtClean="0">
                <a:solidFill>
                  <a:srgbClr val="0000FF"/>
                </a:solidFill>
                <a:latin typeface="Tahoma"/>
                <a:cs typeface="Tahoma"/>
              </a:rPr>
              <a:t>ción</a:t>
            </a:r>
            <a:endParaRPr sz="1050" spc="-35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12700" marR="5080">
              <a:lnSpc>
                <a:spcPct val="226200"/>
              </a:lnSpc>
            </a:pPr>
            <a:r>
              <a:rPr lang="es-PE" sz="1050" spc="-35" dirty="0">
                <a:solidFill>
                  <a:srgbClr val="0000FF"/>
                </a:solidFill>
                <a:latin typeface="Tahoma"/>
                <a:cs typeface="Tahoma"/>
              </a:rPr>
              <a:t>Antecedentes</a:t>
            </a:r>
            <a:endParaRPr lang="es-PE" sz="1050" spc="-35" dirty="0">
              <a:solidFill>
                <a:srgbClr val="0000FF"/>
              </a:solidFill>
              <a:latin typeface="Tahoma"/>
              <a:cs typeface="Tahoma"/>
              <a:hlinkClick r:id="rId5" action="ppaction://hlinksldjump"/>
            </a:endParaRPr>
          </a:p>
          <a:p>
            <a:pPr marL="12700" marR="5080">
              <a:lnSpc>
                <a:spcPct val="226200"/>
              </a:lnSpc>
            </a:pPr>
            <a:r>
              <a:rPr lang="es-PE" sz="1050" spc="-35" dirty="0" smtClean="0">
                <a:solidFill>
                  <a:srgbClr val="0000FF"/>
                </a:solidFill>
                <a:latin typeface="Tahoma"/>
                <a:cs typeface="Tahoma"/>
              </a:rPr>
              <a:t>Importancia del tema</a:t>
            </a:r>
            <a:endParaRPr lang="es-PE" sz="1050" spc="-35" dirty="0" smtClean="0">
              <a:solidFill>
                <a:srgbClr val="0000FF"/>
              </a:solidFill>
              <a:latin typeface="Tahoma"/>
              <a:cs typeface="Tahoma"/>
              <a:hlinkClick r:id="rId6" action="ppaction://hlinksldjump"/>
            </a:endParaRPr>
          </a:p>
          <a:p>
            <a:pPr marL="12700" marR="5080">
              <a:lnSpc>
                <a:spcPct val="226200"/>
              </a:lnSpc>
            </a:pPr>
            <a:r>
              <a:rPr sz="1050" spc="-35" dirty="0" smtClean="0">
                <a:solidFill>
                  <a:srgbClr val="0000FF"/>
                </a:solidFill>
                <a:latin typeface="Tahoma"/>
                <a:cs typeface="Tahoma"/>
              </a:rPr>
              <a:t>Conclusion</a:t>
            </a:r>
            <a:endParaRPr lang="es-PE" sz="1050" spc="-35" dirty="0" smtClean="0">
              <a:solidFill>
                <a:srgbClr val="0000FF"/>
              </a:solidFill>
              <a:latin typeface="Tahoma"/>
              <a:cs typeface="Tahoma"/>
            </a:endParaRPr>
          </a:p>
          <a:p>
            <a:pPr marL="12700" marR="5080">
              <a:lnSpc>
                <a:spcPct val="226200"/>
              </a:lnSpc>
            </a:pPr>
            <a:r>
              <a:rPr lang="es-PE" sz="1050" spc="-35" dirty="0" err="1" smtClean="0">
                <a:solidFill>
                  <a:srgbClr val="0000FF"/>
                </a:solidFill>
                <a:latin typeface="Tahoma"/>
                <a:cs typeface="Tahoma"/>
              </a:rPr>
              <a:t>Analisis</a:t>
            </a:r>
            <a:r>
              <a:rPr lang="es-PE" sz="1050" spc="-35" dirty="0" smtClean="0">
                <a:solidFill>
                  <a:srgbClr val="0000FF"/>
                </a:solidFill>
                <a:latin typeface="Tahoma"/>
                <a:cs typeface="Tahoma"/>
              </a:rPr>
              <a:t> </a:t>
            </a:r>
          </a:p>
          <a:p>
            <a:pPr marL="12700" marR="5080">
              <a:lnSpc>
                <a:spcPct val="226200"/>
              </a:lnSpc>
            </a:pPr>
            <a:r>
              <a:rPr lang="es-PE" sz="1050" spc="-35" dirty="0" smtClean="0">
                <a:solidFill>
                  <a:srgbClr val="0000FF"/>
                </a:solidFill>
                <a:latin typeface="Tahoma"/>
                <a:cs typeface="Tahoma"/>
              </a:rPr>
              <a:t>conclusión</a:t>
            </a:r>
            <a:endParaRPr sz="1050" dirty="0">
              <a:solidFill>
                <a:srgbClr val="0000FF"/>
              </a:solidFill>
              <a:latin typeface="Tahoma"/>
              <a:cs typeface="Tahoma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2436815" y="78130"/>
            <a:ext cx="18552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PE" sz="900" b="1" spc="-60" dirty="0" smtClean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s-ES" sz="9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Congreso Internacional de Tendencias en Innovación Educativa </a:t>
            </a:r>
            <a:endParaRPr sz="9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5" y="0"/>
            <a:ext cx="387735" cy="39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3"/>
          <p:cNvSpPr/>
          <p:nvPr/>
        </p:nvSpPr>
        <p:spPr>
          <a:xfrm>
            <a:off x="0" y="-22225"/>
            <a:ext cx="2305050" cy="449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30" y="1501775"/>
            <a:ext cx="1632257" cy="1642210"/>
          </a:xfrm>
          <a:prstGeom prst="rect">
            <a:avLst/>
          </a:prstGeom>
        </p:spPr>
      </p:pic>
      <p:sp>
        <p:nvSpPr>
          <p:cNvPr id="14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432892" y="3504813"/>
            <a:ext cx="59118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s-PE" spc="-20" dirty="0" smtClean="0"/>
              <a:t>Autor</a:t>
            </a:r>
            <a:endParaRPr spc="-15" dirty="0"/>
          </a:p>
        </p:txBody>
      </p:sp>
      <p:sp>
        <p:nvSpPr>
          <p:cNvPr id="15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492752" y="3504813"/>
            <a:ext cx="21336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fld id="{81D60167-4931-47E6-BA6A-407CBD079E47}" type="slidenum">
              <a:rPr spc="-65" dirty="0"/>
              <a:t>3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35" dirty="0"/>
              <a:t> </a:t>
            </a:r>
            <a:r>
              <a:rPr spc="-65" dirty="0"/>
              <a:t>7</a:t>
            </a:r>
          </a:p>
        </p:txBody>
      </p:sp>
      <p:sp>
        <p:nvSpPr>
          <p:cNvPr id="19" name="object 3"/>
          <p:cNvSpPr/>
          <p:nvPr/>
        </p:nvSpPr>
        <p:spPr>
          <a:xfrm>
            <a:off x="2305050" y="-22225"/>
            <a:ext cx="2305050" cy="449160"/>
          </a:xfrm>
          <a:prstGeom prst="rect">
            <a:avLst/>
          </a:prstGeom>
          <a:solidFill>
            <a:srgbClr val="5D4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/>
          <p:cNvSpPr txBox="1"/>
          <p:nvPr/>
        </p:nvSpPr>
        <p:spPr>
          <a:xfrm>
            <a:off x="672083" y="125799"/>
            <a:ext cx="107922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PE" sz="900" b="1" spc="-60" dirty="0" smtClean="0">
                <a:solidFill>
                  <a:srgbClr val="FFFFFF"/>
                </a:solidFill>
                <a:latin typeface="Tahoma"/>
                <a:cs typeface="Tahoma"/>
              </a:rPr>
              <a:t>CITIE 2016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49"/>
          <a:stretch/>
        </p:blipFill>
        <p:spPr>
          <a:xfrm>
            <a:off x="7375" y="3178175"/>
            <a:ext cx="4610100" cy="304800"/>
          </a:xfrm>
          <a:prstGeom prst="rect">
            <a:avLst/>
          </a:prstGeom>
        </p:spPr>
      </p:pic>
      <p:sp>
        <p:nvSpPr>
          <p:cNvPr id="24" name="object 5"/>
          <p:cNvSpPr/>
          <p:nvPr/>
        </p:nvSpPr>
        <p:spPr>
          <a:xfrm>
            <a:off x="0" y="426935"/>
            <a:ext cx="4604410" cy="26064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5D47E7"/>
              </a:gs>
            </a:gsLst>
            <a:lin ang="1080000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6"/>
          <p:cNvSpPr txBox="1"/>
          <p:nvPr/>
        </p:nvSpPr>
        <p:spPr>
          <a:xfrm>
            <a:off x="197218" y="434975"/>
            <a:ext cx="95478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s-419" sz="1400" dirty="0" smtClean="0">
                <a:solidFill>
                  <a:srgbClr val="FFFFFF"/>
                </a:solidFill>
                <a:latin typeface="Gill Sans MT"/>
                <a:cs typeface="Gill Sans MT"/>
              </a:rPr>
              <a:t>Introducción </a:t>
            </a:r>
            <a:endParaRPr lang="es-419" sz="14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endParaRPr sz="1400" dirty="0">
              <a:latin typeface="Gill Sans MT"/>
              <a:cs typeface="Gill Sans MT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2436815" y="78130"/>
            <a:ext cx="18552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PE" sz="900" b="1" spc="-60" dirty="0" smtClean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s-ES" sz="9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Congreso Internacional de Tendencias en Innovación Educativa </a:t>
            </a:r>
            <a:endParaRPr sz="9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5" y="0"/>
            <a:ext cx="387735" cy="390099"/>
          </a:xfrm>
          <a:prstGeom prst="rect">
            <a:avLst/>
          </a:prstGeom>
        </p:spPr>
      </p:pic>
      <p:sp>
        <p:nvSpPr>
          <p:cNvPr id="16" name="object 7"/>
          <p:cNvSpPr txBox="1"/>
          <p:nvPr/>
        </p:nvSpPr>
        <p:spPr>
          <a:xfrm>
            <a:off x="491858" y="1479334"/>
            <a:ext cx="3430904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indent="-132080">
              <a:lnSpc>
                <a:spcPct val="100000"/>
              </a:lnSpc>
              <a:buClr>
                <a:srgbClr val="BE3119"/>
              </a:buClr>
              <a:buSzPct val="95238"/>
              <a:buFont typeface="Verdana"/>
              <a:buChar char="•"/>
              <a:tabLst>
                <a:tab pos="145415" algn="l"/>
              </a:tabLst>
            </a:pPr>
            <a:r>
              <a:rPr lang="es-PE" sz="1050" spc="-5" dirty="0" smtClean="0">
                <a:latin typeface="Tahoma"/>
                <a:cs typeface="Tahoma"/>
              </a:rPr>
              <a:t>Ejemplo corto 1</a:t>
            </a:r>
            <a:endParaRPr sz="1050" dirty="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buClr>
                <a:srgbClr val="BE3119"/>
              </a:buClr>
              <a:buSzPct val="95238"/>
              <a:buFont typeface="Verdana"/>
              <a:buChar char="•"/>
              <a:tabLst>
                <a:tab pos="145415" algn="l"/>
              </a:tabLst>
            </a:pPr>
            <a:r>
              <a:rPr lang="es-PE" sz="1050" spc="-5" dirty="0" smtClean="0">
                <a:latin typeface="Tahoma"/>
                <a:cs typeface="Tahoma"/>
              </a:rPr>
              <a:t>Ejemplo corto 2</a:t>
            </a:r>
            <a:endParaRPr lang="es-PE" sz="1050" dirty="0" smtClean="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buClr>
                <a:srgbClr val="BE3119"/>
              </a:buClr>
              <a:buSzPct val="95238"/>
              <a:buFont typeface="Verdana"/>
              <a:buChar char="•"/>
              <a:tabLst>
                <a:tab pos="145415" algn="l"/>
              </a:tabLst>
            </a:pPr>
            <a:r>
              <a:rPr lang="es-PE" sz="1050" spc="-5" dirty="0" smtClean="0">
                <a:latin typeface="Tahoma"/>
                <a:cs typeface="Tahoma"/>
              </a:rPr>
              <a:t>Ejemplo corto 3</a:t>
            </a:r>
            <a:endParaRPr lang="es-PE" sz="1050" dirty="0" smtClean="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buClr>
                <a:srgbClr val="BE3119"/>
              </a:buClr>
              <a:buSzPct val="95238"/>
              <a:buFont typeface="Verdana"/>
              <a:buChar char="•"/>
              <a:tabLst>
                <a:tab pos="145415" algn="l"/>
              </a:tabLst>
            </a:pPr>
            <a:r>
              <a:rPr lang="es-PE" sz="1050" spc="-5" dirty="0" smtClean="0">
                <a:latin typeface="Tahoma"/>
                <a:cs typeface="Tahoma"/>
              </a:rPr>
              <a:t>Ejemplo corto 4</a:t>
            </a:r>
            <a:endParaRPr lang="es-PE" sz="10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5985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3"/>
          <p:cNvSpPr/>
          <p:nvPr/>
        </p:nvSpPr>
        <p:spPr>
          <a:xfrm>
            <a:off x="0" y="-22225"/>
            <a:ext cx="2305050" cy="449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30" y="1501775"/>
            <a:ext cx="1632257" cy="1642210"/>
          </a:xfrm>
          <a:prstGeom prst="rect">
            <a:avLst/>
          </a:prstGeom>
        </p:spPr>
      </p:pic>
      <p:sp>
        <p:nvSpPr>
          <p:cNvPr id="14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432892" y="3504813"/>
            <a:ext cx="59118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s-PE" spc="-20" dirty="0" smtClean="0"/>
              <a:t>Autor</a:t>
            </a:r>
            <a:endParaRPr spc="-15" dirty="0"/>
          </a:p>
        </p:txBody>
      </p:sp>
      <p:sp>
        <p:nvSpPr>
          <p:cNvPr id="15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492752" y="3504813"/>
            <a:ext cx="21336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fld id="{81D60167-4931-47E6-BA6A-407CBD079E47}" type="slidenum">
              <a:rPr spc="-65" dirty="0"/>
              <a:t>4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35" dirty="0"/>
              <a:t> </a:t>
            </a:r>
            <a:r>
              <a:rPr spc="-65" dirty="0"/>
              <a:t>7</a:t>
            </a:r>
          </a:p>
        </p:txBody>
      </p:sp>
      <p:sp>
        <p:nvSpPr>
          <p:cNvPr id="19" name="object 3"/>
          <p:cNvSpPr/>
          <p:nvPr/>
        </p:nvSpPr>
        <p:spPr>
          <a:xfrm>
            <a:off x="2305050" y="-22225"/>
            <a:ext cx="2305050" cy="449160"/>
          </a:xfrm>
          <a:prstGeom prst="rect">
            <a:avLst/>
          </a:prstGeom>
          <a:solidFill>
            <a:srgbClr val="5D4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/>
          <p:cNvSpPr txBox="1"/>
          <p:nvPr/>
        </p:nvSpPr>
        <p:spPr>
          <a:xfrm>
            <a:off x="672083" y="125799"/>
            <a:ext cx="107922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PE" sz="900" b="1" spc="-60" dirty="0" smtClean="0">
                <a:solidFill>
                  <a:srgbClr val="FFFFFF"/>
                </a:solidFill>
                <a:latin typeface="Tahoma"/>
                <a:cs typeface="Tahoma"/>
              </a:rPr>
              <a:t>CITIE 2016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49"/>
          <a:stretch/>
        </p:blipFill>
        <p:spPr>
          <a:xfrm>
            <a:off x="7375" y="3178175"/>
            <a:ext cx="4610100" cy="304800"/>
          </a:xfrm>
          <a:prstGeom prst="rect">
            <a:avLst/>
          </a:prstGeom>
        </p:spPr>
      </p:pic>
      <p:sp>
        <p:nvSpPr>
          <p:cNvPr id="24" name="object 5"/>
          <p:cNvSpPr/>
          <p:nvPr/>
        </p:nvSpPr>
        <p:spPr>
          <a:xfrm>
            <a:off x="0" y="426935"/>
            <a:ext cx="4604410" cy="26064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5D47E7"/>
              </a:gs>
            </a:gsLst>
            <a:lin ang="1080000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6"/>
          <p:cNvSpPr txBox="1"/>
          <p:nvPr/>
        </p:nvSpPr>
        <p:spPr>
          <a:xfrm>
            <a:off x="197218" y="434975"/>
            <a:ext cx="111723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PE" sz="1400" dirty="0">
                <a:solidFill>
                  <a:srgbClr val="FFFFFF"/>
                </a:solidFill>
                <a:latin typeface="Gill Sans MT"/>
                <a:cs typeface="Gill Sans MT"/>
              </a:rPr>
              <a:t>Antecedentes</a:t>
            </a:r>
            <a:endParaRPr sz="1400" dirty="0">
              <a:latin typeface="Gill Sans MT"/>
              <a:cs typeface="Gill Sans MT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2436815" y="78130"/>
            <a:ext cx="18552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PE" sz="900" b="1" spc="-60" dirty="0" smtClean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s-ES" sz="9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Congreso Internacional de Tendencias en Innovación Educativa </a:t>
            </a:r>
            <a:endParaRPr sz="9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5" y="0"/>
            <a:ext cx="387735" cy="390099"/>
          </a:xfrm>
          <a:prstGeom prst="rect">
            <a:avLst/>
          </a:prstGeom>
        </p:spPr>
      </p:pic>
      <p:sp>
        <p:nvSpPr>
          <p:cNvPr id="16" name="object 2"/>
          <p:cNvSpPr txBox="1"/>
          <p:nvPr/>
        </p:nvSpPr>
        <p:spPr>
          <a:xfrm>
            <a:off x="1371155" y="9868"/>
            <a:ext cx="838200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98780" algn="r">
              <a:lnSpc>
                <a:spcPts val="650"/>
              </a:lnSpc>
            </a:pPr>
            <a:r>
              <a:rPr lang="es-PE" sz="600" spc="-60" dirty="0" smtClean="0">
                <a:solidFill>
                  <a:schemeClr val="bg1"/>
                </a:solidFill>
                <a:latin typeface="Verdana"/>
                <a:cs typeface="Verdana"/>
              </a:rPr>
              <a:t>Introducción</a:t>
            </a:r>
          </a:p>
          <a:p>
            <a:pPr marL="12700" marR="5080" indent="398780" algn="r">
              <a:lnSpc>
                <a:spcPts val="650"/>
              </a:lnSpc>
            </a:pPr>
            <a:r>
              <a:rPr lang="es-PE" sz="600" spc="-60" dirty="0" smtClean="0">
                <a:solidFill>
                  <a:schemeClr val="bg1"/>
                </a:solidFill>
                <a:latin typeface="Verdana"/>
                <a:cs typeface="Verdana"/>
              </a:rPr>
              <a:t>Antecedente</a:t>
            </a:r>
          </a:p>
          <a:p>
            <a:pPr marL="12700" marR="5080" indent="398780" algn="r">
              <a:lnSpc>
                <a:spcPts val="650"/>
              </a:lnSpc>
            </a:pPr>
            <a:r>
              <a:rPr lang="es-PE" sz="600" spc="-60" dirty="0" smtClean="0">
                <a:solidFill>
                  <a:schemeClr val="bg1"/>
                </a:solidFill>
                <a:latin typeface="Verdana"/>
                <a:cs typeface="Verdana"/>
              </a:rPr>
              <a:t>Importancia</a:t>
            </a:r>
          </a:p>
          <a:p>
            <a:pPr marL="12700" marR="5080" indent="398780" algn="r">
              <a:lnSpc>
                <a:spcPts val="650"/>
              </a:lnSpc>
            </a:pPr>
            <a:r>
              <a:rPr lang="es-PE" sz="600" spc="-60" dirty="0" smtClean="0">
                <a:solidFill>
                  <a:schemeClr val="bg1"/>
                </a:solidFill>
                <a:latin typeface="Verdana"/>
                <a:cs typeface="Verdana"/>
              </a:rPr>
              <a:t>Análisis</a:t>
            </a:r>
          </a:p>
          <a:p>
            <a:pPr marL="12700" marR="5080" indent="398780" algn="r">
              <a:lnSpc>
                <a:spcPts val="650"/>
              </a:lnSpc>
            </a:pPr>
            <a:r>
              <a:rPr lang="es-PE" sz="600" spc="-60" dirty="0" smtClean="0">
                <a:solidFill>
                  <a:schemeClr val="bg1"/>
                </a:solidFill>
                <a:latin typeface="Verdana"/>
                <a:cs typeface="Verdana"/>
              </a:rPr>
              <a:t>Conclusión</a:t>
            </a:r>
          </a:p>
        </p:txBody>
      </p:sp>
      <p:sp>
        <p:nvSpPr>
          <p:cNvPr id="18" name="object 6"/>
          <p:cNvSpPr/>
          <p:nvPr/>
        </p:nvSpPr>
        <p:spPr>
          <a:xfrm>
            <a:off x="309193" y="1102423"/>
            <a:ext cx="3989704" cy="203200"/>
          </a:xfrm>
          <a:custGeom>
            <a:avLst/>
            <a:gdLst/>
            <a:ahLst/>
            <a:cxnLst/>
            <a:rect l="l" t="t" r="r" b="b"/>
            <a:pathLst>
              <a:path w="3989704" h="20320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2585"/>
                </a:lnTo>
                <a:lnTo>
                  <a:pt x="3989654" y="202585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8"/>
          <p:cNvSpPr/>
          <p:nvPr/>
        </p:nvSpPr>
        <p:spPr>
          <a:xfrm>
            <a:off x="309193" y="1336626"/>
            <a:ext cx="3989704" cy="196850"/>
          </a:xfrm>
          <a:custGeom>
            <a:avLst/>
            <a:gdLst/>
            <a:ahLst/>
            <a:cxnLst/>
            <a:rect l="l" t="t" r="r" b="b"/>
            <a:pathLst>
              <a:path w="3989704" h="196850">
                <a:moveTo>
                  <a:pt x="3989654" y="0"/>
                </a:moveTo>
                <a:lnTo>
                  <a:pt x="0" y="0"/>
                </a:lnTo>
                <a:lnTo>
                  <a:pt x="0" y="145933"/>
                </a:lnTo>
                <a:lnTo>
                  <a:pt x="4008" y="165657"/>
                </a:lnTo>
                <a:lnTo>
                  <a:pt x="14922" y="181810"/>
                </a:lnTo>
                <a:lnTo>
                  <a:pt x="31075" y="192725"/>
                </a:lnTo>
                <a:lnTo>
                  <a:pt x="50800" y="196733"/>
                </a:lnTo>
                <a:lnTo>
                  <a:pt x="3938854" y="196733"/>
                </a:lnTo>
                <a:lnTo>
                  <a:pt x="3958579" y="192725"/>
                </a:lnTo>
                <a:lnTo>
                  <a:pt x="3974732" y="181810"/>
                </a:lnTo>
                <a:lnTo>
                  <a:pt x="3985646" y="165657"/>
                </a:lnTo>
                <a:lnTo>
                  <a:pt x="3989654" y="145933"/>
                </a:lnTo>
                <a:lnTo>
                  <a:pt x="398965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9"/>
          <p:cNvSpPr/>
          <p:nvPr/>
        </p:nvSpPr>
        <p:spPr>
          <a:xfrm>
            <a:off x="309193" y="1659889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1"/>
          <p:cNvSpPr/>
          <p:nvPr/>
        </p:nvSpPr>
        <p:spPr>
          <a:xfrm>
            <a:off x="309193" y="1879329"/>
            <a:ext cx="3989704" cy="1006475"/>
          </a:xfrm>
          <a:custGeom>
            <a:avLst/>
            <a:gdLst/>
            <a:ahLst/>
            <a:cxnLst/>
            <a:rect l="l" t="t" r="r" b="b"/>
            <a:pathLst>
              <a:path w="3989704" h="1006475">
                <a:moveTo>
                  <a:pt x="3989654" y="0"/>
                </a:moveTo>
                <a:lnTo>
                  <a:pt x="0" y="0"/>
                </a:lnTo>
                <a:lnTo>
                  <a:pt x="0" y="955285"/>
                </a:lnTo>
                <a:lnTo>
                  <a:pt x="4008" y="975009"/>
                </a:lnTo>
                <a:lnTo>
                  <a:pt x="14922" y="991162"/>
                </a:lnTo>
                <a:lnTo>
                  <a:pt x="31075" y="1002076"/>
                </a:lnTo>
                <a:lnTo>
                  <a:pt x="50800" y="1006085"/>
                </a:lnTo>
                <a:lnTo>
                  <a:pt x="3938854" y="1006085"/>
                </a:lnTo>
                <a:lnTo>
                  <a:pt x="3958579" y="1002076"/>
                </a:lnTo>
                <a:lnTo>
                  <a:pt x="3974732" y="991162"/>
                </a:lnTo>
                <a:lnTo>
                  <a:pt x="3985646" y="975009"/>
                </a:lnTo>
                <a:lnTo>
                  <a:pt x="3989654" y="955285"/>
                </a:lnTo>
                <a:lnTo>
                  <a:pt x="398965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2"/>
          <p:cNvSpPr txBox="1"/>
          <p:nvPr/>
        </p:nvSpPr>
        <p:spPr>
          <a:xfrm>
            <a:off x="197218" y="463677"/>
            <a:ext cx="3933825" cy="245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400" dirty="0" smtClean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0" dirty="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</a:pPr>
            <a:r>
              <a:rPr lang="es-PE" sz="1200" spc="5" dirty="0" smtClean="0">
                <a:solidFill>
                  <a:srgbClr val="FFFFFF"/>
                </a:solidFill>
                <a:latin typeface="Gill Sans MT"/>
                <a:cs typeface="Gill Sans MT"/>
              </a:rPr>
              <a:t>Titulo</a:t>
            </a:r>
            <a:endParaRPr sz="1200" dirty="0">
              <a:latin typeface="Gill Sans MT"/>
              <a:cs typeface="Gill Sans MT"/>
            </a:endParaRPr>
          </a:p>
          <a:p>
            <a:pPr marL="162560">
              <a:lnSpc>
                <a:spcPct val="100000"/>
              </a:lnSpc>
              <a:spcBef>
                <a:spcPts val="330"/>
              </a:spcBef>
            </a:pPr>
            <a:r>
              <a:rPr lang="es-PE" sz="1050" spc="-110" dirty="0" smtClean="0">
                <a:latin typeface="Tahoma"/>
                <a:cs typeface="Tahoma"/>
              </a:rPr>
              <a:t>Comentario</a:t>
            </a:r>
            <a:r>
              <a:rPr sz="1050" spc="-110" dirty="0" smtClean="0">
                <a:latin typeface="Tahoma"/>
                <a:cs typeface="Tahoma"/>
              </a:rPr>
              <a:t>.</a:t>
            </a:r>
            <a:endParaRPr sz="10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</a:pPr>
            <a:r>
              <a:rPr lang="es-PE" sz="1200" spc="5" dirty="0" smtClean="0">
                <a:solidFill>
                  <a:srgbClr val="FFFFFF"/>
                </a:solidFill>
                <a:latin typeface="Gill Sans MT"/>
                <a:cs typeface="Gill Sans MT"/>
              </a:rPr>
              <a:t>Titulo</a:t>
            </a:r>
            <a:endParaRPr sz="1200" dirty="0">
              <a:latin typeface="Gill Sans MT"/>
              <a:cs typeface="Gill Sans MT"/>
            </a:endParaRPr>
          </a:p>
          <a:p>
            <a:pPr marL="162560">
              <a:lnSpc>
                <a:spcPct val="100000"/>
              </a:lnSpc>
              <a:spcBef>
                <a:spcPts val="215"/>
              </a:spcBef>
            </a:pPr>
            <a:r>
              <a:rPr lang="es-PE" sz="1050" spc="-5" dirty="0" smtClean="0">
                <a:latin typeface="Tahoma"/>
                <a:cs typeface="Tahoma"/>
              </a:rPr>
              <a:t>Comentario</a:t>
            </a:r>
            <a:r>
              <a:rPr sz="1050" spc="-55" dirty="0" smtClean="0">
                <a:latin typeface="Tahoma"/>
                <a:cs typeface="Tahoma"/>
              </a:rPr>
              <a:t>:</a:t>
            </a:r>
            <a:endParaRPr sz="1050" dirty="0">
              <a:latin typeface="Tahoma"/>
              <a:cs typeface="Tahoma"/>
            </a:endParaRPr>
          </a:p>
          <a:p>
            <a:pPr marL="439420" indent="-132080">
              <a:lnSpc>
                <a:spcPct val="100000"/>
              </a:lnSpc>
              <a:spcBef>
                <a:spcPts val="330"/>
              </a:spcBef>
              <a:buClr>
                <a:srgbClr val="BE3119"/>
              </a:buClr>
              <a:buSzPct val="95238"/>
              <a:buFont typeface="Verdana"/>
              <a:buChar char="•"/>
              <a:tabLst>
                <a:tab pos="440055" algn="l"/>
              </a:tabLst>
            </a:pPr>
            <a:r>
              <a:rPr lang="es-PE" sz="1050" spc="-15" dirty="0">
                <a:latin typeface="Tahoma"/>
                <a:cs typeface="Tahoma"/>
              </a:rPr>
              <a:t>U</a:t>
            </a:r>
            <a:r>
              <a:rPr lang="es-PE" sz="1050" spc="-15" dirty="0" smtClean="0">
                <a:latin typeface="Tahoma"/>
                <a:cs typeface="Tahoma"/>
              </a:rPr>
              <a:t>no</a:t>
            </a:r>
            <a:endParaRPr sz="1050" dirty="0">
              <a:latin typeface="Tahoma"/>
              <a:cs typeface="Tahoma"/>
            </a:endParaRPr>
          </a:p>
          <a:p>
            <a:pPr marL="439420" indent="-132080">
              <a:lnSpc>
                <a:spcPct val="100000"/>
              </a:lnSpc>
              <a:spcBef>
                <a:spcPts val="330"/>
              </a:spcBef>
              <a:buClr>
                <a:srgbClr val="BE3119"/>
              </a:buClr>
              <a:buSzPct val="95238"/>
              <a:buFont typeface="Verdana"/>
              <a:buChar char="•"/>
              <a:tabLst>
                <a:tab pos="440055" algn="l"/>
              </a:tabLst>
            </a:pPr>
            <a:r>
              <a:rPr lang="es-PE" sz="1050" spc="-50" dirty="0">
                <a:latin typeface="Tahoma"/>
                <a:cs typeface="Tahoma"/>
              </a:rPr>
              <a:t>D</a:t>
            </a:r>
            <a:r>
              <a:rPr lang="es-PE" sz="1050" spc="-50" dirty="0" smtClean="0">
                <a:latin typeface="Tahoma"/>
                <a:cs typeface="Tahoma"/>
              </a:rPr>
              <a:t>os</a:t>
            </a:r>
            <a:endParaRPr sz="1050" dirty="0">
              <a:latin typeface="Tahoma"/>
              <a:cs typeface="Tahoma"/>
            </a:endParaRPr>
          </a:p>
          <a:p>
            <a:pPr marL="439420" indent="-132080">
              <a:lnSpc>
                <a:spcPct val="100000"/>
              </a:lnSpc>
              <a:spcBef>
                <a:spcPts val="330"/>
              </a:spcBef>
              <a:buClr>
                <a:srgbClr val="BE3119"/>
              </a:buClr>
              <a:buSzPct val="95238"/>
              <a:buFont typeface="Verdana"/>
              <a:buChar char="•"/>
              <a:tabLst>
                <a:tab pos="440055" algn="l"/>
              </a:tabLst>
            </a:pPr>
            <a:r>
              <a:rPr lang="es-PE" sz="1050" spc="-50" dirty="0" smtClean="0">
                <a:latin typeface="Tahoma"/>
                <a:cs typeface="Tahoma"/>
              </a:rPr>
              <a:t>Tres</a:t>
            </a:r>
            <a:endParaRPr sz="1050" dirty="0">
              <a:latin typeface="Tahoma"/>
              <a:cs typeface="Tahoma"/>
            </a:endParaRPr>
          </a:p>
          <a:p>
            <a:pPr marL="439420" indent="-132080">
              <a:lnSpc>
                <a:spcPct val="100000"/>
              </a:lnSpc>
              <a:spcBef>
                <a:spcPts val="330"/>
              </a:spcBef>
              <a:buClr>
                <a:srgbClr val="BE3119"/>
              </a:buClr>
              <a:buSzPct val="95238"/>
              <a:buFont typeface="Verdana"/>
              <a:buChar char="•"/>
              <a:tabLst>
                <a:tab pos="440055" algn="l"/>
              </a:tabLst>
            </a:pPr>
            <a:r>
              <a:rPr lang="es-PE" sz="1050" spc="-40" dirty="0" smtClean="0">
                <a:latin typeface="Tahoma"/>
                <a:cs typeface="Tahoma"/>
              </a:rPr>
              <a:t>cuatro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34" name="object 17"/>
          <p:cNvSpPr txBox="1">
            <a:spLocks/>
          </p:cNvSpPr>
          <p:nvPr/>
        </p:nvSpPr>
        <p:spPr>
          <a:xfrm>
            <a:off x="280492" y="3352413"/>
            <a:ext cx="59118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419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670"/>
              </a:lnSpc>
            </a:pPr>
            <a:r>
              <a:rPr lang="es-PE" spc="-20" smtClean="0"/>
              <a:t>Autor</a:t>
            </a:r>
            <a:endParaRPr lang="es-PE" spc="-15" dirty="0"/>
          </a:p>
        </p:txBody>
      </p:sp>
      <p:sp>
        <p:nvSpPr>
          <p:cNvPr id="35" name="object 18"/>
          <p:cNvSpPr txBox="1"/>
          <p:nvPr/>
        </p:nvSpPr>
        <p:spPr>
          <a:xfrm>
            <a:off x="1376299" y="3352413"/>
            <a:ext cx="70358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s-PE" sz="600" spc="-50" dirty="0" smtClean="0">
                <a:solidFill>
                  <a:srgbClr val="FFFFFF"/>
                </a:solidFill>
                <a:latin typeface="Verdana"/>
                <a:cs typeface="Verdana"/>
              </a:rPr>
              <a:t>Arequipa</a:t>
            </a:r>
            <a:endParaRPr sz="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9399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3"/>
          <p:cNvSpPr/>
          <p:nvPr/>
        </p:nvSpPr>
        <p:spPr>
          <a:xfrm>
            <a:off x="0" y="-22225"/>
            <a:ext cx="2305050" cy="449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30" y="1501775"/>
            <a:ext cx="1632257" cy="164221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16619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PE" dirty="0" smtClean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PE" dirty="0"/>
              <a:t>Importancia </a:t>
            </a:r>
            <a:r>
              <a:rPr lang="es-PE" dirty="0" smtClean="0"/>
              <a:t>1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PE" dirty="0"/>
              <a:t>Importancia 2</a:t>
            </a:r>
            <a:endParaRPr lang="es-PE" dirty="0" smtClean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PE" dirty="0"/>
              <a:t>Importancia 3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PE" dirty="0"/>
              <a:t>Importancia </a:t>
            </a:r>
            <a:r>
              <a:rPr lang="es-PE" dirty="0" smtClean="0"/>
              <a:t>4</a:t>
            </a:r>
            <a:endParaRPr lang="es-PE" dirty="0"/>
          </a:p>
          <a:p>
            <a:endParaRPr lang="es-419" dirty="0"/>
          </a:p>
        </p:txBody>
      </p:sp>
      <p:sp>
        <p:nvSpPr>
          <p:cNvPr id="14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s-PE" spc="-20" dirty="0" smtClean="0"/>
              <a:t>Autor</a:t>
            </a:r>
            <a:endParaRPr spc="-15" dirty="0"/>
          </a:p>
        </p:txBody>
      </p:sp>
      <p:sp>
        <p:nvSpPr>
          <p:cNvPr id="15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fld id="{81D60167-4931-47E6-BA6A-407CBD079E47}" type="slidenum">
              <a:rPr spc="-65" dirty="0"/>
              <a:t>5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35" dirty="0"/>
              <a:t> </a:t>
            </a:r>
            <a:r>
              <a:rPr spc="-65" dirty="0"/>
              <a:t>7</a:t>
            </a:r>
          </a:p>
        </p:txBody>
      </p:sp>
      <p:sp>
        <p:nvSpPr>
          <p:cNvPr id="19" name="object 3"/>
          <p:cNvSpPr/>
          <p:nvPr/>
        </p:nvSpPr>
        <p:spPr>
          <a:xfrm>
            <a:off x="2305050" y="-22225"/>
            <a:ext cx="2305050" cy="449160"/>
          </a:xfrm>
          <a:prstGeom prst="rect">
            <a:avLst/>
          </a:prstGeom>
          <a:solidFill>
            <a:srgbClr val="5D4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/>
          <p:cNvSpPr txBox="1"/>
          <p:nvPr/>
        </p:nvSpPr>
        <p:spPr>
          <a:xfrm>
            <a:off x="672083" y="125799"/>
            <a:ext cx="107922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PE" sz="900" b="1" spc="-60" dirty="0" smtClean="0">
                <a:solidFill>
                  <a:srgbClr val="FFFFFF"/>
                </a:solidFill>
                <a:latin typeface="Tahoma"/>
                <a:cs typeface="Tahoma"/>
              </a:rPr>
              <a:t>CITIE 2016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49"/>
          <a:stretch/>
        </p:blipFill>
        <p:spPr>
          <a:xfrm>
            <a:off x="7375" y="3178175"/>
            <a:ext cx="4610100" cy="304800"/>
          </a:xfrm>
          <a:prstGeom prst="rect">
            <a:avLst/>
          </a:prstGeom>
        </p:spPr>
      </p:pic>
      <p:sp>
        <p:nvSpPr>
          <p:cNvPr id="24" name="object 5"/>
          <p:cNvSpPr/>
          <p:nvPr/>
        </p:nvSpPr>
        <p:spPr>
          <a:xfrm>
            <a:off x="0" y="426935"/>
            <a:ext cx="4604410" cy="26064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5D47E7"/>
              </a:gs>
            </a:gsLst>
            <a:lin ang="1080000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6"/>
          <p:cNvSpPr txBox="1"/>
          <p:nvPr/>
        </p:nvSpPr>
        <p:spPr>
          <a:xfrm>
            <a:off x="197218" y="434975"/>
            <a:ext cx="104103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s-PE" sz="1400" spc="25" dirty="0">
                <a:solidFill>
                  <a:srgbClr val="FFFFFF"/>
                </a:solidFill>
                <a:latin typeface="Gill Sans MT"/>
                <a:cs typeface="Gill Sans MT"/>
              </a:rPr>
              <a:t>Importancia</a:t>
            </a:r>
            <a:endParaRPr lang="es-PE" sz="14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endParaRPr sz="1400" dirty="0">
              <a:latin typeface="Gill Sans MT"/>
              <a:cs typeface="Gill Sans MT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2436815" y="78130"/>
            <a:ext cx="18552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PE" sz="900" b="1" spc="-60" dirty="0" smtClean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s-ES" sz="9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Congreso Internacional de Tendencias en Innovación Educativa </a:t>
            </a:r>
            <a:endParaRPr sz="9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5" y="0"/>
            <a:ext cx="387735" cy="39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0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3"/>
          <p:cNvSpPr/>
          <p:nvPr/>
        </p:nvSpPr>
        <p:spPr>
          <a:xfrm>
            <a:off x="0" y="-22225"/>
            <a:ext cx="2305050" cy="449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30" y="1501775"/>
            <a:ext cx="1632257" cy="1642210"/>
          </a:xfrm>
          <a:prstGeom prst="rect">
            <a:avLst/>
          </a:prstGeom>
        </p:spPr>
      </p:pic>
      <p:sp>
        <p:nvSpPr>
          <p:cNvPr id="14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432892" y="3504813"/>
            <a:ext cx="59118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s-PE" spc="-20" dirty="0" smtClean="0"/>
              <a:t>Autor</a:t>
            </a:r>
            <a:endParaRPr spc="-15" dirty="0"/>
          </a:p>
        </p:txBody>
      </p:sp>
      <p:sp>
        <p:nvSpPr>
          <p:cNvPr id="15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492752" y="3504813"/>
            <a:ext cx="21336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fld id="{81D60167-4931-47E6-BA6A-407CBD079E47}" type="slidenum">
              <a:rPr spc="-65" dirty="0"/>
              <a:t>6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35" dirty="0"/>
              <a:t> </a:t>
            </a:r>
            <a:r>
              <a:rPr spc="-65" dirty="0"/>
              <a:t>7</a:t>
            </a:r>
          </a:p>
        </p:txBody>
      </p:sp>
      <p:sp>
        <p:nvSpPr>
          <p:cNvPr id="19" name="object 3"/>
          <p:cNvSpPr/>
          <p:nvPr/>
        </p:nvSpPr>
        <p:spPr>
          <a:xfrm>
            <a:off x="2305050" y="-22225"/>
            <a:ext cx="2305050" cy="449160"/>
          </a:xfrm>
          <a:prstGeom prst="rect">
            <a:avLst/>
          </a:prstGeom>
          <a:solidFill>
            <a:srgbClr val="5D4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/>
          <p:cNvSpPr txBox="1"/>
          <p:nvPr/>
        </p:nvSpPr>
        <p:spPr>
          <a:xfrm>
            <a:off x="672083" y="125799"/>
            <a:ext cx="107922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PE" sz="900" b="1" spc="-60" dirty="0" smtClean="0">
                <a:solidFill>
                  <a:srgbClr val="FFFFFF"/>
                </a:solidFill>
                <a:latin typeface="Tahoma"/>
                <a:cs typeface="Tahoma"/>
              </a:rPr>
              <a:t>CITIE 2016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49"/>
          <a:stretch/>
        </p:blipFill>
        <p:spPr>
          <a:xfrm>
            <a:off x="7375" y="3178175"/>
            <a:ext cx="4610100" cy="304800"/>
          </a:xfrm>
          <a:prstGeom prst="rect">
            <a:avLst/>
          </a:prstGeom>
        </p:spPr>
      </p:pic>
      <p:sp>
        <p:nvSpPr>
          <p:cNvPr id="24" name="object 5"/>
          <p:cNvSpPr/>
          <p:nvPr/>
        </p:nvSpPr>
        <p:spPr>
          <a:xfrm>
            <a:off x="0" y="426935"/>
            <a:ext cx="4604410" cy="26064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5D47E7"/>
              </a:gs>
            </a:gsLst>
            <a:lin ang="1080000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6"/>
          <p:cNvSpPr txBox="1"/>
          <p:nvPr/>
        </p:nvSpPr>
        <p:spPr>
          <a:xfrm>
            <a:off x="197218" y="434975"/>
            <a:ext cx="95478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s-419" sz="1400" spc="20" dirty="0" smtClean="0">
                <a:solidFill>
                  <a:srgbClr val="FFFFFF"/>
                </a:solidFill>
                <a:latin typeface="Gill Sans MT"/>
                <a:cs typeface="Gill Sans MT"/>
              </a:rPr>
              <a:t>Análisis</a:t>
            </a:r>
            <a:endParaRPr lang="es-419" sz="14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endParaRPr sz="1400" dirty="0">
              <a:latin typeface="Gill Sans MT"/>
              <a:cs typeface="Gill Sans MT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2436815" y="78130"/>
            <a:ext cx="18552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PE" sz="900" b="1" spc="-60" dirty="0" smtClean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s-ES" sz="9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Congreso Internacional de Tendencias en Innovación Educativa </a:t>
            </a:r>
            <a:endParaRPr sz="9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5" y="0"/>
            <a:ext cx="387735" cy="39009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40916" y="1256207"/>
            <a:ext cx="4121534" cy="66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2699"/>
              </a:lnSpc>
            </a:pPr>
            <a:r>
              <a:rPr lang="es-ES" spc="-5" dirty="0">
                <a:latin typeface="Tahoma"/>
                <a:cs typeface="Tahoma"/>
              </a:rPr>
              <a:t>Análisis profundo de las características de la investigación.</a:t>
            </a:r>
            <a:endParaRPr lang="es-ES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4635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3"/>
          <p:cNvSpPr/>
          <p:nvPr/>
        </p:nvSpPr>
        <p:spPr>
          <a:xfrm>
            <a:off x="0" y="-22225"/>
            <a:ext cx="2305050" cy="449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30" y="1501775"/>
            <a:ext cx="1632257" cy="164221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30505" y="1051778"/>
            <a:ext cx="4149090" cy="830997"/>
          </a:xfrm>
        </p:spPr>
        <p:txBody>
          <a:bodyPr/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PE" spc="-35" dirty="0">
                <a:latin typeface="Tahoma"/>
                <a:cs typeface="Tahoma"/>
              </a:rPr>
              <a:t>Conclusión </a:t>
            </a:r>
            <a:r>
              <a:rPr lang="es-PE" spc="-35" dirty="0" smtClean="0">
                <a:latin typeface="Tahoma"/>
                <a:cs typeface="Tahoma"/>
              </a:rPr>
              <a:t>1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PE" spc="-35" dirty="0">
                <a:latin typeface="Tahoma"/>
                <a:cs typeface="Tahoma"/>
              </a:rPr>
              <a:t>Conclusión 1</a:t>
            </a:r>
            <a:endParaRPr lang="es-PE" dirty="0">
              <a:latin typeface="Tahoma"/>
              <a:cs typeface="Tahoma"/>
            </a:endParaRPr>
          </a:p>
          <a:p>
            <a:pPr>
              <a:buClr>
                <a:schemeClr val="tx2"/>
              </a:buClr>
            </a:pPr>
            <a:endParaRPr lang="es-PE" spc="-35" dirty="0" smtClean="0">
              <a:latin typeface="Tahoma"/>
              <a:cs typeface="Tahoma"/>
            </a:endParaRPr>
          </a:p>
        </p:txBody>
      </p:sp>
      <p:sp>
        <p:nvSpPr>
          <p:cNvPr id="14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s-PE" spc="-20" dirty="0" smtClean="0"/>
              <a:t>Autor</a:t>
            </a:r>
            <a:endParaRPr spc="-15" dirty="0"/>
          </a:p>
        </p:txBody>
      </p:sp>
      <p:sp>
        <p:nvSpPr>
          <p:cNvPr id="15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fld id="{81D60167-4931-47E6-BA6A-407CBD079E47}" type="slidenum">
              <a:rPr spc="-65" dirty="0"/>
              <a:t>7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35" dirty="0"/>
              <a:t> </a:t>
            </a:r>
            <a:r>
              <a:rPr spc="-65" dirty="0"/>
              <a:t>7</a:t>
            </a:r>
          </a:p>
        </p:txBody>
      </p:sp>
      <p:sp>
        <p:nvSpPr>
          <p:cNvPr id="19" name="object 3"/>
          <p:cNvSpPr/>
          <p:nvPr/>
        </p:nvSpPr>
        <p:spPr>
          <a:xfrm>
            <a:off x="2305050" y="-22225"/>
            <a:ext cx="2305050" cy="449160"/>
          </a:xfrm>
          <a:prstGeom prst="rect">
            <a:avLst/>
          </a:prstGeom>
          <a:solidFill>
            <a:srgbClr val="5D4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/>
          <p:cNvSpPr txBox="1"/>
          <p:nvPr/>
        </p:nvSpPr>
        <p:spPr>
          <a:xfrm>
            <a:off x="672083" y="125799"/>
            <a:ext cx="107922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PE" sz="900" b="1" spc="-60" dirty="0" smtClean="0">
                <a:solidFill>
                  <a:srgbClr val="FFFFFF"/>
                </a:solidFill>
                <a:latin typeface="Tahoma"/>
                <a:cs typeface="Tahoma"/>
              </a:rPr>
              <a:t>CITIE 2016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49"/>
          <a:stretch/>
        </p:blipFill>
        <p:spPr>
          <a:xfrm>
            <a:off x="7375" y="3178175"/>
            <a:ext cx="4610100" cy="304800"/>
          </a:xfrm>
          <a:prstGeom prst="rect">
            <a:avLst/>
          </a:prstGeom>
        </p:spPr>
      </p:pic>
      <p:sp>
        <p:nvSpPr>
          <p:cNvPr id="24" name="object 5"/>
          <p:cNvSpPr/>
          <p:nvPr/>
        </p:nvSpPr>
        <p:spPr>
          <a:xfrm>
            <a:off x="0" y="426935"/>
            <a:ext cx="4604410" cy="26064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5D47E7"/>
              </a:gs>
            </a:gsLst>
            <a:lin ang="1080000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6"/>
          <p:cNvSpPr txBox="1"/>
          <p:nvPr/>
        </p:nvSpPr>
        <p:spPr>
          <a:xfrm>
            <a:off x="197218" y="434975"/>
            <a:ext cx="95478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s-419" sz="1400" spc="20" dirty="0" smtClean="0">
                <a:solidFill>
                  <a:srgbClr val="FFFFFF"/>
                </a:solidFill>
                <a:latin typeface="Gill Sans MT"/>
                <a:cs typeface="Gill Sans MT"/>
              </a:rPr>
              <a:t>Análisis</a:t>
            </a:r>
            <a:endParaRPr lang="es-419" sz="14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endParaRPr sz="1400" dirty="0">
              <a:latin typeface="Gill Sans MT"/>
              <a:cs typeface="Gill Sans MT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2436815" y="78130"/>
            <a:ext cx="18552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PE" sz="900" b="1" spc="-60" dirty="0" smtClean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s-ES" sz="9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Congreso Internacional de Tendencias en Innovación Educativa </a:t>
            </a:r>
            <a:endParaRPr sz="9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5" y="0"/>
            <a:ext cx="387735" cy="39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3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185</Words>
  <Application>Microsoft Office PowerPoint</Application>
  <PresentationFormat>Personalizado</PresentationFormat>
  <Paragraphs>80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PMingLiU</vt:lpstr>
      <vt:lpstr>Arial</vt:lpstr>
      <vt:lpstr>Calibri</vt:lpstr>
      <vt:lpstr>Gill Sans MT</vt:lpstr>
      <vt:lpstr>Tahoma</vt:lpstr>
      <vt:lpstr>Times New Roman</vt:lpstr>
      <vt:lpstr>Verdana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Radboud University style for Beamer LaTeX - Show where you're from</dc:title>
  <dc:creator> Pim Vullers MSc ` `%%%`#`&amp;12_`__~~~ alse  ` `%%%`#`&amp;12_`__~~~ alse</dc:creator>
  <cp:lastModifiedBy>Carlos Eduardo Arbieto Batallanos</cp:lastModifiedBy>
  <cp:revision>14</cp:revision>
  <dcterms:created xsi:type="dcterms:W3CDTF">2016-10-17T15:25:56Z</dcterms:created>
  <dcterms:modified xsi:type="dcterms:W3CDTF">2016-10-18T00:04:39Z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2016-10-17T00:00:00Z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2016-10-17T00:00:00Z</vt:filetime>
  </property>
</Properties>
</file>