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0"/>
  </p:notesMasterIdLst>
  <p:sldIdLst>
    <p:sldId id="278" r:id="rId2"/>
    <p:sldId id="279" r:id="rId3"/>
    <p:sldId id="280" r:id="rId4"/>
    <p:sldId id="294" r:id="rId5"/>
    <p:sldId id="281" r:id="rId6"/>
    <p:sldId id="283" r:id="rId7"/>
    <p:sldId id="299" r:id="rId8"/>
    <p:sldId id="300" r:id="rId9"/>
    <p:sldId id="284" r:id="rId10"/>
    <p:sldId id="301" r:id="rId11"/>
    <p:sldId id="302" r:id="rId12"/>
    <p:sldId id="303" r:id="rId13"/>
    <p:sldId id="304" r:id="rId14"/>
    <p:sldId id="305" r:id="rId15"/>
    <p:sldId id="306" r:id="rId16"/>
    <p:sldId id="307" r:id="rId17"/>
    <p:sldId id="308" r:id="rId18"/>
    <p:sldId id="309" r:id="rId19"/>
    <p:sldId id="295" r:id="rId20"/>
    <p:sldId id="310" r:id="rId21"/>
    <p:sldId id="296" r:id="rId22"/>
    <p:sldId id="311" r:id="rId23"/>
    <p:sldId id="312" r:id="rId24"/>
    <p:sldId id="297" r:id="rId25"/>
    <p:sldId id="313" r:id="rId26"/>
    <p:sldId id="298" r:id="rId27"/>
    <p:sldId id="314" r:id="rId28"/>
    <p:sldId id="293"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09" autoAdjust="0"/>
  </p:normalViewPr>
  <p:slideViewPr>
    <p:cSldViewPr snapToGrid="0" snapToObjects="1">
      <p:cViewPr varScale="1">
        <p:scale>
          <a:sx n="59" d="100"/>
          <a:sy n="59" d="100"/>
        </p:scale>
        <p:origin x="52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ine-quality-classifier.herokuapp.com/"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99376"/>
            <a:ext cx="5385816" cy="2169741"/>
          </a:xfrm>
        </p:spPr>
        <p:txBody>
          <a:bodyPr/>
          <a:lstStyle/>
          <a:p>
            <a:pPr algn="l"/>
            <a:r>
              <a:rPr lang="en-US" dirty="0"/>
              <a:t>VGW </a:t>
            </a:r>
            <a:r>
              <a:rPr lang="en-US" b="1" i="0" dirty="0">
                <a:effectLst/>
                <a:latin typeface="-apple-system"/>
              </a:rPr>
              <a:t>Predicting Wine Quality and Pricing at Market</a:t>
            </a:r>
            <a:br>
              <a:rPr lang="en-US" b="1" i="0" dirty="0">
                <a:effectLst/>
                <a:latin typeface="-apple-system"/>
              </a:rPr>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a:t>Vera Lake</a:t>
            </a:r>
            <a:endParaRPr lang="en-US" dirty="0"/>
          </a:p>
          <a:p>
            <a:r>
              <a:rPr lang="en-US" dirty="0"/>
              <a:t>D214 – Task 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Explore the data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Picture 5">
            <a:extLst>
              <a:ext uri="{FF2B5EF4-FFF2-40B4-BE49-F238E27FC236}">
                <a16:creationId xmlns:a16="http://schemas.microsoft.com/office/drawing/2014/main" id="{4E45B8DB-A391-3600-594A-F36016C2161F}"/>
              </a:ext>
            </a:extLst>
          </p:cNvPr>
          <p:cNvPicPr>
            <a:picLocks noChangeAspect="1"/>
          </p:cNvPicPr>
          <p:nvPr/>
        </p:nvPicPr>
        <p:blipFill>
          <a:blip r:embed="rId2"/>
          <a:stretch>
            <a:fillRect/>
          </a:stretch>
        </p:blipFill>
        <p:spPr>
          <a:xfrm>
            <a:off x="3110710" y="2104984"/>
            <a:ext cx="5970580" cy="4334155"/>
          </a:xfrm>
          <a:prstGeom prst="rect">
            <a:avLst/>
          </a:prstGeom>
        </p:spPr>
      </p:pic>
    </p:spTree>
    <p:extLst>
      <p:ext uri="{BB962C8B-B14F-4D97-AF65-F5344CB8AC3E}">
        <p14:creationId xmlns:p14="http://schemas.microsoft.com/office/powerpoint/2010/main" val="325844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39788" y="457200"/>
            <a:ext cx="3932237" cy="1600200"/>
          </a:xfrm>
        </p:spPr>
        <p:txBody>
          <a:bodyPr anchor="b">
            <a:normAutofit/>
          </a:bodyPr>
          <a:lstStyle/>
          <a:p>
            <a:r>
              <a:rPr lang="en-US" altLang="zh-CN" b="1"/>
              <a:t>Explore the data</a:t>
            </a:r>
            <a:endParaRPr lang="en-US" b="1"/>
          </a:p>
        </p:txBody>
      </p:sp>
      <p:pic>
        <p:nvPicPr>
          <p:cNvPr id="4" name="Picture 3" descr="Chart, treemap chart&#10;&#10;Description automatically generated">
            <a:extLst>
              <a:ext uri="{FF2B5EF4-FFF2-40B4-BE49-F238E27FC236}">
                <a16:creationId xmlns:a16="http://schemas.microsoft.com/office/drawing/2014/main" id="{6B337D21-BF68-5380-E790-7E2A7EA0DB83}"/>
              </a:ext>
            </a:extLst>
          </p:cNvPr>
          <p:cNvPicPr>
            <a:picLocks noChangeAspect="1"/>
          </p:cNvPicPr>
          <p:nvPr/>
        </p:nvPicPr>
        <p:blipFill>
          <a:blip r:embed="rId2"/>
          <a:stretch>
            <a:fillRect/>
          </a:stretch>
        </p:blipFill>
        <p:spPr>
          <a:xfrm>
            <a:off x="5183188" y="1225391"/>
            <a:ext cx="6172200" cy="4397692"/>
          </a:xfrm>
          <a:prstGeom prst="rect">
            <a:avLst/>
          </a:prstGeom>
          <a:noFill/>
        </p:spPr>
      </p:pic>
      <p:sp>
        <p:nvSpPr>
          <p:cNvPr id="13" name="Text Placeholder 3">
            <a:extLst>
              <a:ext uri="{FF2B5EF4-FFF2-40B4-BE49-F238E27FC236}">
                <a16:creationId xmlns:a16="http://schemas.microsoft.com/office/drawing/2014/main" id="{B6F66B34-33A4-88F6-1055-A40DA3B95C67}"/>
              </a:ext>
            </a:extLst>
          </p:cNvPr>
          <p:cNvSpPr>
            <a:spLocks noGrp="1"/>
          </p:cNvSpPr>
          <p:nvPr>
            <p:ph type="body" sz="half" idx="2"/>
          </p:nvPr>
        </p:nvSpPr>
        <p:spPr>
          <a:xfrm>
            <a:off x="839788" y="2057400"/>
            <a:ext cx="3932237" cy="3811588"/>
          </a:xfrm>
        </p:spPr>
        <p:txBody>
          <a:bodyPr>
            <a:normAutofit fontScale="92500"/>
          </a:bodyPr>
          <a:lstStyle/>
          <a:p>
            <a:pPr algn="l"/>
            <a:r>
              <a:rPr lang="en-US" b="0" i="0" dirty="0">
                <a:effectLst/>
                <a:latin typeface="-apple-system"/>
              </a:rPr>
              <a:t>A correlation heat map is a descriptive method that was used to analyze the data was a correlation heatmap between the physiochemical input features and the output quality feature. This heat map had the intent of helping the end user visualize which features were more strongly correlated with the quality rating (and other features if they would be interested in that). This gives an idea of which features would be more important to the predictive model that the others.</a:t>
            </a:r>
          </a:p>
          <a:p>
            <a:pPr algn="l"/>
            <a:r>
              <a:rPr lang="en-US" b="0" i="0" dirty="0">
                <a:effectLst/>
                <a:latin typeface="-apple-system"/>
              </a:rPr>
              <a:t>The correlation heat map was a great visualization for an overall view of each feature's correlation to quality and all the other features if a stakeholder or data team member is interested in that.</a:t>
            </a:r>
          </a:p>
          <a:p>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17716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986784" y="1243584"/>
            <a:ext cx="8165592" cy="768096"/>
          </a:xfrm>
        </p:spPr>
        <p:txBody>
          <a:bodyPr anchor="t">
            <a:normAutofit/>
          </a:bodyPr>
          <a:lstStyle/>
          <a:p>
            <a:r>
              <a:rPr lang="en-US" altLang="zh-CN" b="1"/>
              <a:t>Explore the data</a:t>
            </a:r>
            <a:endParaRPr lang="en-US" b="1"/>
          </a:p>
        </p:txBody>
      </p:sp>
      <p:sp>
        <p:nvSpPr>
          <p:cNvPr id="16" name="Text Placeholder 2">
            <a:extLst>
              <a:ext uri="{FF2B5EF4-FFF2-40B4-BE49-F238E27FC236}">
                <a16:creationId xmlns:a16="http://schemas.microsoft.com/office/drawing/2014/main" id="{AF75822C-7F1F-96E8-DC19-176025086F53}"/>
              </a:ext>
            </a:extLst>
          </p:cNvPr>
          <p:cNvSpPr>
            <a:spLocks noGrp="1"/>
          </p:cNvSpPr>
          <p:nvPr>
            <p:ph type="body" idx="1"/>
          </p:nvPr>
        </p:nvSpPr>
        <p:spPr>
          <a:xfrm>
            <a:off x="3977640" y="2147827"/>
            <a:ext cx="7518400" cy="768095"/>
          </a:xfrm>
        </p:spPr>
        <p:txBody>
          <a:bodyPr/>
          <a:lstStyle/>
          <a:p>
            <a:r>
              <a:rPr lang="en-US" sz="1400" b="0" i="0" cap="none" dirty="0">
                <a:effectLst/>
                <a:latin typeface="-apple-system"/>
              </a:rPr>
              <a:t>The count tells the story that most of the wine would be rated as average within the range of 4-7 and that a poor rating would be within the ranges of 1-3 and an excellent wine will rate 8-10. This information makes it clear that a new variable (column) needs to be added to the data to rate the wine accordingly.</a:t>
            </a:r>
            <a:endParaRPr lang="en-US" sz="1400" cap="none" dirty="0"/>
          </a:p>
        </p:txBody>
      </p:sp>
      <p:pic>
        <p:nvPicPr>
          <p:cNvPr id="11" name="Picture 10">
            <a:extLst>
              <a:ext uri="{FF2B5EF4-FFF2-40B4-BE49-F238E27FC236}">
                <a16:creationId xmlns:a16="http://schemas.microsoft.com/office/drawing/2014/main" id="{7B534CBF-4CA1-4FBC-54CE-698BEAEFC680}"/>
              </a:ext>
            </a:extLst>
          </p:cNvPr>
          <p:cNvPicPr>
            <a:picLocks noChangeAspect="1"/>
          </p:cNvPicPr>
          <p:nvPr/>
        </p:nvPicPr>
        <p:blipFill>
          <a:blip r:embed="rId2"/>
          <a:stretch>
            <a:fillRect/>
          </a:stretch>
        </p:blipFill>
        <p:spPr>
          <a:xfrm>
            <a:off x="3685032" y="3466060"/>
            <a:ext cx="3741928" cy="2507091"/>
          </a:xfrm>
          <a:prstGeom prst="rect">
            <a:avLst/>
          </a:prstGeom>
          <a:noFill/>
        </p:spPr>
      </p:pic>
      <p:pic>
        <p:nvPicPr>
          <p:cNvPr id="9" name="Picture 8">
            <a:extLst>
              <a:ext uri="{FF2B5EF4-FFF2-40B4-BE49-F238E27FC236}">
                <a16:creationId xmlns:a16="http://schemas.microsoft.com/office/drawing/2014/main" id="{EF92B546-88B1-65A4-A367-562302D8F867}"/>
              </a:ext>
            </a:extLst>
          </p:cNvPr>
          <p:cNvPicPr>
            <a:picLocks noChangeAspect="1"/>
          </p:cNvPicPr>
          <p:nvPr/>
        </p:nvPicPr>
        <p:blipFill>
          <a:blip r:embed="rId3"/>
          <a:stretch>
            <a:fillRect/>
          </a:stretch>
        </p:blipFill>
        <p:spPr>
          <a:xfrm>
            <a:off x="7754112" y="4270574"/>
            <a:ext cx="3741928" cy="898063"/>
          </a:xfrm>
          <a:prstGeom prst="rect">
            <a:avLst/>
          </a:prstGeom>
          <a:noFill/>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4294967295"/>
          </p:nvPr>
        </p:nvSpPr>
        <p:spPr>
          <a:xfrm>
            <a:off x="621792" y="457200"/>
            <a:ext cx="3200400" cy="274320"/>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92106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216152"/>
            <a:ext cx="10671048" cy="768096"/>
          </a:xfrm>
        </p:spPr>
        <p:txBody>
          <a:bodyPr anchor="t">
            <a:normAutofit/>
          </a:bodyPr>
          <a:lstStyle/>
          <a:p>
            <a:r>
              <a:rPr lang="en-US" altLang="zh-CN" b="1"/>
              <a:t>Add a quality rating label </a:t>
            </a:r>
            <a:endParaRPr lang="en-US" b="1"/>
          </a:p>
        </p:txBody>
      </p:sp>
      <p:pic>
        <p:nvPicPr>
          <p:cNvPr id="6" name="Picture 5">
            <a:extLst>
              <a:ext uri="{FF2B5EF4-FFF2-40B4-BE49-F238E27FC236}">
                <a16:creationId xmlns:a16="http://schemas.microsoft.com/office/drawing/2014/main" id="{42B76777-F2D6-1BA7-CFE6-A0EB276431D6}"/>
              </a:ext>
            </a:extLst>
          </p:cNvPr>
          <p:cNvPicPr>
            <a:picLocks noChangeAspect="1"/>
          </p:cNvPicPr>
          <p:nvPr/>
        </p:nvPicPr>
        <p:blipFill>
          <a:blip r:embed="rId2"/>
          <a:stretch>
            <a:fillRect/>
          </a:stretch>
        </p:blipFill>
        <p:spPr>
          <a:xfrm>
            <a:off x="2739321" y="2103120"/>
            <a:ext cx="6719454" cy="4434840"/>
          </a:xfrm>
          <a:prstGeom prst="rect">
            <a:avLst/>
          </a:prstGeom>
          <a:noFill/>
        </p:spPr>
      </p:pic>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13</a:t>
            </a:fld>
            <a:endParaRPr lang="en-US"/>
          </a:p>
        </p:txBody>
      </p:sp>
    </p:spTree>
    <p:extLst>
      <p:ext uri="{BB962C8B-B14F-4D97-AF65-F5344CB8AC3E}">
        <p14:creationId xmlns:p14="http://schemas.microsoft.com/office/powerpoint/2010/main" val="18619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986784" y="1243584"/>
            <a:ext cx="8165592" cy="768096"/>
          </a:xfrm>
        </p:spPr>
        <p:txBody>
          <a:bodyPr anchor="t">
            <a:normAutofit/>
          </a:bodyPr>
          <a:lstStyle/>
          <a:p>
            <a:pPr>
              <a:lnSpc>
                <a:spcPct val="90000"/>
              </a:lnSpc>
            </a:pPr>
            <a:r>
              <a:rPr lang="en-US" altLang="zh-CN" sz="1800" b="1"/>
              <a:t>Test for statistical significance of each feature</a:t>
            </a:r>
            <a:br>
              <a:rPr lang="en-US" altLang="zh-CN" sz="1800" b="1"/>
            </a:br>
            <a:endParaRPr lang="en-US" sz="1800" b="1"/>
          </a:p>
        </p:txBody>
      </p:sp>
      <p:pic>
        <p:nvPicPr>
          <p:cNvPr id="9" name="Picture 8">
            <a:extLst>
              <a:ext uri="{FF2B5EF4-FFF2-40B4-BE49-F238E27FC236}">
                <a16:creationId xmlns:a16="http://schemas.microsoft.com/office/drawing/2014/main" id="{81F7AF75-E96B-7036-B447-064834C019DD}"/>
              </a:ext>
            </a:extLst>
          </p:cNvPr>
          <p:cNvPicPr>
            <a:picLocks noChangeAspect="1"/>
          </p:cNvPicPr>
          <p:nvPr/>
        </p:nvPicPr>
        <p:blipFill>
          <a:blip r:embed="rId2"/>
          <a:stretch>
            <a:fillRect/>
          </a:stretch>
        </p:blipFill>
        <p:spPr>
          <a:xfrm>
            <a:off x="3685032" y="2189728"/>
            <a:ext cx="3741928" cy="3274186"/>
          </a:xfrm>
          <a:prstGeom prst="rect">
            <a:avLst/>
          </a:prstGeom>
          <a:noFill/>
        </p:spPr>
      </p:pic>
      <p:sp>
        <p:nvSpPr>
          <p:cNvPr id="13" name="Content Placeholder 5">
            <a:extLst>
              <a:ext uri="{FF2B5EF4-FFF2-40B4-BE49-F238E27FC236}">
                <a16:creationId xmlns:a16="http://schemas.microsoft.com/office/drawing/2014/main" id="{9D82B96B-2F23-6872-0D09-DEDECF7D931C}"/>
              </a:ext>
            </a:extLst>
          </p:cNvPr>
          <p:cNvSpPr>
            <a:spLocks noGrp="1"/>
          </p:cNvSpPr>
          <p:nvPr>
            <p:ph sz="quarter" idx="4"/>
          </p:nvPr>
        </p:nvSpPr>
        <p:spPr>
          <a:xfrm>
            <a:off x="7754112" y="2255520"/>
            <a:ext cx="3741928" cy="4306380"/>
          </a:xfrm>
        </p:spPr>
        <p:txBody>
          <a:bodyPr>
            <a:normAutofit/>
          </a:bodyPr>
          <a:lstStyle/>
          <a:p>
            <a:r>
              <a:rPr lang="en-US" b="0" i="0">
                <a:effectLst/>
              </a:rPr>
              <a:t>Features that are statistically significant to predicting the quality rating of our wine are those that have a p-value of &lt;= 0.05. As we can see not all features are statistically significant to predicting the rating of the wine. Let's keep them all for now and see the results of our model. If the model predicts with &gt; 95% accuracy I see no harm in keeping all the features as input parameters for our final output model.</a:t>
            </a:r>
            <a:endParaRPr lang="en-US" dirty="0"/>
          </a:p>
        </p:txBody>
      </p:sp>
    </p:spTree>
    <p:extLst>
      <p:ext uri="{BB962C8B-B14F-4D97-AF65-F5344CB8AC3E}">
        <p14:creationId xmlns:p14="http://schemas.microsoft.com/office/powerpoint/2010/main" val="212991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216152"/>
            <a:ext cx="10671048" cy="768096"/>
          </a:xfrm>
        </p:spPr>
        <p:txBody>
          <a:bodyPr anchor="t">
            <a:normAutofit/>
          </a:bodyPr>
          <a:lstStyle/>
          <a:p>
            <a:pPr>
              <a:lnSpc>
                <a:spcPct val="90000"/>
              </a:lnSpc>
            </a:pPr>
            <a:r>
              <a:rPr lang="en-US" altLang="zh-CN" sz="2400" b="1"/>
              <a:t>Build a production ready model</a:t>
            </a:r>
            <a:br>
              <a:rPr lang="en-US" altLang="zh-CN" sz="2400" b="1"/>
            </a:br>
            <a:endParaRPr lang="en-US" sz="2400" b="1"/>
          </a:p>
        </p:txBody>
      </p:sp>
      <p:pic>
        <p:nvPicPr>
          <p:cNvPr id="4" name="Picture 3" descr="Graphical user interface, text, application, email&#10;&#10;Description automatically generated">
            <a:extLst>
              <a:ext uri="{FF2B5EF4-FFF2-40B4-BE49-F238E27FC236}">
                <a16:creationId xmlns:a16="http://schemas.microsoft.com/office/drawing/2014/main" id="{5E5F2142-BEEB-07DB-15D3-09D599A59BA1}"/>
              </a:ext>
            </a:extLst>
          </p:cNvPr>
          <p:cNvPicPr>
            <a:picLocks noChangeAspect="1"/>
          </p:cNvPicPr>
          <p:nvPr/>
        </p:nvPicPr>
        <p:blipFill>
          <a:blip r:embed="rId2"/>
          <a:stretch>
            <a:fillRect/>
          </a:stretch>
        </p:blipFill>
        <p:spPr>
          <a:xfrm>
            <a:off x="3309841" y="2103120"/>
            <a:ext cx="5578414" cy="4434840"/>
          </a:xfrm>
          <a:prstGeom prst="rect">
            <a:avLst/>
          </a:prstGeom>
          <a:noFill/>
        </p:spPr>
      </p:pic>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417295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216152"/>
            <a:ext cx="10671048" cy="768096"/>
          </a:xfrm>
        </p:spPr>
        <p:txBody>
          <a:bodyPr anchor="t">
            <a:normAutofit/>
          </a:bodyPr>
          <a:lstStyle/>
          <a:p>
            <a:pPr>
              <a:lnSpc>
                <a:spcPct val="90000"/>
              </a:lnSpc>
            </a:pPr>
            <a:r>
              <a:rPr lang="en-US" sz="2400" dirty="0"/>
              <a:t>Select a model and look at feature importance</a:t>
            </a:r>
            <a:endParaRPr lang="en-US" sz="2400" b="1" dirty="0"/>
          </a:p>
        </p:txBody>
      </p:sp>
      <p:pic>
        <p:nvPicPr>
          <p:cNvPr id="5" name="Picture 4">
            <a:extLst>
              <a:ext uri="{FF2B5EF4-FFF2-40B4-BE49-F238E27FC236}">
                <a16:creationId xmlns:a16="http://schemas.microsoft.com/office/drawing/2014/main" id="{A37CEA05-E50E-56FE-143B-F4A621644548}"/>
              </a:ext>
            </a:extLst>
          </p:cNvPr>
          <p:cNvPicPr>
            <a:picLocks noChangeAspect="1"/>
          </p:cNvPicPr>
          <p:nvPr/>
        </p:nvPicPr>
        <p:blipFill>
          <a:blip r:embed="rId2"/>
          <a:stretch>
            <a:fillRect/>
          </a:stretch>
        </p:blipFill>
        <p:spPr>
          <a:xfrm>
            <a:off x="3920433" y="2103120"/>
            <a:ext cx="4357229" cy="4434840"/>
          </a:xfrm>
          <a:prstGeom prst="rect">
            <a:avLst/>
          </a:prstGeom>
          <a:noFill/>
        </p:spPr>
      </p:pic>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16</a:t>
            </a:fld>
            <a:endParaRPr lang="en-US"/>
          </a:p>
        </p:txBody>
      </p:sp>
    </p:spTree>
    <p:extLst>
      <p:ext uri="{BB962C8B-B14F-4D97-AF65-F5344CB8AC3E}">
        <p14:creationId xmlns:p14="http://schemas.microsoft.com/office/powerpoint/2010/main" val="1203615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06690" y="1152990"/>
            <a:ext cx="10978619" cy="1044907"/>
          </a:xfrm>
        </p:spPr>
        <p:txBody>
          <a:bodyPr anchor="t">
            <a:normAutofit fontScale="90000"/>
          </a:bodyPr>
          <a:lstStyle/>
          <a:p>
            <a:r>
              <a:rPr lang="en-US" sz="2400" dirty="0"/>
              <a:t>Save and test the model</a:t>
            </a:r>
            <a:br>
              <a:rPr lang="en-US" sz="2400" dirty="0"/>
            </a:br>
            <a:r>
              <a:rPr lang="en-US" sz="1050" b="1" i="0" dirty="0">
                <a:effectLst/>
                <a:latin typeface="var(--jp-content-font-family)"/>
              </a:rPr>
              <a:t>The above values in the charts are the values that will be used as parameters for the inputs form the end user in the web application.</a:t>
            </a:r>
            <a:br>
              <a:rPr lang="en-US" sz="1050" b="1" i="0" dirty="0">
                <a:effectLst/>
                <a:latin typeface="var(--jp-content-font-family)"/>
              </a:rPr>
            </a:br>
            <a:br>
              <a:rPr lang="en-US" sz="1050" b="0" i="0" dirty="0">
                <a:effectLst/>
                <a:latin typeface="-apple-system"/>
              </a:rPr>
            </a:br>
            <a:endParaRPr lang="en-US" sz="2400" b="1"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17</a:t>
            </a:fld>
            <a:endParaRPr lang="en-US"/>
          </a:p>
        </p:txBody>
      </p:sp>
      <p:pic>
        <p:nvPicPr>
          <p:cNvPr id="9" name="Picture 8">
            <a:extLst>
              <a:ext uri="{FF2B5EF4-FFF2-40B4-BE49-F238E27FC236}">
                <a16:creationId xmlns:a16="http://schemas.microsoft.com/office/drawing/2014/main" id="{0D68D2B6-AD67-712F-20BB-03698DBFD739}"/>
              </a:ext>
            </a:extLst>
          </p:cNvPr>
          <p:cNvPicPr>
            <a:picLocks noChangeAspect="1"/>
          </p:cNvPicPr>
          <p:nvPr/>
        </p:nvPicPr>
        <p:blipFill>
          <a:blip r:embed="rId2"/>
          <a:stretch>
            <a:fillRect/>
          </a:stretch>
        </p:blipFill>
        <p:spPr>
          <a:xfrm>
            <a:off x="1119170" y="2639737"/>
            <a:ext cx="3063240" cy="2490628"/>
          </a:xfrm>
          <a:prstGeom prst="rect">
            <a:avLst/>
          </a:prstGeom>
        </p:spPr>
      </p:pic>
      <p:pic>
        <p:nvPicPr>
          <p:cNvPr id="11" name="Picture 10">
            <a:extLst>
              <a:ext uri="{FF2B5EF4-FFF2-40B4-BE49-F238E27FC236}">
                <a16:creationId xmlns:a16="http://schemas.microsoft.com/office/drawing/2014/main" id="{E18B12A9-3137-EE48-C8B3-0F01F476FBFC}"/>
              </a:ext>
            </a:extLst>
          </p:cNvPr>
          <p:cNvPicPr>
            <a:picLocks noChangeAspect="1"/>
          </p:cNvPicPr>
          <p:nvPr/>
        </p:nvPicPr>
        <p:blipFill>
          <a:blip r:embed="rId3"/>
          <a:stretch>
            <a:fillRect/>
          </a:stretch>
        </p:blipFill>
        <p:spPr>
          <a:xfrm>
            <a:off x="4762665" y="2634727"/>
            <a:ext cx="2995881" cy="2501511"/>
          </a:xfrm>
          <a:prstGeom prst="rect">
            <a:avLst/>
          </a:prstGeom>
        </p:spPr>
      </p:pic>
      <p:pic>
        <p:nvPicPr>
          <p:cNvPr id="13" name="Picture 12">
            <a:extLst>
              <a:ext uri="{FF2B5EF4-FFF2-40B4-BE49-F238E27FC236}">
                <a16:creationId xmlns:a16="http://schemas.microsoft.com/office/drawing/2014/main" id="{B0511B17-DDBA-2F28-BDEE-D11E896A8B65}"/>
              </a:ext>
            </a:extLst>
          </p:cNvPr>
          <p:cNvPicPr>
            <a:picLocks noChangeAspect="1"/>
          </p:cNvPicPr>
          <p:nvPr/>
        </p:nvPicPr>
        <p:blipFill>
          <a:blip r:embed="rId4"/>
          <a:stretch>
            <a:fillRect/>
          </a:stretch>
        </p:blipFill>
        <p:spPr>
          <a:xfrm>
            <a:off x="8296253" y="2619367"/>
            <a:ext cx="3098494" cy="2488710"/>
          </a:xfrm>
          <a:prstGeom prst="rect">
            <a:avLst/>
          </a:prstGeom>
        </p:spPr>
      </p:pic>
    </p:spTree>
    <p:extLst>
      <p:ext uri="{BB962C8B-B14F-4D97-AF65-F5344CB8AC3E}">
        <p14:creationId xmlns:p14="http://schemas.microsoft.com/office/powerpoint/2010/main" val="87634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99616" y="1901952"/>
            <a:ext cx="5693664" cy="768096"/>
          </a:xfrm>
        </p:spPr>
        <p:txBody>
          <a:bodyPr anchor="t">
            <a:normAutofit/>
          </a:bodyPr>
          <a:lstStyle/>
          <a:p>
            <a:pPr>
              <a:lnSpc>
                <a:spcPct val="90000"/>
              </a:lnSpc>
            </a:pPr>
            <a:r>
              <a:rPr lang="en-US" sz="2400" dirty="0"/>
              <a:t>Save and test the model</a:t>
            </a:r>
            <a:endParaRPr lang="en-US" sz="2400" b="1" dirty="0"/>
          </a:p>
        </p:txBody>
      </p:sp>
      <p:pic>
        <p:nvPicPr>
          <p:cNvPr id="4" name="Picture 3">
            <a:extLst>
              <a:ext uri="{FF2B5EF4-FFF2-40B4-BE49-F238E27FC236}">
                <a16:creationId xmlns:a16="http://schemas.microsoft.com/office/drawing/2014/main" id="{A1CD777C-2416-A1DB-D7FB-7C5D9CAAE489}"/>
              </a:ext>
            </a:extLst>
          </p:cNvPr>
          <p:cNvPicPr>
            <a:picLocks noChangeAspect="1"/>
          </p:cNvPicPr>
          <p:nvPr/>
        </p:nvPicPr>
        <p:blipFill>
          <a:blip r:embed="rId2"/>
          <a:stretch>
            <a:fillRect/>
          </a:stretch>
        </p:blipFill>
        <p:spPr>
          <a:xfrm>
            <a:off x="1666476" y="2770632"/>
            <a:ext cx="5359944" cy="3122168"/>
          </a:xfrm>
          <a:prstGeom prst="rect">
            <a:avLst/>
          </a:prstGeom>
          <a:noFill/>
        </p:spPr>
      </p:pic>
      <p:sp>
        <p:nvSpPr>
          <p:cNvPr id="8" name="Slide Number Placeholder 7" hidden="1">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18</a:t>
            </a:fld>
            <a:endParaRPr lang="en-US"/>
          </a:p>
        </p:txBody>
      </p:sp>
    </p:spTree>
    <p:extLst>
      <p:ext uri="{BB962C8B-B14F-4D97-AF65-F5344CB8AC3E}">
        <p14:creationId xmlns:p14="http://schemas.microsoft.com/office/powerpoint/2010/main" val="423189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Outline of the findings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marR="0" indent="-182880" algn="l">
              <a:spcBef>
                <a:spcPts val="0"/>
              </a:spcBef>
              <a:spcAft>
                <a:spcPts val="0"/>
              </a:spcAft>
            </a:pPr>
            <a:endParaRPr lang="en-US" b="0" i="0" dirty="0">
              <a:solidFill>
                <a:srgbClr val="333333"/>
              </a:solidFill>
              <a:effectLst/>
              <a:latin typeface="Lato" panose="020F0502020204030203" pitchFamily="34" charset="0"/>
            </a:endParaRPr>
          </a:p>
        </p:txBody>
      </p:sp>
    </p:spTree>
    <p:extLst>
      <p:ext uri="{BB962C8B-B14F-4D97-AF65-F5344CB8AC3E}">
        <p14:creationId xmlns:p14="http://schemas.microsoft.com/office/powerpoint/2010/main" val="63738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fontScale="85000" lnSpcReduction="10000"/>
          </a:bodyPr>
          <a:lstStyle/>
          <a:p>
            <a:pPr marR="0" indent="-182880" algn="l">
              <a:spcBef>
                <a:spcPts val="0"/>
              </a:spcBef>
              <a:spcAft>
                <a:spcPts val="0"/>
              </a:spcAft>
            </a:pPr>
            <a:r>
              <a:rPr lang="en-US" b="0" i="0" dirty="0">
                <a:solidFill>
                  <a:srgbClr val="333333"/>
                </a:solidFill>
                <a:effectLst/>
                <a:latin typeface="Lato" panose="020F0502020204030203" pitchFamily="34" charset="0"/>
              </a:rPr>
              <a:t>Introduction</a:t>
            </a:r>
          </a:p>
          <a:p>
            <a:pPr marR="0" indent="-182880" algn="l">
              <a:spcBef>
                <a:spcPts val="0"/>
              </a:spcBef>
              <a:spcAft>
                <a:spcPts val="0"/>
              </a:spcAft>
            </a:pPr>
            <a:r>
              <a:rPr lang="en-US" dirty="0">
                <a:solidFill>
                  <a:srgbClr val="333333"/>
                </a:solidFill>
                <a:latin typeface="Lato" panose="020F0502020204030203" pitchFamily="34" charset="0"/>
              </a:rPr>
              <a:t>S</a:t>
            </a:r>
            <a:r>
              <a:rPr lang="en-US" b="0" i="0" dirty="0">
                <a:solidFill>
                  <a:srgbClr val="333333"/>
                </a:solidFill>
                <a:effectLst/>
                <a:latin typeface="Lato" panose="020F0502020204030203" pitchFamily="34" charset="0"/>
              </a:rPr>
              <a:t>tatement of the problem and the hypothesis </a:t>
            </a:r>
          </a:p>
          <a:p>
            <a:pPr marR="0" indent="-182880" algn="l">
              <a:spcBef>
                <a:spcPts val="0"/>
              </a:spcBef>
              <a:spcAft>
                <a:spcPts val="0"/>
              </a:spcAft>
            </a:pPr>
            <a:r>
              <a:rPr lang="en-US" b="0" i="0" dirty="0">
                <a:solidFill>
                  <a:srgbClr val="333333"/>
                </a:solidFill>
                <a:effectLst/>
                <a:latin typeface="Lato" panose="020F0502020204030203" pitchFamily="34" charset="0"/>
              </a:rPr>
              <a:t>Summary of the data-analysis process    </a:t>
            </a:r>
          </a:p>
          <a:p>
            <a:pPr marR="0" indent="-182880" algn="l">
              <a:spcBef>
                <a:spcPts val="0"/>
              </a:spcBef>
              <a:spcAft>
                <a:spcPts val="0"/>
              </a:spcAft>
            </a:pPr>
            <a:r>
              <a:rPr lang="en-US" dirty="0">
                <a:solidFill>
                  <a:srgbClr val="333333"/>
                </a:solidFill>
                <a:latin typeface="Lato" panose="020F0502020204030203" pitchFamily="34" charset="0"/>
              </a:rPr>
              <a:t>O</a:t>
            </a:r>
            <a:r>
              <a:rPr lang="en-US" b="0" i="0" dirty="0">
                <a:solidFill>
                  <a:srgbClr val="333333"/>
                </a:solidFill>
                <a:effectLst/>
                <a:latin typeface="Lato" panose="020F0502020204030203" pitchFamily="34" charset="0"/>
              </a:rPr>
              <a:t>utline of the findings </a:t>
            </a:r>
          </a:p>
          <a:p>
            <a:pPr marR="0" indent="-182880" algn="l">
              <a:spcBef>
                <a:spcPts val="0"/>
              </a:spcBef>
              <a:spcAft>
                <a:spcPts val="0"/>
              </a:spcAft>
            </a:pPr>
            <a:r>
              <a:rPr lang="en-US" dirty="0">
                <a:solidFill>
                  <a:srgbClr val="333333"/>
                </a:solidFill>
                <a:latin typeface="Lato" panose="020F0502020204030203" pitchFamily="34" charset="0"/>
              </a:rPr>
              <a:t>Limitations </a:t>
            </a:r>
            <a:r>
              <a:rPr lang="en-US" b="0" i="0" dirty="0">
                <a:solidFill>
                  <a:srgbClr val="333333"/>
                </a:solidFill>
                <a:effectLst/>
                <a:latin typeface="Lato" panose="020F0502020204030203" pitchFamily="34" charset="0"/>
              </a:rPr>
              <a:t>of the techniques and tools used </a:t>
            </a:r>
          </a:p>
          <a:p>
            <a:pPr marR="0" indent="-182880" algn="l">
              <a:spcBef>
                <a:spcPts val="0"/>
              </a:spcBef>
              <a:spcAft>
                <a:spcPts val="0"/>
              </a:spcAft>
            </a:pPr>
            <a:r>
              <a:rPr lang="en-US" dirty="0">
                <a:solidFill>
                  <a:srgbClr val="333333"/>
                </a:solidFill>
                <a:latin typeface="Lato" panose="020F0502020204030203" pitchFamily="34" charset="0"/>
              </a:rPr>
              <a:t>S</a:t>
            </a:r>
            <a:r>
              <a:rPr lang="en-US" b="0" i="0" dirty="0">
                <a:solidFill>
                  <a:srgbClr val="333333"/>
                </a:solidFill>
                <a:effectLst/>
                <a:latin typeface="Lato" panose="020F0502020204030203" pitchFamily="34" charset="0"/>
              </a:rPr>
              <a:t>ummary of proposed actions </a:t>
            </a:r>
          </a:p>
          <a:p>
            <a:pPr marR="0" indent="-182880" algn="l">
              <a:spcBef>
                <a:spcPts val="0"/>
              </a:spcBef>
              <a:spcAft>
                <a:spcPts val="0"/>
              </a:spcAft>
            </a:pPr>
            <a:r>
              <a:rPr lang="en-US" dirty="0">
                <a:solidFill>
                  <a:srgbClr val="333333"/>
                </a:solidFill>
                <a:latin typeface="Lato" panose="020F0502020204030203" pitchFamily="34" charset="0"/>
              </a:rPr>
              <a:t>E</a:t>
            </a:r>
            <a:r>
              <a:rPr lang="en-US" b="0" i="0" dirty="0">
                <a:solidFill>
                  <a:srgbClr val="333333"/>
                </a:solidFill>
                <a:effectLst/>
                <a:latin typeface="Lato" panose="020F0502020204030203" pitchFamily="34" charset="0"/>
              </a:rPr>
              <a:t>xpected benefits of the study</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D5C5DA-DADE-DDCE-E218-9181D5377BE5}"/>
              </a:ext>
            </a:extLst>
          </p:cNvPr>
          <p:cNvSpPr>
            <a:spLocks noGrp="1"/>
          </p:cNvSpPr>
          <p:nvPr>
            <p:ph type="title"/>
          </p:nvPr>
        </p:nvSpPr>
        <p:spPr>
          <a:xfrm>
            <a:off x="4224528" y="2276856"/>
            <a:ext cx="6766560" cy="768096"/>
          </a:xfrm>
        </p:spPr>
        <p:txBody>
          <a:bodyPr/>
          <a:lstStyle/>
          <a:p>
            <a:r>
              <a:rPr lang="en-US" dirty="0"/>
              <a:t>Findings</a:t>
            </a:r>
          </a:p>
        </p:txBody>
      </p:sp>
      <p:sp>
        <p:nvSpPr>
          <p:cNvPr id="10" name="Content Placeholder 2">
            <a:extLst>
              <a:ext uri="{FF2B5EF4-FFF2-40B4-BE49-F238E27FC236}">
                <a16:creationId xmlns:a16="http://schemas.microsoft.com/office/drawing/2014/main" id="{FE1E607B-6A87-A318-A509-5F400AFEC106}"/>
              </a:ext>
            </a:extLst>
          </p:cNvPr>
          <p:cNvSpPr>
            <a:spLocks noGrp="1"/>
          </p:cNvSpPr>
          <p:nvPr>
            <p:ph idx="1"/>
          </p:nvPr>
        </p:nvSpPr>
        <p:spPr>
          <a:xfrm>
            <a:off x="4224528" y="3222752"/>
            <a:ext cx="6766560" cy="2700528"/>
          </a:xfrm>
        </p:spPr>
        <p:txBody>
          <a:bodyPr/>
          <a:lstStyle/>
          <a:p>
            <a:pPr algn="l"/>
            <a:r>
              <a:rPr lang="en-US" b="0" i="0" dirty="0">
                <a:effectLst/>
                <a:latin typeface="-apple-system"/>
              </a:rPr>
              <a:t>The research question: "Can the quality of wine be accurately predicted for three categories of poor, average, and excellent?" can be answered from the data analysis as: VGW can predict the quality rating of wine with over 98% accuracy to help better label and sell their wine to consumers.</a:t>
            </a:r>
          </a:p>
          <a:p>
            <a:pPr algn="l"/>
            <a:endParaRPr lang="en-US" b="0" i="0" dirty="0">
              <a:effectLst/>
              <a:latin typeface="-apple-system"/>
            </a:endParaRPr>
          </a:p>
          <a:p>
            <a:pPr algn="l"/>
            <a:r>
              <a:rPr lang="en-US" b="0" i="0" dirty="0">
                <a:effectLst/>
                <a:latin typeface="-apple-system"/>
              </a:rPr>
              <a:t>The web application can be accessed at this link: </a:t>
            </a:r>
            <a:r>
              <a:rPr lang="en-US" b="0" i="0" u="none" strike="noStrike" dirty="0">
                <a:effectLst/>
                <a:latin typeface="-apple-system"/>
                <a:hlinkClick r:id="rId2"/>
              </a:rPr>
              <a:t>https://wine-quality-classifier.herokuapp.com/</a:t>
            </a:r>
            <a:endParaRPr lang="en-US" b="0" i="0" dirty="0">
              <a:effectLst/>
              <a:latin typeface="-apple-system"/>
            </a:endParaRPr>
          </a:p>
        </p:txBody>
      </p:sp>
      <p:sp>
        <p:nvSpPr>
          <p:cNvPr id="12" name="Footer Placeholder 3">
            <a:extLst>
              <a:ext uri="{FF2B5EF4-FFF2-40B4-BE49-F238E27FC236}">
                <a16:creationId xmlns:a16="http://schemas.microsoft.com/office/drawing/2014/main" id="{E855E1B8-9537-A2AC-0A15-550635231973}"/>
              </a:ext>
            </a:extLst>
          </p:cNvPr>
          <p:cNvSpPr>
            <a:spLocks noGrp="1"/>
          </p:cNvSpPr>
          <p:nvPr>
            <p:ph type="ftr" sz="quarter" idx="11"/>
          </p:nvPr>
        </p:nvSpPr>
        <p:spPr>
          <a:xfrm>
            <a:off x="4224528" y="457200"/>
            <a:ext cx="3200400" cy="274320"/>
          </a:xfrm>
        </p:spPr>
        <p:txBody>
          <a:bodyPr/>
          <a:lstStyle/>
          <a:p>
            <a:pPr>
              <a:spcAft>
                <a:spcPts val="600"/>
              </a:spcAft>
            </a:pPr>
            <a:r>
              <a:rPr lang="en-US"/>
              <a:t>Presentation title</a:t>
            </a:r>
          </a:p>
        </p:txBody>
      </p:sp>
      <p:sp>
        <p:nvSpPr>
          <p:cNvPr id="14" name="Slide Number Placeholder 4">
            <a:extLst>
              <a:ext uri="{FF2B5EF4-FFF2-40B4-BE49-F238E27FC236}">
                <a16:creationId xmlns:a16="http://schemas.microsoft.com/office/drawing/2014/main" id="{1CF13C4C-1ECC-3897-8657-DB8F3C74BD2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20</a:t>
            </a:fld>
            <a:endParaRPr lang="en-US"/>
          </a:p>
        </p:txBody>
      </p:sp>
    </p:spTree>
    <p:extLst>
      <p:ext uri="{BB962C8B-B14F-4D97-AF65-F5344CB8AC3E}">
        <p14:creationId xmlns:p14="http://schemas.microsoft.com/office/powerpoint/2010/main" val="90003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limitations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835400" y="4718304"/>
            <a:ext cx="4521200" cy="512064"/>
          </a:xfrm>
        </p:spPr>
        <p:txBody>
          <a:bodyPr/>
          <a:lstStyle/>
          <a:p>
            <a:pPr marR="0" indent="-182880" algn="l">
              <a:spcBef>
                <a:spcPts val="0"/>
              </a:spcBef>
              <a:spcAft>
                <a:spcPts val="0"/>
              </a:spcAft>
            </a:pPr>
            <a:r>
              <a:rPr lang="en-US" b="0" i="0" dirty="0">
                <a:solidFill>
                  <a:srgbClr val="333333"/>
                </a:solidFill>
                <a:effectLst/>
                <a:latin typeface="Lato" panose="020F0502020204030203" pitchFamily="34" charset="0"/>
              </a:rPr>
              <a:t>of the </a:t>
            </a:r>
            <a:r>
              <a:rPr lang="en-US" dirty="0">
                <a:solidFill>
                  <a:srgbClr val="333333"/>
                </a:solidFill>
                <a:latin typeface="Lato" panose="020F0502020204030203" pitchFamily="34" charset="0"/>
              </a:rPr>
              <a:t>techniques and tools used</a:t>
            </a:r>
            <a:endParaRPr lang="en-US" b="0" i="0" dirty="0">
              <a:solidFill>
                <a:srgbClr val="333333"/>
              </a:solidFill>
              <a:effectLst/>
              <a:latin typeface="Lato" panose="020F0502020204030203" pitchFamily="34" charset="0"/>
            </a:endParaRPr>
          </a:p>
        </p:txBody>
      </p:sp>
    </p:spTree>
    <p:extLst>
      <p:ext uri="{BB962C8B-B14F-4D97-AF65-F5344CB8AC3E}">
        <p14:creationId xmlns:p14="http://schemas.microsoft.com/office/powerpoint/2010/main" val="302296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D5C5DA-DADE-DDCE-E218-9181D5377BE5}"/>
              </a:ext>
            </a:extLst>
          </p:cNvPr>
          <p:cNvSpPr>
            <a:spLocks noGrp="1"/>
          </p:cNvSpPr>
          <p:nvPr>
            <p:ph type="title"/>
          </p:nvPr>
        </p:nvSpPr>
        <p:spPr>
          <a:xfrm>
            <a:off x="4224528" y="2276856"/>
            <a:ext cx="6766560" cy="768096"/>
          </a:xfrm>
        </p:spPr>
        <p:txBody>
          <a:bodyPr/>
          <a:lstStyle/>
          <a:p>
            <a:r>
              <a:rPr lang="en-US" sz="2400" dirty="0"/>
              <a:t>Limitations of techniques used</a:t>
            </a:r>
          </a:p>
        </p:txBody>
      </p:sp>
      <p:sp>
        <p:nvSpPr>
          <p:cNvPr id="10" name="Content Placeholder 2">
            <a:extLst>
              <a:ext uri="{FF2B5EF4-FFF2-40B4-BE49-F238E27FC236}">
                <a16:creationId xmlns:a16="http://schemas.microsoft.com/office/drawing/2014/main" id="{FE1E607B-6A87-A318-A509-5F400AFEC106}"/>
              </a:ext>
            </a:extLst>
          </p:cNvPr>
          <p:cNvSpPr>
            <a:spLocks noGrp="1"/>
          </p:cNvSpPr>
          <p:nvPr>
            <p:ph idx="1"/>
          </p:nvPr>
        </p:nvSpPr>
        <p:spPr>
          <a:xfrm>
            <a:off x="4224528" y="3222752"/>
            <a:ext cx="6766560" cy="2700528"/>
          </a:xfrm>
        </p:spPr>
        <p:txBody>
          <a:bodyPr/>
          <a:lstStyle/>
          <a:p>
            <a:pPr algn="l"/>
            <a:r>
              <a:rPr lang="en-US" b="0" i="0" dirty="0">
                <a:effectLst/>
                <a:latin typeface="-apple-system"/>
              </a:rPr>
              <a:t>Techniques for feature selection were used but because the classifiers performed with high accuracy all features were kept and backward feature or similar was not necessary. In the future during maintenance it will be necessary to use the ANOVA method provided in this notebook to test for statistical significance of each feature and drop features whose p-value is &gt;= 0.05%.</a:t>
            </a:r>
          </a:p>
          <a:p>
            <a:pPr algn="l"/>
            <a:r>
              <a:rPr lang="en-US" b="0" i="0" dirty="0">
                <a:effectLst/>
                <a:latin typeface="-apple-system"/>
              </a:rPr>
              <a:t>Techniques for selecting the best model can remain the same but in the future during maintenance and with more data another model might perform better than Logistic Regression and the saved model for production would need to be updated accordingly.</a:t>
            </a:r>
          </a:p>
          <a:p>
            <a:pPr algn="l"/>
            <a:r>
              <a:rPr lang="en-US" b="0" i="0" dirty="0">
                <a:effectLst/>
                <a:latin typeface="-apple-system"/>
              </a:rPr>
              <a:t>All the techniques in this notebook from EDA to Testing the final model should be reassessed and improved upon over time.</a:t>
            </a:r>
          </a:p>
        </p:txBody>
      </p:sp>
      <p:sp>
        <p:nvSpPr>
          <p:cNvPr id="12" name="Footer Placeholder 3">
            <a:extLst>
              <a:ext uri="{FF2B5EF4-FFF2-40B4-BE49-F238E27FC236}">
                <a16:creationId xmlns:a16="http://schemas.microsoft.com/office/drawing/2014/main" id="{E855E1B8-9537-A2AC-0A15-550635231973}"/>
              </a:ext>
            </a:extLst>
          </p:cNvPr>
          <p:cNvSpPr>
            <a:spLocks noGrp="1"/>
          </p:cNvSpPr>
          <p:nvPr>
            <p:ph type="ftr" sz="quarter" idx="11"/>
          </p:nvPr>
        </p:nvSpPr>
        <p:spPr>
          <a:xfrm>
            <a:off x="4224528" y="457200"/>
            <a:ext cx="3200400" cy="274320"/>
          </a:xfrm>
        </p:spPr>
        <p:txBody>
          <a:bodyPr/>
          <a:lstStyle/>
          <a:p>
            <a:pPr>
              <a:spcAft>
                <a:spcPts val="600"/>
              </a:spcAft>
            </a:pPr>
            <a:r>
              <a:rPr lang="en-US"/>
              <a:t>Presentation title</a:t>
            </a:r>
          </a:p>
        </p:txBody>
      </p:sp>
      <p:sp>
        <p:nvSpPr>
          <p:cNvPr id="14" name="Slide Number Placeholder 4">
            <a:extLst>
              <a:ext uri="{FF2B5EF4-FFF2-40B4-BE49-F238E27FC236}">
                <a16:creationId xmlns:a16="http://schemas.microsoft.com/office/drawing/2014/main" id="{1CF13C4C-1ECC-3897-8657-DB8F3C74BD2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22</a:t>
            </a:fld>
            <a:endParaRPr lang="en-US"/>
          </a:p>
        </p:txBody>
      </p:sp>
    </p:spTree>
    <p:extLst>
      <p:ext uri="{BB962C8B-B14F-4D97-AF65-F5344CB8AC3E}">
        <p14:creationId xmlns:p14="http://schemas.microsoft.com/office/powerpoint/2010/main" val="327025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D5C5DA-DADE-DDCE-E218-9181D5377BE5}"/>
              </a:ext>
            </a:extLst>
          </p:cNvPr>
          <p:cNvSpPr>
            <a:spLocks noGrp="1"/>
          </p:cNvSpPr>
          <p:nvPr>
            <p:ph type="title"/>
          </p:nvPr>
        </p:nvSpPr>
        <p:spPr>
          <a:xfrm>
            <a:off x="4224528" y="594360"/>
            <a:ext cx="6766560" cy="768096"/>
          </a:xfrm>
        </p:spPr>
        <p:txBody>
          <a:bodyPr/>
          <a:lstStyle/>
          <a:p>
            <a:pPr algn="l"/>
            <a:r>
              <a:rPr lang="en-US" sz="3200" b="1" i="0" dirty="0">
                <a:effectLst/>
                <a:latin typeface="-apple-system"/>
              </a:rPr>
              <a:t>Limitations of Tools Used</a:t>
            </a:r>
            <a:br>
              <a:rPr lang="en-US" sz="3200" b="1" i="0" dirty="0">
                <a:effectLst/>
                <a:latin typeface="-apple-system"/>
              </a:rPr>
            </a:br>
            <a:br>
              <a:rPr lang="en-US" sz="3200" dirty="0"/>
            </a:br>
            <a:endParaRPr lang="en-US" sz="3200" dirty="0"/>
          </a:p>
        </p:txBody>
      </p:sp>
      <p:sp>
        <p:nvSpPr>
          <p:cNvPr id="10" name="Content Placeholder 2">
            <a:extLst>
              <a:ext uri="{FF2B5EF4-FFF2-40B4-BE49-F238E27FC236}">
                <a16:creationId xmlns:a16="http://schemas.microsoft.com/office/drawing/2014/main" id="{FE1E607B-6A87-A318-A509-5F400AFEC106}"/>
              </a:ext>
            </a:extLst>
          </p:cNvPr>
          <p:cNvSpPr>
            <a:spLocks noGrp="1"/>
          </p:cNvSpPr>
          <p:nvPr>
            <p:ph idx="1"/>
          </p:nvPr>
        </p:nvSpPr>
        <p:spPr>
          <a:xfrm>
            <a:off x="4224528" y="1530281"/>
            <a:ext cx="6766560" cy="2700528"/>
          </a:xfrm>
        </p:spPr>
        <p:txBody>
          <a:bodyPr/>
          <a:lstStyle/>
          <a:p>
            <a:pPr algn="l"/>
            <a:r>
              <a:rPr lang="en-US" b="0" i="0" dirty="0">
                <a:effectLst/>
                <a:latin typeface="-apple-system"/>
              </a:rPr>
              <a:t>One potential limitation of the tools used are the machine learning classifier algorithms that were selected for building the classifier. Logistic regression, K-Nearest Neighbor, and Random Forest classifiers are common machine learning algorithms to start with when deciding which is best to use. As the company's data grows or if the company gets fresher data the algorithms will start to run slow and might not be the best solution for the problem. The model will need to be maintained and monitored over time as new data becomes available. With more data it would be interested and useful to look at other classifier algorithms such as </a:t>
            </a:r>
          </a:p>
          <a:p>
            <a:pPr marL="342900" indent="-342900" algn="l">
              <a:buAutoNum type="arabicPeriod"/>
            </a:pPr>
            <a:r>
              <a:rPr lang="en-US" b="0" i="0" dirty="0">
                <a:effectLst/>
                <a:latin typeface="-apple-system"/>
              </a:rPr>
              <a:t>Naive Bayes - Naive Bayes applies the Bayes' theorem to calculate the probability of a data point belonging to a particular class.</a:t>
            </a:r>
          </a:p>
          <a:p>
            <a:pPr marL="342900" indent="-342900" algn="l">
              <a:buAutoNum type="arabicPeriod"/>
            </a:pPr>
            <a:r>
              <a:rPr lang="en-US" b="0" i="0" dirty="0">
                <a:effectLst/>
                <a:latin typeface="-apple-system"/>
              </a:rPr>
              <a:t>Ensemble </a:t>
            </a:r>
            <a:r>
              <a:rPr lang="en-US" dirty="0">
                <a:latin typeface="-apple-system"/>
              </a:rPr>
              <a:t>Learning - </a:t>
            </a:r>
            <a:r>
              <a:rPr lang="en-US" b="0" i="0" dirty="0">
                <a:effectLst/>
                <a:latin typeface="-apple-system"/>
              </a:rPr>
              <a:t>Ensemble learning is where multiple machine learning models are used to achieve better accuracy than one it's own.</a:t>
            </a:r>
          </a:p>
        </p:txBody>
      </p:sp>
      <p:sp>
        <p:nvSpPr>
          <p:cNvPr id="14" name="Slide Number Placeholder 4">
            <a:extLst>
              <a:ext uri="{FF2B5EF4-FFF2-40B4-BE49-F238E27FC236}">
                <a16:creationId xmlns:a16="http://schemas.microsoft.com/office/drawing/2014/main" id="{1CF13C4C-1ECC-3897-8657-DB8F3C74BD2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23</a:t>
            </a:fld>
            <a:endParaRPr lang="en-US"/>
          </a:p>
        </p:txBody>
      </p:sp>
    </p:spTree>
    <p:extLst>
      <p:ext uri="{BB962C8B-B14F-4D97-AF65-F5344CB8AC3E}">
        <p14:creationId xmlns:p14="http://schemas.microsoft.com/office/powerpoint/2010/main" val="283966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660904"/>
            <a:ext cx="6400800" cy="768096"/>
          </a:xfrm>
        </p:spPr>
        <p:txBody>
          <a:bodyPr/>
          <a:lstStyle/>
          <a:p>
            <a:r>
              <a:rPr lang="en-US" dirty="0">
                <a:latin typeface="Arial Black" panose="020B0604020202020204" pitchFamily="34" charset="0"/>
                <a:cs typeface="Arial Black" panose="020B0604020202020204" pitchFamily="34" charset="0"/>
              </a:rPr>
              <a:t>Summary of Proposed actions </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45145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D5C5DA-DADE-DDCE-E218-9181D5377BE5}"/>
              </a:ext>
            </a:extLst>
          </p:cNvPr>
          <p:cNvSpPr>
            <a:spLocks noGrp="1"/>
          </p:cNvSpPr>
          <p:nvPr>
            <p:ph type="title"/>
          </p:nvPr>
        </p:nvSpPr>
        <p:spPr>
          <a:xfrm>
            <a:off x="4224528" y="594360"/>
            <a:ext cx="6766560" cy="768096"/>
          </a:xfrm>
        </p:spPr>
        <p:txBody>
          <a:bodyPr/>
          <a:lstStyle/>
          <a:p>
            <a:pPr algn="l"/>
            <a:r>
              <a:rPr lang="en-US" sz="3200" b="1" i="0" dirty="0">
                <a:effectLst/>
                <a:latin typeface="-apple-system"/>
              </a:rPr>
              <a:t>Summary of proposed actions</a:t>
            </a:r>
            <a:endParaRPr lang="en-US" sz="3200" dirty="0"/>
          </a:p>
        </p:txBody>
      </p:sp>
      <p:sp>
        <p:nvSpPr>
          <p:cNvPr id="10" name="Content Placeholder 2">
            <a:extLst>
              <a:ext uri="{FF2B5EF4-FFF2-40B4-BE49-F238E27FC236}">
                <a16:creationId xmlns:a16="http://schemas.microsoft.com/office/drawing/2014/main" id="{FE1E607B-6A87-A318-A509-5F400AFEC106}"/>
              </a:ext>
            </a:extLst>
          </p:cNvPr>
          <p:cNvSpPr>
            <a:spLocks noGrp="1"/>
          </p:cNvSpPr>
          <p:nvPr>
            <p:ph idx="1"/>
          </p:nvPr>
        </p:nvSpPr>
        <p:spPr>
          <a:xfrm>
            <a:off x="4224528" y="1530281"/>
            <a:ext cx="6766560" cy="2700528"/>
          </a:xfrm>
        </p:spPr>
        <p:txBody>
          <a:bodyPr/>
          <a:lstStyle/>
          <a:p>
            <a:pPr algn="l"/>
            <a:r>
              <a:rPr lang="en-US" b="0" i="0" dirty="0">
                <a:effectLst/>
                <a:latin typeface="-apple-system"/>
              </a:rPr>
              <a:t>The first deliverable, the Jupyter Notebook, will benefit VGW in several ways. First, it will provide a data analysis and visualization that will be used to better understand what data points about the wine are important for classification allowing VGW employees to use scientific tools to test the wine for quality (such as pH strips and alcohol content detection). Second, the Jupyter Notebook will include three groups of ranged parameters that classify wine into poor, average, and excellent to be used for pricing the wine more accurately. VGW is at risk of losing profits of incorrectly priced wine and losing customers due to high variance in the quality of wine they expect to consume.</a:t>
            </a:r>
          </a:p>
          <a:p>
            <a:pPr algn="l"/>
            <a:r>
              <a:rPr lang="en-US" b="0" i="0" dirty="0">
                <a:effectLst/>
                <a:latin typeface="-apple-system"/>
              </a:rPr>
              <a:t>The second deliverable, the web application, will provide a user interface that will take input from an employee and return a quality rating of poor, average, or excellent. The benefits of the application are the ability to more efficiently and effectively price wines. With a more consistent pricing model VGW will increase profits and customer retention.</a:t>
            </a:r>
          </a:p>
        </p:txBody>
      </p:sp>
      <p:sp>
        <p:nvSpPr>
          <p:cNvPr id="14" name="Slide Number Placeholder 4">
            <a:extLst>
              <a:ext uri="{FF2B5EF4-FFF2-40B4-BE49-F238E27FC236}">
                <a16:creationId xmlns:a16="http://schemas.microsoft.com/office/drawing/2014/main" id="{1CF13C4C-1ECC-3897-8657-DB8F3C74BD2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25</a:t>
            </a:fld>
            <a:endParaRPr lang="en-US"/>
          </a:p>
        </p:txBody>
      </p:sp>
    </p:spTree>
    <p:extLst>
      <p:ext uri="{BB962C8B-B14F-4D97-AF65-F5344CB8AC3E}">
        <p14:creationId xmlns:p14="http://schemas.microsoft.com/office/powerpoint/2010/main" val="85990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660904"/>
            <a:ext cx="6400800" cy="768096"/>
          </a:xfrm>
        </p:spPr>
        <p:txBody>
          <a:bodyPr/>
          <a:lstStyle/>
          <a:p>
            <a:r>
              <a:rPr lang="en-US" dirty="0">
                <a:latin typeface="Arial Black" panose="020B0604020202020204" pitchFamily="34" charset="0"/>
                <a:cs typeface="Arial Black" panose="020B0604020202020204" pitchFamily="34" charset="0"/>
              </a:rPr>
              <a:t>Expected benefits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71146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D5C5DA-DADE-DDCE-E218-9181D5377BE5}"/>
              </a:ext>
            </a:extLst>
          </p:cNvPr>
          <p:cNvSpPr>
            <a:spLocks noGrp="1"/>
          </p:cNvSpPr>
          <p:nvPr>
            <p:ph type="title"/>
          </p:nvPr>
        </p:nvSpPr>
        <p:spPr>
          <a:xfrm>
            <a:off x="4224528" y="594360"/>
            <a:ext cx="6766560" cy="768096"/>
          </a:xfrm>
        </p:spPr>
        <p:txBody>
          <a:bodyPr/>
          <a:lstStyle/>
          <a:p>
            <a:pPr algn="l"/>
            <a:r>
              <a:rPr lang="en-US" sz="3200" b="1" i="0" dirty="0">
                <a:effectLst/>
                <a:latin typeface="-apple-system"/>
              </a:rPr>
              <a:t>Expected benefits of the study</a:t>
            </a:r>
            <a:endParaRPr lang="en-US" sz="3200" dirty="0"/>
          </a:p>
        </p:txBody>
      </p:sp>
      <p:sp>
        <p:nvSpPr>
          <p:cNvPr id="10" name="Content Placeholder 2">
            <a:extLst>
              <a:ext uri="{FF2B5EF4-FFF2-40B4-BE49-F238E27FC236}">
                <a16:creationId xmlns:a16="http://schemas.microsoft.com/office/drawing/2014/main" id="{FE1E607B-6A87-A318-A509-5F400AFEC106}"/>
              </a:ext>
            </a:extLst>
          </p:cNvPr>
          <p:cNvSpPr>
            <a:spLocks noGrp="1"/>
          </p:cNvSpPr>
          <p:nvPr>
            <p:ph idx="1"/>
          </p:nvPr>
        </p:nvSpPr>
        <p:spPr>
          <a:xfrm>
            <a:off x="4224528" y="1530281"/>
            <a:ext cx="6766560" cy="2700528"/>
          </a:xfrm>
        </p:spPr>
        <p:txBody>
          <a:bodyPr/>
          <a:lstStyle/>
          <a:p>
            <a:pPr algn="l"/>
            <a:r>
              <a:rPr lang="en-US" b="0" i="0" dirty="0">
                <a:effectLst/>
                <a:latin typeface="-apple-system"/>
              </a:rPr>
              <a:t>VGW can predict the quality rating of wine with over 98% accuracy to help better label and sell their wine to consumers. The expectation is that this study will enable VGW to increase their revenue by 15% over the next year by increasing trust in their brand and prevention of mislabeled excellent quality wines selling for the price of average or poor quality wines.</a:t>
            </a:r>
          </a:p>
        </p:txBody>
      </p:sp>
      <p:sp>
        <p:nvSpPr>
          <p:cNvPr id="14" name="Slide Number Placeholder 4">
            <a:extLst>
              <a:ext uri="{FF2B5EF4-FFF2-40B4-BE49-F238E27FC236}">
                <a16:creationId xmlns:a16="http://schemas.microsoft.com/office/drawing/2014/main" id="{1CF13C4C-1ECC-3897-8657-DB8F3C74BD20}"/>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27</a:t>
            </a:fld>
            <a:endParaRPr lang="en-US"/>
          </a:p>
        </p:txBody>
      </p:sp>
    </p:spTree>
    <p:extLst>
      <p:ext uri="{BB962C8B-B14F-4D97-AF65-F5344CB8AC3E}">
        <p14:creationId xmlns:p14="http://schemas.microsoft.com/office/powerpoint/2010/main" val="164737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Vera Butler</a:t>
            </a:r>
          </a:p>
          <a:p>
            <a:r>
              <a:rPr lang="en-US" dirty="0"/>
              <a:t>vbutle5@wgu.edu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292455" cy="274320"/>
          </a:xfrm>
        </p:spPr>
        <p:txBody>
          <a:bodyPr/>
          <a:lstStyle/>
          <a:p>
            <a:r>
              <a:rPr lang="en-US" dirty="0"/>
              <a:t>VGW </a:t>
            </a:r>
            <a:r>
              <a:rPr lang="en-US" b="1" i="0" dirty="0">
                <a:effectLst/>
                <a:latin typeface="-apple-system"/>
              </a:rPr>
              <a:t>Predicting Wine Quality and Pricing at Market</a:t>
            </a:r>
            <a:br>
              <a:rPr lang="en-US" b="1" i="0" dirty="0">
                <a:effectLst/>
                <a:latin typeface="-apple-system"/>
              </a:rPr>
            </a:b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934720"/>
            <a:ext cx="6766560" cy="768096"/>
          </a:xfrm>
        </p:spPr>
        <p:txBody>
          <a:bodyPr/>
          <a:lstStyle/>
          <a:p>
            <a:r>
              <a:rPr lang="en-US" dirty="0"/>
              <a:t>Problem and hypothesis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1" dirty="0"/>
              <a:t>PROBLEM</a:t>
            </a:r>
          </a:p>
          <a:p>
            <a:r>
              <a:rPr lang="en-US" b="1" dirty="0"/>
              <a:t>Very Good Wine LLC is looking to predict the quality of their wine to make</a:t>
            </a:r>
          </a:p>
          <a:p>
            <a:r>
              <a:rPr lang="en-US" b="1" dirty="0"/>
              <a:t>better decisions on how to price their wine.</a:t>
            </a:r>
          </a:p>
          <a:p>
            <a:endParaRPr lang="en-US" b="1" dirty="0"/>
          </a:p>
          <a:p>
            <a:r>
              <a:rPr lang="en-US" b="1" dirty="0"/>
              <a:t>Can the quality of wine be accurately predicted for three categories</a:t>
            </a:r>
          </a:p>
          <a:p>
            <a:r>
              <a:rPr lang="en-US" b="1" dirty="0"/>
              <a:t>of poor, average, and excellent?</a:t>
            </a:r>
          </a:p>
          <a:p>
            <a:endParaRPr lang="en-US" b="1" dirty="0"/>
          </a:p>
          <a:p>
            <a:r>
              <a:rPr lang="en-US" b="1" dirty="0"/>
              <a:t>HYPOTHESIS</a:t>
            </a:r>
          </a:p>
          <a:p>
            <a:r>
              <a:rPr lang="en-US" b="1" dirty="0"/>
              <a:t>Physiochemical properties statistically significantly affects the quality</a:t>
            </a:r>
          </a:p>
          <a:p>
            <a:r>
              <a:rPr lang="en-US" b="1" dirty="0"/>
              <a:t>category of Very Good Wine LLC’s wine.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266329" cy="274320"/>
          </a:xfrm>
        </p:spPr>
        <p:txBody>
          <a:bodyPr/>
          <a:lstStyle/>
          <a:p>
            <a:r>
              <a:rPr lang="en-US" dirty="0"/>
              <a:t>VGW </a:t>
            </a:r>
            <a:r>
              <a:rPr lang="en-US" b="1" i="0" dirty="0">
                <a:effectLst/>
                <a:latin typeface="-apple-system"/>
              </a:rPr>
              <a:t>Predicting Wine Quality and Pricing at Market</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27690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Summary of data-analysis process</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Explore the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 Analysis Process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A8865B1E-4607-232A-5223-98D9E2DFA9EC}"/>
              </a:ext>
            </a:extLst>
          </p:cNvPr>
          <p:cNvSpPr>
            <a:spLocks noGrp="1"/>
          </p:cNvSpPr>
          <p:nvPr>
            <p:ph sz="half" idx="1"/>
          </p:nvPr>
        </p:nvSpPr>
        <p:spPr/>
        <p:txBody>
          <a:bodyPr/>
          <a:lstStyle/>
          <a:p>
            <a:pPr algn="l"/>
            <a:r>
              <a:rPr lang="en-US" b="1" i="0" dirty="0">
                <a:solidFill>
                  <a:srgbClr val="000000"/>
                </a:solidFill>
                <a:effectLst/>
                <a:latin typeface="Helvetica Neue"/>
              </a:rPr>
              <a:t>Data Dictionary</a:t>
            </a:r>
            <a:r>
              <a:rPr lang="en-US" b="0" i="0" dirty="0">
                <a:solidFill>
                  <a:srgbClr val="000000"/>
                </a:solidFill>
                <a:effectLst/>
                <a:latin typeface="Helvetica Neue"/>
              </a:rPr>
              <a:t> Input variables (based on physicochemical tests):</a:t>
            </a:r>
          </a:p>
          <a:p>
            <a:pPr algn="l">
              <a:buFont typeface="+mj-lt"/>
              <a:buAutoNum type="arabicPeriod"/>
            </a:pPr>
            <a:r>
              <a:rPr lang="en-US" b="0" i="0" dirty="0">
                <a:solidFill>
                  <a:srgbClr val="000000"/>
                </a:solidFill>
                <a:effectLst/>
                <a:latin typeface="Helvetica Neue"/>
              </a:rPr>
              <a:t>fixed acidity</a:t>
            </a:r>
          </a:p>
          <a:p>
            <a:pPr marL="742950" lvl="1" indent="-285750" algn="l">
              <a:buFont typeface="+mj-lt"/>
              <a:buAutoNum type="arabicPeriod"/>
            </a:pPr>
            <a:r>
              <a:rPr lang="en-US" b="0" i="0" dirty="0">
                <a:solidFill>
                  <a:srgbClr val="000000"/>
                </a:solidFill>
                <a:effectLst/>
                <a:latin typeface="Helvetica Neue"/>
              </a:rPr>
              <a:t>most acids involved with wine or fixed or nonvolatile (do not evaporate readily)mg/L)</a:t>
            </a:r>
          </a:p>
          <a:p>
            <a:pPr algn="l">
              <a:buFont typeface="+mj-lt"/>
              <a:buAutoNum type="arabicPeriod"/>
            </a:pPr>
            <a:r>
              <a:rPr lang="en-US" b="0" i="0" dirty="0">
                <a:solidFill>
                  <a:srgbClr val="000000"/>
                </a:solidFill>
                <a:effectLst/>
                <a:latin typeface="Helvetica Neue"/>
              </a:rPr>
              <a:t>volatile acidity</a:t>
            </a:r>
          </a:p>
          <a:p>
            <a:pPr marL="742950" lvl="1" indent="-285750" algn="l">
              <a:buFont typeface="+mj-lt"/>
              <a:buAutoNum type="arabicPeriod"/>
            </a:pPr>
            <a:r>
              <a:rPr lang="en-US" b="0" i="0" dirty="0">
                <a:solidFill>
                  <a:srgbClr val="000000"/>
                </a:solidFill>
                <a:effectLst/>
                <a:latin typeface="Helvetica Neue"/>
              </a:rPr>
              <a:t>the amount of acetic acid in wine, which at too high of levels can lead to an unpleasant, vinegar taste</a:t>
            </a:r>
          </a:p>
          <a:p>
            <a:pPr marL="742950" lvl="1" indent="-285750" algn="l">
              <a:buFont typeface="+mj-lt"/>
              <a:buAutoNum type="arabicPeriod"/>
            </a:pPr>
            <a:r>
              <a:rPr lang="en-US" b="0" i="0" dirty="0">
                <a:solidFill>
                  <a:srgbClr val="000000"/>
                </a:solidFill>
                <a:effectLst/>
                <a:latin typeface="Helvetica Neue"/>
              </a:rPr>
              <a:t>U.S. legal limits of Volatile Acidity: Red Table Wine 1.2 g/L</a:t>
            </a:r>
          </a:p>
          <a:p>
            <a:pPr algn="l">
              <a:buFont typeface="+mj-lt"/>
              <a:buAutoNum type="arabicPeriod"/>
            </a:pPr>
            <a:r>
              <a:rPr lang="en-US" b="0" i="0" dirty="0">
                <a:solidFill>
                  <a:srgbClr val="000000"/>
                </a:solidFill>
                <a:effectLst/>
                <a:latin typeface="Helvetica Neue"/>
              </a:rPr>
              <a:t>citric acid</a:t>
            </a:r>
          </a:p>
          <a:p>
            <a:pPr marL="742950" lvl="1" indent="-285750" algn="l">
              <a:buFont typeface="+mj-lt"/>
              <a:buAutoNum type="arabicPeriod"/>
            </a:pPr>
            <a:r>
              <a:rPr lang="en-US" b="0" i="0" dirty="0">
                <a:solidFill>
                  <a:srgbClr val="000000"/>
                </a:solidFill>
                <a:effectLst/>
                <a:latin typeface="Helvetica Neue"/>
              </a:rPr>
              <a:t>found in small quantities, citric acid can add 'freshness' and flavor to wines</a:t>
            </a:r>
          </a:p>
          <a:p>
            <a:pPr marL="742950" lvl="1" indent="-285750" algn="l">
              <a:buFont typeface="+mj-lt"/>
              <a:buAutoNum type="arabicPeriod"/>
            </a:pPr>
            <a:r>
              <a:rPr lang="en-US" b="0" i="0" dirty="0">
                <a:solidFill>
                  <a:srgbClr val="000000"/>
                </a:solidFill>
                <a:effectLst/>
                <a:latin typeface="Helvetica Neue"/>
              </a:rPr>
              <a:t>citric acid is found only in very minute quantities in wine grapes</a:t>
            </a:r>
          </a:p>
          <a:p>
            <a:pPr algn="l">
              <a:buFont typeface="+mj-lt"/>
              <a:buAutoNum type="arabicPeriod"/>
            </a:pPr>
            <a:r>
              <a:rPr lang="en-US" b="0" i="0" dirty="0">
                <a:solidFill>
                  <a:srgbClr val="000000"/>
                </a:solidFill>
                <a:effectLst/>
                <a:latin typeface="Helvetica Neue"/>
              </a:rPr>
              <a:t>residual sugar</a:t>
            </a:r>
          </a:p>
          <a:p>
            <a:pPr marL="742950" lvl="1" indent="-285750" algn="l">
              <a:buFont typeface="+mj-lt"/>
              <a:buAutoNum type="arabicPeriod"/>
            </a:pPr>
            <a:r>
              <a:rPr lang="en-US" b="0" i="0" dirty="0">
                <a:solidFill>
                  <a:srgbClr val="000000"/>
                </a:solidFill>
                <a:effectLst/>
                <a:latin typeface="Helvetica Neue"/>
              </a:rPr>
              <a:t>the amount of sugar remaining after fermentation stops, it's rare to find wines with less than 1 gram/liter and wines with greater than 45 grams/liter are considered sweet</a:t>
            </a:r>
          </a:p>
          <a:p>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Explore the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 Analysis Process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A8865B1E-4607-232A-5223-98D9E2DFA9EC}"/>
              </a:ext>
            </a:extLst>
          </p:cNvPr>
          <p:cNvSpPr>
            <a:spLocks noGrp="1"/>
          </p:cNvSpPr>
          <p:nvPr>
            <p:ph sz="half" idx="1"/>
          </p:nvPr>
        </p:nvSpPr>
        <p:spPr/>
        <p:txBody>
          <a:bodyPr/>
          <a:lstStyle/>
          <a:p>
            <a:pPr algn="l"/>
            <a:r>
              <a:rPr lang="en-US" b="1" i="0" dirty="0">
                <a:solidFill>
                  <a:srgbClr val="000000"/>
                </a:solidFill>
                <a:effectLst/>
                <a:latin typeface="Helvetica Neue"/>
              </a:rPr>
              <a:t>Data Dictionary</a:t>
            </a:r>
            <a:r>
              <a:rPr lang="en-US" b="0" i="0" dirty="0">
                <a:solidFill>
                  <a:srgbClr val="000000"/>
                </a:solidFill>
                <a:effectLst/>
                <a:latin typeface="Helvetica Neue"/>
              </a:rPr>
              <a:t> Input variables (based on physicochemical tests):</a:t>
            </a:r>
          </a:p>
          <a:p>
            <a:pPr marL="0" indent="0" algn="l">
              <a:buNone/>
            </a:pPr>
            <a:r>
              <a:rPr lang="en-US" b="0" i="0" dirty="0">
                <a:solidFill>
                  <a:srgbClr val="000000"/>
                </a:solidFill>
                <a:effectLst/>
                <a:latin typeface="Helvetica Neue"/>
              </a:rPr>
              <a:t>5. chlorides</a:t>
            </a:r>
          </a:p>
          <a:p>
            <a:pPr marL="742950" lvl="1" indent="-285750" algn="l">
              <a:buFont typeface="+mj-lt"/>
              <a:buAutoNum type="arabicPeriod"/>
            </a:pPr>
            <a:r>
              <a:rPr lang="en-US" b="0" i="0" dirty="0">
                <a:solidFill>
                  <a:srgbClr val="000000"/>
                </a:solidFill>
                <a:effectLst/>
                <a:latin typeface="Helvetica Neue"/>
              </a:rPr>
              <a:t>the amount of salt in the wine</a:t>
            </a:r>
          </a:p>
          <a:p>
            <a:pPr marL="0" indent="0" algn="l">
              <a:buNone/>
            </a:pPr>
            <a:r>
              <a:rPr lang="en-US" b="0" i="0" dirty="0">
                <a:solidFill>
                  <a:srgbClr val="000000"/>
                </a:solidFill>
                <a:effectLst/>
                <a:latin typeface="Helvetica Neue"/>
              </a:rPr>
              <a:t>6. free sulfur dioxide</a:t>
            </a:r>
          </a:p>
          <a:p>
            <a:pPr marL="742950" lvl="1" indent="-285750" algn="l">
              <a:buFont typeface="+mj-lt"/>
              <a:buAutoNum type="arabicPeriod"/>
            </a:pPr>
            <a:r>
              <a:rPr lang="en-US" b="0" i="0" dirty="0">
                <a:solidFill>
                  <a:srgbClr val="000000"/>
                </a:solidFill>
                <a:effectLst/>
                <a:latin typeface="Helvetica Neue"/>
              </a:rPr>
              <a:t>the free form of SO2 exists in equilibrium between molecular SO2 (as a dissolved gas) and bisulfite ion; it prevents microbial growth and the oxidation of wine</a:t>
            </a:r>
          </a:p>
          <a:p>
            <a:pPr marL="0" indent="0" algn="l">
              <a:buNone/>
            </a:pPr>
            <a:r>
              <a:rPr lang="en-US" b="0" i="0" dirty="0">
                <a:solidFill>
                  <a:srgbClr val="000000"/>
                </a:solidFill>
                <a:effectLst/>
                <a:latin typeface="Helvetica Neue"/>
              </a:rPr>
              <a:t>7. total sulfur dioxide</a:t>
            </a:r>
          </a:p>
          <a:p>
            <a:pPr marL="742950" lvl="1" indent="-285750" algn="l">
              <a:buFont typeface="+mj-lt"/>
              <a:buAutoNum type="arabicPeriod"/>
            </a:pPr>
            <a:r>
              <a:rPr lang="en-US" b="0" i="0" dirty="0">
                <a:solidFill>
                  <a:srgbClr val="000000"/>
                </a:solidFill>
                <a:effectLst/>
                <a:latin typeface="Helvetica Neue"/>
              </a:rPr>
              <a:t>amount of free and bound forms of S02; in low concentrations, SO2 is mostly undetectable in wine, but at free SO2 concentrations over 50 ppm, SO2 becomes evident in the nose and taste of wine</a:t>
            </a:r>
          </a:p>
          <a:p>
            <a:pPr marL="0" indent="0" algn="l">
              <a:buNone/>
            </a:pPr>
            <a:r>
              <a:rPr lang="en-US" b="0" i="0" dirty="0">
                <a:solidFill>
                  <a:srgbClr val="000000"/>
                </a:solidFill>
                <a:effectLst/>
                <a:latin typeface="Helvetica Neue"/>
              </a:rPr>
              <a:t>8. density</a:t>
            </a:r>
          </a:p>
          <a:p>
            <a:pPr marL="742950" lvl="1" indent="-285750" algn="l">
              <a:buFont typeface="+mj-lt"/>
              <a:buAutoNum type="arabicPeriod"/>
            </a:pPr>
            <a:r>
              <a:rPr lang="en-US" b="0" i="0" dirty="0">
                <a:solidFill>
                  <a:srgbClr val="000000"/>
                </a:solidFill>
                <a:effectLst/>
                <a:latin typeface="Helvetica Neue"/>
              </a:rPr>
              <a:t>the density of water is close to that of water depending on the percent alcohol and sugar content</a:t>
            </a:r>
          </a:p>
          <a:p>
            <a:pPr marL="0" indent="0" algn="l">
              <a:buNone/>
            </a:pPr>
            <a:r>
              <a:rPr lang="en-US" b="0" i="0" dirty="0">
                <a:solidFill>
                  <a:srgbClr val="000000"/>
                </a:solidFill>
                <a:effectLst/>
                <a:latin typeface="Helvetica Neue"/>
              </a:rPr>
              <a:t>9. pH</a:t>
            </a:r>
          </a:p>
          <a:p>
            <a:pPr marL="742950" lvl="1" indent="-285750" algn="l">
              <a:buFont typeface="+mj-lt"/>
              <a:buAutoNum type="arabicPeriod"/>
            </a:pPr>
            <a:r>
              <a:rPr lang="en-US" b="0" i="0" dirty="0">
                <a:solidFill>
                  <a:srgbClr val="000000"/>
                </a:solidFill>
                <a:effectLst/>
                <a:latin typeface="Helvetica Neue"/>
              </a:rPr>
              <a:t>describes how acidic or basic a wine is on a scale from 0 (very acidic) to 14 (very basic); most wines are between 3-4 on the pH scale</a:t>
            </a:r>
          </a:p>
          <a:p>
            <a:pPr marL="742950" lvl="1" indent="-285750" algn="l">
              <a:buFont typeface="+mj-lt"/>
              <a:buAutoNum type="arabicPeriod"/>
            </a:pPr>
            <a:r>
              <a:rPr lang="en-US" b="0" i="0" dirty="0">
                <a:solidFill>
                  <a:srgbClr val="000000"/>
                </a:solidFill>
                <a:effectLst/>
                <a:latin typeface="Helvetica Neue"/>
              </a:rPr>
              <a:t>makes wine taste softer</a:t>
            </a:r>
          </a:p>
          <a:p>
            <a:endParaRPr lang="en-US" dirty="0"/>
          </a:p>
        </p:txBody>
      </p:sp>
    </p:spTree>
    <p:extLst>
      <p:ext uri="{BB962C8B-B14F-4D97-AF65-F5344CB8AC3E}">
        <p14:creationId xmlns:p14="http://schemas.microsoft.com/office/powerpoint/2010/main" val="25957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Explore the data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Data Analysis Process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A8865B1E-4607-232A-5223-98D9E2DFA9EC}"/>
              </a:ext>
            </a:extLst>
          </p:cNvPr>
          <p:cNvSpPr>
            <a:spLocks noGrp="1"/>
          </p:cNvSpPr>
          <p:nvPr>
            <p:ph sz="half" idx="1"/>
          </p:nvPr>
        </p:nvSpPr>
        <p:spPr/>
        <p:txBody>
          <a:bodyPr/>
          <a:lstStyle/>
          <a:p>
            <a:pPr algn="l"/>
            <a:r>
              <a:rPr lang="en-US" b="1" i="0" dirty="0">
                <a:solidFill>
                  <a:srgbClr val="000000"/>
                </a:solidFill>
                <a:effectLst/>
                <a:latin typeface="Helvetica Neue"/>
              </a:rPr>
              <a:t>Data Dictionary</a:t>
            </a:r>
            <a:r>
              <a:rPr lang="en-US" b="0" i="0" dirty="0">
                <a:solidFill>
                  <a:srgbClr val="000000"/>
                </a:solidFill>
                <a:effectLst/>
                <a:latin typeface="Helvetica Neue"/>
              </a:rPr>
              <a:t> Input variables (based on physicochemical tests):</a:t>
            </a:r>
          </a:p>
          <a:p>
            <a:pPr marL="0" indent="0" algn="l">
              <a:buNone/>
            </a:pPr>
            <a:r>
              <a:rPr lang="en-US" b="0" i="0" dirty="0">
                <a:solidFill>
                  <a:srgbClr val="000000"/>
                </a:solidFill>
                <a:effectLst/>
                <a:latin typeface="Helvetica Neue"/>
              </a:rPr>
              <a:t>10. sulphates</a:t>
            </a:r>
          </a:p>
          <a:p>
            <a:pPr marL="742950" lvl="1" indent="-285750" algn="l">
              <a:buFont typeface="+mj-lt"/>
              <a:buAutoNum type="arabicPeriod"/>
            </a:pPr>
            <a:r>
              <a:rPr lang="en-US" b="0" i="0" dirty="0">
                <a:solidFill>
                  <a:srgbClr val="000000"/>
                </a:solidFill>
                <a:effectLst/>
                <a:latin typeface="Helvetica Neue"/>
              </a:rPr>
              <a:t>a wine additive which can contribute to sulfur dioxide gas (S02) levels, </a:t>
            </a:r>
            <a:r>
              <a:rPr lang="en-US" b="0" i="0" dirty="0" err="1">
                <a:solidFill>
                  <a:srgbClr val="000000"/>
                </a:solidFill>
                <a:effectLst/>
                <a:latin typeface="Helvetica Neue"/>
              </a:rPr>
              <a:t>wich</a:t>
            </a:r>
            <a:r>
              <a:rPr lang="en-US" b="0" i="0" dirty="0">
                <a:solidFill>
                  <a:srgbClr val="000000"/>
                </a:solidFill>
                <a:effectLst/>
                <a:latin typeface="Helvetica Neue"/>
              </a:rPr>
              <a:t> acts as an antimicrobial and antioxidant</a:t>
            </a:r>
          </a:p>
          <a:p>
            <a:pPr marL="0" indent="0" algn="l">
              <a:buNone/>
            </a:pPr>
            <a:r>
              <a:rPr lang="en-US" b="0" i="0" dirty="0">
                <a:solidFill>
                  <a:srgbClr val="000000"/>
                </a:solidFill>
                <a:effectLst/>
                <a:latin typeface="Helvetica Neue"/>
              </a:rPr>
              <a:t>11. alcohol</a:t>
            </a:r>
          </a:p>
          <a:p>
            <a:pPr marL="742950" lvl="1" indent="-285750" algn="l">
              <a:buFont typeface="+mj-lt"/>
              <a:buAutoNum type="arabicPeriod"/>
            </a:pPr>
            <a:r>
              <a:rPr lang="en-US" b="0" i="0" dirty="0">
                <a:solidFill>
                  <a:srgbClr val="000000"/>
                </a:solidFill>
                <a:effectLst/>
                <a:latin typeface="Helvetica Neue"/>
              </a:rPr>
              <a:t>the percentage of alcohol present in the wine</a:t>
            </a:r>
          </a:p>
          <a:p>
            <a:endParaRPr lang="en-US" dirty="0"/>
          </a:p>
        </p:txBody>
      </p:sp>
    </p:spTree>
    <p:extLst>
      <p:ext uri="{BB962C8B-B14F-4D97-AF65-F5344CB8AC3E}">
        <p14:creationId xmlns:p14="http://schemas.microsoft.com/office/powerpoint/2010/main" val="66252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Explore the data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Content Placeholder 8">
            <a:extLst>
              <a:ext uri="{FF2B5EF4-FFF2-40B4-BE49-F238E27FC236}">
                <a16:creationId xmlns:a16="http://schemas.microsoft.com/office/drawing/2014/main" id="{9E60604A-2050-B9E2-5394-717E8EEB05F2}"/>
              </a:ext>
            </a:extLst>
          </p:cNvPr>
          <p:cNvPicPr>
            <a:picLocks noGrp="1" noChangeAspect="1"/>
          </p:cNvPicPr>
          <p:nvPr>
            <p:ph sz="half" idx="1"/>
          </p:nvPr>
        </p:nvPicPr>
        <p:blipFill>
          <a:blip r:embed="rId2"/>
          <a:stretch>
            <a:fillRect/>
          </a:stretch>
        </p:blipFill>
        <p:spPr>
          <a:xfrm>
            <a:off x="3668726" y="2368550"/>
            <a:ext cx="4851500" cy="4032250"/>
          </a:xfr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40</TotalTime>
  <Words>1539</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Arial Black</vt:lpstr>
      <vt:lpstr>Helvetica Neue</vt:lpstr>
      <vt:lpstr>Lato</vt:lpstr>
      <vt:lpstr>Sabon Next LT</vt:lpstr>
      <vt:lpstr>var(--jp-content-font-family)</vt:lpstr>
      <vt:lpstr>Office Theme</vt:lpstr>
      <vt:lpstr>VGW Predicting Wine Quality and Pricing at Market  </vt:lpstr>
      <vt:lpstr>agenda</vt:lpstr>
      <vt:lpstr>Introduction</vt:lpstr>
      <vt:lpstr>Problem and hypothesis statement</vt:lpstr>
      <vt:lpstr>Summary of data-analysis process </vt:lpstr>
      <vt:lpstr>Explore the data</vt:lpstr>
      <vt:lpstr>Explore the data</vt:lpstr>
      <vt:lpstr>Explore the data</vt:lpstr>
      <vt:lpstr>Explore the data</vt:lpstr>
      <vt:lpstr>Explore the data</vt:lpstr>
      <vt:lpstr>Explore the data</vt:lpstr>
      <vt:lpstr>Explore the data</vt:lpstr>
      <vt:lpstr>Add a quality rating label </vt:lpstr>
      <vt:lpstr>Test for statistical significance of each feature </vt:lpstr>
      <vt:lpstr>Build a production ready model </vt:lpstr>
      <vt:lpstr>Select a model and look at feature importance</vt:lpstr>
      <vt:lpstr>Save and test the model The above values in the charts are the values that will be used as parameters for the inputs form the end user in the web application.  </vt:lpstr>
      <vt:lpstr>Save and test the model</vt:lpstr>
      <vt:lpstr>Outline of the findings</vt:lpstr>
      <vt:lpstr>Findings</vt:lpstr>
      <vt:lpstr>limitations</vt:lpstr>
      <vt:lpstr>Limitations of techniques used</vt:lpstr>
      <vt:lpstr>Limitations of Tools Used  </vt:lpstr>
      <vt:lpstr>Summary of Proposed actions </vt:lpstr>
      <vt:lpstr>Summary of proposed actions</vt:lpstr>
      <vt:lpstr>Expected benefits</vt:lpstr>
      <vt:lpstr>Expected benefits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VGW Predicting Wine Quality and Pricing at Market  </dc:title>
  <dc:subject/>
  <dc:creator>Vera Butler</dc:creator>
  <cp:lastModifiedBy>Vera Butler</cp:lastModifiedBy>
  <cp:revision>5</cp:revision>
  <dcterms:created xsi:type="dcterms:W3CDTF">2022-08-14T17:25:50Z</dcterms:created>
  <dcterms:modified xsi:type="dcterms:W3CDTF">2024-07-14T13:44:16Z</dcterms:modified>
</cp:coreProperties>
</file>