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8" r:id="rId6"/>
    <p:sldId id="257" r:id="rId7"/>
    <p:sldId id="267"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00" d="100"/>
          <a:sy n="100" d="100"/>
        </p:scale>
        <p:origin x="912"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ut44.OSCAR\Downloads\netflix_title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ut44.OSCAR\Downloads\netflix_titles.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ut44.OSCAR\Downloads\netflix_titles.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 Movies Released between 1970 to 2021</a:t>
            </a: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Sheet3!$E$1</c:f>
              <c:strCache>
                <c:ptCount val="1"/>
                <c:pt idx="0">
                  <c:v>Release Count</c:v>
                </c:pt>
              </c:strCache>
            </c:strRef>
          </c:tx>
          <c:spPr>
            <a:pattFill prst="narHorz">
              <a:fgClr>
                <a:schemeClr val="dk1">
                  <a:tint val="88500"/>
                </a:schemeClr>
              </a:fgClr>
              <a:bgClr>
                <a:schemeClr val="dk1">
                  <a:tint val="88500"/>
                  <a:lumMod val="20000"/>
                  <a:lumOff val="80000"/>
                </a:schemeClr>
              </a:bgClr>
            </a:pattFill>
            <a:ln>
              <a:noFill/>
            </a:ln>
            <a:effectLst>
              <a:innerShdw blurRad="114300">
                <a:schemeClr val="dk1">
                  <a:tint val="88500"/>
                </a:schemeClr>
              </a:innerShdw>
            </a:effectLst>
          </c:spPr>
          <c:invertIfNegative val="0"/>
          <c:cat>
            <c:strRef>
              <c:f>Sheet3!$D$2:$D$5</c:f>
              <c:strCache>
                <c:ptCount val="4"/>
                <c:pt idx="0">
                  <c:v>1970 - 1990</c:v>
                </c:pt>
                <c:pt idx="1">
                  <c:v>1991- 2000</c:v>
                </c:pt>
                <c:pt idx="2">
                  <c:v>2001 - 2009</c:v>
                </c:pt>
                <c:pt idx="3">
                  <c:v>2010 - 2021</c:v>
                </c:pt>
              </c:strCache>
            </c:strRef>
          </c:cat>
          <c:val>
            <c:numRef>
              <c:f>Sheet3!$E$2:$E$5</c:f>
              <c:numCache>
                <c:formatCode>General</c:formatCode>
                <c:ptCount val="4"/>
                <c:pt idx="0">
                  <c:v>4</c:v>
                </c:pt>
                <c:pt idx="1">
                  <c:v>5</c:v>
                </c:pt>
                <c:pt idx="2">
                  <c:v>11</c:v>
                </c:pt>
                <c:pt idx="3">
                  <c:v>80</c:v>
                </c:pt>
              </c:numCache>
            </c:numRef>
          </c:val>
          <c:extLst>
            <c:ext xmlns:c16="http://schemas.microsoft.com/office/drawing/2014/chart" uri="{C3380CC4-5D6E-409C-BE32-E72D297353CC}">
              <c16:uniqueId val="{00000000-53EC-4182-B72C-B4A5BA2AD246}"/>
            </c:ext>
          </c:extLst>
        </c:ser>
        <c:dLbls>
          <c:showLegendKey val="0"/>
          <c:showVal val="0"/>
          <c:showCatName val="0"/>
          <c:showSerName val="0"/>
          <c:showPercent val="0"/>
          <c:showBubbleSize val="0"/>
        </c:dLbls>
        <c:gapWidth val="164"/>
        <c:overlap val="-22"/>
        <c:axId val="76015808"/>
        <c:axId val="76024928"/>
      </c:barChart>
      <c:catAx>
        <c:axId val="76015808"/>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US"/>
                  <a:t>Year of Release</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6024928"/>
        <c:crosses val="autoZero"/>
        <c:auto val="1"/>
        <c:lblAlgn val="ctr"/>
        <c:lblOffset val="100"/>
        <c:noMultiLvlLbl val="0"/>
      </c:catAx>
      <c:valAx>
        <c:axId val="76024928"/>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US"/>
                  <a:t>Release Count</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6015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Ratio between movies and tv shows</a:t>
            </a: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Sheet3!$N$1</c:f>
              <c:strCache>
                <c:ptCount val="1"/>
                <c:pt idx="0">
                  <c:v>Count</c:v>
                </c:pt>
              </c:strCache>
            </c:strRef>
          </c:tx>
          <c:spPr>
            <a:pattFill prst="narVert">
              <a:fgClr>
                <a:schemeClr val="dk1">
                  <a:tint val="88500"/>
                </a:schemeClr>
              </a:fgClr>
              <a:bgClr>
                <a:schemeClr val="dk1">
                  <a:tint val="88500"/>
                  <a:lumMod val="20000"/>
                  <a:lumOff val="80000"/>
                </a:schemeClr>
              </a:bgClr>
            </a:pattFill>
            <a:ln>
              <a:noFill/>
            </a:ln>
            <a:effectLst>
              <a:innerShdw blurRad="114300">
                <a:schemeClr val="dk1">
                  <a:tint val="88500"/>
                </a:schemeClr>
              </a:innerShdw>
            </a:effectLst>
          </c:spPr>
          <c:invertIfNegative val="0"/>
          <c:cat>
            <c:strRef>
              <c:f>Sheet3!$M$2:$M$3</c:f>
              <c:strCache>
                <c:ptCount val="2"/>
                <c:pt idx="0">
                  <c:v>Movie</c:v>
                </c:pt>
                <c:pt idx="1">
                  <c:v>TV Show</c:v>
                </c:pt>
              </c:strCache>
            </c:strRef>
          </c:cat>
          <c:val>
            <c:numRef>
              <c:f>Sheet3!$N$2:$N$3</c:f>
              <c:numCache>
                <c:formatCode>General</c:formatCode>
                <c:ptCount val="2"/>
                <c:pt idx="0">
                  <c:v>55</c:v>
                </c:pt>
                <c:pt idx="1">
                  <c:v>45</c:v>
                </c:pt>
              </c:numCache>
            </c:numRef>
          </c:val>
          <c:extLst>
            <c:ext xmlns:c16="http://schemas.microsoft.com/office/drawing/2014/chart" uri="{C3380CC4-5D6E-409C-BE32-E72D297353CC}">
              <c16:uniqueId val="{00000000-50F7-4367-A5A6-EC64F7629CD0}"/>
            </c:ext>
          </c:extLst>
        </c:ser>
        <c:dLbls>
          <c:showLegendKey val="0"/>
          <c:showVal val="0"/>
          <c:showCatName val="0"/>
          <c:showSerName val="0"/>
          <c:showPercent val="0"/>
          <c:showBubbleSize val="0"/>
        </c:dLbls>
        <c:gapWidth val="227"/>
        <c:overlap val="-48"/>
        <c:axId val="76019648"/>
        <c:axId val="76029248"/>
      </c:barChart>
      <c:catAx>
        <c:axId val="76019648"/>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US"/>
                  <a:t>Program Type</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6029248"/>
        <c:crosses val="autoZero"/>
        <c:auto val="1"/>
        <c:lblAlgn val="ctr"/>
        <c:lblOffset val="100"/>
        <c:noMultiLvlLbl val="0"/>
      </c:catAx>
      <c:valAx>
        <c:axId val="76029248"/>
        <c:scaling>
          <c:orientation val="minMax"/>
        </c:scaling>
        <c:delete val="0"/>
        <c:axPos val="b"/>
        <c:title>
          <c:tx>
            <c:rich>
              <a:bodyPr rot="0" spcFirstLastPara="1" vertOverflow="ellipsis" vert="horz" wrap="square" anchor="ctr" anchorCtr="1"/>
              <a:lstStyle/>
              <a:p>
                <a:pPr algn="ctr">
                  <a:defRPr sz="1197" b="1" i="0" u="none" strike="noStrike" kern="1200" baseline="0">
                    <a:solidFill>
                      <a:schemeClr val="tx1">
                        <a:lumMod val="65000"/>
                        <a:lumOff val="35000"/>
                      </a:schemeClr>
                    </a:solidFill>
                    <a:latin typeface="+mn-lt"/>
                    <a:ea typeface="+mn-ea"/>
                    <a:cs typeface="+mn-cs"/>
                  </a:defRPr>
                </a:pPr>
                <a:r>
                  <a:rPr lang="en-US" dirty="0"/>
                  <a:t>Count</a:t>
                </a:r>
              </a:p>
            </c:rich>
          </c:tx>
          <c:layout>
            <c:manualLayout>
              <c:xMode val="edge"/>
              <c:yMode val="edge"/>
              <c:x val="0.52904981336965462"/>
              <c:y val="0.93952596362243623"/>
            </c:manualLayout>
          </c:layout>
          <c:overlay val="0"/>
          <c:spPr>
            <a:noFill/>
            <a:ln>
              <a:noFill/>
            </a:ln>
            <a:effectLst/>
          </c:spPr>
          <c:txPr>
            <a:bodyPr rot="0" spcFirstLastPara="1" vertOverflow="ellipsis" vert="horz" wrap="square" anchor="ctr" anchorCtr="1"/>
            <a:lstStyle/>
            <a:p>
              <a:pPr algn="ct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60196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ysClr val="windowText" lastClr="000000"/>
                </a:solidFill>
              </a:rPr>
              <a:t>Relationship</a:t>
            </a:r>
            <a:r>
              <a:rPr lang="en-US" b="1" baseline="0">
                <a:solidFill>
                  <a:sysClr val="windowText" lastClr="000000"/>
                </a:solidFill>
              </a:rPr>
              <a:t> between the ratings and programs</a:t>
            </a:r>
            <a:endParaRPr lang="en-US" b="1">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Sheet1!$J$1</c:f>
              <c:strCache>
                <c:ptCount val="1"/>
                <c:pt idx="0">
                  <c:v>Number programs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32E-4C97-B91C-DAE799DE182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32E-4C97-B91C-DAE799DE182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32E-4C97-B91C-DAE799DE182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32E-4C97-B91C-DAE799DE182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32E-4C97-B91C-DAE799DE182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132E-4C97-B91C-DAE799DE182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132E-4C97-B91C-DAE799DE182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132E-4C97-B91C-DAE799DE182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132E-4C97-B91C-DAE799DE1823}"/>
              </c:ext>
            </c:extLst>
          </c:dPt>
          <c:cat>
            <c:strRef>
              <c:f>Sheet1!$I$2:$I$10</c:f>
              <c:strCache>
                <c:ptCount val="9"/>
                <c:pt idx="0">
                  <c:v>TV-MA</c:v>
                </c:pt>
                <c:pt idx="1">
                  <c:v>TV-14</c:v>
                </c:pt>
                <c:pt idx="2">
                  <c:v>TV-PG</c:v>
                </c:pt>
                <c:pt idx="3">
                  <c:v>TV-Y7</c:v>
                </c:pt>
                <c:pt idx="4">
                  <c:v>PG-13</c:v>
                </c:pt>
                <c:pt idx="5">
                  <c:v>PG</c:v>
                </c:pt>
                <c:pt idx="6">
                  <c:v>TV-Y</c:v>
                </c:pt>
                <c:pt idx="7">
                  <c:v>R</c:v>
                </c:pt>
                <c:pt idx="8">
                  <c:v>TV-G</c:v>
                </c:pt>
              </c:strCache>
            </c:strRef>
          </c:cat>
          <c:val>
            <c:numRef>
              <c:f>Sheet1!$J$2:$J$10</c:f>
              <c:numCache>
                <c:formatCode>General</c:formatCode>
                <c:ptCount val="9"/>
                <c:pt idx="0">
                  <c:v>32</c:v>
                </c:pt>
                <c:pt idx="1">
                  <c:v>17</c:v>
                </c:pt>
                <c:pt idx="2">
                  <c:v>17</c:v>
                </c:pt>
                <c:pt idx="3">
                  <c:v>10</c:v>
                </c:pt>
                <c:pt idx="4">
                  <c:v>8</c:v>
                </c:pt>
                <c:pt idx="5">
                  <c:v>6</c:v>
                </c:pt>
                <c:pt idx="6">
                  <c:v>5</c:v>
                </c:pt>
                <c:pt idx="7">
                  <c:v>3</c:v>
                </c:pt>
                <c:pt idx="8">
                  <c:v>2</c:v>
                </c:pt>
              </c:numCache>
            </c:numRef>
          </c:val>
          <c:extLst>
            <c:ext xmlns:c16="http://schemas.microsoft.com/office/drawing/2014/chart" uri="{C3380CC4-5D6E-409C-BE32-E72D297353CC}">
              <c16:uniqueId val="{00000012-132E-4C97-B91C-DAE799DE1823}"/>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22244879706380327"/>
          <c:y val="0.90011715102909318"/>
          <c:w val="0.61340046964221251"/>
          <c:h val="9.9882848970906671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7">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78F419-3B14-4632-ADF4-B4F024C5E728}"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A884D-F732-413C-8FC9-3B69BFDBC2E3}" type="slidenum">
              <a:rPr lang="en-US" smtClean="0"/>
              <a:t>‹#›</a:t>
            </a:fld>
            <a:endParaRPr lang="en-US"/>
          </a:p>
        </p:txBody>
      </p:sp>
    </p:spTree>
    <p:extLst>
      <p:ext uri="{BB962C8B-B14F-4D97-AF65-F5344CB8AC3E}">
        <p14:creationId xmlns:p14="http://schemas.microsoft.com/office/powerpoint/2010/main" val="587823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78F419-3B14-4632-ADF4-B4F024C5E728}"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A884D-F732-413C-8FC9-3B69BFDBC2E3}" type="slidenum">
              <a:rPr lang="en-US" smtClean="0"/>
              <a:t>‹#›</a:t>
            </a:fld>
            <a:endParaRPr lang="en-US"/>
          </a:p>
        </p:txBody>
      </p:sp>
    </p:spTree>
    <p:extLst>
      <p:ext uri="{BB962C8B-B14F-4D97-AF65-F5344CB8AC3E}">
        <p14:creationId xmlns:p14="http://schemas.microsoft.com/office/powerpoint/2010/main" val="3234351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78F419-3B14-4632-ADF4-B4F024C5E728}"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A884D-F732-413C-8FC9-3B69BFDBC2E3}" type="slidenum">
              <a:rPr lang="en-US" smtClean="0"/>
              <a:t>‹#›</a:t>
            </a:fld>
            <a:endParaRPr lang="en-US"/>
          </a:p>
        </p:txBody>
      </p:sp>
    </p:spTree>
    <p:extLst>
      <p:ext uri="{BB962C8B-B14F-4D97-AF65-F5344CB8AC3E}">
        <p14:creationId xmlns:p14="http://schemas.microsoft.com/office/powerpoint/2010/main" val="4268961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78F419-3B14-4632-ADF4-B4F024C5E728}"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A884D-F732-413C-8FC9-3B69BFDBC2E3}" type="slidenum">
              <a:rPr lang="en-US" smtClean="0"/>
              <a:t>‹#›</a:t>
            </a:fld>
            <a:endParaRPr lang="en-US"/>
          </a:p>
        </p:txBody>
      </p:sp>
    </p:spTree>
    <p:extLst>
      <p:ext uri="{BB962C8B-B14F-4D97-AF65-F5344CB8AC3E}">
        <p14:creationId xmlns:p14="http://schemas.microsoft.com/office/powerpoint/2010/main" val="2425449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78F419-3B14-4632-ADF4-B4F024C5E728}"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A884D-F732-413C-8FC9-3B69BFDBC2E3}" type="slidenum">
              <a:rPr lang="en-US" smtClean="0"/>
              <a:t>‹#›</a:t>
            </a:fld>
            <a:endParaRPr lang="en-US"/>
          </a:p>
        </p:txBody>
      </p:sp>
    </p:spTree>
    <p:extLst>
      <p:ext uri="{BB962C8B-B14F-4D97-AF65-F5344CB8AC3E}">
        <p14:creationId xmlns:p14="http://schemas.microsoft.com/office/powerpoint/2010/main" val="4132511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78F419-3B14-4632-ADF4-B4F024C5E728}" type="datetimeFigureOut">
              <a:rPr lang="en-US" smtClean="0"/>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8A884D-F732-413C-8FC9-3B69BFDBC2E3}" type="slidenum">
              <a:rPr lang="en-US" smtClean="0"/>
              <a:t>‹#›</a:t>
            </a:fld>
            <a:endParaRPr lang="en-US"/>
          </a:p>
        </p:txBody>
      </p:sp>
    </p:spTree>
    <p:extLst>
      <p:ext uri="{BB962C8B-B14F-4D97-AF65-F5344CB8AC3E}">
        <p14:creationId xmlns:p14="http://schemas.microsoft.com/office/powerpoint/2010/main" val="1091325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78F419-3B14-4632-ADF4-B4F024C5E728}" type="datetimeFigureOut">
              <a:rPr lang="en-US" smtClean="0"/>
              <a:t>6/11/2024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8A884D-F732-413C-8FC9-3B69BFDBC2E3}" type="slidenum">
              <a:rPr lang="en-US" smtClean="0"/>
              <a:t>‹#›</a:t>
            </a:fld>
            <a:endParaRPr lang="en-US"/>
          </a:p>
        </p:txBody>
      </p:sp>
    </p:spTree>
    <p:extLst>
      <p:ext uri="{BB962C8B-B14F-4D97-AF65-F5344CB8AC3E}">
        <p14:creationId xmlns:p14="http://schemas.microsoft.com/office/powerpoint/2010/main" val="3744775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78F419-3B14-4632-ADF4-B4F024C5E728}" type="datetimeFigureOut">
              <a:rPr lang="en-US" smtClean="0"/>
              <a:t>6/11/2024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8A884D-F732-413C-8FC9-3B69BFDBC2E3}" type="slidenum">
              <a:rPr lang="en-US" smtClean="0"/>
              <a:t>‹#›</a:t>
            </a:fld>
            <a:endParaRPr lang="en-US"/>
          </a:p>
        </p:txBody>
      </p:sp>
    </p:spTree>
    <p:extLst>
      <p:ext uri="{BB962C8B-B14F-4D97-AF65-F5344CB8AC3E}">
        <p14:creationId xmlns:p14="http://schemas.microsoft.com/office/powerpoint/2010/main" val="3176091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78F419-3B14-4632-ADF4-B4F024C5E728}" type="datetimeFigureOut">
              <a:rPr lang="en-US" smtClean="0"/>
              <a:t>6/11/2024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8A884D-F732-413C-8FC9-3B69BFDBC2E3}" type="slidenum">
              <a:rPr lang="en-US" smtClean="0"/>
              <a:t>‹#›</a:t>
            </a:fld>
            <a:endParaRPr lang="en-US"/>
          </a:p>
        </p:txBody>
      </p:sp>
    </p:spTree>
    <p:extLst>
      <p:ext uri="{BB962C8B-B14F-4D97-AF65-F5344CB8AC3E}">
        <p14:creationId xmlns:p14="http://schemas.microsoft.com/office/powerpoint/2010/main" val="1417569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78F419-3B14-4632-ADF4-B4F024C5E728}" type="datetimeFigureOut">
              <a:rPr lang="en-US" smtClean="0"/>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8A884D-F732-413C-8FC9-3B69BFDBC2E3}" type="slidenum">
              <a:rPr lang="en-US" smtClean="0"/>
              <a:t>‹#›</a:t>
            </a:fld>
            <a:endParaRPr lang="en-US"/>
          </a:p>
        </p:txBody>
      </p:sp>
    </p:spTree>
    <p:extLst>
      <p:ext uri="{BB962C8B-B14F-4D97-AF65-F5344CB8AC3E}">
        <p14:creationId xmlns:p14="http://schemas.microsoft.com/office/powerpoint/2010/main" val="2873679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78F419-3B14-4632-ADF4-B4F024C5E728}" type="datetimeFigureOut">
              <a:rPr lang="en-US" smtClean="0"/>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8A884D-F732-413C-8FC9-3B69BFDBC2E3}" type="slidenum">
              <a:rPr lang="en-US" smtClean="0"/>
              <a:t>‹#›</a:t>
            </a:fld>
            <a:endParaRPr lang="en-US"/>
          </a:p>
        </p:txBody>
      </p:sp>
    </p:spTree>
    <p:extLst>
      <p:ext uri="{BB962C8B-B14F-4D97-AF65-F5344CB8AC3E}">
        <p14:creationId xmlns:p14="http://schemas.microsoft.com/office/powerpoint/2010/main" val="280750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0D78F419-3B14-4632-ADF4-B4F024C5E728}" type="datetimeFigureOut">
              <a:rPr lang="en-US" smtClean="0"/>
              <a:t>6/11/2024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2B8A884D-F732-413C-8FC9-3B69BFDBC2E3}" type="slidenum">
              <a:rPr lang="en-US" smtClean="0"/>
              <a:t>‹#›</a:t>
            </a:fld>
            <a:endParaRPr lang="en-US"/>
          </a:p>
        </p:txBody>
      </p:sp>
    </p:spTree>
    <p:extLst>
      <p:ext uri="{BB962C8B-B14F-4D97-AF65-F5344CB8AC3E}">
        <p14:creationId xmlns:p14="http://schemas.microsoft.com/office/powerpoint/2010/main" val="33962074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2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3B412-970A-D7E8-581C-997B3F43ED89}"/>
              </a:ext>
            </a:extLst>
          </p:cNvPr>
          <p:cNvSpPr>
            <a:spLocks noGrp="1"/>
          </p:cNvSpPr>
          <p:nvPr>
            <p:ph type="ctrTitle"/>
          </p:nvPr>
        </p:nvSpPr>
        <p:spPr>
          <a:xfrm>
            <a:off x="733425" y="-142875"/>
            <a:ext cx="9934575" cy="3652838"/>
          </a:xfrm>
        </p:spPr>
        <p:txBody>
          <a:bodyPr>
            <a:normAutofit/>
          </a:bodyPr>
          <a:lstStyle/>
          <a:p>
            <a:r>
              <a:rPr lang="en-US" sz="6600" b="1" dirty="0">
                <a:solidFill>
                  <a:schemeClr val="bg1"/>
                </a:solidFill>
              </a:rPr>
              <a:t>Unveiling Netflix: Exploring Trends and Insights</a:t>
            </a:r>
          </a:p>
        </p:txBody>
      </p:sp>
      <p:sp>
        <p:nvSpPr>
          <p:cNvPr id="3" name="Subtitle 2">
            <a:extLst>
              <a:ext uri="{FF2B5EF4-FFF2-40B4-BE49-F238E27FC236}">
                <a16:creationId xmlns:a16="http://schemas.microsoft.com/office/drawing/2014/main" id="{B8D208FA-2C12-CB79-FF97-D8880D1B2907}"/>
              </a:ext>
            </a:extLst>
          </p:cNvPr>
          <p:cNvSpPr>
            <a:spLocks noGrp="1"/>
          </p:cNvSpPr>
          <p:nvPr>
            <p:ph type="subTitle" idx="1"/>
          </p:nvPr>
        </p:nvSpPr>
        <p:spPr/>
        <p:txBody>
          <a:bodyPr>
            <a:normAutofit/>
          </a:bodyPr>
          <a:lstStyle/>
          <a:p>
            <a:r>
              <a:rPr lang="en-US" sz="3200" b="1" dirty="0">
                <a:solidFill>
                  <a:schemeClr val="bg2"/>
                </a:solidFill>
              </a:rPr>
              <a:t>A Journey through Data Discovery and Analysis</a:t>
            </a:r>
          </a:p>
        </p:txBody>
      </p:sp>
    </p:spTree>
    <p:extLst>
      <p:ext uri="{BB962C8B-B14F-4D97-AF65-F5344CB8AC3E}">
        <p14:creationId xmlns:p14="http://schemas.microsoft.com/office/powerpoint/2010/main" val="917028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FAE4E1-8113-D117-76AC-0E15D6975D4B}"/>
              </a:ext>
            </a:extLst>
          </p:cNvPr>
          <p:cNvSpPr>
            <a:spLocks noGrp="1"/>
          </p:cNvSpPr>
          <p:nvPr>
            <p:ph type="title"/>
          </p:nvPr>
        </p:nvSpPr>
        <p:spPr/>
        <p:txBody>
          <a:bodyPr/>
          <a:lstStyle/>
          <a:p>
            <a:pPr algn="ctr"/>
            <a:r>
              <a:rPr lang="en-US" b="1" dirty="0"/>
              <a:t>Visualizing Netflix Trends: Charts and Insights</a:t>
            </a:r>
          </a:p>
        </p:txBody>
      </p:sp>
      <p:graphicFrame>
        <p:nvGraphicFramePr>
          <p:cNvPr id="8" name="Content Placeholder 7">
            <a:extLst>
              <a:ext uri="{FF2B5EF4-FFF2-40B4-BE49-F238E27FC236}">
                <a16:creationId xmlns:a16="http://schemas.microsoft.com/office/drawing/2014/main" id="{4702BCC3-CBBE-5EAD-DB83-227A69607908}"/>
              </a:ext>
            </a:extLst>
          </p:cNvPr>
          <p:cNvGraphicFramePr>
            <a:graphicFrameLocks noGrp="1"/>
          </p:cNvGraphicFramePr>
          <p:nvPr>
            <p:ph idx="1"/>
            <p:extLst>
              <p:ext uri="{D42A27DB-BD31-4B8C-83A1-F6EECF244321}">
                <p14:modId xmlns:p14="http://schemas.microsoft.com/office/powerpoint/2010/main" val="4070510201"/>
              </p:ext>
            </p:extLst>
          </p:nvPr>
        </p:nvGraphicFramePr>
        <p:xfrm>
          <a:off x="7455816" y="1825625"/>
          <a:ext cx="4299408" cy="4292371"/>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B5E6C4C6-DD04-323E-D29B-8C0A7874A613}"/>
              </a:ext>
            </a:extLst>
          </p:cNvPr>
          <p:cNvSpPr txBox="1"/>
          <p:nvPr/>
        </p:nvSpPr>
        <p:spPr>
          <a:xfrm>
            <a:off x="436776" y="2329921"/>
            <a:ext cx="6865266" cy="2862322"/>
          </a:xfrm>
          <a:prstGeom prst="rect">
            <a:avLst/>
          </a:prstGeom>
          <a:noFill/>
        </p:spPr>
        <p:txBody>
          <a:bodyPr wrap="square" rtlCol="0">
            <a:spAutoFit/>
          </a:bodyPr>
          <a:lstStyle/>
          <a:p>
            <a:pPr algn="ctr"/>
            <a:r>
              <a:rPr lang="en-US" sz="2000" b="1" dirty="0"/>
              <a:t>Content Type Breakdown:</a:t>
            </a:r>
          </a:p>
          <a:p>
            <a:pPr algn="ctr"/>
            <a:endParaRPr lang="en-US" sz="2000" dirty="0"/>
          </a:p>
          <a:p>
            <a:pPr algn="ctr"/>
            <a:r>
              <a:rPr lang="en-US" sz="2000" dirty="0"/>
              <a:t>    A pie chart illustrates the breakdown of content types, showing the proportion of movies versus TV shows.</a:t>
            </a:r>
          </a:p>
          <a:p>
            <a:pPr algn="ctr"/>
            <a:endParaRPr lang="en-US" sz="2000" dirty="0"/>
          </a:p>
          <a:p>
            <a:pPr algn="ctr"/>
            <a:r>
              <a:rPr lang="en-US" sz="2000" dirty="0"/>
              <a:t>The pie chart reveals a balanced mix of content, with 55 movies (55%) and 45 TV shows (45%). This balance demonstrates Netflix's strategy to provide a variety of content to cater to different viewer preferences.</a:t>
            </a:r>
          </a:p>
        </p:txBody>
      </p:sp>
    </p:spTree>
    <p:extLst>
      <p:ext uri="{BB962C8B-B14F-4D97-AF65-F5344CB8AC3E}">
        <p14:creationId xmlns:p14="http://schemas.microsoft.com/office/powerpoint/2010/main" val="2224047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FAE4E1-8113-D117-76AC-0E15D6975D4B}"/>
              </a:ext>
            </a:extLst>
          </p:cNvPr>
          <p:cNvSpPr>
            <a:spLocks noGrp="1"/>
          </p:cNvSpPr>
          <p:nvPr>
            <p:ph type="title"/>
          </p:nvPr>
        </p:nvSpPr>
        <p:spPr/>
        <p:txBody>
          <a:bodyPr/>
          <a:lstStyle/>
          <a:p>
            <a:pPr algn="ctr"/>
            <a:r>
              <a:rPr lang="en-US" b="1" dirty="0"/>
              <a:t>Visualizing Netflix Trends: Charts and Insights</a:t>
            </a:r>
          </a:p>
        </p:txBody>
      </p:sp>
      <p:graphicFrame>
        <p:nvGraphicFramePr>
          <p:cNvPr id="5" name="Content Placeholder 4">
            <a:extLst>
              <a:ext uri="{FF2B5EF4-FFF2-40B4-BE49-F238E27FC236}">
                <a16:creationId xmlns:a16="http://schemas.microsoft.com/office/drawing/2014/main" id="{360F6B44-CA68-0547-B2E3-432B9E9E40AC}"/>
              </a:ext>
            </a:extLst>
          </p:cNvPr>
          <p:cNvGraphicFramePr>
            <a:graphicFrameLocks noGrp="1"/>
          </p:cNvGraphicFramePr>
          <p:nvPr>
            <p:ph idx="1"/>
            <p:extLst>
              <p:ext uri="{D42A27DB-BD31-4B8C-83A1-F6EECF244321}">
                <p14:modId xmlns:p14="http://schemas.microsoft.com/office/powerpoint/2010/main" val="2140074564"/>
              </p:ext>
            </p:extLst>
          </p:nvPr>
        </p:nvGraphicFramePr>
        <p:xfrm>
          <a:off x="476250" y="1244600"/>
          <a:ext cx="4214567" cy="4518614"/>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73F9E916-EAAB-39EC-2EEF-4E31D7A1AB45}"/>
              </a:ext>
            </a:extLst>
          </p:cNvPr>
          <p:cNvSpPr txBox="1"/>
          <p:nvPr/>
        </p:nvSpPr>
        <p:spPr>
          <a:xfrm>
            <a:off x="4972050" y="2145939"/>
            <a:ext cx="6865266" cy="3877985"/>
          </a:xfrm>
          <a:prstGeom prst="rect">
            <a:avLst/>
          </a:prstGeom>
          <a:noFill/>
        </p:spPr>
        <p:txBody>
          <a:bodyPr wrap="square" rtlCol="0">
            <a:spAutoFit/>
          </a:bodyPr>
          <a:lstStyle/>
          <a:p>
            <a:pPr algn="ctr"/>
            <a:r>
              <a:rPr lang="en-US" sz="2000" b="1" dirty="0"/>
              <a:t>Ratings Distribution:</a:t>
            </a:r>
          </a:p>
          <a:p>
            <a:pPr algn="ctr"/>
            <a:endParaRPr lang="en-US" sz="2000" dirty="0"/>
          </a:p>
          <a:p>
            <a:pPr algn="ctr"/>
            <a:r>
              <a:rPr lang="en-US" sz="2000" dirty="0"/>
              <a:t> A bar chart can be used to display the number of TV programs under different ratings, such as TV-MA, TV-14, and TV-G.</a:t>
            </a:r>
          </a:p>
          <a:p>
            <a:pPr algn="ctr"/>
            <a:endParaRPr lang="en-US" sz="2000" dirty="0"/>
          </a:p>
          <a:p>
            <a:pPr algn="ctr"/>
            <a:r>
              <a:rPr lang="en-US" sz="2000" dirty="0"/>
              <a:t> This chart shows that TV-MA is the most common rating among Netflix shows, indicating a strong preference for mature content. In contrast, TV-G has the least representation, highlighting the platform's focus on more mature audiences.</a:t>
            </a:r>
          </a:p>
          <a:p>
            <a:pPr algn="ctr"/>
            <a:endParaRPr lang="en-US" sz="2000" dirty="0"/>
          </a:p>
        </p:txBody>
      </p:sp>
    </p:spTree>
    <p:extLst>
      <p:ext uri="{BB962C8B-B14F-4D97-AF65-F5344CB8AC3E}">
        <p14:creationId xmlns:p14="http://schemas.microsoft.com/office/powerpoint/2010/main" val="2190567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C5FAE4E1-8113-D117-76AC-0E15D6975D4B}"/>
              </a:ext>
            </a:extLst>
          </p:cNvPr>
          <p:cNvSpPr>
            <a:spLocks noGrp="1"/>
          </p:cNvSpPr>
          <p:nvPr>
            <p:ph type="title"/>
          </p:nvPr>
        </p:nvSpPr>
        <p:spPr>
          <a:xfrm>
            <a:off x="6094105" y="802955"/>
            <a:ext cx="4977976" cy="1454051"/>
          </a:xfrm>
        </p:spPr>
        <p:txBody>
          <a:bodyPr>
            <a:normAutofit/>
          </a:bodyPr>
          <a:lstStyle/>
          <a:p>
            <a:pPr algn="ctr"/>
            <a:r>
              <a:rPr lang="en-US" sz="3600" b="1" dirty="0">
                <a:solidFill>
                  <a:schemeClr val="tx2"/>
                </a:solidFill>
              </a:rPr>
              <a:t>Project Summary</a:t>
            </a:r>
          </a:p>
        </p:txBody>
      </p:sp>
      <p:pic>
        <p:nvPicPr>
          <p:cNvPr id="12" name="Graphic 11" descr="Magnifying glass">
            <a:extLst>
              <a:ext uri="{FF2B5EF4-FFF2-40B4-BE49-F238E27FC236}">
                <a16:creationId xmlns:a16="http://schemas.microsoft.com/office/drawing/2014/main" id="{4D9E3FCA-DE22-A842-48F8-781C55BCA1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8" name="Content Placeholder 7">
            <a:extLst>
              <a:ext uri="{FF2B5EF4-FFF2-40B4-BE49-F238E27FC236}">
                <a16:creationId xmlns:a16="http://schemas.microsoft.com/office/drawing/2014/main" id="{E3BBDB03-1DD5-E8C2-C0F4-66108207E5EC}"/>
              </a:ext>
            </a:extLst>
          </p:cNvPr>
          <p:cNvSpPr>
            <a:spLocks noGrp="1"/>
          </p:cNvSpPr>
          <p:nvPr>
            <p:ph idx="1"/>
          </p:nvPr>
        </p:nvSpPr>
        <p:spPr>
          <a:xfrm>
            <a:off x="6090574" y="2421682"/>
            <a:ext cx="5928606" cy="4036268"/>
          </a:xfrm>
        </p:spPr>
        <p:txBody>
          <a:bodyPr anchor="ctr">
            <a:normAutofit/>
          </a:bodyPr>
          <a:lstStyle/>
          <a:p>
            <a:pPr marL="0" indent="0" algn="ctr">
              <a:buNone/>
            </a:pPr>
            <a:r>
              <a:rPr lang="en-US" sz="1800" dirty="0">
                <a:solidFill>
                  <a:schemeClr val="tx2"/>
                </a:solidFill>
              </a:rPr>
              <a:t>I explored Netflix's extensive show catalog to uncover insights into viewer preferences and content trends. Using MySQL tools, I analyzed ratings distribution among TV programs, finding that TV-MA and TV-14 were popular ratings, while TV-G had limited representation. Additionally, I discovered a diverse range of genres, including notable surges in sci-fi fantasy and crime thrillers. The dataset included 100 shows, with a balanced mix of 55 movies and 45 TV shows. This project enhanced my skills in data analysis and SQL querying, providing valuable insights into key trends in the entertainment industry.</a:t>
            </a:r>
          </a:p>
        </p:txBody>
      </p:sp>
      <p:grpSp>
        <p:nvGrpSpPr>
          <p:cNvPr id="19" name="Group 18">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20" name="Freeform: Shape 19">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1877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gital financial graph">
            <a:extLst>
              <a:ext uri="{FF2B5EF4-FFF2-40B4-BE49-F238E27FC236}">
                <a16:creationId xmlns:a16="http://schemas.microsoft.com/office/drawing/2014/main" id="{06F140A0-7123-36EE-0C54-71AC8382A4E7}"/>
              </a:ext>
            </a:extLst>
          </p:cNvPr>
          <p:cNvPicPr>
            <a:picLocks noChangeAspect="1"/>
          </p:cNvPicPr>
          <p:nvPr/>
        </p:nvPicPr>
        <p:blipFill rotWithShape="1">
          <a:blip r:embed="rId2"/>
          <a:srcRect l="24778" r="15273"/>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19" name="Freeform: Shape 18">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4AAD68-B88B-B18A-6EF0-BF2ED2629B2D}"/>
              </a:ext>
            </a:extLst>
          </p:cNvPr>
          <p:cNvSpPr>
            <a:spLocks noGrp="1"/>
          </p:cNvSpPr>
          <p:nvPr>
            <p:ph type="title"/>
          </p:nvPr>
        </p:nvSpPr>
        <p:spPr>
          <a:xfrm>
            <a:off x="374904" y="856488"/>
            <a:ext cx="4992624" cy="1243584"/>
          </a:xfrm>
        </p:spPr>
        <p:txBody>
          <a:bodyPr vert="horz" lIns="91440" tIns="45720" rIns="91440" bIns="45720" rtlCol="0" anchor="ctr">
            <a:normAutofit/>
          </a:bodyPr>
          <a:lstStyle/>
          <a:p>
            <a:pPr algn="ctr"/>
            <a:r>
              <a:rPr lang="en-US" sz="3400" b="1" dirty="0"/>
              <a:t>Dataset Introduction and Project Objectives</a:t>
            </a:r>
          </a:p>
        </p:txBody>
      </p:sp>
      <p:sp>
        <p:nvSpPr>
          <p:cNvPr id="23" name="Rectangle 22">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 Placeholder 3">
            <a:extLst>
              <a:ext uri="{FF2B5EF4-FFF2-40B4-BE49-F238E27FC236}">
                <a16:creationId xmlns:a16="http://schemas.microsoft.com/office/drawing/2014/main" id="{3B3B8A5A-A6EA-E383-7641-F6B90E779F7A}"/>
              </a:ext>
            </a:extLst>
          </p:cNvPr>
          <p:cNvSpPr>
            <a:spLocks noGrp="1"/>
          </p:cNvSpPr>
          <p:nvPr>
            <p:ph type="body" sz="half" idx="2"/>
          </p:nvPr>
        </p:nvSpPr>
        <p:spPr>
          <a:xfrm>
            <a:off x="374904" y="2522949"/>
            <a:ext cx="5397246" cy="4030251"/>
          </a:xfrm>
        </p:spPr>
        <p:txBody>
          <a:bodyPr vert="horz" lIns="91440" tIns="45720" rIns="91440" bIns="45720" rtlCol="0" anchor="t">
            <a:normAutofit/>
          </a:bodyPr>
          <a:lstStyle/>
          <a:p>
            <a:pPr>
              <a:lnSpc>
                <a:spcPct val="100000"/>
              </a:lnSpc>
            </a:pPr>
            <a:r>
              <a:rPr lang="en-US" sz="1800" dirty="0"/>
              <a:t>In this project, I delved into the world of Netflix shows using a dataset specifically curated for this purpose. My primary goal was to gain proficiency in MySQL tools for data analysis and manipulation. By exploring the dataset, I aimed to extract valuable insights into Netflix's content landscape, understand trends in show genres, durations, release years, and more. Through this exploration, my objectives were to enhance my skills in querying databases, performing data transformations, and visualizing results. Ultimately, this project served as a steppingstone to build confidence in handling real-world datasets and harnessing MySQL's capabilities for insightful data exploration.</a:t>
            </a:r>
          </a:p>
        </p:txBody>
      </p:sp>
    </p:spTree>
    <p:extLst>
      <p:ext uri="{BB962C8B-B14F-4D97-AF65-F5344CB8AC3E}">
        <p14:creationId xmlns:p14="http://schemas.microsoft.com/office/powerpoint/2010/main" val="4120842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FAE4E1-8113-D117-76AC-0E15D6975D4B}"/>
              </a:ext>
            </a:extLst>
          </p:cNvPr>
          <p:cNvSpPr>
            <a:spLocks noGrp="1"/>
          </p:cNvSpPr>
          <p:nvPr>
            <p:ph type="title"/>
          </p:nvPr>
        </p:nvSpPr>
        <p:spPr/>
        <p:txBody>
          <a:bodyPr/>
          <a:lstStyle/>
          <a:p>
            <a:pPr algn="ctr"/>
            <a:r>
              <a:rPr lang="en-US" b="1" dirty="0"/>
              <a:t>Project Overview: Netflix Data Analysis</a:t>
            </a:r>
          </a:p>
        </p:txBody>
      </p:sp>
      <p:sp>
        <p:nvSpPr>
          <p:cNvPr id="8" name="Content Placeholder 7">
            <a:extLst>
              <a:ext uri="{FF2B5EF4-FFF2-40B4-BE49-F238E27FC236}">
                <a16:creationId xmlns:a16="http://schemas.microsoft.com/office/drawing/2014/main" id="{E3BBDB03-1DD5-E8C2-C0F4-66108207E5EC}"/>
              </a:ext>
            </a:extLst>
          </p:cNvPr>
          <p:cNvSpPr>
            <a:spLocks noGrp="1"/>
          </p:cNvSpPr>
          <p:nvPr>
            <p:ph idx="1"/>
          </p:nvPr>
        </p:nvSpPr>
        <p:spPr/>
        <p:txBody>
          <a:bodyPr>
            <a:normAutofit lnSpcReduction="10000"/>
          </a:bodyPr>
          <a:lstStyle/>
          <a:p>
            <a:pPr marL="0" indent="0" algn="ctr">
              <a:buNone/>
            </a:pPr>
            <a:r>
              <a:rPr lang="en-US" b="1" dirty="0"/>
              <a:t>Import Process:</a:t>
            </a:r>
            <a:endParaRPr lang="en-US" dirty="0"/>
          </a:p>
          <a:p>
            <a:pPr marL="0" indent="0" algn="ctr">
              <a:buNone/>
            </a:pPr>
            <a:r>
              <a:rPr lang="en-US" dirty="0"/>
              <a:t>To begin the analysis, I imported the Netflix dataset into MySQL. This process involved several key steps. First, I ensured the dataset was in CSV format and checked for any inconsistencies or missing values. Then, I created a new database in MySQL and defined a table structure that matched the dataset's columns. Using MySQL's import functionality, I uploaded the CSV file into the newly created table. Finally, I performed initial data validation checks to confirm the integrity and accuracy of the imported data. This import process was crucial for setting a solid foundation for subsequent data analysis and querying.</a:t>
            </a:r>
          </a:p>
        </p:txBody>
      </p:sp>
    </p:spTree>
    <p:extLst>
      <p:ext uri="{BB962C8B-B14F-4D97-AF65-F5344CB8AC3E}">
        <p14:creationId xmlns:p14="http://schemas.microsoft.com/office/powerpoint/2010/main" val="303551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6">
            <a:extLst>
              <a:ext uri="{FF2B5EF4-FFF2-40B4-BE49-F238E27FC236}">
                <a16:creationId xmlns:a16="http://schemas.microsoft.com/office/drawing/2014/main" id="{C5FAE4E1-8113-D117-76AC-0E15D6975D4B}"/>
              </a:ext>
            </a:extLst>
          </p:cNvPr>
          <p:cNvSpPr>
            <a:spLocks noGrp="1"/>
          </p:cNvSpPr>
          <p:nvPr>
            <p:ph type="title"/>
          </p:nvPr>
        </p:nvSpPr>
        <p:spPr>
          <a:xfrm>
            <a:off x="1137034" y="609597"/>
            <a:ext cx="9392421" cy="1330841"/>
          </a:xfrm>
        </p:spPr>
        <p:txBody>
          <a:bodyPr>
            <a:normAutofit/>
          </a:bodyPr>
          <a:lstStyle/>
          <a:p>
            <a:pPr algn="ctr"/>
            <a:r>
              <a:rPr lang="en-US" b="1" dirty="0"/>
              <a:t>Project Overview: Netflix Data Analysis</a:t>
            </a:r>
          </a:p>
        </p:txBody>
      </p:sp>
      <p:sp>
        <p:nvSpPr>
          <p:cNvPr id="8" name="Content Placeholder 7">
            <a:extLst>
              <a:ext uri="{FF2B5EF4-FFF2-40B4-BE49-F238E27FC236}">
                <a16:creationId xmlns:a16="http://schemas.microsoft.com/office/drawing/2014/main" id="{E3BBDB03-1DD5-E8C2-C0F4-66108207E5EC}"/>
              </a:ext>
            </a:extLst>
          </p:cNvPr>
          <p:cNvSpPr>
            <a:spLocks noGrp="1"/>
          </p:cNvSpPr>
          <p:nvPr>
            <p:ph idx="1"/>
          </p:nvPr>
        </p:nvSpPr>
        <p:spPr>
          <a:xfrm>
            <a:off x="1137034" y="1940437"/>
            <a:ext cx="7330691" cy="4268975"/>
          </a:xfrm>
        </p:spPr>
        <p:txBody>
          <a:bodyPr>
            <a:noAutofit/>
          </a:bodyPr>
          <a:lstStyle/>
          <a:p>
            <a:pPr marL="0" indent="0" algn="ctr">
              <a:lnSpc>
                <a:spcPct val="100000"/>
              </a:lnSpc>
              <a:buNone/>
            </a:pPr>
            <a:r>
              <a:rPr lang="en-US" sz="2400" b="1" dirty="0"/>
              <a:t>Interesting Findings: </a:t>
            </a:r>
            <a:endParaRPr lang="en-US" sz="2400" dirty="0"/>
          </a:p>
          <a:p>
            <a:pPr marL="0" indent="0" algn="ctr">
              <a:lnSpc>
                <a:spcPct val="100000"/>
              </a:lnSpc>
              <a:buNone/>
            </a:pPr>
            <a:r>
              <a:rPr lang="en-US" sz="2400" dirty="0"/>
              <a:t>One of the most intriguing findings from the dataset was the significant diversity in content ratings. I discovered that TV-MA was the most prevalent rating among Netflix shows, indicating a strong preference for mature content among viewers. Conversely, TV-G had the least representation, with only two programs in this category. This contrast highlights Netflix's strategic focus on catering to a more mature audience, while still offering a wide range of content suitable for all age groups.</a:t>
            </a:r>
          </a:p>
        </p:txBody>
      </p:sp>
      <p:sp>
        <p:nvSpPr>
          <p:cNvPr id="17" name="Freeform: Shape 16">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red letter on a black background&#10;&#10;Description automatically generated">
            <a:extLst>
              <a:ext uri="{FF2B5EF4-FFF2-40B4-BE49-F238E27FC236}">
                <a16:creationId xmlns:a16="http://schemas.microsoft.com/office/drawing/2014/main" id="{BA76D353-1DAE-6EDA-3371-C6202D5ED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9325" y="4099557"/>
            <a:ext cx="3447479" cy="1940438"/>
          </a:xfrm>
          <a:prstGeom prst="rect">
            <a:avLst/>
          </a:prstGeom>
        </p:spPr>
      </p:pic>
    </p:spTree>
    <p:extLst>
      <p:ext uri="{BB962C8B-B14F-4D97-AF65-F5344CB8AC3E}">
        <p14:creationId xmlns:p14="http://schemas.microsoft.com/office/powerpoint/2010/main" val="624595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FAE4E1-8113-D117-76AC-0E15D6975D4B}"/>
              </a:ext>
            </a:extLst>
          </p:cNvPr>
          <p:cNvSpPr>
            <a:spLocks noGrp="1"/>
          </p:cNvSpPr>
          <p:nvPr>
            <p:ph type="title"/>
          </p:nvPr>
        </p:nvSpPr>
        <p:spPr/>
        <p:txBody>
          <a:bodyPr/>
          <a:lstStyle/>
          <a:p>
            <a:pPr algn="ctr"/>
            <a:r>
              <a:rPr lang="en-US" b="1" dirty="0"/>
              <a:t>Cool Facts: Netflix Genre Diversity &amp; Content Breakdown</a:t>
            </a:r>
          </a:p>
        </p:txBody>
      </p:sp>
      <p:sp>
        <p:nvSpPr>
          <p:cNvPr id="8" name="Content Placeholder 7">
            <a:extLst>
              <a:ext uri="{FF2B5EF4-FFF2-40B4-BE49-F238E27FC236}">
                <a16:creationId xmlns:a16="http://schemas.microsoft.com/office/drawing/2014/main" id="{E3BBDB03-1DD5-E8C2-C0F4-66108207E5EC}"/>
              </a:ext>
            </a:extLst>
          </p:cNvPr>
          <p:cNvSpPr>
            <a:spLocks noGrp="1"/>
          </p:cNvSpPr>
          <p:nvPr>
            <p:ph idx="1"/>
          </p:nvPr>
        </p:nvSpPr>
        <p:spPr/>
        <p:txBody>
          <a:bodyPr>
            <a:normAutofit/>
          </a:bodyPr>
          <a:lstStyle/>
          <a:p>
            <a:pPr marL="0" indent="0" algn="ctr">
              <a:buNone/>
            </a:pPr>
            <a:r>
              <a:rPr lang="en-US" b="1" dirty="0"/>
              <a:t>Genre Diversity:</a:t>
            </a:r>
          </a:p>
          <a:p>
            <a:pPr marL="0" indent="0" algn="ctr">
              <a:buNone/>
            </a:pPr>
            <a:r>
              <a:rPr lang="en-US" dirty="0"/>
              <a:t>The dataset uncovered a fascinating trend of increasing genre diversity on Netflix, with a notable rise in niche categories like sci-fi fantasy, crime thrillers, and documentaries, reflecting the platform's efforts to cater to diverse viewer preferences.</a:t>
            </a:r>
          </a:p>
          <a:p>
            <a:pPr marL="0" indent="0" algn="ctr">
              <a:buNone/>
            </a:pPr>
            <a:r>
              <a:rPr lang="en-US" b="1" dirty="0"/>
              <a:t>Content Breakdown:</a:t>
            </a:r>
          </a:p>
          <a:p>
            <a:pPr marL="0" indent="0" algn="ctr">
              <a:buNone/>
            </a:pPr>
            <a:r>
              <a:rPr lang="en-US" dirty="0"/>
              <a:t>   The dataset consisted of a balanced mix of content types, with 55 movies and 45 TV shows. This breakdown demonstrates Netflix's strategy of offering a diverse range of content to meet various viewer preferences.</a:t>
            </a:r>
          </a:p>
        </p:txBody>
      </p:sp>
    </p:spTree>
    <p:extLst>
      <p:ext uri="{BB962C8B-B14F-4D97-AF65-F5344CB8AC3E}">
        <p14:creationId xmlns:p14="http://schemas.microsoft.com/office/powerpoint/2010/main" val="2465016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FAE4E1-8113-D117-76AC-0E15D6975D4B}"/>
              </a:ext>
            </a:extLst>
          </p:cNvPr>
          <p:cNvSpPr>
            <a:spLocks noGrp="1"/>
          </p:cNvSpPr>
          <p:nvPr>
            <p:ph type="title"/>
          </p:nvPr>
        </p:nvSpPr>
        <p:spPr/>
        <p:txBody>
          <a:bodyPr/>
          <a:lstStyle/>
          <a:p>
            <a:pPr algn="ctr"/>
            <a:r>
              <a:rPr lang="en-US" b="1" dirty="0"/>
              <a:t>Netflix Insights: Content Ratings &amp; Type Distribution</a:t>
            </a:r>
          </a:p>
        </p:txBody>
      </p:sp>
      <p:sp>
        <p:nvSpPr>
          <p:cNvPr id="8" name="Content Placeholder 7">
            <a:extLst>
              <a:ext uri="{FF2B5EF4-FFF2-40B4-BE49-F238E27FC236}">
                <a16:creationId xmlns:a16="http://schemas.microsoft.com/office/drawing/2014/main" id="{E3BBDB03-1DD5-E8C2-C0F4-66108207E5EC}"/>
              </a:ext>
            </a:extLst>
          </p:cNvPr>
          <p:cNvSpPr>
            <a:spLocks noGrp="1"/>
          </p:cNvSpPr>
          <p:nvPr>
            <p:ph idx="1"/>
          </p:nvPr>
        </p:nvSpPr>
        <p:spPr/>
        <p:txBody>
          <a:bodyPr>
            <a:normAutofit fontScale="92500" lnSpcReduction="10000"/>
          </a:bodyPr>
          <a:lstStyle/>
          <a:p>
            <a:pPr marL="0" indent="0" algn="ctr">
              <a:lnSpc>
                <a:spcPct val="120000"/>
              </a:lnSpc>
              <a:buNone/>
            </a:pPr>
            <a:r>
              <a:rPr lang="en-US" b="1" dirty="0"/>
              <a:t>Analysis of TV Program Ratings:</a:t>
            </a:r>
          </a:p>
          <a:p>
            <a:pPr marL="0" indent="0" algn="ctr">
              <a:lnSpc>
                <a:spcPct val="120000"/>
              </a:lnSpc>
              <a:buNone/>
            </a:pPr>
            <a:r>
              <a:rPr lang="en-US" dirty="0"/>
              <a:t> One of the key questions I explored was </a:t>
            </a:r>
            <a:r>
              <a:rPr lang="en-US" dirty="0">
                <a:solidFill>
                  <a:srgbClr val="FF0000"/>
                </a:solidFill>
              </a:rPr>
              <a:t>how many TV programs fell under different ratings in the Netflix dataset. </a:t>
            </a:r>
            <a:r>
              <a:rPr lang="en-US" dirty="0"/>
              <a:t>Through SQL queries, I discovered that TV-MA was the most popular rating among the movies released in the Netflix catalog, followed by TV-14. Interestingly, the least common rating was TV-G, with only two programs falling under that category. This analysis provided valuable insights into the distribution of content ratings on Netflix, highlighting viewer preferences and content diversity.</a:t>
            </a:r>
          </a:p>
        </p:txBody>
      </p:sp>
      <p:pic>
        <p:nvPicPr>
          <p:cNvPr id="3" name="Picture 2" descr="A screenshot of a computer&#10;&#10;Description automatically generated">
            <a:extLst>
              <a:ext uri="{FF2B5EF4-FFF2-40B4-BE49-F238E27FC236}">
                <a16:creationId xmlns:a16="http://schemas.microsoft.com/office/drawing/2014/main" id="{0C969ED7-253C-7B8A-633A-3A7CFF013878}"/>
              </a:ext>
            </a:extLst>
          </p:cNvPr>
          <p:cNvPicPr>
            <a:picLocks noChangeAspect="1"/>
          </p:cNvPicPr>
          <p:nvPr/>
        </p:nvPicPr>
        <p:blipFill rotWithShape="1">
          <a:blip r:embed="rId2">
            <a:extLst>
              <a:ext uri="{28A0092B-C50C-407E-A947-70E740481C1C}">
                <a14:useLocalDpi xmlns:a14="http://schemas.microsoft.com/office/drawing/2010/main" val="0"/>
              </a:ext>
            </a:extLst>
          </a:blip>
          <a:srcRect l="35546" t="47500" r="24923" b="34861"/>
          <a:stretch/>
        </p:blipFill>
        <p:spPr>
          <a:xfrm>
            <a:off x="7267574" y="5572125"/>
            <a:ext cx="4819651" cy="1209675"/>
          </a:xfrm>
          <a:prstGeom prst="rect">
            <a:avLst/>
          </a:prstGeom>
        </p:spPr>
      </p:pic>
    </p:spTree>
    <p:extLst>
      <p:ext uri="{BB962C8B-B14F-4D97-AF65-F5344CB8AC3E}">
        <p14:creationId xmlns:p14="http://schemas.microsoft.com/office/powerpoint/2010/main" val="2010417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FAE4E1-8113-D117-76AC-0E15D6975D4B}"/>
              </a:ext>
            </a:extLst>
          </p:cNvPr>
          <p:cNvSpPr>
            <a:spLocks noGrp="1"/>
          </p:cNvSpPr>
          <p:nvPr>
            <p:ph type="title"/>
          </p:nvPr>
        </p:nvSpPr>
        <p:spPr/>
        <p:txBody>
          <a:bodyPr/>
          <a:lstStyle/>
          <a:p>
            <a:pPr algn="ctr"/>
            <a:r>
              <a:rPr lang="en-US" b="1" dirty="0"/>
              <a:t>Netflix Insights: Content Ratings &amp; Type Distribution</a:t>
            </a:r>
          </a:p>
        </p:txBody>
      </p:sp>
      <p:sp>
        <p:nvSpPr>
          <p:cNvPr id="8" name="Content Placeholder 7">
            <a:extLst>
              <a:ext uri="{FF2B5EF4-FFF2-40B4-BE49-F238E27FC236}">
                <a16:creationId xmlns:a16="http://schemas.microsoft.com/office/drawing/2014/main" id="{E3BBDB03-1DD5-E8C2-C0F4-66108207E5EC}"/>
              </a:ext>
            </a:extLst>
          </p:cNvPr>
          <p:cNvSpPr>
            <a:spLocks noGrp="1"/>
          </p:cNvSpPr>
          <p:nvPr>
            <p:ph idx="1"/>
          </p:nvPr>
        </p:nvSpPr>
        <p:spPr>
          <a:xfrm>
            <a:off x="838200" y="1690688"/>
            <a:ext cx="10515600" cy="4351338"/>
          </a:xfrm>
        </p:spPr>
        <p:txBody>
          <a:bodyPr>
            <a:normAutofit/>
          </a:bodyPr>
          <a:lstStyle/>
          <a:p>
            <a:pPr marL="0" indent="0" algn="ctr">
              <a:buNone/>
            </a:pPr>
            <a:r>
              <a:rPr lang="en-US" b="1" dirty="0"/>
              <a:t>Counting Movies and TV Shows:</a:t>
            </a:r>
          </a:p>
          <a:p>
            <a:pPr marL="0" indent="0" algn="ctr">
              <a:buNone/>
            </a:pPr>
            <a:r>
              <a:rPr lang="en-US" dirty="0"/>
              <a:t> Another aspect I investigated was the </a:t>
            </a:r>
            <a:r>
              <a:rPr lang="en-US" dirty="0">
                <a:solidFill>
                  <a:srgbClr val="FF0000"/>
                </a:solidFill>
              </a:rPr>
              <a:t>breakdown of movies and TV shows in the dataset</a:t>
            </a:r>
            <a:r>
              <a:rPr lang="en-US" dirty="0"/>
              <a:t>. By running a SQL query, I determined that there were a total of 100 shows in the dataset, which could be further categorized into 55 movies and 45 TV shows. This analysis helped in understanding the composition of content types within the Netflix catalog, showcasing the platform's diverse offerings across different formats.</a:t>
            </a:r>
          </a:p>
        </p:txBody>
      </p:sp>
      <p:pic>
        <p:nvPicPr>
          <p:cNvPr id="3" name="Picture 2" descr="A screenshot of a computer&#10;&#10;Description automatically generated">
            <a:extLst>
              <a:ext uri="{FF2B5EF4-FFF2-40B4-BE49-F238E27FC236}">
                <a16:creationId xmlns:a16="http://schemas.microsoft.com/office/drawing/2014/main" id="{EC86A309-7808-6AF5-FB24-EC4F10F4B19E}"/>
              </a:ext>
            </a:extLst>
          </p:cNvPr>
          <p:cNvPicPr>
            <a:picLocks noChangeAspect="1"/>
          </p:cNvPicPr>
          <p:nvPr/>
        </p:nvPicPr>
        <p:blipFill rotWithShape="1">
          <a:blip r:embed="rId2">
            <a:extLst>
              <a:ext uri="{28A0092B-C50C-407E-A947-70E740481C1C}">
                <a14:useLocalDpi xmlns:a14="http://schemas.microsoft.com/office/drawing/2010/main" val="0"/>
              </a:ext>
            </a:extLst>
          </a:blip>
          <a:srcRect l="36953" t="26621" r="21406" b="24861"/>
          <a:stretch/>
        </p:blipFill>
        <p:spPr>
          <a:xfrm>
            <a:off x="8715375" y="4641814"/>
            <a:ext cx="3381374" cy="2216186"/>
          </a:xfrm>
          <a:prstGeom prst="rect">
            <a:avLst/>
          </a:prstGeom>
        </p:spPr>
      </p:pic>
    </p:spTree>
    <p:extLst>
      <p:ext uri="{BB962C8B-B14F-4D97-AF65-F5344CB8AC3E}">
        <p14:creationId xmlns:p14="http://schemas.microsoft.com/office/powerpoint/2010/main" val="1392950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C5FAE4E1-8113-D117-76AC-0E15D6975D4B}"/>
              </a:ext>
            </a:extLst>
          </p:cNvPr>
          <p:cNvSpPr>
            <a:spLocks noGrp="1"/>
          </p:cNvSpPr>
          <p:nvPr>
            <p:ph type="title"/>
          </p:nvPr>
        </p:nvSpPr>
        <p:spPr>
          <a:xfrm>
            <a:off x="6094105" y="802955"/>
            <a:ext cx="4977976" cy="1454051"/>
          </a:xfrm>
        </p:spPr>
        <p:txBody>
          <a:bodyPr>
            <a:normAutofit/>
          </a:bodyPr>
          <a:lstStyle/>
          <a:p>
            <a:pPr algn="ctr"/>
            <a:r>
              <a:rPr lang="en-US" sz="3300" b="1" dirty="0">
                <a:solidFill>
                  <a:schemeClr val="tx2"/>
                </a:solidFill>
              </a:rPr>
              <a:t>Netflix Insights: Content Ratings &amp; Type Distribution</a:t>
            </a:r>
          </a:p>
        </p:txBody>
      </p:sp>
      <p:pic>
        <p:nvPicPr>
          <p:cNvPr id="12" name="Graphic 11" descr="Report Add">
            <a:extLst>
              <a:ext uri="{FF2B5EF4-FFF2-40B4-BE49-F238E27FC236}">
                <a16:creationId xmlns:a16="http://schemas.microsoft.com/office/drawing/2014/main" id="{70FA65D1-A8DC-BCCB-0DD1-6D0D704246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8" name="Content Placeholder 7">
            <a:extLst>
              <a:ext uri="{FF2B5EF4-FFF2-40B4-BE49-F238E27FC236}">
                <a16:creationId xmlns:a16="http://schemas.microsoft.com/office/drawing/2014/main" id="{E3BBDB03-1DD5-E8C2-C0F4-66108207E5EC}"/>
              </a:ext>
            </a:extLst>
          </p:cNvPr>
          <p:cNvSpPr>
            <a:spLocks noGrp="1"/>
          </p:cNvSpPr>
          <p:nvPr>
            <p:ph idx="1"/>
          </p:nvPr>
        </p:nvSpPr>
        <p:spPr>
          <a:xfrm>
            <a:off x="6260760" y="2040682"/>
            <a:ext cx="4977578" cy="3639289"/>
          </a:xfrm>
        </p:spPr>
        <p:txBody>
          <a:bodyPr anchor="ctr">
            <a:normAutofit/>
          </a:bodyPr>
          <a:lstStyle/>
          <a:p>
            <a:pPr marL="0" indent="0">
              <a:buNone/>
            </a:pPr>
            <a:endParaRPr lang="en-US" sz="1800" dirty="0">
              <a:solidFill>
                <a:schemeClr val="tx2"/>
              </a:solidFill>
            </a:endParaRPr>
          </a:p>
          <a:p>
            <a:pPr marL="0" indent="0" algn="ctr">
              <a:buNone/>
            </a:pPr>
            <a:r>
              <a:rPr lang="en-US" sz="2000" dirty="0">
                <a:solidFill>
                  <a:schemeClr val="tx2"/>
                </a:solidFill>
              </a:rPr>
              <a:t>Through these SQL queries and analyses, I gained valuable insights into the distribution of ratings among TV programs on Netflix and the composition of movies and TV shows in the dataset. These findings contributed to a deeper understanding of content trends and viewer preferences on the platform.</a:t>
            </a:r>
          </a:p>
        </p:txBody>
      </p:sp>
      <p:grpSp>
        <p:nvGrpSpPr>
          <p:cNvPr id="19" name="Group 18">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20" name="Freeform: Shape 19">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89533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FAE4E1-8113-D117-76AC-0E15D6975D4B}"/>
              </a:ext>
            </a:extLst>
          </p:cNvPr>
          <p:cNvSpPr>
            <a:spLocks noGrp="1"/>
          </p:cNvSpPr>
          <p:nvPr>
            <p:ph type="title"/>
          </p:nvPr>
        </p:nvSpPr>
        <p:spPr/>
        <p:txBody>
          <a:bodyPr/>
          <a:lstStyle/>
          <a:p>
            <a:pPr algn="ctr"/>
            <a:r>
              <a:rPr lang="en-US" b="1" dirty="0"/>
              <a:t>Visualizing Netflix Trends: Charts and Insights</a:t>
            </a:r>
          </a:p>
        </p:txBody>
      </p:sp>
      <p:graphicFrame>
        <p:nvGraphicFramePr>
          <p:cNvPr id="2" name="Content Placeholder 1">
            <a:extLst>
              <a:ext uri="{FF2B5EF4-FFF2-40B4-BE49-F238E27FC236}">
                <a16:creationId xmlns:a16="http://schemas.microsoft.com/office/drawing/2014/main" id="{D1AC3ED0-DE10-B6C8-D89C-5711A4316A44}"/>
              </a:ext>
            </a:extLst>
          </p:cNvPr>
          <p:cNvGraphicFramePr>
            <a:graphicFrameLocks noGrp="1"/>
          </p:cNvGraphicFramePr>
          <p:nvPr>
            <p:ph idx="1"/>
            <p:extLst>
              <p:ext uri="{D42A27DB-BD31-4B8C-83A1-F6EECF244321}">
                <p14:modId xmlns:p14="http://schemas.microsoft.com/office/powerpoint/2010/main" val="2974257502"/>
              </p:ext>
            </p:extLst>
          </p:nvPr>
        </p:nvGraphicFramePr>
        <p:xfrm>
          <a:off x="438151" y="1945723"/>
          <a:ext cx="5226868" cy="408465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E2C8CDCE-0F52-7350-9632-168C18B5FB39}"/>
              </a:ext>
            </a:extLst>
          </p:cNvPr>
          <p:cNvSpPr txBox="1"/>
          <p:nvPr/>
        </p:nvSpPr>
        <p:spPr>
          <a:xfrm>
            <a:off x="6096000" y="1787447"/>
            <a:ext cx="5991225" cy="4401205"/>
          </a:xfrm>
          <a:prstGeom prst="rect">
            <a:avLst/>
          </a:prstGeom>
          <a:noFill/>
        </p:spPr>
        <p:txBody>
          <a:bodyPr wrap="square" rtlCol="0">
            <a:spAutoFit/>
          </a:bodyPr>
          <a:lstStyle/>
          <a:p>
            <a:pPr algn="ctr"/>
            <a:r>
              <a:rPr lang="en-US" sz="2000" b="1" dirty="0"/>
              <a:t>Release Year Distribution</a:t>
            </a:r>
          </a:p>
          <a:p>
            <a:pPr algn="ctr"/>
            <a:endParaRPr lang="en-US" sz="2000" b="1" dirty="0"/>
          </a:p>
          <a:p>
            <a:pPr algn="ctr"/>
            <a:endParaRPr lang="en-US" sz="2000" b="1" dirty="0"/>
          </a:p>
          <a:p>
            <a:pPr algn="ctr"/>
            <a:r>
              <a:rPr lang="en-US" sz="2000" dirty="0"/>
              <a:t>The chart shows the distribution of Netflix shows based on their release years. The data is grouped into four periods: 1970-1990, 1991-2000, 2001-2009, and 2010-2021.</a:t>
            </a:r>
          </a:p>
          <a:p>
            <a:pPr algn="ctr"/>
            <a:endParaRPr lang="en-US" sz="2000" dirty="0"/>
          </a:p>
          <a:p>
            <a:pPr algn="ctr"/>
            <a:r>
              <a:rPr lang="en-US" sz="2000" dirty="0"/>
              <a:t> From the chart, it is evident that there is a significant increase in the number of shows released from 2010 to 2021, with 80 shows in this period compared to just 4 from 1970-1990. This highlights Netflix's rapid growth and expansion in recent years, as well as its increasing investment in new content.</a:t>
            </a:r>
          </a:p>
        </p:txBody>
      </p:sp>
    </p:spTree>
    <p:extLst>
      <p:ext uri="{BB962C8B-B14F-4D97-AF65-F5344CB8AC3E}">
        <p14:creationId xmlns:p14="http://schemas.microsoft.com/office/powerpoint/2010/main" val="12852019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C0A3E416-13B0-4CFE-8B85-8989D8AEFB5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CE20E276A75FD4EA2AA9B9F4E515366" ma:contentTypeVersion="5" ma:contentTypeDescription="Create a new document." ma:contentTypeScope="" ma:versionID="863627d052e9f80c8d2fd45efe632170">
  <xsd:schema xmlns:xsd="http://www.w3.org/2001/XMLSchema" xmlns:xs="http://www.w3.org/2001/XMLSchema" xmlns:p="http://schemas.microsoft.com/office/2006/metadata/properties" xmlns:ns3="c8cd47f7-40af-4eac-8bc3-396260e9c0ef" targetNamespace="http://schemas.microsoft.com/office/2006/metadata/properties" ma:root="true" ma:fieldsID="1a55db0a0d0abc6dd0529ab8cc1f71a0" ns3:_="">
    <xsd:import namespace="c8cd47f7-40af-4eac-8bc3-396260e9c0ef"/>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cd47f7-40af-4eac-8bc3-396260e9c0ef"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EB7AB9-8CD4-4000-908B-1988081F7D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cd47f7-40af-4eac-8bc3-396260e9c0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16789A-DAAD-416B-B79E-8D21C15FC06A}">
  <ds:schemaRefs>
    <ds:schemaRef ds:uri="http://schemas.microsoft.com/sharepoint/v3/contenttype/forms"/>
  </ds:schemaRefs>
</ds:datastoreItem>
</file>

<file path=customXml/itemProps3.xml><?xml version="1.0" encoding="utf-8"?>
<ds:datastoreItem xmlns:ds="http://schemas.openxmlformats.org/officeDocument/2006/customXml" ds:itemID="{D8D269BE-925A-4275-9B50-6057B1208AE2}">
  <ds:schemaRefs>
    <ds:schemaRef ds:uri="http://purl.org/dc/terms/"/>
    <ds:schemaRef ds:uri="http://purl.org/dc/dcmitype/"/>
    <ds:schemaRef ds:uri="http://www.w3.org/XML/1998/namespace"/>
    <ds:schemaRef ds:uri="c8cd47f7-40af-4eac-8bc3-396260e9c0ef"/>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692</TotalTime>
  <Words>1070</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Calibri</vt:lpstr>
      <vt:lpstr>Office Theme</vt:lpstr>
      <vt:lpstr>Unveiling Netflix: Exploring Trends and Insights</vt:lpstr>
      <vt:lpstr>Dataset Introduction and Project Objectives</vt:lpstr>
      <vt:lpstr>Project Overview: Netflix Data Analysis</vt:lpstr>
      <vt:lpstr>Project Overview: Netflix Data Analysis</vt:lpstr>
      <vt:lpstr>Cool Facts: Netflix Genre Diversity &amp; Content Breakdown</vt:lpstr>
      <vt:lpstr>Netflix Insights: Content Ratings &amp; Type Distribution</vt:lpstr>
      <vt:lpstr>Netflix Insights: Content Ratings &amp; Type Distribution</vt:lpstr>
      <vt:lpstr>Netflix Insights: Content Ratings &amp; Type Distribution</vt:lpstr>
      <vt:lpstr>Visualizing Netflix Trends: Charts and Insights</vt:lpstr>
      <vt:lpstr>Visualizing Netflix Trends: Charts and Insights</vt:lpstr>
      <vt:lpstr>Visualizing Netflix Trends: Charts and Insights</vt:lpstr>
      <vt:lpstr>Project Summary</vt:lpstr>
    </vt:vector>
  </TitlesOfParts>
  <Company>FQML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Vera Mpengula</dc:creator>
  <cp:lastModifiedBy>Vera Mpengula</cp:lastModifiedBy>
  <cp:revision>6</cp:revision>
  <dcterms:created xsi:type="dcterms:W3CDTF">2024-06-11T04:34:24Z</dcterms:created>
  <dcterms:modified xsi:type="dcterms:W3CDTF">2024-06-11T16:06:49Z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0x0101002CE20E276A75FD4EA2AA9B9F4E515366</vt:lpwstr>
  </property>
</Properties>
</file>