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notesMasterIdLst>
    <p:notesMasterId r:id="rId30"/>
  </p:notesMasterIdLst>
  <p:handoutMasterIdLst>
    <p:handoutMasterId r:id="rId31"/>
  </p:handoutMasterIdLst>
  <p:sldIdLst>
    <p:sldId id="256" r:id="rId3"/>
    <p:sldId id="268" r:id="rId4"/>
    <p:sldId id="266" r:id="rId5"/>
    <p:sldId id="270" r:id="rId6"/>
    <p:sldId id="271" r:id="rId7"/>
    <p:sldId id="269" r:id="rId8"/>
    <p:sldId id="272" r:id="rId9"/>
    <p:sldId id="273" r:id="rId10"/>
    <p:sldId id="298" r:id="rId11"/>
    <p:sldId id="274" r:id="rId12"/>
    <p:sldId id="275" r:id="rId13"/>
    <p:sldId id="276" r:id="rId14"/>
    <p:sldId id="277" r:id="rId15"/>
    <p:sldId id="278" r:id="rId16"/>
    <p:sldId id="281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67" r:id="rId29"/>
  </p:sldIdLst>
  <p:sldSz cx="9144000" cy="6858000" type="screen4x3"/>
  <p:notesSz cx="6670675" cy="98758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AD3A"/>
    <a:srgbClr val="2D7534"/>
    <a:srgbClr val="008000"/>
    <a:srgbClr val="72AF2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0" autoAdjust="0"/>
    <p:restoredTop sz="69080" autoAdjust="0"/>
  </p:normalViewPr>
  <p:slideViewPr>
    <p:cSldViewPr>
      <p:cViewPr varScale="1">
        <p:scale>
          <a:sx n="79" d="100"/>
          <a:sy n="79" d="100"/>
        </p:scale>
        <p:origin x="-2766" y="-90"/>
      </p:cViewPr>
      <p:guideLst>
        <p:guide orient="horz" pos="3022"/>
        <p:guide orient="horz" pos="663"/>
        <p:guide pos="158"/>
        <p:guide pos="2744"/>
        <p:guide pos="5602"/>
        <p:guide pos="3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890626" cy="493792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778505" y="3"/>
            <a:ext cx="2890626" cy="493792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BCE2ED91-EEB5-49C1-96AA-F098610DC03C}" type="datetimeFigureOut">
              <a:rPr lang="ru-RU" smtClean="0"/>
              <a:pPr/>
              <a:t>03.08.2016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80336"/>
            <a:ext cx="2890626" cy="493792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778505" y="9380336"/>
            <a:ext cx="2890626" cy="493792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EB9D73FF-DD8F-4CE1-BAAE-1ECB5ADE99E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43078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890626" cy="493792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778505" y="3"/>
            <a:ext cx="2890626" cy="493792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4AAD82F9-BEBE-4E06-81EB-AA847F9B1290}" type="datetimeFigureOut">
              <a:rPr lang="ru-RU" smtClean="0"/>
              <a:pPr/>
              <a:t>03.08.2016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65188" y="739775"/>
            <a:ext cx="4940300" cy="3705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67068" y="4691026"/>
            <a:ext cx="5336540" cy="4444127"/>
          </a:xfrm>
          <a:prstGeom prst="rect">
            <a:avLst/>
          </a:prstGeom>
        </p:spPr>
        <p:txBody>
          <a:bodyPr vert="horz" lIns="91431" tIns="45716" rIns="91431" bIns="45716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80336"/>
            <a:ext cx="2890626" cy="493792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778505" y="9380336"/>
            <a:ext cx="2890626" cy="493792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4EA9C45F-848A-43CD-9EBE-7F74492E61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47788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YouTube" TargetMode="External"/><Relationship Id="rId3" Type="http://schemas.openxmlformats.org/officeDocument/2006/relationships/hyperlink" Target="https://ru.wikipedia.org/wiki/%D0%AF%D0%B7%D1%8B%D0%BA_%D0%BF%D1%80%D0%BE%D0%B3%D1%80%D0%B0%D0%BC%D0%BC%D0%B8%D1%80%D0%BE%D0%B2%D0%B0%D0%BD%D0%B8%D1%8F" TargetMode="External"/><Relationship Id="rId7" Type="http://schemas.openxmlformats.org/officeDocument/2006/relationships/hyperlink" Target="https://ru.wikipedia.org/wiki/Wikipedia" TargetMode="External"/><Relationship Id="rId12" Type="http://schemas.openxmlformats.org/officeDocument/2006/relationships/hyperlink" Target="https://ru.wikipedia.org/wiki/Amazon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u.wikipedia.org/wiki/Blogger" TargetMode="External"/><Relationship Id="rId11" Type="http://schemas.openxmlformats.org/officeDocument/2006/relationships/hyperlink" Target="https://ru.wikipedia.org/wiki/Bing" TargetMode="External"/><Relationship Id="rId5" Type="http://schemas.openxmlformats.org/officeDocument/2006/relationships/hyperlink" Target="https://ru.wikipedia.org/wiki/Google_Search" TargetMode="External"/><Relationship Id="rId10" Type="http://schemas.openxmlformats.org/officeDocument/2006/relationships/hyperlink" Target="https://ru.wikipedia.org/wiki/Yahoo!" TargetMode="External"/><Relationship Id="rId4" Type="http://schemas.openxmlformats.org/officeDocument/2006/relationships/hyperlink" Target="https://ru.wikipedia.org/wiki/%D0%98%D0%BD%D0%B4%D0%B5%D0%BA%D1%81_TIOBE" TargetMode="External"/><Relationship Id="rId9" Type="http://schemas.openxmlformats.org/officeDocument/2006/relationships/hyperlink" Target="https://ru.wikipedia.org/wiki/Baidu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E%D0%BF%D0%B5%D1%80%D0%B0%D1%86%D0%B8%D0%BE%D0%BD%D0%BD%D0%B0%D1%8F_%D1%81%D0%B8%D1%81%D1%82%D0%B5%D0%BC%D0%B0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u.wikipedia.org/wiki/%D0%90%D0%BF%D0%BF%D0%B0%D1%80%D0%B0%D1%82%D0%BD%D0%B0%D1%8F_%D0%BF%D0%BB%D0%B0%D1%82%D1%84%D0%BE%D1%80%D0%BC%D0%B0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5807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Создать программу из</a:t>
            </a:r>
            <a:r>
              <a:rPr lang="en-US" dirty="0" smtClean="0"/>
              <a:t> </a:t>
            </a:r>
            <a:r>
              <a:rPr lang="en-US" dirty="0" err="1" smtClean="0"/>
              <a:t>IntellijJ</a:t>
            </a:r>
            <a:r>
              <a:rPr lang="ru-RU" dirty="0" smtClean="0"/>
              <a:t> </a:t>
            </a:r>
            <a:r>
              <a:rPr lang="en-US" dirty="0" smtClean="0"/>
              <a:t>Idea. </a:t>
            </a:r>
            <a:r>
              <a:rPr lang="ru-RU" dirty="0" smtClean="0"/>
              <a:t>Показать</a:t>
            </a:r>
            <a:r>
              <a:rPr lang="ru-RU" baseline="0" dirty="0" smtClean="0"/>
              <a:t> как запускать из </a:t>
            </a:r>
            <a:r>
              <a:rPr lang="en-US" baseline="0" dirty="0" smtClean="0"/>
              <a:t>IDE. </a:t>
            </a:r>
            <a:r>
              <a:rPr lang="ru-RU" baseline="0" dirty="0" smtClean="0"/>
              <a:t>Далее показать как компилировать и запускать программу из командной строки. (см. слайды далее)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Обзор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популярных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Рассказать о преимуществах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большинства языков программирования имя файла, который содержит исходный код программы, не имеет значения, но в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дело обстоит иначе. В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весь код должен размещаться в классе. В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исходный файл официально называется единицей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кoмnиляции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представляет собой текстовый файл, содержащий определения одного или нескольких классов. Компилятор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требует, чтобы исходный файл имел расширение .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 По принятому соглашению имя файла должно точно соответствовать имени главного класса (единственного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класса), включая строчные и прописные буквы. Данное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соглашение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упрощает сопровождение и организацию программ.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Показать как компилировать исходный код из командной строки</a:t>
            </a:r>
          </a:p>
          <a:p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Рассказать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как создать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jar 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архив, покатать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MANIFEST.MF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рассказать о </a:t>
            </a:r>
            <a:r>
              <a:rPr lang="ru-RU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Main-Class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имя класса с методом </a:t>
            </a:r>
            <a:r>
              <a:rPr lang="ru-RU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Запустить приложение из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jar 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архива 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Пакеты являются контейнерами классов. Они служат для разделения пространств имен класса. Например, можно создать класс L </a:t>
            </a:r>
            <a:r>
              <a:rPr lang="ru-RU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чтобы хранить его в отдельном пакете, не беспокоясь о возможных конфликтах с другим классом L </a:t>
            </a:r>
            <a:r>
              <a:rPr lang="ru-RU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хранящимся в каком-нибудь другом месте. Пакеть1 хранятся в иерархической структуре и явным образом импортируются при определении новых классов.</a:t>
            </a:r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Индекс TIOBE</a:t>
            </a:r>
            <a:r>
              <a:rPr lang="ru-RU" dirty="0" smtClean="0"/>
              <a:t> (</a:t>
            </a:r>
            <a:r>
              <a:rPr lang="ru-RU" i="1" dirty="0" smtClean="0"/>
              <a:t>TIOBE </a:t>
            </a:r>
            <a:r>
              <a:rPr lang="ru-RU" i="1" dirty="0" err="1" smtClean="0"/>
              <a:t>programming</a:t>
            </a:r>
            <a:r>
              <a:rPr lang="ru-RU" i="1" dirty="0" smtClean="0"/>
              <a:t> </a:t>
            </a:r>
            <a:r>
              <a:rPr lang="ru-RU" i="1" dirty="0" err="1" smtClean="0"/>
              <a:t>community</a:t>
            </a:r>
            <a:r>
              <a:rPr lang="ru-RU" i="1" dirty="0" smtClean="0"/>
              <a:t> </a:t>
            </a:r>
            <a:r>
              <a:rPr lang="ru-RU" i="1" dirty="0" err="1" smtClean="0"/>
              <a:t>index</a:t>
            </a:r>
            <a:r>
              <a:rPr lang="ru-RU" dirty="0" smtClean="0"/>
              <a:t>) — индекс, оценивающий популярность </a:t>
            </a:r>
            <a:r>
              <a:rPr lang="ru-RU" dirty="0" smtClean="0">
                <a:hlinkClick r:id="rId3" tooltip="Язык программирования"/>
              </a:rPr>
              <a:t>языков программирования</a:t>
            </a:r>
            <a:r>
              <a:rPr lang="ru-RU" dirty="0" smtClean="0"/>
              <a:t>, на основе подсчета результатов поисковых запросов, содержащих название языка (запрос вида +"&lt;</a:t>
            </a:r>
            <a:r>
              <a:rPr lang="ru-RU" dirty="0" err="1" smtClean="0"/>
              <a:t>language</a:t>
            </a:r>
            <a:r>
              <a:rPr lang="ru-RU" dirty="0" smtClean="0"/>
              <a:t>&gt; </a:t>
            </a:r>
            <a:r>
              <a:rPr lang="ru-RU" dirty="0" err="1" smtClean="0"/>
              <a:t>programming</a:t>
            </a:r>
            <a:r>
              <a:rPr lang="ru-RU" dirty="0" smtClean="0"/>
              <a:t>")</a:t>
            </a:r>
            <a:r>
              <a:rPr lang="ru-RU" baseline="30000" dirty="0" smtClean="0">
                <a:hlinkClick r:id="rId4"/>
              </a:rPr>
              <a:t>[1]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 формирования индекса используется поиск в нескольких наиболее посещаемых (по данным </a:t>
            </a:r>
            <a:r>
              <a:rPr lang="ru-RU" dirty="0" err="1" smtClean="0"/>
              <a:t>Alexa</a:t>
            </a:r>
            <a:r>
              <a:rPr lang="ru-RU" dirty="0" smtClean="0"/>
              <a:t>) порталах: </a:t>
            </a:r>
            <a:r>
              <a:rPr lang="ru-RU" dirty="0" err="1" smtClean="0">
                <a:hlinkClick r:id="rId5" tooltip="Google Search"/>
              </a:rPr>
              <a:t>Google</a:t>
            </a:r>
            <a:r>
              <a:rPr lang="ru-RU" dirty="0" smtClean="0"/>
              <a:t>, </a:t>
            </a:r>
            <a:r>
              <a:rPr lang="ru-RU" dirty="0" err="1" smtClean="0">
                <a:hlinkClick r:id="rId6" tooltip="Blogger"/>
              </a:rPr>
              <a:t>Blogger</a:t>
            </a:r>
            <a:r>
              <a:rPr lang="ru-RU" dirty="0" smtClean="0"/>
              <a:t>, </a:t>
            </a:r>
            <a:r>
              <a:rPr lang="ru-RU" dirty="0" err="1" smtClean="0">
                <a:hlinkClick r:id="rId7" tooltip="Wikipedia"/>
              </a:rPr>
              <a:t>Wikipedia</a:t>
            </a:r>
            <a:r>
              <a:rPr lang="ru-RU" dirty="0" smtClean="0"/>
              <a:t>, </a:t>
            </a:r>
            <a:r>
              <a:rPr lang="ru-RU" dirty="0" err="1" smtClean="0">
                <a:hlinkClick r:id="rId8" tooltip="YouTube"/>
              </a:rPr>
              <a:t>YouTube</a:t>
            </a:r>
            <a:r>
              <a:rPr lang="ru-RU" dirty="0" smtClean="0"/>
              <a:t>, </a:t>
            </a:r>
            <a:r>
              <a:rPr lang="ru-RU" dirty="0" err="1" smtClean="0">
                <a:hlinkClick r:id="rId9" tooltip="Baidu"/>
              </a:rPr>
              <a:t>Baidu</a:t>
            </a:r>
            <a:r>
              <a:rPr lang="ru-RU" dirty="0" smtClean="0"/>
              <a:t>, </a:t>
            </a:r>
            <a:r>
              <a:rPr lang="ru-RU" dirty="0" err="1" smtClean="0">
                <a:hlinkClick r:id="rId10" tooltip="Yahoo!"/>
              </a:rPr>
              <a:t>Yahoo</a:t>
            </a:r>
            <a:r>
              <a:rPr lang="ru-RU" dirty="0" smtClean="0">
                <a:hlinkClick r:id="rId10" tooltip="Yahoo!"/>
              </a:rPr>
              <a:t>!</a:t>
            </a:r>
            <a:r>
              <a:rPr lang="ru-RU" dirty="0" smtClean="0"/>
              <a:t>, </a:t>
            </a:r>
            <a:r>
              <a:rPr lang="ru-RU" dirty="0" err="1" smtClean="0">
                <a:hlinkClick r:id="rId11" tooltip="Bing"/>
              </a:rPr>
              <a:t>Bing</a:t>
            </a:r>
            <a:r>
              <a:rPr lang="ru-RU" dirty="0" smtClean="0"/>
              <a:t>, </a:t>
            </a:r>
            <a:r>
              <a:rPr lang="ru-RU" dirty="0" err="1" smtClean="0">
                <a:hlinkClick r:id="rId12" tooltip="Amazon"/>
              </a:rPr>
              <a:t>Amazon</a:t>
            </a:r>
            <a:r>
              <a:rPr lang="ru-RU" dirty="0" smtClean="0"/>
              <a:t>. Расчет индекса происходит ежемесячно. Текущая информация предоставляется бесплатно, но статистика за длительные периоды доступна только за плату (от 1,5 до 5 тыс. долларов США).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Показать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все на примерах в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в командной строке показать что пакеты соответствуют директориям. Создать пакеты, несколько классов в разных пакетах, вызов метода класса из разных пакетов по полному пути, через </a:t>
            </a:r>
            <a:r>
              <a:rPr lang="en-US" dirty="0" smtClean="0"/>
              <a:t>import</a:t>
            </a:r>
            <a:r>
              <a:rPr lang="ru-RU" dirty="0" smtClean="0"/>
              <a:t> и т.д.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Tx/>
              <a:buChar char="-"/>
            </a:pPr>
            <a:r>
              <a:rPr lang="ru-RU" sz="1800" dirty="0" smtClean="0"/>
              <a:t>В начале 1990-х тема внедрения «умного» программного  обеспечения в бытовые приборы считалась очень перспективной</a:t>
            </a:r>
          </a:p>
          <a:p>
            <a:pPr lvl="1" indent="0">
              <a:buNone/>
            </a:pPr>
            <a:r>
              <a:rPr lang="ru-RU" sz="1800" dirty="0" smtClean="0"/>
              <a:t>	Пример:</a:t>
            </a:r>
          </a:p>
          <a:p>
            <a:pPr marL="796439" lvl="2" indent="-342900">
              <a:buFontTx/>
              <a:buChar char="-"/>
            </a:pPr>
            <a:r>
              <a:rPr lang="ru-RU" sz="1800" dirty="0" smtClean="0"/>
              <a:t>кофеварки и освещение дома, контролируемые компьютером</a:t>
            </a:r>
          </a:p>
          <a:p>
            <a:pPr marL="796439" lvl="2" indent="-342900">
              <a:buFontTx/>
              <a:buChar char="-"/>
            </a:pPr>
            <a:r>
              <a:rPr lang="ru-RU" sz="1800" dirty="0" smtClean="0"/>
              <a:t>телевидение, которое будет контролироваться интерактивными устройствами</a:t>
            </a:r>
          </a:p>
          <a:p>
            <a:pPr marL="342900" indent="-342900">
              <a:lnSpc>
                <a:spcPct val="80000"/>
              </a:lnSpc>
              <a:buFontTx/>
              <a:buChar char="-"/>
            </a:pPr>
            <a:r>
              <a:rPr lang="ru-RU" sz="1800" dirty="0" smtClean="0"/>
              <a:t>Предвидя большие перспективы на рынке «умных» бытовых устройств, компания </a:t>
            </a:r>
            <a:r>
              <a:rPr lang="en-US" sz="1800" dirty="0" smtClean="0"/>
              <a:t>Sun Microsystems</a:t>
            </a:r>
            <a:r>
              <a:rPr lang="ru-RU" sz="1800" dirty="0" smtClean="0"/>
              <a:t> в 1991 открывает исследовательский проект (</a:t>
            </a:r>
            <a:r>
              <a:rPr lang="en-US" sz="1800" dirty="0" smtClean="0"/>
              <a:t>Green Project</a:t>
            </a:r>
            <a:r>
              <a:rPr lang="ru-RU" sz="1800" dirty="0" smtClean="0"/>
              <a:t>), основной задачей которого была разработка для такого рода устройств</a:t>
            </a:r>
            <a:r>
              <a:rPr lang="ru-RU" altLang="ru-RU" sz="1800" dirty="0" smtClean="0"/>
              <a:t> </a:t>
            </a:r>
            <a:endParaRPr lang="en-US" altLang="ru-RU" sz="1800" dirty="0" smtClean="0"/>
          </a:p>
          <a:p>
            <a:pPr marL="342900" indent="-342900">
              <a:lnSpc>
                <a:spcPct val="80000"/>
              </a:lnSpc>
              <a:buFontTx/>
              <a:buChar char="-"/>
            </a:pPr>
            <a:r>
              <a:rPr lang="ru-RU" sz="1800" dirty="0" smtClean="0"/>
              <a:t>Такое ПО должно работать на встроенных в устройства аппаратных средах</a:t>
            </a:r>
            <a:r>
              <a:rPr lang="ru-RU" altLang="ru-RU" sz="1800" dirty="0" smtClean="0"/>
              <a:t> </a:t>
            </a:r>
            <a:endParaRPr lang="en-US" altLang="ru-RU" sz="1800" dirty="0" smtClean="0"/>
          </a:p>
          <a:p>
            <a:pPr marL="342900" indent="-342900">
              <a:lnSpc>
                <a:spcPct val="80000"/>
              </a:lnSpc>
              <a:buFontTx/>
              <a:buChar char="-"/>
            </a:pPr>
            <a:r>
              <a:rPr lang="ru-RU" sz="1800" dirty="0" smtClean="0"/>
              <a:t>Аппаратная среда в таких устройствах меняется очень часто: инженеры стремятся создавать устройства меньшими по размеру, боле дешевыми, более мощными</a:t>
            </a:r>
            <a:endParaRPr lang="en-US" altLang="ru-RU" sz="1800" dirty="0" smtClean="0"/>
          </a:p>
          <a:p>
            <a:pPr marL="342900" indent="-342900">
              <a:lnSpc>
                <a:spcPct val="80000"/>
              </a:lnSpc>
              <a:buFontTx/>
              <a:buChar char="-"/>
            </a:pPr>
            <a:r>
              <a:rPr lang="ru-RU" sz="1800" dirty="0" smtClean="0"/>
              <a:t>Для поддержки  частой миграции на новые аппаратные среды предполагаемое ПО должно быть максимально </a:t>
            </a:r>
            <a:r>
              <a:rPr lang="ru-RU" sz="1800" dirty="0" err="1" smtClean="0"/>
              <a:t>портируемым</a:t>
            </a:r>
            <a:r>
              <a:rPr lang="en-US" altLang="ru-RU" sz="18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ru-RU" sz="1200" dirty="0" smtClean="0"/>
              <a:t>Изначально </a:t>
            </a:r>
            <a:r>
              <a:rPr lang="en-US" sz="1200" dirty="0" smtClean="0"/>
              <a:t>Sun Microsystems</a:t>
            </a:r>
            <a:r>
              <a:rPr lang="ru-RU" sz="1200" dirty="0" smtClean="0"/>
              <a:t> планировало использовать при разработке язык </a:t>
            </a:r>
            <a:r>
              <a:rPr lang="en-US" sz="1200" dirty="0" smtClean="0"/>
              <a:t>C</a:t>
            </a:r>
            <a:r>
              <a:rPr lang="ru-RU" sz="1200" dirty="0" smtClean="0"/>
              <a:t>++, но скоро в </a:t>
            </a:r>
            <a:r>
              <a:rPr lang="en-US" sz="1200" dirty="0" err="1" smtClean="0"/>
              <a:t>GreenTeam</a:t>
            </a:r>
            <a:r>
              <a:rPr lang="ru-RU" sz="1200" dirty="0" smtClean="0"/>
              <a:t> пришли к пониманию, что это не самая лучшая идея: ПО необходимо переписывать под новые программные среды, сложно поддерживать такие конструкции как указатели</a:t>
            </a:r>
            <a:endParaRPr lang="en-US" altLang="ru-RU" sz="1200" dirty="0" smtClean="0"/>
          </a:p>
          <a:p>
            <a:pPr marL="342900" indent="-342900">
              <a:buFontTx/>
              <a:buChar char="-"/>
            </a:pPr>
            <a:r>
              <a:rPr lang="ru-RU" sz="1200" dirty="0" smtClean="0"/>
              <a:t>В связи с этим, вместо того, чтобы начать разработку на </a:t>
            </a:r>
            <a:r>
              <a:rPr lang="en-US" sz="1200" dirty="0" smtClean="0"/>
              <a:t>C</a:t>
            </a:r>
            <a:r>
              <a:rPr lang="ru-RU" sz="1200" dirty="0" smtClean="0"/>
              <a:t>++ и бороться со всеми вытекающими проблемами, </a:t>
            </a:r>
            <a:r>
              <a:rPr lang="en-US" sz="1200" dirty="0" smtClean="0"/>
              <a:t>Sun</a:t>
            </a:r>
            <a:r>
              <a:rPr lang="ru-RU" sz="1200" dirty="0" smtClean="0"/>
              <a:t>  принимает решение разработать новый язык программирования, решающий проблемы </a:t>
            </a:r>
            <a:r>
              <a:rPr lang="ru-RU" sz="1200" dirty="0" err="1" smtClean="0"/>
              <a:t>портируемости</a:t>
            </a:r>
            <a:r>
              <a:rPr lang="ru-RU" sz="1200" dirty="0" smtClean="0"/>
              <a:t> и сложности ПО</a:t>
            </a:r>
            <a:endParaRPr lang="en-US" altLang="ru-RU" sz="1200" dirty="0" smtClean="0"/>
          </a:p>
          <a:p>
            <a:pPr marL="342900" indent="-342900">
              <a:buFontTx/>
              <a:buChar char="-"/>
            </a:pPr>
            <a:r>
              <a:rPr lang="ru-RU" sz="1200" dirty="0" smtClean="0"/>
              <a:t>Этот новый язык изначально был назван </a:t>
            </a:r>
            <a:r>
              <a:rPr lang="en-US" sz="1200" dirty="0" smtClean="0"/>
              <a:t>Oak</a:t>
            </a:r>
            <a:r>
              <a:rPr lang="ru-RU" sz="1200" dirty="0" smtClean="0"/>
              <a:t>(в честь дерева дуб, которое было видно из окна лидера проекта – Джеймса </a:t>
            </a:r>
            <a:r>
              <a:rPr lang="ru-RU" sz="1200" dirty="0" err="1" smtClean="0"/>
              <a:t>Гослинга</a:t>
            </a:r>
            <a:r>
              <a:rPr lang="ru-RU" sz="1200" dirty="0" smtClean="0"/>
              <a:t> (</a:t>
            </a:r>
            <a:r>
              <a:rPr lang="en-US" sz="1200" dirty="0" smtClean="0"/>
              <a:t>James Gosling</a:t>
            </a:r>
            <a:r>
              <a:rPr lang="ru-RU" sz="1200" dirty="0" smtClean="0"/>
              <a:t>)), но вскоре одна из первых стабильных версий данного языка поменяла название на </a:t>
            </a:r>
            <a:r>
              <a:rPr lang="en-US" sz="1200" dirty="0" smtClean="0"/>
              <a:t>Java</a:t>
            </a:r>
            <a:endParaRPr lang="en-US" altLang="ru-RU" sz="1200" dirty="0" smtClean="0"/>
          </a:p>
          <a:p>
            <a:pPr marL="342900" indent="-342900">
              <a:buFontTx/>
              <a:buChar char="-"/>
            </a:pPr>
            <a:r>
              <a:rPr lang="ru-RU" sz="1200" dirty="0" smtClean="0"/>
              <a:t>К концу 1990-х годов, когда рынок ПО для «умных устройств» не получил прогнозируемого развития, </a:t>
            </a:r>
            <a:r>
              <a:rPr lang="en-US" sz="1200" dirty="0" smtClean="0"/>
              <a:t>Java</a:t>
            </a:r>
            <a:r>
              <a:rPr lang="ru-RU" sz="1200" dirty="0" smtClean="0"/>
              <a:t> почти «умерла», прежде чем был выпущен первый стабильный релиз</a:t>
            </a:r>
            <a:endParaRPr lang="en-US" altLang="ru-RU" sz="1200" dirty="0" smtClean="0"/>
          </a:p>
          <a:p>
            <a:pPr marL="342900" indent="-342900">
              <a:buFontTx/>
              <a:buChar char="-"/>
            </a:pPr>
            <a:r>
              <a:rPr lang="ru-RU" sz="1200" dirty="0" smtClean="0"/>
              <a:t>Но, к счастью для </a:t>
            </a:r>
            <a:r>
              <a:rPr lang="en-US" sz="1200" dirty="0" smtClean="0"/>
              <a:t>Java</a:t>
            </a:r>
            <a:r>
              <a:rPr lang="ru-RU" sz="1200" dirty="0" smtClean="0"/>
              <a:t>, в этот момент Всемирная Паутина (</a:t>
            </a:r>
            <a:r>
              <a:rPr lang="en-US" sz="1200" dirty="0" smtClean="0"/>
              <a:t>World Wide Web</a:t>
            </a:r>
            <a:r>
              <a:rPr lang="ru-RU" sz="1200" dirty="0" smtClean="0"/>
              <a:t>) получают широкую популярность, и </a:t>
            </a:r>
            <a:r>
              <a:rPr lang="en-US" sz="1200" dirty="0" smtClean="0"/>
              <a:t>Sun </a:t>
            </a:r>
            <a:r>
              <a:rPr lang="ru-RU" sz="1200" dirty="0" smtClean="0"/>
              <a:t>решает использовать наработки по </a:t>
            </a:r>
            <a:r>
              <a:rPr lang="en-US" sz="1200" dirty="0" smtClean="0"/>
              <a:t>Java</a:t>
            </a:r>
            <a:r>
              <a:rPr lang="ru-RU" sz="1200" dirty="0" smtClean="0"/>
              <a:t> для разработки ПО в среде Интернет</a:t>
            </a:r>
            <a:endParaRPr lang="en-US" sz="1200" dirty="0" smtClean="0"/>
          </a:p>
          <a:p>
            <a:pPr marL="342900" indent="-342900">
              <a:buFontTx/>
              <a:buChar char="-"/>
            </a:pPr>
            <a:r>
              <a:rPr lang="ru-RU" sz="1200" dirty="0" smtClean="0"/>
              <a:t>ПО </a:t>
            </a:r>
            <a:r>
              <a:rPr lang="en-US" sz="1200" dirty="0" smtClean="0"/>
              <a:t>Web</a:t>
            </a:r>
            <a:r>
              <a:rPr lang="ru-RU" sz="1200" dirty="0" smtClean="0"/>
              <a:t>-страницы должно быть </a:t>
            </a:r>
            <a:r>
              <a:rPr lang="ru-RU" sz="1200" dirty="0" err="1" smtClean="0"/>
              <a:t>портируемым</a:t>
            </a:r>
            <a:r>
              <a:rPr lang="ru-RU" sz="1200" dirty="0" smtClean="0"/>
              <a:t>, т.к. может быть загружено на любой тип компьютера</a:t>
            </a:r>
            <a:r>
              <a:rPr lang="en-US" sz="1200" dirty="0" smtClean="0"/>
              <a:t>. </a:t>
            </a:r>
            <a:r>
              <a:rPr lang="ru-RU" sz="1200" dirty="0" smtClean="0"/>
              <a:t>Встроенное в </a:t>
            </a:r>
            <a:r>
              <a:rPr lang="en-US" sz="1200" dirty="0" smtClean="0"/>
              <a:t>Web</a:t>
            </a:r>
            <a:r>
              <a:rPr lang="ru-RU" sz="1200" dirty="0" smtClean="0"/>
              <a:t>-страницы ПО, называется </a:t>
            </a:r>
            <a:r>
              <a:rPr lang="ru-RU" sz="1200" dirty="0" err="1" smtClean="0"/>
              <a:t>апплеты</a:t>
            </a:r>
            <a:r>
              <a:rPr lang="ru-RU" sz="1200" dirty="0" smtClean="0"/>
              <a:t> (</a:t>
            </a:r>
            <a:r>
              <a:rPr lang="en-US" sz="1200" dirty="0" smtClean="0"/>
              <a:t>applets</a:t>
            </a:r>
            <a:r>
              <a:rPr lang="ru-RU" sz="1200" dirty="0" smtClean="0"/>
              <a:t>)</a:t>
            </a:r>
            <a:endParaRPr lang="en-US" altLang="ru-RU" sz="1200" dirty="0" smtClean="0"/>
          </a:p>
          <a:p>
            <a:pPr marL="342900" indent="-342900">
              <a:buFontTx/>
              <a:buChar char="-"/>
            </a:pPr>
            <a:r>
              <a:rPr lang="ru-RU" sz="1200" dirty="0" err="1" smtClean="0"/>
              <a:t>Кросс-платформенность</a:t>
            </a:r>
            <a:r>
              <a:rPr lang="ru-RU" sz="1200" dirty="0" smtClean="0"/>
              <a:t> </a:t>
            </a:r>
            <a:r>
              <a:rPr lang="en-US" sz="1200" dirty="0" smtClean="0"/>
              <a:t>Java </a:t>
            </a:r>
            <a:r>
              <a:rPr lang="ru-RU" sz="1200" dirty="0" smtClean="0"/>
              <a:t>обеспечила возможность разработки ПО управления </a:t>
            </a:r>
            <a:r>
              <a:rPr lang="ru-RU" sz="1200" dirty="0" err="1" smtClean="0"/>
              <a:t>контентом</a:t>
            </a:r>
            <a:r>
              <a:rPr lang="ru-RU" sz="1200" dirty="0" smtClean="0"/>
              <a:t> на стороне разнообразных серверов приложений – </a:t>
            </a:r>
            <a:r>
              <a:rPr lang="ru-RU" sz="1200" dirty="0" err="1" smtClean="0"/>
              <a:t>сервлеты</a:t>
            </a:r>
            <a:r>
              <a:rPr lang="ru-RU" sz="1200" dirty="0" smtClean="0"/>
              <a:t> (</a:t>
            </a:r>
            <a:r>
              <a:rPr lang="en-US" sz="1200" dirty="0" err="1" smtClean="0"/>
              <a:t>servlets</a:t>
            </a:r>
            <a:r>
              <a:rPr lang="ru-RU" sz="1200" dirty="0" smtClean="0"/>
              <a:t>)</a:t>
            </a:r>
            <a:r>
              <a:rPr lang="en-US" altLang="ru-RU" sz="12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ru-RU" sz="1200" dirty="0" smtClean="0"/>
              <a:t>Технологии </a:t>
            </a:r>
            <a:r>
              <a:rPr lang="ru-RU" sz="1200" dirty="0" err="1" smtClean="0"/>
              <a:t>апплетов</a:t>
            </a:r>
            <a:r>
              <a:rPr lang="ru-RU" sz="1200" dirty="0" smtClean="0"/>
              <a:t>(несмотря на то, что устарели) и </a:t>
            </a:r>
            <a:r>
              <a:rPr lang="ru-RU" sz="1200" dirty="0" err="1" smtClean="0"/>
              <a:t>сервлетов</a:t>
            </a:r>
            <a:r>
              <a:rPr lang="ru-RU" sz="1200" dirty="0" smtClean="0"/>
              <a:t>  своевременно обеспечили высокую популярность языку </a:t>
            </a:r>
            <a:r>
              <a:rPr lang="en-US" sz="1200" dirty="0" smtClean="0"/>
              <a:t>Java</a:t>
            </a:r>
            <a:r>
              <a:rPr lang="ru-RU" sz="1200" dirty="0" smtClean="0"/>
              <a:t> при разработке </a:t>
            </a:r>
            <a:r>
              <a:rPr lang="en-US" sz="1200" dirty="0" smtClean="0"/>
              <a:t>WEB</a:t>
            </a:r>
            <a:r>
              <a:rPr lang="ru-RU" sz="1200" dirty="0" smtClean="0"/>
              <a:t>-приложений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Достоинством подобного способа выполнения программ является полная независимость байт-кода от </a:t>
            </a:r>
            <a:r>
              <a:rPr lang="ru-RU" dirty="0" smtClean="0">
                <a:hlinkClick r:id="rId3" tooltip="Операционная система"/>
              </a:rPr>
              <a:t>операционной системы</a:t>
            </a:r>
            <a:r>
              <a:rPr lang="ru-RU" dirty="0" smtClean="0"/>
              <a:t> и </a:t>
            </a:r>
            <a:r>
              <a:rPr lang="ru-RU" dirty="0" smtClean="0">
                <a:hlinkClick r:id="rId4" tooltip="Аппаратная платформа"/>
              </a:rPr>
              <a:t>оборудования</a:t>
            </a:r>
            <a:r>
              <a:rPr lang="ru-RU" dirty="0" smtClean="0"/>
              <a:t>, что позволяет выполнять Java-приложения на любом устройстве, для которого существует соответствующая виртуальная машина. Другой важной особенностью технологии </a:t>
            </a:r>
            <a:r>
              <a:rPr lang="ru-RU" dirty="0" err="1" smtClean="0"/>
              <a:t>Java</a:t>
            </a:r>
            <a:r>
              <a:rPr lang="ru-RU" dirty="0" smtClean="0"/>
              <a:t> является гибкая система безопасности, в рамках которой исполнение программы полностью контролируется виртуальной машиной. Любые операции, которые превышают установленные полномочия программы (например, попытка несанкционированного доступа к данным или соединения с другим компьютером), вызывают немедленное прерывание.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51920" y="2132856"/>
            <a:ext cx="5040560" cy="1080120"/>
          </a:xfrm>
        </p:spPr>
        <p:txBody>
          <a:bodyPr anchor="t">
            <a:normAutofit/>
          </a:bodyPr>
          <a:lstStyle>
            <a:lvl1pPr algn="r">
              <a:lnSpc>
                <a:spcPct val="100000"/>
              </a:lnSpc>
              <a:defRPr sz="2400" baseline="0">
                <a:latin typeface="+mj-lt"/>
                <a:cs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4139952" y="5661248"/>
            <a:ext cx="4752528" cy="1124744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kumimoji="0" lang="ru-RU" sz="1400" b="1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ФИО докладчика</a:t>
            </a:r>
          </a:p>
          <a:p>
            <a:r>
              <a:rPr lang="ru-RU" dirty="0" smtClean="0"/>
              <a:t>Должность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Дата</a:t>
            </a:r>
          </a:p>
        </p:txBody>
      </p:sp>
    </p:spTree>
    <p:extLst>
      <p:ext uri="{BB962C8B-B14F-4D97-AF65-F5344CB8AC3E}">
        <p14:creationId xmlns="" xmlns:p14="http://schemas.microsoft.com/office/powerpoint/2010/main" val="227377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7427168" cy="346050"/>
          </a:xfrm>
        </p:spPr>
        <p:txBody>
          <a:bodyPr anchor="ctr"/>
          <a:lstStyle/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37200" y="2204864"/>
            <a:ext cx="2700000" cy="4176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902896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fld id="{F9985430-8490-4B26-BDBE-9326FED83B98}" type="slidenum">
              <a:rPr lang="ru-R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Объект 3"/>
          <p:cNvSpPr>
            <a:spLocks noGrp="1"/>
          </p:cNvSpPr>
          <p:nvPr>
            <p:ph sz="half" idx="13"/>
          </p:nvPr>
        </p:nvSpPr>
        <p:spPr>
          <a:xfrm>
            <a:off x="457200" y="2204864"/>
            <a:ext cx="2700000" cy="4176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half" idx="14"/>
          </p:nvPr>
        </p:nvSpPr>
        <p:spPr>
          <a:xfrm>
            <a:off x="3240152" y="2204864"/>
            <a:ext cx="2700000" cy="4176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  <p:extLst>
      <p:ext uri="{BB962C8B-B14F-4D97-AF65-F5344CB8AC3E}">
        <p14:creationId xmlns="" xmlns:p14="http://schemas.microsoft.com/office/powerpoint/2010/main" val="208541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902896" y="6376243"/>
            <a:ext cx="2133600" cy="365125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fld id="{F9985430-8490-4B26-BDBE-9326FED83B98}" type="slidenum">
              <a:rPr lang="ru-R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9810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99592" y="4725144"/>
            <a:ext cx="6563072" cy="346050"/>
          </a:xfr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Название раздела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85430-8490-4B26-BDBE-9326FED83B98}" type="slidenum">
              <a:rPr lang="ru-R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687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80000" cy="5112000"/>
          </a:xfrm>
        </p:spPr>
        <p:txBody>
          <a:bodyPr/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  <a:lvl2pPr>
              <a:defRPr sz="1600">
                <a:latin typeface="+mn-lt"/>
                <a:cs typeface="Arial" panose="020B0604020202020204" pitchFamily="34" charset="0"/>
              </a:defRPr>
            </a:lvl2pPr>
            <a:lvl3pPr>
              <a:defRPr sz="1400">
                <a:latin typeface="+mn-lt"/>
                <a:cs typeface="Arial" panose="020B0604020202020204" pitchFamily="34" charset="0"/>
              </a:defRPr>
            </a:lvl3pPr>
            <a:lvl4pPr>
              <a:defRPr sz="1200">
                <a:latin typeface="+mn-lt"/>
                <a:cs typeface="Arial" panose="020B0604020202020204" pitchFamily="34" charset="0"/>
              </a:defRPr>
            </a:lvl4pPr>
            <a:lvl5pPr>
              <a:defRPr sz="11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02896" y="6381328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fld id="{F9985430-8490-4B26-BDBE-9326FED83B9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346646"/>
            <a:ext cx="7427168" cy="346050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lang="ru-RU" sz="2000" b="1" i="0" kern="1200" cap="all" spc="300" baseline="0" dirty="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41978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7427168" cy="346050"/>
          </a:xfrm>
        </p:spPr>
        <p:txBody>
          <a:bodyPr anchor="ctr"/>
          <a:lstStyle>
            <a:lvl1pPr>
              <a:defRPr lang="ru-RU" sz="2000" b="1" i="0" kern="1200" cap="all" spc="300" baseline="0" dirty="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69312"/>
            <a:ext cx="5554960" cy="5112000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62560" y="1269312"/>
            <a:ext cx="2674640" cy="5112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902896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fld id="{F9985430-8490-4B26-BDBE-9326FED83B9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95172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7427168" cy="346050"/>
          </a:xfrm>
        </p:spPr>
        <p:txBody>
          <a:bodyPr anchor="ctr"/>
          <a:lstStyle/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37200" y="2204864"/>
            <a:ext cx="2700000" cy="4176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902896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fld id="{F9985430-8490-4B26-BDBE-9326FED83B9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Объект 3"/>
          <p:cNvSpPr>
            <a:spLocks noGrp="1"/>
          </p:cNvSpPr>
          <p:nvPr>
            <p:ph sz="half" idx="13"/>
          </p:nvPr>
        </p:nvSpPr>
        <p:spPr>
          <a:xfrm>
            <a:off x="457200" y="2204864"/>
            <a:ext cx="2700000" cy="4176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half" idx="14"/>
          </p:nvPr>
        </p:nvSpPr>
        <p:spPr>
          <a:xfrm>
            <a:off x="3240152" y="2204864"/>
            <a:ext cx="2700000" cy="4176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  <p:extLst>
      <p:ext uri="{BB962C8B-B14F-4D97-AF65-F5344CB8AC3E}">
        <p14:creationId xmlns="" xmlns:p14="http://schemas.microsoft.com/office/powerpoint/2010/main" val="332016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902896" y="6376243"/>
            <a:ext cx="2133600" cy="365125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fld id="{F9985430-8490-4B26-BDBE-9326FED83B9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69504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99592" y="4725144"/>
            <a:ext cx="6563072" cy="346050"/>
          </a:xfr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Название раздела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82786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51920" y="2132856"/>
            <a:ext cx="5040560" cy="1080120"/>
          </a:xfrm>
        </p:spPr>
        <p:txBody>
          <a:bodyPr anchor="t">
            <a:normAutofit/>
          </a:bodyPr>
          <a:lstStyle>
            <a:lvl1pPr algn="r">
              <a:lnSpc>
                <a:spcPct val="100000"/>
              </a:lnSpc>
              <a:defRPr sz="2400" baseline="0">
                <a:latin typeface="+mj-lt"/>
                <a:cs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4139952" y="5661248"/>
            <a:ext cx="4752528" cy="1124744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kumimoji="0" lang="ru-RU" sz="1400" b="1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ФИО докладчика</a:t>
            </a:r>
          </a:p>
          <a:p>
            <a:r>
              <a:rPr lang="ru-RU" dirty="0" smtClean="0"/>
              <a:t>Должность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Дата</a:t>
            </a:r>
          </a:p>
        </p:txBody>
      </p:sp>
    </p:spTree>
    <p:extLst>
      <p:ext uri="{BB962C8B-B14F-4D97-AF65-F5344CB8AC3E}">
        <p14:creationId xmlns="" xmlns:p14="http://schemas.microsoft.com/office/powerpoint/2010/main" val="328352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80000" cy="5112000"/>
          </a:xfrm>
        </p:spPr>
        <p:txBody>
          <a:bodyPr/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  <a:lvl2pPr>
              <a:defRPr sz="1600">
                <a:latin typeface="+mn-lt"/>
                <a:cs typeface="Arial" panose="020B0604020202020204" pitchFamily="34" charset="0"/>
              </a:defRPr>
            </a:lvl2pPr>
            <a:lvl3pPr>
              <a:defRPr sz="1400">
                <a:latin typeface="+mn-lt"/>
                <a:cs typeface="Arial" panose="020B0604020202020204" pitchFamily="34" charset="0"/>
              </a:defRPr>
            </a:lvl3pPr>
            <a:lvl4pPr>
              <a:defRPr sz="1200">
                <a:latin typeface="+mn-lt"/>
                <a:cs typeface="Arial" panose="020B0604020202020204" pitchFamily="34" charset="0"/>
              </a:defRPr>
            </a:lvl4pPr>
            <a:lvl5pPr>
              <a:defRPr sz="11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02896" y="6381328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fld id="{F9985430-8490-4B26-BDBE-9326FED83B98}" type="slidenum">
              <a:rPr lang="ru-R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346646"/>
            <a:ext cx="7427168" cy="346050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lang="ru-RU" sz="2000" b="1" i="0" kern="1200" cap="all" spc="300" baseline="0" dirty="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64582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7427168" cy="346050"/>
          </a:xfrm>
        </p:spPr>
        <p:txBody>
          <a:bodyPr anchor="ctr"/>
          <a:lstStyle>
            <a:lvl1pPr>
              <a:defRPr lang="ru-RU" sz="2000" b="1" i="0" kern="1200" cap="all" spc="300" baseline="0" dirty="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69312"/>
            <a:ext cx="5554960" cy="5112000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62560" y="1269312"/>
            <a:ext cx="2674640" cy="5112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902896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fld id="{F9985430-8490-4B26-BDBE-9326FED83B98}" type="slidenum">
              <a:rPr lang="ru-R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822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7427168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80000" cy="49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02896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</a:lstStyle>
          <a:p>
            <a:fld id="{F9985430-8490-4B26-BDBE-9326FED83B9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47131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7" r:id="rId4"/>
    <p:sldLayoutId id="2147483666" r:id="rId5"/>
    <p:sldLayoutId id="2147483668" r:id="rId6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ru-RU" sz="2000" b="1" i="0" kern="1200" cap="all" spc="300" baseline="0" dirty="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7427168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80000" cy="49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02896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</a:lstStyle>
          <a:p>
            <a:fld id="{F9985430-8490-4B26-BDBE-9326FED83B98}" type="slidenum">
              <a:rPr lang="ru-R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395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ru-RU" sz="2000" b="1" i="0" kern="1200" cap="all" spc="300" baseline="0" dirty="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JI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ru.wikipedia.org/wiki/ARM_(%D0%BA%D0%BE%D0%BC%D0%BF%D0%B0%D0%BD%D0%B8%D1%8F)" TargetMode="External"/><Relationship Id="rId5" Type="http://schemas.openxmlformats.org/officeDocument/2006/relationships/hyperlink" Target="https://ru.wikipedia.org/wiki/Jazelle" TargetMode="External"/><Relationship Id="rId4" Type="http://schemas.openxmlformats.org/officeDocument/2006/relationships/hyperlink" Target="https://ru.wikipedia.org/wiki/%D0%9F%D0%BB%D0%B0%D1%82%D1%84%D0%BE%D1%80%D0%BC%D0%B5%D0%BD%D0%BD%D0%BE-%D0%BE%D1%80%D0%B8%D0%B5%D0%BD%D1%82%D0%B8%D1%80%D0%BE%D0%B2%D0%B0%D0%BD%D0%BD%D1%8B%D0%B9_%D0%BA%D0%BE%D0%B4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 defTabSz="914400">
              <a:spcBef>
                <a:spcPts val="0"/>
              </a:spcBef>
            </a:pPr>
            <a:r>
              <a:rPr lang="en-US" sz="2800" dirty="0" smtClean="0"/>
              <a:t>Java introduction </a:t>
            </a:r>
            <a:br>
              <a:rPr lang="en-US" sz="2800" dirty="0" smtClean="0"/>
            </a:br>
            <a:endParaRPr lang="ru-RU" sz="2600" b="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139952" y="5661248"/>
            <a:ext cx="4752528" cy="1008112"/>
          </a:xfrm>
        </p:spPr>
        <p:txBody>
          <a:bodyPr anchor="ctr"/>
          <a:lstStyle/>
          <a:p>
            <a:r>
              <a:rPr lang="ru-RU" b="0" dirty="0" smtClean="0"/>
              <a:t>Дата</a:t>
            </a:r>
            <a:endParaRPr lang="ru-RU" b="0" dirty="0"/>
          </a:p>
        </p:txBody>
      </p:sp>
    </p:spTree>
    <p:extLst>
      <p:ext uri="{BB962C8B-B14F-4D97-AF65-F5344CB8AC3E}">
        <p14:creationId xmlns="" xmlns:p14="http://schemas.microsoft.com/office/powerpoint/2010/main" val="15835410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Виртуальная машина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400" dirty="0" smtClean="0"/>
              <a:t> </a:t>
            </a:r>
            <a:r>
              <a:rPr lang="ru-RU" sz="2400" dirty="0" smtClean="0"/>
              <a:t>Традиционный подход:</a:t>
            </a:r>
          </a:p>
          <a:p>
            <a:r>
              <a:rPr lang="en-US" sz="2400" dirty="0" smtClean="0"/>
              <a:t>	</a:t>
            </a:r>
            <a:r>
              <a:rPr lang="ru-RU" sz="2400" dirty="0" smtClean="0"/>
              <a:t>исходный код → машинный код → процессор</a:t>
            </a:r>
          </a:p>
          <a:p>
            <a:r>
              <a:rPr lang="en-US" sz="2400" dirty="0" smtClean="0"/>
              <a:t>	</a:t>
            </a:r>
            <a:r>
              <a:rPr lang="ru-RU" sz="2400" dirty="0" smtClean="0"/>
              <a:t>программа работает только на той платформе,</a:t>
            </a:r>
          </a:p>
          <a:p>
            <a:r>
              <a:rPr lang="en-US" sz="2400" dirty="0" smtClean="0"/>
              <a:t>	</a:t>
            </a:r>
            <a:r>
              <a:rPr lang="ru-RU" sz="2400" dirty="0" smtClean="0"/>
              <a:t>под которую она скомпилирована</a:t>
            </a:r>
            <a:endParaRPr lang="en-US" sz="2400" dirty="0" smtClean="0"/>
          </a:p>
          <a:p>
            <a:endParaRPr lang="ru-RU" sz="2400" dirty="0" smtClean="0"/>
          </a:p>
          <a:p>
            <a:pPr>
              <a:buFont typeface="Courier New" pitchFamily="49" charset="0"/>
              <a:buChar char="o"/>
            </a:pPr>
            <a:r>
              <a:rPr lang="en-US" sz="2400" dirty="0" smtClean="0"/>
              <a:t> </a:t>
            </a:r>
            <a:r>
              <a:rPr lang="ru-RU" sz="2400" dirty="0" smtClean="0"/>
              <a:t>Подход </a:t>
            </a:r>
            <a:r>
              <a:rPr lang="en-US" sz="2400" dirty="0" smtClean="0"/>
              <a:t>Java:</a:t>
            </a:r>
          </a:p>
          <a:p>
            <a:r>
              <a:rPr lang="en-US" sz="2400" dirty="0" smtClean="0"/>
              <a:t>	</a:t>
            </a:r>
            <a:r>
              <a:rPr lang="ru-RU" sz="2400" dirty="0" smtClean="0"/>
              <a:t>исходный код → </a:t>
            </a:r>
            <a:r>
              <a:rPr lang="ru-RU" sz="2400" dirty="0" err="1" smtClean="0"/>
              <a:t>байткод</a:t>
            </a:r>
            <a:r>
              <a:rPr lang="ru-RU" sz="2400" dirty="0" smtClean="0"/>
              <a:t> виртуальной машины</a:t>
            </a:r>
          </a:p>
          <a:p>
            <a:r>
              <a:rPr lang="en-US" sz="2400" dirty="0" smtClean="0"/>
              <a:t>	</a:t>
            </a:r>
            <a:r>
              <a:rPr lang="ru-RU" sz="2400" dirty="0" smtClean="0"/>
              <a:t>→ виртуальная машина → процессор</a:t>
            </a:r>
          </a:p>
          <a:p>
            <a:r>
              <a:rPr lang="en-US" sz="2400" dirty="0" smtClean="0"/>
              <a:t>	</a:t>
            </a:r>
            <a:r>
              <a:rPr lang="ru-RU" sz="2400" dirty="0" smtClean="0"/>
              <a:t>программа работает на любой платформе,</a:t>
            </a:r>
          </a:p>
          <a:p>
            <a:r>
              <a:rPr lang="en-US" sz="2400" dirty="0" smtClean="0"/>
              <a:t>	</a:t>
            </a:r>
            <a:r>
              <a:rPr lang="ru-RU" sz="2400" dirty="0" smtClean="0"/>
              <a:t>где есть виртуальная машина </a:t>
            </a:r>
            <a:r>
              <a:rPr lang="ru-RU" sz="2400" dirty="0" err="1" smtClean="0"/>
              <a:t>Java</a:t>
            </a:r>
            <a:r>
              <a:rPr lang="en-US" sz="2400" dirty="0" smtClean="0"/>
              <a:t>	</a:t>
            </a:r>
            <a:endParaRPr lang="ru-RU" sz="2200" dirty="0"/>
          </a:p>
        </p:txBody>
      </p:sp>
    </p:spTree>
    <p:extLst>
      <p:ext uri="{BB962C8B-B14F-4D97-AF65-F5344CB8AC3E}">
        <p14:creationId xmlns="" xmlns:p14="http://schemas.microsoft.com/office/powerpoint/2010/main" val="3859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производительность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Интерпретация байт</a:t>
            </a:r>
            <a:r>
              <a:rPr lang="en-US" sz="2200" dirty="0" smtClean="0"/>
              <a:t> </a:t>
            </a:r>
            <a:r>
              <a:rPr lang="ru-RU" sz="2200" dirty="0" smtClean="0"/>
              <a:t>кода </a:t>
            </a:r>
            <a:r>
              <a:rPr lang="ru-RU" sz="2200" dirty="0" smtClean="0"/>
              <a:t>медленнее исполнения </a:t>
            </a:r>
            <a:r>
              <a:rPr lang="ru-RU" sz="2200" dirty="0" smtClean="0"/>
              <a:t>аналогичного машинного кода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ru-RU" sz="2200" dirty="0" smtClean="0"/>
              <a:t>Ряд усовершенствований увеличил скорость выполнения программ на </a:t>
            </a:r>
            <a:r>
              <a:rPr lang="ru-RU" sz="2200" dirty="0" err="1" smtClean="0"/>
              <a:t>Java</a:t>
            </a:r>
            <a:r>
              <a:rPr lang="en-US" sz="2200" dirty="0" smtClean="0"/>
              <a:t>: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 smtClean="0"/>
              <a:t>	</a:t>
            </a:r>
            <a:r>
              <a:rPr lang="ru-RU" sz="2200" dirty="0" smtClean="0"/>
              <a:t>применение технологии трансляции</a:t>
            </a:r>
            <a:r>
              <a:rPr lang="en-US" sz="2200" dirty="0" smtClean="0"/>
              <a:t>(</a:t>
            </a:r>
            <a:r>
              <a:rPr lang="ru-RU" sz="2200" dirty="0" smtClean="0"/>
              <a:t>компиляции) байт-кода в машинный код непосредственно во время работы программы (</a:t>
            </a:r>
            <a:r>
              <a:rPr lang="ru-RU" sz="2200" dirty="0" smtClean="0">
                <a:hlinkClick r:id="rId3" tooltip="JIT"/>
              </a:rPr>
              <a:t>JIT</a:t>
            </a:r>
            <a:r>
              <a:rPr lang="ru-RU" sz="2200" dirty="0" smtClean="0"/>
              <a:t>-технология) </a:t>
            </a:r>
            <a:endParaRPr lang="en-US" sz="2200" dirty="0" smtClean="0"/>
          </a:p>
          <a:p>
            <a:pPr>
              <a:buFont typeface="Courier New" pitchFamily="49" charset="0"/>
              <a:buChar char="o"/>
            </a:pPr>
            <a:r>
              <a:rPr lang="en-US" sz="2200" dirty="0" smtClean="0"/>
              <a:t>	</a:t>
            </a:r>
            <a:r>
              <a:rPr lang="ru-RU" sz="2200" dirty="0" smtClean="0"/>
              <a:t> широкое использование </a:t>
            </a:r>
            <a:r>
              <a:rPr lang="ru-RU" sz="2200" dirty="0" err="1" smtClean="0">
                <a:hlinkClick r:id="rId4" tooltip="Платформенно-ориентированный код"/>
              </a:rPr>
              <a:t>платформенно-ориентированного</a:t>
            </a:r>
            <a:r>
              <a:rPr lang="ru-RU" sz="2200" dirty="0" smtClean="0">
                <a:hlinkClick r:id="rId4" tooltip="Платформенно-ориентированный код"/>
              </a:rPr>
              <a:t> кода</a:t>
            </a:r>
            <a:r>
              <a:rPr lang="ru-RU" sz="2200" dirty="0" smtClean="0"/>
              <a:t> (native-код) в стандартных библиотеках </a:t>
            </a:r>
            <a:r>
              <a:rPr lang="en-US" sz="2200" dirty="0" smtClean="0"/>
              <a:t>	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 smtClean="0"/>
              <a:t>	</a:t>
            </a:r>
            <a:r>
              <a:rPr lang="ru-RU" sz="2200" dirty="0" smtClean="0"/>
              <a:t>аппаратные средства, обеспечивающие ускоренную обработку байт-кода (например, технология </a:t>
            </a:r>
            <a:r>
              <a:rPr lang="ru-RU" sz="2200" dirty="0" err="1" smtClean="0">
                <a:hlinkClick r:id="rId5" tooltip="Jazelle"/>
              </a:rPr>
              <a:t>Jazelle</a:t>
            </a:r>
            <a:r>
              <a:rPr lang="ru-RU" sz="2200" dirty="0" smtClean="0"/>
              <a:t>, поддерживаемая некоторыми процессорами фирмы </a:t>
            </a:r>
            <a:r>
              <a:rPr lang="ru-RU" sz="2200" dirty="0" smtClean="0">
                <a:hlinkClick r:id="rId6" tooltip="ARM (компания)"/>
              </a:rPr>
              <a:t>ARM</a:t>
            </a:r>
            <a:r>
              <a:rPr lang="ru-RU" sz="2200" dirty="0" smtClean="0"/>
              <a:t>).</a:t>
            </a:r>
          </a:p>
          <a:p>
            <a:endParaRPr lang="en-US" sz="2200" dirty="0" smtClean="0"/>
          </a:p>
          <a:p>
            <a:r>
              <a:rPr lang="ru-RU" sz="2200" dirty="0" smtClean="0"/>
              <a:t>в результате </a:t>
            </a:r>
            <a:r>
              <a:rPr lang="ru-RU" sz="2200" dirty="0" err="1" smtClean="0"/>
              <a:t>Java</a:t>
            </a:r>
            <a:r>
              <a:rPr lang="ru-RU" sz="2200" dirty="0" smtClean="0"/>
              <a:t> всего в 1.5–2 раза медленнее C,</a:t>
            </a:r>
            <a:r>
              <a:rPr lang="en-US" sz="2200" dirty="0" smtClean="0"/>
              <a:t> </a:t>
            </a:r>
            <a:r>
              <a:rPr lang="ru-RU" sz="2200" dirty="0" smtClean="0"/>
              <a:t>а в </a:t>
            </a:r>
            <a:r>
              <a:rPr lang="ru-RU" sz="2200" dirty="0" smtClean="0"/>
              <a:t>определенных  </a:t>
            </a:r>
            <a:r>
              <a:rPr lang="ru-RU" sz="2200" dirty="0" smtClean="0"/>
              <a:t>тестах не хуже или даже быстрее</a:t>
            </a:r>
            <a:endParaRPr lang="ru-RU" sz="2200" dirty="0"/>
          </a:p>
        </p:txBody>
      </p:sp>
    </p:spTree>
    <p:extLst>
      <p:ext uri="{BB962C8B-B14F-4D97-AF65-F5344CB8AC3E}">
        <p14:creationId xmlns="" xmlns:p14="http://schemas.microsoft.com/office/powerpoint/2010/main" val="3859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ПАМЯТЬЮ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ru-RU" sz="2400" dirty="0" smtClean="0"/>
              <a:t> Подход </a:t>
            </a:r>
            <a:r>
              <a:rPr lang="en-US" sz="2400" dirty="0" smtClean="0"/>
              <a:t>C/C++:</a:t>
            </a:r>
          </a:p>
          <a:p>
            <a:r>
              <a:rPr lang="ru-RU" sz="2400" dirty="0" smtClean="0"/>
              <a:t>	выделил память → поработал → освободил память</a:t>
            </a:r>
          </a:p>
          <a:p>
            <a:r>
              <a:rPr lang="ru-RU" sz="2400" dirty="0" smtClean="0"/>
              <a:t>	всё управление памятью в руках программиста</a:t>
            </a:r>
          </a:p>
          <a:p>
            <a:endParaRPr lang="ru-RU" sz="2400" dirty="0" smtClean="0"/>
          </a:p>
          <a:p>
            <a:pPr>
              <a:buFont typeface="Courier New" pitchFamily="49" charset="0"/>
              <a:buChar char="o"/>
            </a:pPr>
            <a:r>
              <a:rPr lang="ru-RU" sz="2400" dirty="0" smtClean="0"/>
              <a:t> Подход </a:t>
            </a:r>
            <a:r>
              <a:rPr lang="en-US" sz="2400" dirty="0" smtClean="0"/>
              <a:t>Java:</a:t>
            </a:r>
          </a:p>
          <a:p>
            <a:r>
              <a:rPr lang="ru-RU" sz="2400" dirty="0" smtClean="0"/>
              <a:t>	выделил память → поработал </a:t>
            </a:r>
          </a:p>
          <a:p>
            <a:r>
              <a:rPr lang="ru-RU" sz="2400" dirty="0" smtClean="0"/>
              <a:t>	виртуальная машина считает ссылки на каждый объект</a:t>
            </a:r>
          </a:p>
          <a:p>
            <a:r>
              <a:rPr lang="ru-RU" sz="2400" dirty="0" smtClean="0"/>
              <a:t>	освобождает память, когда ссылок больше нет из основного потока программы</a:t>
            </a:r>
            <a:endParaRPr lang="ru-RU" sz="2200" dirty="0"/>
          </a:p>
        </p:txBody>
      </p:sp>
    </p:spTree>
    <p:extLst>
      <p:ext uri="{BB962C8B-B14F-4D97-AF65-F5344CB8AC3E}">
        <p14:creationId xmlns="" xmlns:p14="http://schemas.microsoft.com/office/powerpoint/2010/main" val="3859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ru-RU" sz="2200" dirty="0" smtClean="0"/>
              <a:t> Верификация байт-кода</a:t>
            </a:r>
          </a:p>
          <a:p>
            <a:r>
              <a:rPr lang="ru-RU" sz="2200" dirty="0" smtClean="0"/>
              <a:t>	некорректный байт-код будет отвергнут перед исполнением</a:t>
            </a:r>
          </a:p>
          <a:p>
            <a:endParaRPr lang="ru-RU" sz="2200" dirty="0" smtClean="0"/>
          </a:p>
          <a:p>
            <a:pPr>
              <a:buFont typeface="Courier New" pitchFamily="49" charset="0"/>
              <a:buChar char="o"/>
            </a:pPr>
            <a:r>
              <a:rPr lang="ru-RU" sz="2200" dirty="0" smtClean="0"/>
              <a:t> Автоматическое управление памятью</a:t>
            </a:r>
          </a:p>
          <a:p>
            <a:r>
              <a:rPr lang="ru-RU" sz="2200" dirty="0" smtClean="0"/>
              <a:t>	нет арифметики указателей</a:t>
            </a:r>
          </a:p>
          <a:p>
            <a:r>
              <a:rPr lang="ru-RU" sz="2200" dirty="0" smtClean="0"/>
              <a:t>	невозможно испортить память</a:t>
            </a:r>
          </a:p>
          <a:p>
            <a:endParaRPr lang="ru-RU" sz="2200" dirty="0" smtClean="0"/>
          </a:p>
          <a:p>
            <a:pPr>
              <a:buFont typeface="Courier New" pitchFamily="49" charset="0"/>
              <a:buChar char="o"/>
            </a:pPr>
            <a:r>
              <a:rPr lang="ru-RU" sz="2200" dirty="0" smtClean="0"/>
              <a:t> Встроенный механизм управления правами</a:t>
            </a:r>
          </a:p>
          <a:p>
            <a:r>
              <a:rPr lang="ru-RU" sz="2200" dirty="0" smtClean="0"/>
              <a:t>	можно запустить код в .песочнице. без доступа к файлам, к сети, без возможности создавать потоки и т. п.</a:t>
            </a:r>
            <a:endParaRPr lang="ru-RU" sz="2200" dirty="0"/>
          </a:p>
        </p:txBody>
      </p:sp>
    </p:spTree>
    <p:extLst>
      <p:ext uri="{BB962C8B-B14F-4D97-AF65-F5344CB8AC3E}">
        <p14:creationId xmlns="" xmlns:p14="http://schemas.microsoft.com/office/powerpoint/2010/main" val="3859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Многопоточность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 err="1" smtClean="0"/>
              <a:t>распределенность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592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400" b="1" dirty="0" err="1" smtClean="0"/>
              <a:t>Многопоточность</a:t>
            </a:r>
            <a:r>
              <a:rPr lang="ru-RU" sz="2400" b="1" dirty="0" smtClean="0"/>
              <a:t> </a:t>
            </a:r>
            <a:endParaRPr lang="en-US" sz="2400" b="1" dirty="0" smtClean="0"/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400" dirty="0" smtClean="0"/>
              <a:t>встроенная </a:t>
            </a:r>
            <a:r>
              <a:rPr lang="ru-RU" sz="2400" dirty="0" smtClean="0"/>
              <a:t>поддержка потоков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400" dirty="0" smtClean="0"/>
              <a:t> богатая библиотека примитивов </a:t>
            </a:r>
            <a:r>
              <a:rPr lang="ru-RU" sz="2400" dirty="0" smtClean="0"/>
              <a:t>синхронизации</a:t>
            </a:r>
            <a:endParaRPr lang="en-US" sz="2400" dirty="0" smtClean="0"/>
          </a:p>
          <a:p>
            <a:pPr>
              <a:lnSpc>
                <a:spcPct val="200000"/>
              </a:lnSpc>
            </a:pPr>
            <a:r>
              <a:rPr lang="ru-RU" sz="2400" b="1" dirty="0" err="1" smtClean="0"/>
              <a:t>Распределенность</a:t>
            </a:r>
            <a:endParaRPr lang="en-US" sz="2400" b="1" dirty="0" smtClean="0"/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/>
              <a:t>встроенные сетевые возможности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/>
              <a:t>пересылка данных и объектов по сети</a:t>
            </a:r>
          </a:p>
          <a:p>
            <a:pPr>
              <a:lnSpc>
                <a:spcPct val="250000"/>
              </a:lnSpc>
              <a:buFont typeface="Courier New" pitchFamily="49" charset="0"/>
              <a:buChar char="o"/>
            </a:pPr>
            <a:r>
              <a:rPr lang="ru-RU" sz="2200" dirty="0" smtClean="0"/>
              <a:t>работа с удаленными объектами (RMI)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endParaRPr lang="ru-RU" sz="2200" dirty="0"/>
          </a:p>
        </p:txBody>
      </p:sp>
    </p:spTree>
    <p:extLst>
      <p:ext uri="{BB962C8B-B14F-4D97-AF65-F5344CB8AC3E}">
        <p14:creationId xmlns="" xmlns:p14="http://schemas.microsoft.com/office/powerpoint/2010/main" val="3859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ПРОСТОЙ </a:t>
            </a:r>
            <a:r>
              <a:rPr lang="en-US" dirty="0" smtClean="0"/>
              <a:t>JAVA </a:t>
            </a:r>
            <a:r>
              <a:rPr lang="ru-RU" dirty="0" smtClean="0"/>
              <a:t>ПРОГРАММЫ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15</a:t>
            </a:fld>
            <a:endParaRPr lang="ru-RU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93700" y="2336800"/>
          <a:ext cx="5486400" cy="1498600"/>
        </p:xfrm>
        <a:graphic>
          <a:graphicData uri="http://schemas.openxmlformats.org/presentationml/2006/ole">
            <p:oleObj spid="_x0000_s2050" name="Документ Wordpad" r:id="rId4" imgW="5486400" imgH="1501200" progId="WordPad.Document.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859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Среды разработки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200" dirty="0" smtClean="0"/>
              <a:t> </a:t>
            </a:r>
            <a:r>
              <a:rPr lang="en-US" sz="2200" dirty="0" err="1" smtClean="0"/>
              <a:t>IntelliJ</a:t>
            </a:r>
            <a:r>
              <a:rPr lang="en-US" sz="2200" dirty="0" smtClean="0"/>
              <a:t> IDEA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200" dirty="0" smtClean="0"/>
              <a:t>Eclipse</a:t>
            </a:r>
            <a:endParaRPr lang="en-US" sz="2200" dirty="0" smtClean="0"/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200" dirty="0" err="1" smtClean="0"/>
              <a:t>NetBeans</a:t>
            </a:r>
            <a:endParaRPr lang="ru-RU" sz="2200" dirty="0" smtClean="0"/>
          </a:p>
          <a:p>
            <a:endParaRPr lang="en-US" sz="22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200" dirty="0" smtClean="0"/>
              <a:t> Подсветка синтаксиса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200" dirty="0" smtClean="0"/>
              <a:t> </a:t>
            </a:r>
            <a:r>
              <a:rPr lang="ru-RU" sz="2200" dirty="0" err="1" smtClean="0"/>
              <a:t>Автодополнение</a:t>
            </a:r>
            <a:r>
              <a:rPr lang="ru-RU" sz="2200" dirty="0" smtClean="0"/>
              <a:t>, гиперссылки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200" dirty="0" smtClean="0"/>
              <a:t> </a:t>
            </a:r>
            <a:r>
              <a:rPr lang="ru-RU" sz="2200" dirty="0" err="1" smtClean="0"/>
              <a:t>Рефакторинг</a:t>
            </a:r>
            <a:endParaRPr lang="ru-RU" sz="22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200" dirty="0" smtClean="0"/>
              <a:t> Интерактивный отладчик</a:t>
            </a:r>
            <a:endParaRPr lang="ru-RU" sz="2200" dirty="0"/>
          </a:p>
        </p:txBody>
      </p:sp>
    </p:spTree>
    <p:extLst>
      <p:ext uri="{BB962C8B-B14F-4D97-AF65-F5344CB8AC3E}">
        <p14:creationId xmlns="" xmlns:p14="http://schemas.microsoft.com/office/powerpoint/2010/main" val="3859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Исходный файл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249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buFont typeface="Courier New" pitchFamily="49" charset="0"/>
              <a:buChar char="o"/>
            </a:pPr>
            <a:r>
              <a:rPr lang="ru-RU" sz="2200" dirty="0" smtClean="0"/>
              <a:t> Любой код должен размещаться в классе</a:t>
            </a:r>
          </a:p>
          <a:p>
            <a:pPr>
              <a:lnSpc>
                <a:spcPct val="250000"/>
              </a:lnSpc>
              <a:buFont typeface="Courier New" pitchFamily="49" charset="0"/>
              <a:buChar char="o"/>
            </a:pPr>
            <a:r>
              <a:rPr lang="ru-RU" sz="2200" dirty="0" smtClean="0"/>
              <a:t> Имя файла должно точно соответствовать имени главного класса</a:t>
            </a:r>
          </a:p>
          <a:p>
            <a:pPr>
              <a:lnSpc>
                <a:spcPct val="250000"/>
              </a:lnSpc>
              <a:buFont typeface="Courier New" pitchFamily="49" charset="0"/>
              <a:buChar char="o"/>
            </a:pPr>
            <a:r>
              <a:rPr lang="ru-RU" sz="2200" dirty="0" smtClean="0"/>
              <a:t> Исходный файл должен иметь расширение .</a:t>
            </a:r>
            <a:r>
              <a:rPr lang="ru-RU" sz="2200" dirty="0" err="1" smtClean="0"/>
              <a:t>java</a:t>
            </a:r>
            <a:endParaRPr lang="ru-RU" sz="2200" dirty="0"/>
          </a:p>
        </p:txBody>
      </p:sp>
    </p:spTree>
    <p:extLst>
      <p:ext uri="{BB962C8B-B14F-4D97-AF65-F5344CB8AC3E}">
        <p14:creationId xmlns="" xmlns:p14="http://schemas.microsoft.com/office/powerpoint/2010/main" val="3859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JAVAC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 </a:t>
            </a:r>
            <a:r>
              <a:rPr lang="en-US" sz="2400" b="1" dirty="0" smtClean="0"/>
              <a:t>Java Compiler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en-US" sz="2400" dirty="0" smtClean="0"/>
              <a:t> </a:t>
            </a:r>
            <a:r>
              <a:rPr lang="ru-RU" sz="2400" dirty="0" smtClean="0"/>
              <a:t>Компилирует исходный код (*.</a:t>
            </a:r>
            <a:r>
              <a:rPr lang="ru-RU" sz="2400" dirty="0" err="1" smtClean="0"/>
              <a:t>java</a:t>
            </a:r>
            <a:r>
              <a:rPr lang="ru-RU" sz="2400" dirty="0" smtClean="0"/>
              <a:t>) в </a:t>
            </a:r>
            <a:r>
              <a:rPr lang="ru-RU" sz="2400" dirty="0" err="1" smtClean="0"/>
              <a:t>байткод</a:t>
            </a:r>
            <a:r>
              <a:rPr lang="ru-RU" sz="2400" dirty="0" smtClean="0"/>
              <a:t> (*.</a:t>
            </a:r>
            <a:r>
              <a:rPr lang="ru-RU" sz="2400" dirty="0" err="1" smtClean="0"/>
              <a:t>class</a:t>
            </a:r>
            <a:r>
              <a:rPr lang="ru-RU" sz="2400" dirty="0" smtClean="0"/>
              <a:t>)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en-US" sz="2400" dirty="0" smtClean="0"/>
              <a:t> </a:t>
            </a:r>
            <a:r>
              <a:rPr lang="en-US" sz="2400" dirty="0" err="1" smtClean="0"/>
              <a:t>javac</a:t>
            </a:r>
            <a:r>
              <a:rPr lang="en-US" sz="2400" dirty="0" smtClean="0"/>
              <a:t> MyClass.java YetAnotherClass.java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en-US" sz="2400" dirty="0" smtClean="0"/>
              <a:t> </a:t>
            </a:r>
            <a:r>
              <a:rPr lang="en-US" sz="2400" dirty="0" err="1" smtClean="0"/>
              <a:t>javac</a:t>
            </a:r>
            <a:r>
              <a:rPr lang="en-US" sz="2400" dirty="0" smtClean="0"/>
              <a:t> -d classes MyClass.java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en-US" sz="2400" dirty="0" smtClean="0"/>
              <a:t> </a:t>
            </a:r>
            <a:r>
              <a:rPr lang="en-US" sz="2400" dirty="0" err="1" smtClean="0"/>
              <a:t>javac</a:t>
            </a:r>
            <a:r>
              <a:rPr lang="en-US" sz="2400" dirty="0" smtClean="0"/>
              <a:t> -</a:t>
            </a:r>
            <a:r>
              <a:rPr lang="en-US" sz="2400" dirty="0" err="1" smtClean="0"/>
              <a:t>classpath</a:t>
            </a:r>
            <a:r>
              <a:rPr lang="en-US" sz="2400" dirty="0" smtClean="0"/>
              <a:t> library.jar -d classes MyClass.java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en-US" sz="2400" dirty="0" smtClean="0"/>
              <a:t> </a:t>
            </a:r>
            <a:r>
              <a:rPr lang="en-US" sz="2400" dirty="0" err="1" smtClean="0"/>
              <a:t>javac</a:t>
            </a:r>
            <a:r>
              <a:rPr lang="en-US" sz="2400" dirty="0" smtClean="0"/>
              <a:t> -version</a:t>
            </a:r>
          </a:p>
        </p:txBody>
      </p:sp>
    </p:spTree>
    <p:extLst>
      <p:ext uri="{BB962C8B-B14F-4D97-AF65-F5344CB8AC3E}">
        <p14:creationId xmlns="" xmlns:p14="http://schemas.microsoft.com/office/powerpoint/2010/main" val="3859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CLASSPATH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200" dirty="0" smtClean="0"/>
              <a:t> </a:t>
            </a:r>
            <a:r>
              <a:rPr lang="ru-RU" sz="2400" dirty="0" smtClean="0"/>
              <a:t>Все используемые классы должны быть доступны в </a:t>
            </a:r>
            <a:r>
              <a:rPr lang="ru-RU" sz="2400" dirty="0" err="1" smtClean="0"/>
              <a:t>classpath</a:t>
            </a:r>
            <a:endParaRPr lang="ru-RU" sz="2400" dirty="0" smtClean="0"/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400" dirty="0" smtClean="0"/>
              <a:t> По умолчанию содержит текущую директорию </a:t>
            </a:r>
            <a:r>
              <a:rPr lang="en-US" sz="2400" dirty="0" smtClean="0"/>
              <a:t>“</a:t>
            </a:r>
            <a:r>
              <a:rPr lang="ru-RU" sz="2400" dirty="0" smtClean="0"/>
              <a:t>.</a:t>
            </a:r>
            <a:r>
              <a:rPr lang="en-US" sz="2400" dirty="0" smtClean="0"/>
              <a:t>”</a:t>
            </a:r>
            <a:r>
              <a:rPr lang="ru-RU" sz="2400" dirty="0" smtClean="0"/>
              <a:t> и классы стандартной библиотеки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400" dirty="0" smtClean="0"/>
              <a:t> Задается как список директорий и/или JAR-файлов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Разделитель списка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 </a:t>
            </a:r>
            <a:r>
              <a:rPr lang="en-US" sz="2400" dirty="0" smtClean="0"/>
              <a:t>“</a:t>
            </a:r>
            <a:r>
              <a:rPr lang="ru-RU" sz="2400" dirty="0" smtClean="0"/>
              <a:t>:</a:t>
            </a:r>
            <a:r>
              <a:rPr lang="en-US" sz="2400" dirty="0" smtClean="0"/>
              <a:t>”</a:t>
            </a:r>
            <a:r>
              <a:rPr lang="ru-RU" sz="2400" dirty="0" smtClean="0"/>
              <a:t> в </a:t>
            </a:r>
            <a:r>
              <a:rPr lang="en-US" sz="2400" dirty="0" smtClean="0"/>
              <a:t>Unix/Linux/Mac OS X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“</a:t>
            </a:r>
            <a:r>
              <a:rPr lang="ru-RU" sz="2400" dirty="0" smtClean="0"/>
              <a:t>;</a:t>
            </a:r>
            <a:r>
              <a:rPr lang="en-US" sz="2400" dirty="0" smtClean="0"/>
              <a:t>”</a:t>
            </a:r>
            <a:r>
              <a:rPr lang="ru-RU" sz="2400" dirty="0" smtClean="0"/>
              <a:t> в </a:t>
            </a:r>
            <a:r>
              <a:rPr lang="en-US" sz="2400" dirty="0" smtClean="0"/>
              <a:t>Windows</a:t>
            </a:r>
          </a:p>
        </p:txBody>
      </p:sp>
    </p:spTree>
    <p:extLst>
      <p:ext uri="{BB962C8B-B14F-4D97-AF65-F5344CB8AC3E}">
        <p14:creationId xmlns="" xmlns:p14="http://schemas.microsoft.com/office/powerpoint/2010/main" val="3859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Узнаем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  <a:buFont typeface="Courier New" pitchFamily="49" charset="0"/>
              <a:buChar char="o"/>
            </a:pPr>
            <a:r>
              <a:rPr lang="ru-RU" sz="2200" dirty="0" smtClean="0"/>
              <a:t> Почему стоит изучать </a:t>
            </a:r>
            <a:r>
              <a:rPr lang="en-US" sz="2200" dirty="0" smtClean="0"/>
              <a:t>Java</a:t>
            </a:r>
            <a:r>
              <a:rPr lang="ru-RU" sz="2200" dirty="0" smtClean="0"/>
              <a:t> </a:t>
            </a:r>
          </a:p>
          <a:p>
            <a:pPr>
              <a:lnSpc>
                <a:spcPct val="300000"/>
              </a:lnSpc>
              <a:buFont typeface="Courier New" pitchFamily="49" charset="0"/>
              <a:buChar char="o"/>
            </a:pPr>
            <a:r>
              <a:rPr lang="ru-RU" sz="2200" dirty="0" smtClean="0"/>
              <a:t>История и эволюция</a:t>
            </a:r>
          </a:p>
          <a:p>
            <a:pPr>
              <a:lnSpc>
                <a:spcPct val="300000"/>
              </a:lnSpc>
              <a:buFont typeface="Courier New" pitchFamily="49" charset="0"/>
              <a:buChar char="o"/>
            </a:pPr>
            <a:r>
              <a:rPr lang="ru-RU" sz="2200" dirty="0" smtClean="0"/>
              <a:t> Особенности и преимущества</a:t>
            </a:r>
          </a:p>
          <a:p>
            <a:pPr>
              <a:lnSpc>
                <a:spcPct val="300000"/>
              </a:lnSpc>
              <a:buFont typeface="Courier New" pitchFamily="49" charset="0"/>
              <a:buChar char="o"/>
            </a:pPr>
            <a:r>
              <a:rPr lang="ru-RU" sz="2200" dirty="0" smtClean="0"/>
              <a:t> </a:t>
            </a:r>
            <a:r>
              <a:rPr lang="en-US" sz="2200" dirty="0" smtClean="0"/>
              <a:t>Hello World</a:t>
            </a:r>
            <a:endParaRPr lang="ru-RU" sz="2200" dirty="0" smtClean="0"/>
          </a:p>
          <a:p>
            <a:pPr>
              <a:lnSpc>
                <a:spcPct val="300000"/>
              </a:lnSpc>
              <a:buFont typeface="Courier New" pitchFamily="49" charset="0"/>
              <a:buChar char="o"/>
            </a:pPr>
            <a:r>
              <a:rPr lang="ru-RU" sz="2200" dirty="0" smtClean="0"/>
              <a:t> Инструменты разработчика</a:t>
            </a:r>
            <a:endParaRPr lang="ru-RU" sz="2200" dirty="0"/>
          </a:p>
        </p:txBody>
      </p:sp>
    </p:spTree>
    <p:extLst>
      <p:ext uri="{BB962C8B-B14F-4D97-AF65-F5344CB8AC3E}">
        <p14:creationId xmlns="" xmlns:p14="http://schemas.microsoft.com/office/powerpoint/2010/main" val="3859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Java Virtual Machine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dirty="0" smtClean="0"/>
              <a:t> </a:t>
            </a:r>
            <a:r>
              <a:rPr lang="ru-RU" sz="2400" dirty="0" smtClean="0"/>
              <a:t>Исполняет </a:t>
            </a:r>
            <a:r>
              <a:rPr lang="ru-RU" sz="2400" dirty="0" err="1" smtClean="0"/>
              <a:t>байткод</a:t>
            </a:r>
            <a:endParaRPr lang="ru-RU" sz="2400" dirty="0" smtClean="0"/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dirty="0" smtClean="0"/>
              <a:t> </a:t>
            </a:r>
            <a:r>
              <a:rPr lang="ru-RU" sz="2400" dirty="0" smtClean="0"/>
              <a:t>Приложение должно иметь стартовый метод</a:t>
            </a:r>
            <a:r>
              <a:rPr lang="en-US" sz="2400" dirty="0" smtClean="0"/>
              <a:t> 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dirty="0" smtClean="0"/>
              <a:t> java </a:t>
            </a:r>
            <a:r>
              <a:rPr lang="en-US" sz="2400" dirty="0" err="1" smtClean="0"/>
              <a:t>MyClass</a:t>
            </a:r>
            <a:endParaRPr lang="en-US" sz="2400" dirty="0" smtClean="0"/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dirty="0" smtClean="0"/>
              <a:t> java -</a:t>
            </a:r>
            <a:r>
              <a:rPr lang="en-US" sz="2400" dirty="0" err="1" smtClean="0"/>
              <a:t>classpath</a:t>
            </a:r>
            <a:r>
              <a:rPr lang="en-US" sz="2400" dirty="0" smtClean="0"/>
              <a:t> </a:t>
            </a:r>
            <a:r>
              <a:rPr lang="en-US" sz="2400" dirty="0" err="1" smtClean="0"/>
              <a:t>classes_dir;library.jar</a:t>
            </a:r>
            <a:r>
              <a:rPr lang="en-US" sz="2400" dirty="0" smtClean="0"/>
              <a:t> </a:t>
            </a:r>
            <a:r>
              <a:rPr lang="en-US" sz="2400" dirty="0" err="1" smtClean="0"/>
              <a:t>MyClass</a:t>
            </a:r>
            <a:endParaRPr lang="en-US" sz="2400" dirty="0" smtClean="0"/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dirty="0" smtClean="0"/>
              <a:t> java -jar library_with_main_class.jar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dirty="0" smtClean="0"/>
              <a:t> java -version</a:t>
            </a:r>
            <a:endParaRPr lang="ru-RU" sz="2400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859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Archive Tool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Java Archive Tool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en-US" sz="2400" dirty="0" smtClean="0"/>
              <a:t> </a:t>
            </a:r>
            <a:r>
              <a:rPr lang="ru-RU" sz="2400" dirty="0" smtClean="0"/>
              <a:t>Создает и распаковывает </a:t>
            </a:r>
            <a:r>
              <a:rPr lang="en-US" sz="2400" dirty="0" smtClean="0"/>
              <a:t>JAR-</a:t>
            </a:r>
            <a:r>
              <a:rPr lang="ru-RU" sz="2400" dirty="0" smtClean="0"/>
              <a:t>файлы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pt-BR" sz="2400" dirty="0" smtClean="0"/>
              <a:t> jar cf library.jar -C classes_dir .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pt-BR" sz="2400" dirty="0" smtClean="0"/>
              <a:t> jar cfm library.jar manifest.mf -C classes_dir .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en-US" sz="2400" dirty="0" smtClean="0"/>
              <a:t> jar </a:t>
            </a:r>
            <a:r>
              <a:rPr lang="en-US" sz="2400" dirty="0" err="1" smtClean="0"/>
              <a:t>cfe</a:t>
            </a:r>
            <a:r>
              <a:rPr lang="en-US" sz="2400" dirty="0" smtClean="0"/>
              <a:t> library.jar </a:t>
            </a:r>
            <a:r>
              <a:rPr lang="en-US" sz="2400" dirty="0" err="1" smtClean="0"/>
              <a:t>MyMainClass</a:t>
            </a:r>
            <a:r>
              <a:rPr lang="en-US" sz="2400" dirty="0" smtClean="0"/>
              <a:t> -C </a:t>
            </a:r>
            <a:r>
              <a:rPr lang="en-US" sz="2400" dirty="0" err="1" smtClean="0"/>
              <a:t>classes_dir</a:t>
            </a:r>
            <a:r>
              <a:rPr lang="en-US" sz="2400" dirty="0" smtClean="0"/>
              <a:t> .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859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MANIFEST.MF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397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/>
              <a:t>Любой </a:t>
            </a:r>
            <a:r>
              <a:rPr lang="en-US" sz="2200" dirty="0" smtClean="0"/>
              <a:t>JAR-</a:t>
            </a:r>
            <a:r>
              <a:rPr lang="ru-RU" sz="2200" dirty="0" smtClean="0"/>
              <a:t>файл содержит </a:t>
            </a:r>
            <a:r>
              <a:rPr lang="en-US" sz="2200" dirty="0" smtClean="0"/>
              <a:t>META-INF/MANIFEST.MF</a:t>
            </a:r>
          </a:p>
          <a:p>
            <a:pPr lvl="2"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/>
              <a:t> Пример:</a:t>
            </a:r>
          </a:p>
          <a:p>
            <a:r>
              <a:rPr lang="ru-RU" sz="2200" dirty="0" smtClean="0"/>
              <a:t>	</a:t>
            </a:r>
            <a:r>
              <a:rPr lang="en-US" sz="2200" dirty="0" smtClean="0"/>
              <a:t>Manifest - Version : 1.0</a:t>
            </a:r>
          </a:p>
          <a:p>
            <a:r>
              <a:rPr lang="ru-RU" sz="2200" dirty="0" smtClean="0"/>
              <a:t>	</a:t>
            </a:r>
            <a:r>
              <a:rPr lang="en-US" sz="2200" dirty="0" smtClean="0"/>
              <a:t>Created -By: 1.8.0 _05 ( Oracle Corporation )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/>
              <a:t> </a:t>
            </a:r>
            <a:r>
              <a:rPr lang="ru-RU" sz="2200" dirty="0" err="1" smtClean="0"/>
              <a:t>Main-Class</a:t>
            </a:r>
            <a:r>
              <a:rPr lang="ru-RU" sz="2200" dirty="0" smtClean="0"/>
              <a:t> — имя класса с методом </a:t>
            </a:r>
            <a:r>
              <a:rPr lang="ru-RU" sz="2200" dirty="0" err="1" smtClean="0"/>
              <a:t>main</a:t>
            </a:r>
            <a:endParaRPr lang="ru-RU" sz="2200" dirty="0" smtClean="0"/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/>
              <a:t> </a:t>
            </a:r>
            <a:r>
              <a:rPr lang="ru-RU" sz="2200" dirty="0" err="1" smtClean="0"/>
              <a:t>Class-Path</a:t>
            </a:r>
            <a:r>
              <a:rPr lang="ru-RU" sz="2200" dirty="0" smtClean="0"/>
              <a:t> — список необходимых </a:t>
            </a:r>
            <a:r>
              <a:rPr lang="ru-RU" sz="2200" dirty="0" err="1" smtClean="0"/>
              <a:t>JAR’ов</a:t>
            </a:r>
            <a:r>
              <a:rPr lang="ru-RU" sz="2200" dirty="0" smtClean="0"/>
              <a:t>, через пробел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859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Пакеты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400" dirty="0" smtClean="0"/>
              <a:t>Зачем нужны пакеты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400" dirty="0" smtClean="0"/>
              <a:t>  Задание пространства имен, предотвращение коллизий имен классов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400" dirty="0" smtClean="0"/>
              <a:t>  Логическая группировка связанных классов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400" dirty="0" smtClean="0"/>
              <a:t>  Сокрытие реализации</a:t>
            </a:r>
            <a:endParaRPr lang="en-US" sz="2400" b="1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859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работают пакеты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24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400" dirty="0" smtClean="0"/>
              <a:t>Задание пакета для класса: </a:t>
            </a:r>
            <a:r>
              <a:rPr lang="en-US" sz="2400" dirty="0" smtClean="0"/>
              <a:t>package </a:t>
            </a:r>
            <a:r>
              <a:rPr lang="en-US" sz="2400" dirty="0" err="1" smtClean="0"/>
              <a:t>ru.sbertech</a:t>
            </a:r>
            <a:r>
              <a:rPr lang="en-US" sz="2400" dirty="0" smtClean="0"/>
              <a:t>;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en-US" sz="2400" dirty="0" smtClean="0"/>
              <a:t> </a:t>
            </a:r>
            <a:r>
              <a:rPr lang="ru-RU" sz="2400" dirty="0" smtClean="0"/>
              <a:t>Имя пакета должно совпадать с именем директории:</a:t>
            </a:r>
            <a:r>
              <a:rPr lang="en-US" sz="2400" dirty="0" smtClean="0"/>
              <a:t> </a:t>
            </a:r>
            <a:r>
              <a:rPr lang="en-US" sz="2400" dirty="0" err="1" smtClean="0"/>
              <a:t>ru</a:t>
            </a:r>
            <a:r>
              <a:rPr lang="en-US" sz="2400" dirty="0" smtClean="0"/>
              <a:t>/</a:t>
            </a:r>
            <a:r>
              <a:rPr lang="en-US" sz="2400" dirty="0" err="1" smtClean="0"/>
              <a:t>sbertech</a:t>
            </a:r>
            <a:r>
              <a:rPr lang="en-US" sz="2400" dirty="0" smtClean="0"/>
              <a:t>/</a:t>
            </a:r>
            <a:r>
              <a:rPr lang="ru-RU" sz="2400" dirty="0" smtClean="0"/>
              <a:t> 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en-US" sz="2400" dirty="0" smtClean="0"/>
              <a:t> </a:t>
            </a:r>
            <a:r>
              <a:rPr lang="ru-RU" sz="2400" dirty="0" smtClean="0"/>
              <a:t>Использование класса из пакета: классы текущего пакета и пакета </a:t>
            </a:r>
            <a:r>
              <a:rPr lang="ru-RU" sz="2400" dirty="0" err="1" smtClean="0"/>
              <a:t>java.lang</a:t>
            </a:r>
            <a:r>
              <a:rPr lang="ru-RU" sz="2400" dirty="0" smtClean="0"/>
              <a:t> всегда видны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en-US" sz="2400" dirty="0" smtClean="0"/>
              <a:t> </a:t>
            </a:r>
            <a:r>
              <a:rPr lang="ru-RU" sz="2400" dirty="0" smtClean="0"/>
              <a:t>классы других пакетов доступны по полному имени с пакетом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en-US" sz="2400" dirty="0" smtClean="0"/>
              <a:t> </a:t>
            </a:r>
            <a:r>
              <a:rPr lang="ru-RU" sz="2400" dirty="0" smtClean="0"/>
              <a:t>можно использовать директиву </a:t>
            </a:r>
            <a:r>
              <a:rPr lang="en-US" sz="2400" dirty="0" smtClean="0"/>
              <a:t>import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859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работают пакеты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25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400" dirty="0" smtClean="0"/>
              <a:t>Импорт одного класса: </a:t>
            </a:r>
            <a:r>
              <a:rPr lang="en-US" sz="2400" dirty="0" smtClean="0"/>
              <a:t>import </a:t>
            </a:r>
            <a:r>
              <a:rPr lang="en-US" sz="2400" dirty="0" err="1" smtClean="0"/>
              <a:t>ru.sbertech.ExampleClass</a:t>
            </a:r>
            <a:r>
              <a:rPr lang="en-US" sz="2400" dirty="0" smtClean="0"/>
              <a:t>;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400" dirty="0" smtClean="0"/>
              <a:t> Импорт всех классов пакета: </a:t>
            </a:r>
            <a:r>
              <a:rPr lang="en-US" sz="2400" dirty="0" smtClean="0"/>
              <a:t>import </a:t>
            </a:r>
            <a:r>
              <a:rPr lang="en-US" sz="2400" dirty="0" err="1" smtClean="0"/>
              <a:t>ru.sbertech</a:t>
            </a:r>
            <a:r>
              <a:rPr lang="en-US" sz="2400" dirty="0" smtClean="0"/>
              <a:t>.*;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400" dirty="0" smtClean="0"/>
              <a:t> Импорт статических полей и методов:</a:t>
            </a:r>
          </a:p>
          <a:p>
            <a:r>
              <a:rPr lang="ru-RU" sz="2400" dirty="0" smtClean="0"/>
              <a:t>	</a:t>
            </a:r>
            <a:r>
              <a:rPr lang="en-US" sz="2400" dirty="0" smtClean="0"/>
              <a:t>import static </a:t>
            </a:r>
            <a:r>
              <a:rPr lang="en-US" sz="2400" dirty="0" err="1" smtClean="0"/>
              <a:t>java.lang.System.out</a:t>
            </a:r>
            <a:r>
              <a:rPr lang="en-US" sz="2400" dirty="0" smtClean="0"/>
              <a:t>;</a:t>
            </a:r>
          </a:p>
          <a:p>
            <a:r>
              <a:rPr lang="ru-RU" sz="2400" dirty="0" smtClean="0"/>
              <a:t>	</a:t>
            </a:r>
            <a:r>
              <a:rPr lang="en-US" sz="2400" dirty="0" smtClean="0"/>
              <a:t>import static </a:t>
            </a:r>
            <a:r>
              <a:rPr lang="en-US" sz="2400" dirty="0" err="1" smtClean="0"/>
              <a:t>java.util.Arrays</a:t>
            </a:r>
            <a:r>
              <a:rPr lang="en-US" sz="2400" dirty="0" smtClean="0"/>
              <a:t>.*;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859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работают пакеты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26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400" dirty="0" smtClean="0"/>
              <a:t> </a:t>
            </a:r>
            <a:r>
              <a:rPr lang="ru-RU" sz="2400" dirty="0" smtClean="0"/>
              <a:t>Директивы </a:t>
            </a:r>
            <a:r>
              <a:rPr lang="ru-RU" sz="2400" dirty="0" err="1" smtClean="0"/>
              <a:t>import</a:t>
            </a:r>
            <a:r>
              <a:rPr lang="ru-RU" sz="2400" dirty="0" smtClean="0"/>
              <a:t> позволяют компилятору получить полные имена всех используемых классов, полей и методов по их коротким именам</a:t>
            </a:r>
          </a:p>
          <a:p>
            <a:endParaRPr lang="ru-RU" sz="2400" dirty="0" smtClean="0"/>
          </a:p>
          <a:p>
            <a:pPr>
              <a:buFont typeface="Courier New" pitchFamily="49" charset="0"/>
              <a:buChar char="o"/>
            </a:pPr>
            <a:r>
              <a:rPr lang="ru-RU" sz="2400" dirty="0" smtClean="0"/>
              <a:t> В class-файл попадают полные имена, подстановка содержимого не происходит</a:t>
            </a:r>
          </a:p>
          <a:p>
            <a:endParaRPr lang="ru-RU" sz="2400" dirty="0" smtClean="0"/>
          </a:p>
          <a:p>
            <a:pPr>
              <a:buFont typeface="Courier New" pitchFamily="49" charset="0"/>
              <a:buChar char="o"/>
            </a:pPr>
            <a:r>
              <a:rPr lang="ru-RU" sz="2400" dirty="0" smtClean="0"/>
              <a:t> При запуске программы все используемые классы должны присутствовать в </a:t>
            </a:r>
            <a:r>
              <a:rPr lang="en-US" sz="2400" dirty="0" err="1" smtClean="0"/>
              <a:t>classpath</a:t>
            </a: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859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27</a:t>
            </a:fld>
            <a:endParaRPr lang="ru-RU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462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стоит изучать </a:t>
            </a:r>
            <a:r>
              <a:rPr lang="en-US" dirty="0" smtClean="0"/>
              <a:t>Java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ru-RU" sz="2200" dirty="0" smtClean="0"/>
              <a:t> Один из самых популярных и востребованных языков</a:t>
            </a:r>
          </a:p>
          <a:p>
            <a:r>
              <a:rPr lang="ru-RU" sz="2200" dirty="0" smtClean="0"/>
              <a:t>программирования. Много лет в верхних строчках индекса TIOBE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1844824"/>
            <a:ext cx="8649841" cy="41540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59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</a:t>
            </a:r>
            <a:r>
              <a:rPr lang="en-US" dirty="0" smtClean="0"/>
              <a:t>Java </a:t>
            </a:r>
            <a:r>
              <a:rPr lang="ru-RU" dirty="0" smtClean="0"/>
              <a:t>пишут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ru-RU" sz="2200" dirty="0" smtClean="0"/>
              <a:t> Высоконагруженные системы</a:t>
            </a:r>
            <a:r>
              <a:rPr lang="en-US" sz="2200" dirty="0" smtClean="0"/>
              <a:t>:</a:t>
            </a:r>
            <a:r>
              <a:rPr lang="ru-RU" sz="2200" dirty="0" smtClean="0"/>
              <a:t> Сбербанк – </a:t>
            </a:r>
            <a:r>
              <a:rPr lang="ru-RU" sz="2200" dirty="0" err="1" smtClean="0"/>
              <a:t>Онлайн</a:t>
            </a:r>
            <a:r>
              <a:rPr lang="ru-RU" sz="2200" dirty="0" smtClean="0"/>
              <a:t> (интернет-банк), Сбербанк Бизнес </a:t>
            </a:r>
            <a:r>
              <a:rPr lang="ru-RU" sz="2200" dirty="0" err="1" smtClean="0"/>
              <a:t>Онлайн</a:t>
            </a:r>
            <a:r>
              <a:rPr lang="ru-RU" sz="2200" dirty="0" smtClean="0"/>
              <a:t> (интернет-банк для юр. лиц), Одноклассники, </a:t>
            </a:r>
            <a:r>
              <a:rPr lang="en-US" sz="2200" dirty="0" smtClean="0"/>
              <a:t>Amazon, eBay, LinkedIn</a:t>
            </a:r>
            <a:r>
              <a:rPr lang="ru-RU" sz="2200" dirty="0" smtClean="0"/>
              <a:t>, </a:t>
            </a:r>
            <a:r>
              <a:rPr lang="en-US" sz="2200" dirty="0" err="1" smtClean="0"/>
              <a:t>Runescape</a:t>
            </a:r>
            <a:endParaRPr lang="ru-RU" sz="2200" dirty="0" smtClean="0"/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/>
              <a:t> Корпоративные приложения</a:t>
            </a:r>
            <a:r>
              <a:rPr lang="en-US" sz="2200" dirty="0" smtClean="0"/>
              <a:t>: Confluence, JIRA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/>
              <a:t> Настольные приложения</a:t>
            </a:r>
            <a:r>
              <a:rPr lang="en-US" sz="2200" dirty="0" smtClean="0"/>
              <a:t>: </a:t>
            </a:r>
            <a:r>
              <a:rPr lang="en-US" sz="2200" dirty="0" err="1" smtClean="0"/>
              <a:t>Minecraft</a:t>
            </a:r>
            <a:endParaRPr lang="en-US" sz="2200" dirty="0" smtClean="0"/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/>
              <a:t> Программы и игры для телефонов, в том числе под </a:t>
            </a:r>
            <a:r>
              <a:rPr lang="ru-RU" sz="2200" dirty="0" err="1" smtClean="0"/>
              <a:t>Android</a:t>
            </a:r>
            <a:endParaRPr lang="ru-RU" sz="2200" dirty="0" smtClean="0"/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/>
              <a:t> Приложения для смарт-карт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/>
              <a:t> Программы для бытовых в</a:t>
            </a:r>
            <a:r>
              <a:rPr lang="ru-RU" sz="2400" dirty="0" smtClean="0"/>
              <a:t>строенных систем</a:t>
            </a:r>
            <a:endParaRPr lang="ru-RU" sz="2200" dirty="0"/>
          </a:p>
        </p:txBody>
      </p:sp>
    </p:spTree>
    <p:extLst>
      <p:ext uri="{BB962C8B-B14F-4D97-AF65-F5344CB8AC3E}">
        <p14:creationId xmlns="" xmlns:p14="http://schemas.microsoft.com/office/powerpoint/2010/main" val="3859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Java</a:t>
            </a:r>
            <a:r>
              <a:rPr lang="ru-RU" dirty="0" smtClean="0"/>
              <a:t> это не только язык Программирования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4060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/>
              <a:t> Обширная стандартная библиотека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/>
              <a:t> Сторонние библиотеки и </a:t>
            </a:r>
            <a:r>
              <a:rPr lang="ru-RU" sz="2200" dirty="0" err="1" smtClean="0"/>
              <a:t>фреймворки</a:t>
            </a:r>
            <a:endParaRPr lang="ru-RU" sz="2200" dirty="0" smtClean="0"/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/>
              <a:t> Инструменты разработки (сборка, тестирование)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/>
              <a:t> Методология ООП, паттерны проектирования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/>
              <a:t> Платформа для альтернативных языков </a:t>
            </a:r>
            <a:r>
              <a:rPr lang="en-US" sz="2200" dirty="0" smtClean="0"/>
              <a:t>(</a:t>
            </a:r>
            <a:r>
              <a:rPr lang="en-US" sz="2200" dirty="0" err="1" smtClean="0"/>
              <a:t>Clojure</a:t>
            </a:r>
            <a:r>
              <a:rPr lang="en-US" sz="2200" dirty="0" smtClean="0"/>
              <a:t>, Groovy, </a:t>
            </a:r>
            <a:r>
              <a:rPr lang="en-US" sz="2200" dirty="0" err="1" smtClean="0"/>
              <a:t>JRuby</a:t>
            </a:r>
            <a:r>
              <a:rPr lang="en-US" sz="2200" dirty="0" smtClean="0"/>
              <a:t>, </a:t>
            </a:r>
            <a:r>
              <a:rPr lang="en-US" sz="2200" dirty="0" err="1" smtClean="0"/>
              <a:t>Jython</a:t>
            </a:r>
            <a:r>
              <a:rPr lang="en-US" sz="2200" dirty="0" smtClean="0"/>
              <a:t>, </a:t>
            </a:r>
            <a:r>
              <a:rPr lang="en-US" sz="2200" dirty="0" err="1" smtClean="0"/>
              <a:t>Kotlin</a:t>
            </a:r>
            <a:r>
              <a:rPr lang="en-US" sz="2200" dirty="0" smtClean="0"/>
              <a:t>, </a:t>
            </a:r>
            <a:r>
              <a:rPr lang="en-US" sz="2200" dirty="0" err="1" smtClean="0"/>
              <a:t>Scala</a:t>
            </a:r>
            <a:r>
              <a:rPr lang="en-US" sz="2200" dirty="0" smtClean="0"/>
              <a:t>)</a:t>
            </a:r>
            <a:endParaRPr lang="ru-RU" sz="2200" dirty="0"/>
          </a:p>
        </p:txBody>
      </p:sp>
    </p:spTree>
    <p:extLst>
      <p:ext uri="{BB962C8B-B14F-4D97-AF65-F5344CB8AC3E}">
        <p14:creationId xmlns="" xmlns:p14="http://schemas.microsoft.com/office/powerpoint/2010/main" val="3859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и эволюция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1026" name="Picture 2" descr="James Gosling 20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3" y="980727"/>
            <a:ext cx="3390900" cy="46609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851920" y="58052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Джеймс </a:t>
            </a:r>
            <a:r>
              <a:rPr lang="ru-RU" dirty="0" err="1" smtClean="0"/>
              <a:t>Гослинг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859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ИСТОрия</a:t>
            </a:r>
            <a:r>
              <a:rPr lang="ru-RU" dirty="0" smtClean="0"/>
              <a:t>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5626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b="1" dirty="0" smtClean="0"/>
              <a:t>1991</a:t>
            </a:r>
            <a:r>
              <a:rPr lang="ru-RU" sz="2200" dirty="0" smtClean="0"/>
              <a:t> внутренний проект </a:t>
            </a:r>
            <a:r>
              <a:rPr lang="ru-RU" sz="2200" dirty="0" err="1" smtClean="0"/>
              <a:t>Sun</a:t>
            </a:r>
            <a:r>
              <a:rPr lang="ru-RU" sz="2200" dirty="0" smtClean="0"/>
              <a:t> </a:t>
            </a:r>
            <a:r>
              <a:rPr lang="ru-RU" sz="2200" dirty="0" err="1" smtClean="0"/>
              <a:t>Microsystems</a:t>
            </a:r>
            <a:r>
              <a:rPr lang="ru-RU" sz="2200" dirty="0" smtClean="0"/>
              <a:t> по созданию платформы для разработки встраиваемых систем — </a:t>
            </a:r>
            <a:r>
              <a:rPr lang="ru-RU" sz="2200" dirty="0" err="1" smtClean="0"/>
              <a:t>Green</a:t>
            </a:r>
            <a:r>
              <a:rPr lang="ru-RU" sz="2200" dirty="0" smtClean="0"/>
              <a:t> </a:t>
            </a:r>
            <a:r>
              <a:rPr lang="ru-RU" sz="2200" dirty="0" err="1" smtClean="0"/>
              <a:t>Project</a:t>
            </a:r>
            <a:r>
              <a:rPr lang="ru-RU" sz="2200" dirty="0" smtClean="0"/>
              <a:t>; вместо C++ решили создать новый язык, названный </a:t>
            </a:r>
            <a:r>
              <a:rPr lang="ru-RU" sz="2200" dirty="0" err="1" smtClean="0"/>
              <a:t>Oak</a:t>
            </a:r>
            <a:endParaRPr lang="ru-RU" sz="2200" dirty="0" smtClean="0"/>
          </a:p>
          <a:p>
            <a:pPr>
              <a:lnSpc>
                <a:spcPct val="150000"/>
              </a:lnSpc>
            </a:pPr>
            <a:r>
              <a:rPr lang="ru-RU" sz="2200" b="1" dirty="0" smtClean="0"/>
              <a:t>1992</a:t>
            </a:r>
            <a:r>
              <a:rPr lang="ru-RU" sz="2200" dirty="0" smtClean="0"/>
              <a:t> первое демонстрационное устройство на новой платформе — </a:t>
            </a:r>
            <a:r>
              <a:rPr lang="en-US" sz="2200" dirty="0" smtClean="0"/>
              <a:t>PDA Star7</a:t>
            </a:r>
          </a:p>
          <a:p>
            <a:pPr>
              <a:lnSpc>
                <a:spcPct val="150000"/>
              </a:lnSpc>
            </a:pPr>
            <a:r>
              <a:rPr lang="ru-RU" sz="2200" b="1" dirty="0" smtClean="0"/>
              <a:t>1993</a:t>
            </a:r>
            <a:r>
              <a:rPr lang="ru-RU" sz="2200" dirty="0" smtClean="0"/>
              <a:t> выход на рынок </a:t>
            </a:r>
            <a:r>
              <a:rPr lang="ru-RU" sz="2200" dirty="0" err="1" smtClean="0"/>
              <a:t>ТВ-приставок</a:t>
            </a:r>
            <a:r>
              <a:rPr lang="ru-RU" sz="2200" dirty="0" smtClean="0"/>
              <a:t> для кабельного телевидения</a:t>
            </a:r>
          </a:p>
          <a:p>
            <a:pPr>
              <a:lnSpc>
                <a:spcPct val="150000"/>
              </a:lnSpc>
            </a:pPr>
            <a:r>
              <a:rPr lang="ru-RU" sz="2200" b="1" dirty="0" smtClean="0"/>
              <a:t>1994</a:t>
            </a:r>
            <a:r>
              <a:rPr lang="ru-RU" sz="2200" dirty="0" smtClean="0"/>
              <a:t> фокус на разработке интерактивных приложений (</a:t>
            </a:r>
            <a:r>
              <a:rPr lang="ru-RU" sz="2200" dirty="0" err="1" smtClean="0"/>
              <a:t>апплетов</a:t>
            </a:r>
            <a:r>
              <a:rPr lang="ru-RU" sz="2200" dirty="0" smtClean="0"/>
              <a:t>) для </a:t>
            </a:r>
            <a:r>
              <a:rPr lang="ru-RU" sz="2200" dirty="0" err="1" smtClean="0"/>
              <a:t>веб-страниц</a:t>
            </a:r>
            <a:r>
              <a:rPr lang="ru-RU" sz="2200" dirty="0" smtClean="0"/>
              <a:t>; </a:t>
            </a:r>
          </a:p>
          <a:p>
            <a:pPr>
              <a:lnSpc>
                <a:spcPct val="150000"/>
              </a:lnSpc>
            </a:pPr>
            <a:r>
              <a:rPr lang="ru-RU" sz="2200" b="1" dirty="0" smtClean="0"/>
              <a:t>1995</a:t>
            </a:r>
            <a:r>
              <a:rPr lang="ru-RU" sz="2200" dirty="0" smtClean="0"/>
              <a:t> язык переименован в </a:t>
            </a:r>
            <a:r>
              <a:rPr lang="en-US" sz="2200" dirty="0" smtClean="0"/>
              <a:t>Java</a:t>
            </a:r>
            <a:r>
              <a:rPr lang="ru-RU" sz="22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ru-RU" sz="2200" b="1" dirty="0" smtClean="0"/>
              <a:t>23 мая 1995 года  </a:t>
            </a:r>
            <a:r>
              <a:rPr lang="ru-RU" sz="2200" dirty="0" smtClean="0"/>
              <a:t>Официальное представление технологии </a:t>
            </a:r>
            <a:r>
              <a:rPr lang="ru-RU" sz="2200" b="1" dirty="0" err="1" smtClean="0"/>
              <a:t>Java</a:t>
            </a:r>
            <a:endParaRPr lang="ru-RU" sz="2200" dirty="0" smtClean="0"/>
          </a:p>
          <a:p>
            <a:pPr>
              <a:lnSpc>
                <a:spcPct val="150000"/>
              </a:lnSpc>
            </a:pPr>
            <a:r>
              <a:rPr lang="en-US" sz="2200" b="1" dirty="0" smtClean="0"/>
              <a:t>1996</a:t>
            </a:r>
            <a:r>
              <a:rPr lang="en-US" sz="2200" dirty="0" smtClean="0"/>
              <a:t> Java Development Kit 1.0</a:t>
            </a:r>
            <a:r>
              <a:rPr lang="ru-RU" sz="2200" dirty="0" smtClean="0"/>
              <a:t> </a:t>
            </a:r>
            <a:endParaRPr lang="ru-RU" sz="2200" dirty="0"/>
          </a:p>
        </p:txBody>
      </p:sp>
    </p:spTree>
    <p:extLst>
      <p:ext uri="{BB962C8B-B14F-4D97-AF65-F5344CB8AC3E}">
        <p14:creationId xmlns="" xmlns:p14="http://schemas.microsoft.com/office/powerpoint/2010/main" val="3859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ИСТОрия</a:t>
            </a:r>
            <a:r>
              <a:rPr lang="ru-RU" dirty="0" smtClean="0"/>
              <a:t>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 smtClean="0"/>
              <a:t>1996</a:t>
            </a:r>
            <a:r>
              <a:rPr lang="en-US" sz="2200" dirty="0" smtClean="0"/>
              <a:t> Java Development Kit 1.0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/>
              <a:t>1997</a:t>
            </a:r>
            <a:r>
              <a:rPr lang="en-US" sz="2200" dirty="0" smtClean="0"/>
              <a:t> JDK 1.1, JIT-</a:t>
            </a:r>
            <a:r>
              <a:rPr lang="ru-RU" sz="2200" dirty="0" smtClean="0"/>
              <a:t>компиляция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/>
              <a:t>1998</a:t>
            </a:r>
            <a:r>
              <a:rPr lang="en-US" sz="2200" dirty="0" smtClean="0"/>
              <a:t> J2SE 1.2, .Java 2., </a:t>
            </a:r>
            <a:r>
              <a:rPr lang="ru-RU" sz="2200" dirty="0" smtClean="0"/>
              <a:t>разделение на </a:t>
            </a:r>
            <a:r>
              <a:rPr lang="en-US" sz="2200" dirty="0" smtClean="0"/>
              <a:t>ME/SE/EE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/>
              <a:t>2000</a:t>
            </a:r>
            <a:r>
              <a:rPr lang="en-US" sz="2200" dirty="0" smtClean="0"/>
              <a:t> J2SE 1.3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/>
              <a:t>2002</a:t>
            </a:r>
            <a:r>
              <a:rPr lang="en-US" sz="2200" dirty="0" smtClean="0"/>
              <a:t> J2SE 1.4</a:t>
            </a:r>
          </a:p>
          <a:p>
            <a:pPr>
              <a:lnSpc>
                <a:spcPct val="150000"/>
              </a:lnSpc>
            </a:pPr>
            <a:r>
              <a:rPr lang="ru-RU" sz="2200" b="1" dirty="0" smtClean="0"/>
              <a:t>2004</a:t>
            </a:r>
            <a:r>
              <a:rPr lang="ru-RU" sz="2200" dirty="0" smtClean="0"/>
              <a:t> J2SE 5.0, изменение нумерации</a:t>
            </a:r>
          </a:p>
          <a:p>
            <a:pPr>
              <a:lnSpc>
                <a:spcPct val="150000"/>
              </a:lnSpc>
            </a:pPr>
            <a:r>
              <a:rPr lang="ru-RU" sz="2200" b="1" dirty="0" smtClean="0"/>
              <a:t>2006</a:t>
            </a:r>
            <a:r>
              <a:rPr lang="ru-RU" sz="2200" dirty="0" smtClean="0"/>
              <a:t> </a:t>
            </a:r>
            <a:r>
              <a:rPr lang="ru-RU" sz="2200" dirty="0" err="1" smtClean="0"/>
              <a:t>Java</a:t>
            </a:r>
            <a:r>
              <a:rPr lang="ru-RU" sz="2200" dirty="0" smtClean="0"/>
              <a:t> SE 6, уход от понятия .</a:t>
            </a:r>
            <a:r>
              <a:rPr lang="ru-RU" sz="2200" dirty="0" err="1" smtClean="0"/>
              <a:t>Java</a:t>
            </a:r>
            <a:r>
              <a:rPr lang="ru-RU" sz="2200" dirty="0" smtClean="0"/>
              <a:t> 2.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/>
              <a:t>2011</a:t>
            </a:r>
            <a:r>
              <a:rPr lang="en-US" sz="2200" dirty="0" smtClean="0"/>
              <a:t> Java SE 7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/>
              <a:t>2014</a:t>
            </a:r>
            <a:r>
              <a:rPr lang="en-US" sz="2200" dirty="0" smtClean="0"/>
              <a:t> Java SE 8</a:t>
            </a:r>
            <a:endParaRPr lang="ru-RU" sz="2200" dirty="0"/>
          </a:p>
        </p:txBody>
      </p:sp>
    </p:spTree>
    <p:extLst>
      <p:ext uri="{BB962C8B-B14F-4D97-AF65-F5344CB8AC3E}">
        <p14:creationId xmlns="" xmlns:p14="http://schemas.microsoft.com/office/powerpoint/2010/main" val="3859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8024" y="0"/>
            <a:ext cx="41764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5430-8490-4B26-BDBE-9326FED83B98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568952" cy="4737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/>
              <a:t>простота;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/>
              <a:t>безопасность</a:t>
            </a:r>
            <a:r>
              <a:rPr lang="ru-RU" sz="2200" dirty="0" smtClean="0"/>
              <a:t>;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/>
              <a:t>переносимость</a:t>
            </a:r>
            <a:r>
              <a:rPr lang="ru-RU" sz="2200" dirty="0" smtClean="0"/>
              <a:t>;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/>
              <a:t>объектная </a:t>
            </a:r>
            <a:r>
              <a:rPr lang="ru-RU" sz="2200" dirty="0" smtClean="0"/>
              <a:t>ориентированность;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smtClean="0"/>
              <a:t>надежность</a:t>
            </a:r>
            <a:r>
              <a:rPr lang="ru-RU" sz="2200" dirty="0" smtClean="0"/>
              <a:t>;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err="1" smtClean="0"/>
              <a:t>мно</a:t>
            </a:r>
            <a:r>
              <a:rPr lang="en-US" sz="2200" dirty="0" smtClean="0"/>
              <a:t>r</a:t>
            </a:r>
            <a:r>
              <a:rPr lang="ru-RU" sz="2200" dirty="0" err="1" smtClean="0"/>
              <a:t>опоточность</a:t>
            </a:r>
            <a:r>
              <a:rPr lang="ru-RU" sz="2200" dirty="0" smtClean="0"/>
              <a:t>;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200" dirty="0" err="1" smtClean="0"/>
              <a:t>распределенность</a:t>
            </a:r>
            <a:r>
              <a:rPr lang="ru-RU" sz="2200" dirty="0" smtClean="0"/>
              <a:t>;</a:t>
            </a:r>
            <a:endParaRPr lang="ru-RU" sz="2200" dirty="0" smtClean="0"/>
          </a:p>
        </p:txBody>
      </p:sp>
    </p:spTree>
    <p:extLst>
      <p:ext uri="{BB962C8B-B14F-4D97-AF65-F5344CB8AC3E}">
        <p14:creationId xmlns="" xmlns:p14="http://schemas.microsoft.com/office/powerpoint/2010/main" val="38597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2005</TotalTime>
  <Words>1151</Words>
  <Application>Microsoft Office PowerPoint</Application>
  <PresentationFormat>Экран (4:3)</PresentationFormat>
  <Paragraphs>246</Paragraphs>
  <Slides>27</Slides>
  <Notes>22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0" baseType="lpstr">
      <vt:lpstr>Специальное оформление</vt:lpstr>
      <vt:lpstr>1_Специальное оформление</vt:lpstr>
      <vt:lpstr>Документ Wordpad</vt:lpstr>
      <vt:lpstr>Java introduction  </vt:lpstr>
      <vt:lpstr>Узнаем</vt:lpstr>
      <vt:lpstr>Почему стоит изучать Java </vt:lpstr>
      <vt:lpstr>На Java пишут</vt:lpstr>
      <vt:lpstr>Java это не только язык Программирования</vt:lpstr>
      <vt:lpstr>История и эволюция</vt:lpstr>
      <vt:lpstr>ИСТОрия JAVA</vt:lpstr>
      <vt:lpstr>ИСТОрия JAVA</vt:lpstr>
      <vt:lpstr>преимущества</vt:lpstr>
      <vt:lpstr>Виртуальная машина</vt:lpstr>
      <vt:lpstr>производительность</vt:lpstr>
      <vt:lpstr>УПРАВЛЕНИЕ ПАМЯТЬЮ</vt:lpstr>
      <vt:lpstr>Безопасность</vt:lpstr>
      <vt:lpstr>Многопоточность и распределенность</vt:lpstr>
      <vt:lpstr>ПРИМЕР ПРОСТОЙ JAVA ПРОГРАММЫ</vt:lpstr>
      <vt:lpstr>Среды разработки</vt:lpstr>
      <vt:lpstr>Исходный файл</vt:lpstr>
      <vt:lpstr>JAVAC</vt:lpstr>
      <vt:lpstr>CLASSPATH</vt:lpstr>
      <vt:lpstr>JAVA</vt:lpstr>
      <vt:lpstr>Java Archive Tool</vt:lpstr>
      <vt:lpstr>MANIFEST.MF</vt:lpstr>
      <vt:lpstr>Пакеты</vt:lpstr>
      <vt:lpstr>Как работают пакеты</vt:lpstr>
      <vt:lpstr>Как работают пакеты</vt:lpstr>
      <vt:lpstr>Как работают пакеты</vt:lpstr>
      <vt:lpstr>Слайд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Ерусалимская Алина Витальевна</dc:creator>
  <cp:lastModifiedBy>am</cp:lastModifiedBy>
  <cp:revision>215</cp:revision>
  <cp:lastPrinted>2014-02-05T08:48:13Z</cp:lastPrinted>
  <dcterms:created xsi:type="dcterms:W3CDTF">2014-01-14T11:27:58Z</dcterms:created>
  <dcterms:modified xsi:type="dcterms:W3CDTF">2016-08-03T17:17:01Z</dcterms:modified>
</cp:coreProperties>
</file>