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60" r:id="rId5"/>
    <p:sldId id="261" r:id="rId6"/>
    <p:sldId id="262" r:id="rId7"/>
    <p:sldId id="265" r:id="rId8"/>
    <p:sldId id="266" r:id="rId9"/>
    <p:sldId id="275" r:id="rId10"/>
    <p:sldId id="267" r:id="rId11"/>
    <p:sldId id="268" r:id="rId12"/>
    <p:sldId id="269" r:id="rId13"/>
    <p:sldId id="274" r:id="rId14"/>
    <p:sldId id="270" r:id="rId15"/>
    <p:sldId id="263" r:id="rId16"/>
    <p:sldId id="273" r:id="rId17"/>
    <p:sldId id="272" r:id="rId18"/>
    <p:sldId id="277" r:id="rId19"/>
    <p:sldId id="257" r:id="rId20"/>
    <p:sldId id="258" r:id="rId21"/>
    <p:sldId id="278" r:id="rId22"/>
    <p:sldId id="276" r:id="rId23"/>
  </p:sldIdLst>
  <p:sldSz cx="9144000" cy="6858000" type="screen4x3"/>
  <p:notesSz cx="6670675" cy="98758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6" autoAdjust="0"/>
    <p:restoredTop sz="94671" autoAdjust="0"/>
  </p:normalViewPr>
  <p:slideViewPr>
    <p:cSldViewPr>
      <p:cViewPr>
        <p:scale>
          <a:sx n="75" d="100"/>
          <a:sy n="75" d="100"/>
        </p:scale>
        <p:origin x="-15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 noProof="0"/>
              <a:t>Для правки формата примечаний щелкните мышью</a:t>
            </a:r>
            <a:endParaRPr noProof="0"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&lt;заголовок&gt;</a:t>
            </a:r>
            <a:endParaRPr sz="1800">
              <a:latin typeface="+mn-l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&lt;дата/время&gt;</a:t>
            </a:r>
            <a:endParaRPr sz="1800">
              <a:latin typeface="+mn-l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&lt;нижний колонтитул&gt;</a:t>
            </a:r>
            <a:endParaRPr sz="1800">
              <a:latin typeface="+mn-l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fld id="{87342468-06F5-47C0-B3CA-640664202160}" type="slidenum">
              <a:rPr lang="ru-RU"/>
              <a:pPr>
                <a:defRPr/>
              </a:pPr>
              <a:t>‹#›</a:t>
            </a:fld>
            <a:endParaRPr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30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ceHolder 1"/>
          <p:cNvSpPr>
            <a:spLocks noGrp="1"/>
          </p:cNvSpPr>
          <p:nvPr>
            <p:ph type="body"/>
          </p:nvPr>
        </p:nvSpPr>
        <p:spPr bwMode="auto">
          <a:xfrm>
            <a:off x="666750" y="4691063"/>
            <a:ext cx="5337175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7107" name="TextShape 2"/>
          <p:cNvSpPr txBox="1">
            <a:spLocks noChangeArrowheads="1"/>
          </p:cNvSpPr>
          <p:nvPr/>
        </p:nvSpPr>
        <p:spPr bwMode="auto">
          <a:xfrm>
            <a:off x="3778250" y="9380538"/>
            <a:ext cx="28908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42A5D5-0783-4299-BB37-AB14841184C8}" type="slidenum">
              <a:rPr lang="ru-RU" altLang="ru-RU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6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49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85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38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31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097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94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307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47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70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939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771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19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410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234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54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222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825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528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5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48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273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55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397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61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526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329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268413"/>
            <a:ext cx="64055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5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5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6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4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7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3851275" y="2133600"/>
            <a:ext cx="5040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Для правки текста заголовка щелкните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/>
            <a:r>
              <a:rPr lang="ru-RU"/>
              <a:t>Второй уровень структуры</a:t>
            </a:r>
            <a:endParaRPr/>
          </a:p>
          <a:p>
            <a:pPr lvl="2"/>
            <a:r>
              <a:rPr lang="ru-RU"/>
              <a:t>Третий уровень структуры</a:t>
            </a:r>
            <a:endParaRPr/>
          </a:p>
          <a:p>
            <a:pPr lvl="3"/>
            <a:r>
              <a:rPr lang="ru-RU"/>
              <a:t>Четвёртый уровень структуры</a:t>
            </a:r>
            <a:endParaRPr/>
          </a:p>
          <a:p>
            <a:pPr lvl="4"/>
            <a:r>
              <a:rPr lang="ru-RU"/>
              <a:t>Пятый уровень структуры</a:t>
            </a:r>
            <a:endParaRPr/>
          </a:p>
          <a:p>
            <a:pPr lvl="5"/>
            <a:r>
              <a:rPr lang="ru-RU"/>
              <a:t>Шестой уровень структуры</a:t>
            </a:r>
            <a:endParaRPr/>
          </a:p>
          <a:p>
            <a:pPr lvl="6"/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Для правки текста заголовка щелкните мышью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2450" y="6376988"/>
            <a:ext cx="2133600" cy="363537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808080"/>
                </a:solidFill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fld id="{2AAAD069-3782-487F-B444-9BD2220F1967}" type="slidenum">
              <a:rPr lang="ru-RU"/>
              <a:pPr>
                <a:defRPr/>
              </a:pPr>
              <a:t>‹#›</a:t>
            </a:fld>
            <a:endParaRPr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/>
            <a:r>
              <a:rPr lang="ru-RU"/>
              <a:t>Второй уровень структуры</a:t>
            </a:r>
            <a:endParaRPr/>
          </a:p>
          <a:p>
            <a:pPr lvl="2"/>
            <a:r>
              <a:rPr lang="ru-RU"/>
              <a:t>Третий уровень структуры</a:t>
            </a:r>
            <a:endParaRPr/>
          </a:p>
          <a:p>
            <a:pPr lvl="3"/>
            <a:r>
              <a:rPr lang="ru-RU"/>
              <a:t>Четвёртый уровень структуры</a:t>
            </a:r>
            <a:endParaRPr/>
          </a:p>
          <a:p>
            <a:pPr lvl="4"/>
            <a:r>
              <a:rPr lang="ru-RU"/>
              <a:t>Пятый уровень структуры</a:t>
            </a:r>
            <a:endParaRPr/>
          </a:p>
          <a:p>
            <a:pPr lvl="5"/>
            <a:r>
              <a:rPr lang="ru-RU"/>
              <a:t>Шестой уровень структуры</a:t>
            </a:r>
            <a:endParaRPr/>
          </a:p>
          <a:p>
            <a:pPr lvl="6"/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80400" cy="51117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Для правки структуры щелкните мышью</a:t>
            </a:r>
            <a:endParaRPr/>
          </a:p>
          <a:p>
            <a:pPr lvl="1"/>
            <a:r>
              <a:rPr lang="ru-RU"/>
              <a:t>Второй уровень структуры</a:t>
            </a:r>
            <a:endParaRPr/>
          </a:p>
          <a:p>
            <a:pPr lvl="2"/>
            <a:r>
              <a:rPr lang="ru-RU"/>
              <a:t>Третий уровень структуры</a:t>
            </a:r>
            <a:endParaRPr/>
          </a:p>
          <a:p>
            <a:pPr lvl="3"/>
            <a:r>
              <a:rPr lang="ru-RU"/>
              <a:t>Четвёртый уровень структуры</a:t>
            </a:r>
            <a:endParaRPr/>
          </a:p>
          <a:p>
            <a:pPr lvl="4"/>
            <a:r>
              <a:rPr lang="ru-RU"/>
              <a:t>Пятый уровень структуры</a:t>
            </a:r>
            <a:endParaRPr/>
          </a:p>
          <a:p>
            <a:pPr lvl="5"/>
            <a:r>
              <a:rPr lang="ru-RU"/>
              <a:t>Шестой уровень структуры</a:t>
            </a:r>
            <a:endParaRPr/>
          </a:p>
          <a:p>
            <a:r>
              <a:rPr lang="ru-RU"/>
              <a:t>Седьмой уровень структурыОбразец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6902450" y="6381750"/>
            <a:ext cx="2133600" cy="363538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808080"/>
                </a:solidFill>
                <a:latin typeface="Georgia"/>
                <a:ea typeface="+mn-ea"/>
                <a:cs typeface="+mn-cs"/>
              </a:defRPr>
            </a:lvl1pPr>
          </a:lstStyle>
          <a:p>
            <a:pPr>
              <a:defRPr/>
            </a:pPr>
            <a:fld id="{3223FEB8-35F2-47A6-8EB1-5BA4A3C7EC26}" type="slidenum">
              <a:rPr lang="ru-RU"/>
              <a:pPr>
                <a:defRPr/>
              </a:pPr>
              <a:t>‹#›</a:t>
            </a:fld>
            <a:endParaRPr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Для правки текста заголовка щелкните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Shape 1"/>
          <p:cNvSpPr txBox="1">
            <a:spLocks noChangeArrowheads="1"/>
          </p:cNvSpPr>
          <p:nvPr/>
        </p:nvSpPr>
        <p:spPr bwMode="auto">
          <a:xfrm>
            <a:off x="3851275" y="2133600"/>
            <a:ext cx="5040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Java-</a:t>
            </a:r>
            <a:r>
              <a:rPr lang="ru-RU" altLang="ru-RU" sz="1800"/>
              <a:t>школа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Занятие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Collections API</a:t>
            </a:r>
            <a:endParaRPr lang="ru-RU" altLang="ru-RU" sz="1800"/>
          </a:p>
        </p:txBody>
      </p:sp>
      <p:sp>
        <p:nvSpPr>
          <p:cNvPr id="29699" name="TextShape 2"/>
          <p:cNvSpPr txBox="1">
            <a:spLocks noChangeArrowheads="1"/>
          </p:cNvSpPr>
          <p:nvPr/>
        </p:nvSpPr>
        <p:spPr bwMode="auto">
          <a:xfrm>
            <a:off x="4140200" y="5661025"/>
            <a:ext cx="4751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solidFill>
                  <a:srgbClr val="404040"/>
                </a:solidFill>
                <a:latin typeface="Calibri" pitchFamily="34" charset="0"/>
              </a:rPr>
              <a:t>Дата</a:t>
            </a: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Queue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FIFO (First-In,</a:t>
            </a:r>
            <a:r>
              <a:rPr lang="ru-RU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>
                <a:solidFill>
                  <a:sysClr val="windowText" lastClr="000000"/>
                </a:solidFill>
              </a:rPr>
              <a:t>First-Out)</a:t>
            </a:r>
            <a:r>
              <a:rPr lang="ru-RU" sz="2800" dirty="0">
                <a:solidFill>
                  <a:sysClr val="windowText" lastClr="000000"/>
                </a:solidFill>
              </a:rPr>
              <a:t> контейнер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Важный элемент для решения задач многопоточного программирования</a:t>
            </a: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offer()</a:t>
            </a: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peek()</a:t>
            </a: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element()</a:t>
            </a: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poll()</a:t>
            </a:r>
          </a:p>
          <a:p>
            <a:pPr marL="4572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remove()</a:t>
            </a:r>
            <a:endParaRPr lang="ru-RU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ArrayDeque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Интерфейс </a:t>
            </a:r>
            <a:r>
              <a:rPr lang="ru-RU" sz="2800" dirty="0" err="1"/>
              <a:t>Deque</a:t>
            </a:r>
            <a:r>
              <a:rPr lang="ru-RU" sz="2800" dirty="0"/>
              <a:t> расширяет вышеописанный интерфейс </a:t>
            </a:r>
            <a:r>
              <a:rPr lang="ru-RU" sz="2800" dirty="0" err="1"/>
              <a:t>Queue</a:t>
            </a:r>
            <a:r>
              <a:rPr lang="ru-RU" sz="2800" dirty="0"/>
              <a:t> и определяет поведение двунаправленной очереди, которая работает как обычная однонаправленная очередь, либо как стек, действующий по принципу LIFO (последний вошел - первый вышел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PriorityQueue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требования к очередям в реальных задачах обычно сложнее: необходима приоритезация (например: банковская картотека)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Comparable</a:t>
            </a:r>
            <a:r>
              <a:rPr lang="ru-RU" sz="2800" dirty="0">
                <a:solidFill>
                  <a:sysClr val="windowText" lastClr="000000"/>
                </a:solidFill>
              </a:rPr>
              <a:t> (</a:t>
            </a:r>
            <a:r>
              <a:rPr lang="en-US" sz="2800" dirty="0">
                <a:solidFill>
                  <a:sysClr val="windowText" lastClr="000000"/>
                </a:solidFill>
              </a:rPr>
              <a:t>Comparator)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 Интерфейс </a:t>
            </a:r>
            <a:r>
              <a:rPr lang="en-US" altLang="ru-RU" sz="2800" b="1" smtClean="0">
                <a:solidFill>
                  <a:srgbClr val="000000"/>
                </a:solidFill>
              </a:rPr>
              <a:t>Iterator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95288" y="3284538"/>
            <a:ext cx="8229600" cy="3168650"/>
          </a:xfrm>
        </p:spPr>
        <p:txBody>
          <a:bodyPr>
            <a:normAutofit fontScale="92500" lnSpcReduction="20000"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Устоявшийся паттерн проектирования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Основная идея: предоставить возможность перебора</a:t>
            </a:r>
            <a:r>
              <a:rPr lang="en-US" sz="2800" dirty="0">
                <a:solidFill>
                  <a:sysClr val="windowText" lastClr="000000"/>
                </a:solidFill>
              </a:rPr>
              <a:t>/</a:t>
            </a:r>
            <a:r>
              <a:rPr lang="ru-RU" sz="2800" dirty="0">
                <a:solidFill>
                  <a:sysClr val="windowText" lastClr="000000"/>
                </a:solidFill>
              </a:rPr>
              <a:t>удаления элементов в контейнере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ListIterator</a:t>
            </a:r>
            <a:r>
              <a:rPr lang="ru-RU" sz="2800" dirty="0">
                <a:solidFill>
                  <a:sysClr val="windowText" lastClr="000000"/>
                </a:solidFill>
              </a:rPr>
              <a:t> – подтип </a:t>
            </a:r>
            <a:r>
              <a:rPr lang="en-US" sz="2800" dirty="0">
                <a:solidFill>
                  <a:sysClr val="windowText" lastClr="000000"/>
                </a:solidFill>
              </a:rPr>
              <a:t>Iterator</a:t>
            </a:r>
            <a:r>
              <a:rPr lang="ru-RU" sz="2800" dirty="0">
                <a:solidFill>
                  <a:sysClr val="windowText" lastClr="000000"/>
                </a:solidFill>
              </a:rPr>
              <a:t> для работы с </a:t>
            </a:r>
            <a:r>
              <a:rPr lang="en-US" sz="2800" dirty="0">
                <a:solidFill>
                  <a:sysClr val="windowText" lastClr="000000"/>
                </a:solidFill>
              </a:rPr>
              <a:t>List’</a:t>
            </a:r>
            <a:r>
              <a:rPr lang="ru-RU" sz="2800" dirty="0" err="1">
                <a:solidFill>
                  <a:sysClr val="windowText" lastClr="000000"/>
                </a:solidFill>
              </a:rPr>
              <a:t>ами</a:t>
            </a:r>
            <a:r>
              <a:rPr lang="en-US" sz="2800" dirty="0">
                <a:solidFill>
                  <a:sysClr val="windowText" lastClr="000000"/>
                </a:solidFill>
              </a:rPr>
              <a:t> (</a:t>
            </a:r>
            <a:r>
              <a:rPr lang="ru-RU" sz="2800" dirty="0">
                <a:solidFill>
                  <a:sysClr val="windowText" lastClr="000000"/>
                </a:solidFill>
              </a:rPr>
              <a:t>перебор в обе стороны)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24000" y="13970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Iterator</a:t>
                      </a:r>
                      <a:endParaRPr lang="ru-RU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hasNext</a:t>
                      </a:r>
                      <a:r>
                        <a:rPr lang="en-US" sz="1800" dirty="0" smtClean="0"/>
                        <a:t>()</a:t>
                      </a:r>
                      <a:endParaRPr lang="ru-RU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next()</a:t>
                      </a:r>
                      <a:endParaRPr lang="ru-RU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remove()</a:t>
                      </a:r>
                      <a:endParaRPr lang="ru-RU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Интерфейс </a:t>
            </a:r>
            <a:r>
              <a:rPr lang="en-US" altLang="ru-RU" sz="2800" b="1" smtClean="0">
                <a:solidFill>
                  <a:srgbClr val="000000"/>
                </a:solidFill>
              </a:rPr>
              <a:t>Iterable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41987" name="Объект 2"/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spcBef>
                <a:spcPct val="0"/>
              </a:spcBef>
            </a:pPr>
            <a:r>
              <a:rPr lang="ru-RU" altLang="ru-RU" smtClean="0">
                <a:solidFill>
                  <a:srgbClr val="000000"/>
                </a:solidFill>
              </a:rPr>
              <a:t>Класс, имплементирующий данный интерфейс, должен предоставлять метод </a:t>
            </a:r>
            <a:r>
              <a:rPr lang="en-US" altLang="ru-RU" smtClean="0">
                <a:solidFill>
                  <a:srgbClr val="000000"/>
                </a:solidFill>
              </a:rPr>
              <a:t>iterator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ru-RU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mtClean="0">
                <a:solidFill>
                  <a:srgbClr val="000000"/>
                </a:solidFill>
              </a:rPr>
              <a:t>Интерфейс </a:t>
            </a:r>
            <a:r>
              <a:rPr lang="en-US" altLang="ru-RU" smtClean="0">
                <a:solidFill>
                  <a:srgbClr val="000000"/>
                </a:solidFill>
              </a:rPr>
              <a:t>Collection</a:t>
            </a:r>
            <a:r>
              <a:rPr lang="ru-RU" altLang="ru-RU" smtClean="0">
                <a:solidFill>
                  <a:srgbClr val="000000"/>
                </a:solidFill>
              </a:rPr>
              <a:t> расширяет интерфейс </a:t>
            </a:r>
            <a:r>
              <a:rPr lang="en-US" altLang="ru-RU" smtClean="0">
                <a:solidFill>
                  <a:srgbClr val="000000"/>
                </a:solidFill>
              </a:rPr>
              <a:t>Iterable</a:t>
            </a:r>
            <a:r>
              <a:rPr lang="ru-RU" altLang="ru-RU" smtClean="0">
                <a:solidFill>
                  <a:srgbClr val="000000"/>
                </a:solidFill>
              </a:rPr>
              <a:t>. Т.е. все классы, имплементирующие </a:t>
            </a:r>
            <a:r>
              <a:rPr lang="en-US" altLang="ru-RU" smtClean="0">
                <a:solidFill>
                  <a:srgbClr val="000000"/>
                </a:solidFill>
              </a:rPr>
              <a:t>Collection </a:t>
            </a:r>
            <a:r>
              <a:rPr lang="ru-RU" altLang="ru-RU" smtClean="0">
                <a:solidFill>
                  <a:srgbClr val="000000"/>
                </a:solidFill>
              </a:rPr>
              <a:t>должны предоставлять метод </a:t>
            </a:r>
            <a:r>
              <a:rPr lang="en-US" altLang="ru-RU" smtClean="0">
                <a:solidFill>
                  <a:srgbClr val="000000"/>
                </a:solidFill>
              </a:rPr>
              <a:t>iterator</a:t>
            </a:r>
            <a:endParaRPr lang="ru-RU" alt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>
                <a:solidFill>
                  <a:srgbClr val="000000"/>
                </a:solidFill>
              </a:rPr>
              <a:t>Утилита </a:t>
            </a:r>
            <a:r>
              <a:rPr lang="en-US" altLang="ru-RU" sz="2800" b="1" dirty="0" smtClean="0">
                <a:solidFill>
                  <a:srgbClr val="000000"/>
                </a:solidFill>
              </a:rPr>
              <a:t>Collections</a:t>
            </a:r>
            <a:endParaRPr lang="ru-RU" altLang="ru-RU" sz="28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611188" y="981075"/>
          <a:ext cx="8064500" cy="5329242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Method Signature</a:t>
                      </a:r>
                      <a:endParaRPr kumimoji="0" lang="ru-RU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sort(List myList)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4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sort(List, comparator c)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shuffle(List myList)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reverse(List myList)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binarySearch(List mlist, T key)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copy(List dest, List src)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4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frequency(Collection c, Object o)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275" marR="66275" marT="66266" marB="662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Unmodifiable Collections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987" name="Объект 2"/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Метод </a:t>
            </a:r>
            <a:r>
              <a:rPr lang="en-US" altLang="ru-RU" sz="2800" dirty="0" err="1" smtClean="0">
                <a:solidFill>
                  <a:srgbClr val="000000"/>
                </a:solidFill>
              </a:rPr>
              <a:t>unmodifiableCollcetion</a:t>
            </a:r>
            <a:r>
              <a:rPr lang="en-US" altLang="ru-RU" sz="2800" dirty="0" smtClean="0">
                <a:solidFill>
                  <a:srgbClr val="000000"/>
                </a:solidFill>
              </a:rPr>
              <a:t>()</a:t>
            </a:r>
            <a:r>
              <a:rPr lang="ru-RU" altLang="ru-RU" sz="2800" dirty="0" smtClean="0">
                <a:solidFill>
                  <a:srgbClr val="000000"/>
                </a:solidFill>
              </a:rPr>
              <a:t> используется для возвращения неизменяемого представления коллекции. Попытка изменить данную коллекцию приведет к возникновению исключения </a:t>
            </a:r>
            <a:r>
              <a:rPr lang="en-US" sz="2800" b="1" i="1" dirty="0" err="1"/>
              <a:t>UnsupportedOperationException</a:t>
            </a:r>
            <a:endParaRPr lang="en-US" altLang="ru-RU" sz="2800" i="1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0"/>
              </a:spcBef>
            </a:pPr>
            <a:endParaRPr lang="ru-RU" dirty="0" smtClean="0"/>
          </a:p>
          <a:p>
            <a:pPr marL="285750" indent="-285750" eaLnBrk="1" hangingPunct="1">
              <a:spcBef>
                <a:spcPct val="0"/>
              </a:spcBef>
            </a:pPr>
            <a:r>
              <a:rPr lang="en-US" dirty="0" err="1" smtClean="0"/>
              <a:t>java.util.Collections.unmodifiableCollection</a:t>
            </a:r>
            <a:r>
              <a:rPr lang="en-US" dirty="0"/>
              <a:t>() </a:t>
            </a:r>
          </a:p>
          <a:p>
            <a:pPr marL="285750" indent="-285750" eaLnBrk="1" hangingPunct="1">
              <a:spcBef>
                <a:spcPct val="0"/>
              </a:spcBef>
            </a:pPr>
            <a:endParaRPr lang="en-US" altLang="ru-RU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8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4787900" y="0"/>
            <a:ext cx="4176713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Time Complexity</a:t>
            </a:r>
            <a:endParaRPr lang="ru-RU" altLang="ru-RU" sz="1800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6902450" y="6376988"/>
            <a:ext cx="2133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5BEB7-659D-4EF5-91A7-9D310C7F9523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28675" y="908050"/>
          <a:ext cx="7127876" cy="1133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651"/>
                <a:gridCol w="552106"/>
                <a:gridCol w="820924"/>
                <a:gridCol w="590182"/>
                <a:gridCol w="881846"/>
                <a:gridCol w="2340167"/>
              </a:tblGrid>
              <a:tr h="288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effectLst/>
                        <a:latin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Add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Remove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Get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Contains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Data  Structure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422566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ArrayList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smtClean="0">
                          <a:effectLst/>
                        </a:rPr>
                        <a:t>O(</a:t>
                      </a:r>
                      <a:r>
                        <a:rPr lang="en-US" sz="1000" dirty="0" smtClean="0">
                          <a:effectLst/>
                        </a:rPr>
                        <a:t>n</a:t>
                      </a:r>
                      <a:r>
                        <a:rPr lang="ru-RU" sz="1000" dirty="0" smtClean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O(n)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Array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422566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LinkedList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O(1)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Linked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List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sp>
        <p:nvSpPr>
          <p:cNvPr id="44067" name="Rectangle 4"/>
          <p:cNvSpPr>
            <a:spLocks noChangeArrowheads="1"/>
          </p:cNvSpPr>
          <p:nvPr/>
        </p:nvSpPr>
        <p:spPr bwMode="auto">
          <a:xfrm>
            <a:off x="1600200" y="3275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41375" y="2133600"/>
          <a:ext cx="7127875" cy="1735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36"/>
                <a:gridCol w="781325"/>
                <a:gridCol w="890984"/>
                <a:gridCol w="822447"/>
                <a:gridCol w="2727783"/>
              </a:tblGrid>
              <a:tr h="268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effectLst/>
                        <a:latin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Add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Contains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Next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Data Structure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HashSet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O(h/n)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Hash Table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LinkedHashSet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O(1)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Hash Table + Linked List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EnumSet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O(1)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O(1)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O(1)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Bit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Vector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  <a:tr h="366628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TreeSet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O(log 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O(log 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O(log n)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Red-black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tree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graphicFrame>
        <p:nvGraphicFramePr>
          <p:cNvPr id="44176" name="Group 144"/>
          <p:cNvGraphicFramePr>
            <a:graphicFrameLocks noGrp="1"/>
          </p:cNvGraphicFramePr>
          <p:nvPr/>
        </p:nvGraphicFramePr>
        <p:xfrm>
          <a:off x="827088" y="3933825"/>
          <a:ext cx="6840537" cy="1185865"/>
        </p:xfrm>
        <a:graphic>
          <a:graphicData uri="http://schemas.openxmlformats.org/drawingml/2006/table">
            <a:tbl>
              <a:tblPr/>
              <a:tblGrid>
                <a:gridCol w="1954212"/>
                <a:gridCol w="782638"/>
                <a:gridCol w="1171575"/>
                <a:gridCol w="782637"/>
                <a:gridCol w="2149475"/>
              </a:tblGrid>
              <a:tr h="25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DejaVu Sans"/>
                        <a:cs typeface="DejaVu Sans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Get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ContainsKey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Next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Data Structure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HashMap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O(h / n)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Hash Table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LinkedHashMap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Hash Table + Linked List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EnumMap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Array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TreeMap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O(log n)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O(log n)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O(log n)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Red-black tree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75" name="Group 143"/>
          <p:cNvGraphicFramePr>
            <a:graphicFrameLocks noGrp="1"/>
          </p:cNvGraphicFramePr>
          <p:nvPr/>
        </p:nvGraphicFramePr>
        <p:xfrm>
          <a:off x="827088" y="5235575"/>
          <a:ext cx="6840537" cy="741364"/>
        </p:xfrm>
        <a:graphic>
          <a:graphicData uri="http://schemas.openxmlformats.org/drawingml/2006/table">
            <a:tbl>
              <a:tblPr/>
              <a:tblGrid>
                <a:gridCol w="1963737"/>
                <a:gridCol w="787400"/>
                <a:gridCol w="603250"/>
                <a:gridCol w="760413"/>
                <a:gridCol w="481012"/>
                <a:gridCol w="2244725"/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DejaVu Sans"/>
                        <a:cs typeface="DejaVu Sans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Offer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Peak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Poll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Size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Data Structure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PriorityQueue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O(log n 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O(log n)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Priority Heap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LinkedList</a:t>
                      </a:r>
                      <a:endParaRPr kumimoji="0" lang="ru-RU" alt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 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O(1)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ejaVu Sans"/>
                          <a:cs typeface="DejaVu Sans"/>
                        </a:rPr>
                        <a:t>Array</a:t>
                      </a:r>
                      <a:endParaRPr kumimoji="0" lang="ru-RU" alt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Shape 1"/>
          <p:cNvSpPr txBox="1">
            <a:spLocks noChangeArrowheads="1"/>
          </p:cNvSpPr>
          <p:nvPr/>
        </p:nvSpPr>
        <p:spPr bwMode="auto">
          <a:xfrm>
            <a:off x="6902450" y="638175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DA29FD-CC99-406D-A2BC-3430C832EE0F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4787900" y="0"/>
            <a:ext cx="4176713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Контрольные вопросы</a:t>
            </a:r>
            <a:endParaRPr lang="ru-RU" altLang="ru-RU" sz="1800" dirty="0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6902450" y="6376988"/>
            <a:ext cx="2133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5BEB7-659D-4EF5-91A7-9D310C7F9523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800"/>
          </a:p>
        </p:txBody>
      </p:sp>
      <p:sp>
        <p:nvSpPr>
          <p:cNvPr id="44067" name="Rectangle 4"/>
          <p:cNvSpPr>
            <a:spLocks noChangeArrowheads="1"/>
          </p:cNvSpPr>
          <p:nvPr/>
        </p:nvSpPr>
        <p:spPr bwMode="auto">
          <a:xfrm>
            <a:off x="1600200" y="3275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676" y="1052736"/>
            <a:ext cx="836327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Какие виды коллекций в </a:t>
            </a:r>
            <a:r>
              <a:rPr lang="en-US" dirty="0" smtClean="0"/>
              <a:t>Java</a:t>
            </a:r>
            <a:r>
              <a:rPr lang="ru-RU" dirty="0" smtClean="0"/>
              <a:t> вы знаете?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из себя представляет интерфейс </a:t>
            </a:r>
            <a:r>
              <a:rPr lang="en-US" dirty="0" smtClean="0"/>
              <a:t>Collection</a:t>
            </a:r>
            <a:r>
              <a:rPr lang="ru-RU" dirty="0" smtClean="0"/>
              <a:t>, какие у него есть реализации? Приведите ряд примеров объектов реального мира, при описании которых будут использоваться разные реализации</a:t>
            </a:r>
            <a:r>
              <a:rPr lang="en-US" dirty="0" smtClean="0"/>
              <a:t> </a:t>
            </a:r>
            <a:r>
              <a:rPr lang="ru-RU" dirty="0" smtClean="0"/>
              <a:t>данного интерфейса?</a:t>
            </a:r>
            <a:br>
              <a:rPr lang="ru-RU" dirty="0" smtClean="0"/>
            </a:b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из себя представляет интерфейс </a:t>
            </a:r>
            <a:r>
              <a:rPr lang="en-US" dirty="0" smtClean="0"/>
              <a:t>Map</a:t>
            </a:r>
            <a:r>
              <a:rPr lang="ru-RU" dirty="0" smtClean="0"/>
              <a:t>, какие есть реализации?</a:t>
            </a:r>
            <a:r>
              <a:rPr lang="ru-RU" dirty="0" smtClean="0"/>
              <a:t> Приведите ряд примеров объектов реального мира, при описании которых будут использоваться разные реализации</a:t>
            </a:r>
            <a:r>
              <a:rPr lang="en-US" dirty="0" smtClean="0"/>
              <a:t> </a:t>
            </a:r>
            <a:r>
              <a:rPr lang="ru-RU" dirty="0" smtClean="0"/>
              <a:t>данного интерфейса?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из себя представляет шаблон проектирования </a:t>
            </a:r>
            <a:r>
              <a:rPr lang="en-US" dirty="0" smtClean="0"/>
              <a:t>Iterator</a:t>
            </a:r>
            <a:r>
              <a:rPr lang="ru-R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Какие структуры </a:t>
            </a:r>
            <a:r>
              <a:rPr lang="en-US" dirty="0" smtClean="0"/>
              <a:t>Java</a:t>
            </a:r>
            <a:r>
              <a:rPr lang="ru-RU" dirty="0" smtClean="0"/>
              <a:t> будут полезны при разработке очередей?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Зачем нужна утилита </a:t>
            </a:r>
            <a:r>
              <a:rPr lang="en-US" dirty="0" smtClean="0"/>
              <a:t>Collections</a:t>
            </a:r>
            <a:r>
              <a:rPr lang="ru-R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</a:t>
            </a:r>
            <a:r>
              <a:rPr lang="en-US" dirty="0" smtClean="0"/>
              <a:t>U</a:t>
            </a:r>
            <a:r>
              <a:rPr lang="en-US" altLang="ru-RU" dirty="0" smtClean="0">
                <a:solidFill>
                  <a:srgbClr val="000000"/>
                </a:solidFill>
              </a:rPr>
              <a:t>nmodifiable</a:t>
            </a:r>
            <a:r>
              <a:rPr lang="ru-RU" altLang="ru-RU" dirty="0" smtClean="0">
                <a:solidFill>
                  <a:srgbClr val="000000"/>
                </a:solidFill>
              </a:rPr>
              <a:t> </a:t>
            </a:r>
            <a:r>
              <a:rPr lang="en-US" altLang="ru-RU" dirty="0" err="1" smtClean="0">
                <a:solidFill>
                  <a:srgbClr val="000000"/>
                </a:solidFill>
              </a:rPr>
              <a:t>Collcetions</a:t>
            </a:r>
            <a:r>
              <a:rPr lang="ru-RU" altLang="ru-RU" dirty="0" smtClean="0">
                <a:solidFill>
                  <a:srgbClr val="000000"/>
                </a:solidFill>
              </a:rPr>
              <a:t>?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033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rgbClr val="000000"/>
                </a:solidFill>
              </a:rPr>
              <a:t>План </a:t>
            </a:r>
            <a:r>
              <a:rPr lang="ru-RU" altLang="ru-RU" sz="2800" b="1" smtClean="0">
                <a:solidFill>
                  <a:srgbClr val="000000"/>
                </a:solidFill>
              </a:rPr>
              <a:t>занятия</a:t>
            </a:r>
          </a:p>
        </p:txBody>
      </p:sp>
      <p:sp>
        <p:nvSpPr>
          <p:cNvPr id="30723" name="Объект 2"/>
          <p:cNvSpPr>
            <a:spLocks noGrp="1"/>
          </p:cNvSpPr>
          <p:nvPr>
            <p:ph idx="4294967295"/>
          </p:nvPr>
        </p:nvSpPr>
        <p:spPr bwMode="auto">
          <a:xfrm>
            <a:off x="457200" y="1125538"/>
            <a:ext cx="8229600" cy="5256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Collections API </a:t>
            </a:r>
            <a:r>
              <a:rPr lang="ru-RU" altLang="ru-RU" sz="2800" dirty="0" smtClean="0">
                <a:solidFill>
                  <a:srgbClr val="000000"/>
                </a:solidFill>
              </a:rPr>
              <a:t>в </a:t>
            </a:r>
            <a:r>
              <a:rPr lang="en-US" altLang="ru-RU" sz="2800" dirty="0" smtClean="0">
                <a:solidFill>
                  <a:srgbClr val="000000"/>
                </a:solidFill>
              </a:rPr>
              <a:t>Java 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Иерархия </a:t>
            </a:r>
            <a:r>
              <a:rPr lang="en-US" altLang="ru-RU" sz="2800" dirty="0" smtClean="0">
                <a:solidFill>
                  <a:srgbClr val="000000"/>
                </a:solidFill>
              </a:rPr>
              <a:t>Collections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List Interface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err="1" smtClean="0">
                <a:solidFill>
                  <a:srgbClr val="000000"/>
                </a:solidFill>
              </a:rPr>
              <a:t>ArrayList</a:t>
            </a:r>
            <a:r>
              <a:rPr lang="en-US" altLang="ru-RU" sz="2800" dirty="0" smtClean="0">
                <a:solidFill>
                  <a:srgbClr val="000000"/>
                </a:solidFill>
              </a:rPr>
              <a:t> vs </a:t>
            </a:r>
            <a:r>
              <a:rPr lang="en-US" altLang="ru-RU" sz="2800" dirty="0" err="1" smtClean="0">
                <a:solidFill>
                  <a:srgbClr val="000000"/>
                </a:solidFill>
              </a:rPr>
              <a:t>LinkedList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Set Interface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Map Interface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Queues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Iterator </a:t>
            </a:r>
            <a:r>
              <a:rPr lang="ru-RU" altLang="ru-RU" sz="2800" dirty="0" smtClean="0">
                <a:solidFill>
                  <a:srgbClr val="000000"/>
                </a:solidFill>
              </a:rPr>
              <a:t>(</a:t>
            </a:r>
            <a:r>
              <a:rPr lang="en-US" altLang="ru-RU" sz="2800" dirty="0" err="1" smtClean="0">
                <a:solidFill>
                  <a:srgbClr val="000000"/>
                </a:solidFill>
              </a:rPr>
              <a:t>Iterable</a:t>
            </a:r>
            <a:r>
              <a:rPr lang="en-US" altLang="ru-RU" sz="2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ru-RU" altLang="ru-RU" sz="2800" dirty="0" smtClean="0">
                <a:solidFill>
                  <a:srgbClr val="000000"/>
                </a:solidFill>
              </a:rPr>
              <a:t>Утилита </a:t>
            </a:r>
            <a:r>
              <a:rPr lang="en-US" altLang="ru-RU" sz="2800" dirty="0" smtClean="0">
                <a:solidFill>
                  <a:srgbClr val="000000"/>
                </a:solidFill>
              </a:rPr>
              <a:t>Collections</a:t>
            </a:r>
            <a:endParaRPr lang="ru-RU" altLang="ru-RU" sz="28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smtClean="0">
                <a:solidFill>
                  <a:srgbClr val="000000"/>
                </a:solidFill>
              </a:rPr>
              <a:t>Unmodifiable Collections</a:t>
            </a:r>
            <a:endParaRPr lang="en-US" altLang="ru-RU" sz="28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ru-RU" sz="2800" dirty="0" err="1" smtClean="0">
                <a:solidFill>
                  <a:srgbClr val="000000"/>
                </a:solidFill>
              </a:rPr>
              <a:t>TimeComplexity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4787900" y="0"/>
            <a:ext cx="4176713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457200" y="346075"/>
            <a:ext cx="7426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Домашнее задание</a:t>
            </a:r>
            <a:endParaRPr lang="ru-RU" altLang="ru-RU" sz="1800" dirty="0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6902450" y="6376988"/>
            <a:ext cx="2133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5BEB7-659D-4EF5-91A7-9D310C7F9523}" type="slidenum">
              <a:rPr lang="ru-RU" altLang="ru-RU" sz="1000">
                <a:solidFill>
                  <a:srgbClr val="808080"/>
                </a:solidFill>
                <a:latin typeface="Georgia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800"/>
          </a:p>
        </p:txBody>
      </p:sp>
      <p:sp>
        <p:nvSpPr>
          <p:cNvPr id="44067" name="Rectangle 4"/>
          <p:cNvSpPr>
            <a:spLocks noChangeArrowheads="1"/>
          </p:cNvSpPr>
          <p:nvPr/>
        </p:nvSpPr>
        <p:spPr bwMode="auto">
          <a:xfrm>
            <a:off x="1600200" y="3275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676" y="1052736"/>
            <a:ext cx="8363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Исходные данные: текстовый файл со средней длиной строки равной 10 символам (файл или прошить текст в коде).</a:t>
            </a:r>
          </a:p>
          <a:p>
            <a:r>
              <a:rPr lang="ru-RU" i="1" dirty="0" smtClean="0"/>
              <a:t>    В реализациях используйте наиболее подходящие имплементации коллекций!</a:t>
            </a:r>
          </a:p>
          <a:p>
            <a:endParaRPr lang="ru-RU" i="1" dirty="0" smtClean="0"/>
          </a:p>
          <a:p>
            <a:r>
              <a:rPr lang="ru-RU" dirty="0" smtClean="0"/>
              <a:t>    Задание 1: Подсчитайте количество различных слов в файле.</a:t>
            </a:r>
          </a:p>
          <a:p>
            <a:r>
              <a:rPr lang="ru-RU" dirty="0" smtClean="0"/>
              <a:t>    Задание 2: Выведите на экран список различных слов файла, отсортированный по возрастанию их длины (компаратор сначала по длине слова, потом по тексту).</a:t>
            </a:r>
          </a:p>
          <a:p>
            <a:r>
              <a:rPr lang="ru-RU" dirty="0" smtClean="0"/>
              <a:t>    Задание 3: Подсчитайте и выведите на экран сколько раз каждое слово встречается в файле.</a:t>
            </a:r>
          </a:p>
          <a:p>
            <a:r>
              <a:rPr lang="ru-RU" dirty="0" smtClean="0"/>
              <a:t>    Задание 4: Выведите на экран все строки файла в обратном порядке.</a:t>
            </a:r>
          </a:p>
          <a:p>
            <a:r>
              <a:rPr lang="ru-RU" dirty="0" smtClean="0"/>
              <a:t>    Задание 5: Реализуйте свой </a:t>
            </a:r>
            <a:r>
              <a:rPr lang="ru-RU" dirty="0" err="1" smtClean="0"/>
              <a:t>Iterator</a:t>
            </a:r>
            <a:r>
              <a:rPr lang="ru-RU" dirty="0" smtClean="0"/>
              <a:t> для обхода списка в обратном порядке.</a:t>
            </a:r>
          </a:p>
          <a:p>
            <a:r>
              <a:rPr lang="ru-RU" dirty="0" smtClean="0"/>
              <a:t>    Задание 6: Выведите на экран строки, номера которых задаются пользователем в произвольном порядке.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777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Collections API </a:t>
            </a:r>
            <a:r>
              <a:rPr lang="ru-RU" altLang="ru-RU" sz="2800" b="1" smtClean="0">
                <a:solidFill>
                  <a:srgbClr val="000000"/>
                </a:solidFill>
              </a:rPr>
              <a:t>в </a:t>
            </a:r>
            <a:r>
              <a:rPr lang="en-US" altLang="ru-RU" sz="2800" b="1" smtClean="0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0081" y="1305843"/>
            <a:ext cx="8229601" cy="5040560"/>
          </a:xfrm>
        </p:spPr>
        <p:txBody>
          <a:bodyPr/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Контейнеры до </a:t>
            </a:r>
            <a:r>
              <a:rPr lang="en-US" sz="2800" dirty="0">
                <a:solidFill>
                  <a:sysClr val="windowText" lastClr="000000"/>
                </a:solidFill>
              </a:rPr>
              <a:t>Java 1.5 (</a:t>
            </a:r>
            <a:r>
              <a:rPr lang="ru-RU" sz="2800" dirty="0" err="1">
                <a:solidFill>
                  <a:sysClr val="windowText" lastClr="000000"/>
                </a:solidFill>
              </a:rPr>
              <a:t>нетипизированная</a:t>
            </a:r>
            <a:r>
              <a:rPr lang="ru-RU" sz="2800" dirty="0">
                <a:solidFill>
                  <a:sysClr val="windowText" lastClr="000000"/>
                </a:solidFill>
              </a:rPr>
              <a:t> коллекция</a:t>
            </a:r>
            <a:r>
              <a:rPr lang="en-US" sz="2800" dirty="0">
                <a:solidFill>
                  <a:sysClr val="windowText" lastClr="000000"/>
                </a:solidFill>
              </a:rPr>
              <a:t>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Типизированные контейнеры (</a:t>
            </a:r>
            <a:r>
              <a:rPr lang="en-US" sz="2800" dirty="0">
                <a:solidFill>
                  <a:sysClr val="windowText" lastClr="000000"/>
                </a:solidFill>
              </a:rPr>
              <a:t>Generics)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Основные концепции: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0" lvl="8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List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0" lvl="8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>
                <a:solidFill>
                  <a:sysClr val="windowText" lastClr="000000"/>
                </a:solidFill>
              </a:rPr>
              <a:t>Set</a:t>
            </a:r>
          </a:p>
          <a:p>
            <a:pPr marL="0" lvl="8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Queue</a:t>
            </a:r>
          </a:p>
          <a:p>
            <a:pPr marL="0" lvl="4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Map</a:t>
            </a:r>
          </a:p>
          <a:p>
            <a:pPr marL="0" lvl="4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Custom Collections (</a:t>
            </a:r>
            <a:r>
              <a:rPr lang="en-US" sz="2800" dirty="0" err="1">
                <a:solidFill>
                  <a:sysClr val="windowText" lastClr="000000"/>
                </a:solidFill>
              </a:rPr>
              <a:t>AbstractCollection</a:t>
            </a:r>
            <a:r>
              <a:rPr lang="en-US" sz="2800" dirty="0">
                <a:solidFill>
                  <a:sysClr val="windowText" lastClr="000000"/>
                </a:solidFill>
              </a:rPr>
              <a:t>)</a:t>
            </a:r>
            <a:endParaRPr lang="ru-RU" sz="2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Иерархия </a:t>
            </a:r>
            <a:r>
              <a:rPr lang="en-US" altLang="ru-RU" sz="2800" b="1" smtClean="0">
                <a:solidFill>
                  <a:srgbClr val="000000"/>
                </a:solidFill>
              </a:rPr>
              <a:t>Containers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73906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Интерфейс </a:t>
            </a:r>
            <a:r>
              <a:rPr lang="en-US" altLang="ru-RU" sz="2800" b="1" smtClean="0">
                <a:solidFill>
                  <a:srgbClr val="000000"/>
                </a:solidFill>
              </a:rPr>
              <a:t>List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В отличии от </a:t>
            </a:r>
            <a:r>
              <a:rPr lang="en-US" sz="2800" dirty="0">
                <a:solidFill>
                  <a:sysClr val="windowText" lastClr="000000"/>
                </a:solidFill>
              </a:rPr>
              <a:t>Arrays – </a:t>
            </a:r>
            <a:r>
              <a:rPr lang="ru-RU" sz="2800" dirty="0">
                <a:solidFill>
                  <a:sysClr val="windowText" lastClr="000000"/>
                </a:solidFill>
              </a:rPr>
              <a:t>расширяемый список элементов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Содержит упорядоченный (индексированный) список элементов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Поиск номера элемента по значению (</a:t>
            </a:r>
            <a:r>
              <a:rPr lang="en-US" sz="2800" dirty="0" err="1">
                <a:solidFill>
                  <a:sysClr val="windowText" lastClr="000000"/>
                </a:solidFill>
              </a:rPr>
              <a:t>IndexOf</a:t>
            </a:r>
            <a:r>
              <a:rPr lang="ru-RU" sz="2800" dirty="0">
                <a:solidFill>
                  <a:sysClr val="windowText" lastClr="000000"/>
                </a:solidFill>
              </a:rPr>
              <a:t>)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ArrayList vs LinkedList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8313" y="1125538"/>
            <a:ext cx="8229600" cy="532765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ArrayList</a:t>
            </a:r>
            <a:r>
              <a:rPr lang="en-US" dirty="0">
                <a:solidFill>
                  <a:sysClr val="windowText" lastClr="000000"/>
                </a:solidFill>
              </a:rPr>
              <a:t> – </a:t>
            </a:r>
            <a:r>
              <a:rPr lang="ru-RU" dirty="0">
                <a:solidFill>
                  <a:sysClr val="windowText" lastClr="000000"/>
                </a:solidFill>
              </a:rPr>
              <a:t>более быстрый перебор и индексный поиск. Наиболее простая имплементация списка.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LinkedList</a:t>
            </a:r>
            <a:r>
              <a:rPr lang="en-US" dirty="0">
                <a:solidFill>
                  <a:sysClr val="windowText" lastClr="000000"/>
                </a:solidFill>
              </a:rPr>
              <a:t> – </a:t>
            </a:r>
            <a:r>
              <a:rPr lang="ru-RU" dirty="0">
                <a:solidFill>
                  <a:sysClr val="windowText" lastClr="000000"/>
                </a:solidFill>
              </a:rPr>
              <a:t>связанный список. На практике сложно найти реальные примеры улучшенной производительности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7426325" cy="346075"/>
          </a:xfrm>
        </p:spPr>
        <p:txBody>
          <a:bodyPr lIns="0" tIns="0" rIns="0" bIns="0" anchor="ctr"/>
          <a:lstStyle/>
          <a:p>
            <a:pPr eaLnBrk="1" hangingPunct="1"/>
            <a:r>
              <a:rPr lang="en-US" altLang="ru-RU" sz="2800" b="1" smtClean="0">
                <a:solidFill>
                  <a:srgbClr val="000000"/>
                </a:solidFill>
              </a:rPr>
              <a:t>LinkedList as Queue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8313" y="836613"/>
            <a:ext cx="8229600" cy="568801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ru-RU" sz="1800" smtClean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ru-RU" altLang="ru-RU" smtClean="0">
                <a:solidFill>
                  <a:srgbClr val="000000"/>
                </a:solidFill>
              </a:rPr>
              <a:t>Функционал </a:t>
            </a:r>
            <a:r>
              <a:rPr lang="en-US" altLang="ru-RU" smtClean="0">
                <a:solidFill>
                  <a:srgbClr val="000000"/>
                </a:solidFill>
              </a:rPr>
              <a:t>LinkedList</a:t>
            </a:r>
            <a:r>
              <a:rPr lang="ru-RU" altLang="ru-RU" smtClean="0">
                <a:solidFill>
                  <a:srgbClr val="000000"/>
                </a:solidFill>
              </a:rPr>
              <a:t> дает возможность работать с ним как с очередью, стеком.</a:t>
            </a:r>
            <a:endParaRPr lang="en-US" altLang="ru-RU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getFirst()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element()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peek()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remove()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removeFirst()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addFirst()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offer()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add()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addLast()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ru-RU" smtClean="0">
                <a:solidFill>
                  <a:srgbClr val="000000"/>
                </a:solidFill>
              </a:rPr>
              <a:t>removeLast()</a:t>
            </a:r>
            <a:endParaRPr lang="ru-RU" altLang="ru-RU" smtClean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altLang="ru-RU" smtClean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altLang="ru-RU" sz="1800" smtClean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altLang="ru-RU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Интерфейс </a:t>
            </a:r>
            <a:r>
              <a:rPr lang="en-US" altLang="ru-RU" sz="2800" b="1" smtClean="0">
                <a:solidFill>
                  <a:srgbClr val="000000"/>
                </a:solidFill>
              </a:rPr>
              <a:t>Set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8313" y="1125538"/>
            <a:ext cx="8229600" cy="4824412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Хранение множества элементов: предотвращает возможность дубликатов в контейнере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HashSet</a:t>
            </a:r>
            <a:r>
              <a:rPr lang="en-US" sz="2800" dirty="0">
                <a:solidFill>
                  <a:sysClr val="windowText" lastClr="000000"/>
                </a:solidFill>
              </a:rPr>
              <a:t> – </a:t>
            </a:r>
            <a:r>
              <a:rPr lang="ru-RU" sz="2800" dirty="0">
                <a:solidFill>
                  <a:sysClr val="windowText" lastClr="000000"/>
                </a:solidFill>
              </a:rPr>
              <a:t>лучший выбор для «быстрого» поиска</a:t>
            </a:r>
            <a:r>
              <a:rPr lang="en-US" sz="2800" dirty="0">
                <a:solidFill>
                  <a:sysClr val="windowText" lastClr="000000"/>
                </a:solidFill>
              </a:rPr>
              <a:t>/</a:t>
            </a:r>
            <a:r>
              <a:rPr lang="ru-RU" sz="2800" dirty="0">
                <a:solidFill>
                  <a:sysClr val="windowText" lastClr="000000"/>
                </a:solidFill>
              </a:rPr>
              <a:t>добавления элемента множества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TreeSet</a:t>
            </a:r>
            <a:r>
              <a:rPr lang="ru-RU" sz="2800" dirty="0">
                <a:solidFill>
                  <a:sysClr val="windowText" lastClr="000000"/>
                </a:solidFill>
              </a:rPr>
              <a:t> – отсортированный список элементов</a:t>
            </a:r>
            <a:br>
              <a:rPr lang="ru-RU" sz="2800" dirty="0">
                <a:solidFill>
                  <a:sysClr val="windowText" lastClr="000000"/>
                </a:solidFill>
              </a:rPr>
            </a:br>
            <a:r>
              <a:rPr lang="ru-RU" sz="2800" dirty="0">
                <a:solidFill>
                  <a:sysClr val="windowText" lastClr="000000"/>
                </a:solidFill>
              </a:rPr>
              <a:t>(</a:t>
            </a:r>
            <a:r>
              <a:rPr lang="en-US" sz="2800" dirty="0">
                <a:solidFill>
                  <a:sysClr val="windowText" lastClr="000000"/>
                </a:solidFill>
              </a:rPr>
              <a:t>Comparator)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LinkedHashSet</a:t>
            </a:r>
            <a:r>
              <a:rPr lang="ru-RU" sz="2800" dirty="0">
                <a:solidFill>
                  <a:sysClr val="windowText" lastClr="000000"/>
                </a:solidFill>
              </a:rPr>
              <a:t> – упорядоченный список элементов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7426325" cy="3460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00"/>
                </a:solidFill>
              </a:rPr>
              <a:t>Интерфейс </a:t>
            </a:r>
            <a:r>
              <a:rPr lang="en-US" altLang="ru-RU" sz="2800" b="1" smtClean="0">
                <a:solidFill>
                  <a:srgbClr val="000000"/>
                </a:solidFill>
              </a:rPr>
              <a:t>Map</a:t>
            </a:r>
            <a:endParaRPr lang="ru-RU" altLang="ru-RU" sz="2800" b="1" smtClean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Обеспечивает возможность связывать один элемент с другим (ключ-значение)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containsKey</a:t>
            </a:r>
            <a:r>
              <a:rPr lang="en-US" sz="2800" dirty="0">
                <a:solidFill>
                  <a:sysClr val="windowText" lastClr="000000"/>
                </a:solidFill>
              </a:rPr>
              <a:t>(), </a:t>
            </a:r>
            <a:r>
              <a:rPr lang="en-US" sz="2800" dirty="0" err="1">
                <a:solidFill>
                  <a:sysClr val="windowText" lastClr="000000"/>
                </a:solidFill>
              </a:rPr>
              <a:t>containsValue</a:t>
            </a:r>
            <a:r>
              <a:rPr lang="en-US" sz="2800" dirty="0">
                <a:solidFill>
                  <a:sysClr val="windowText" lastClr="000000"/>
                </a:solidFill>
              </a:rPr>
              <a:t>, put(), get()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TreeMap</a:t>
            </a:r>
            <a:r>
              <a:rPr lang="en-US" sz="2800" dirty="0">
                <a:solidFill>
                  <a:sysClr val="windowText" lastClr="000000"/>
                </a:solidFill>
              </a:rPr>
              <a:t> – </a:t>
            </a:r>
            <a:r>
              <a:rPr lang="ru-RU" sz="2800" dirty="0">
                <a:solidFill>
                  <a:sysClr val="windowText" lastClr="000000"/>
                </a:solidFill>
              </a:rPr>
              <a:t>отсортированный список пар ключ-значение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ysClr val="windowText" lastClr="000000"/>
                </a:solidFill>
              </a:rPr>
              <a:t>LinkedHashMap</a:t>
            </a:r>
            <a:r>
              <a:rPr lang="ru-RU" sz="2800" dirty="0">
                <a:solidFill>
                  <a:sysClr val="windowText" lastClr="000000"/>
                </a:solidFill>
              </a:rPr>
              <a:t> – упорядоченный список пар ключ-значение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741</Words>
  <Application>Microsoft Office PowerPoint</Application>
  <PresentationFormat>Экран (4:3)</PresentationFormat>
  <Paragraphs>231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DejaVu Sans</vt:lpstr>
      <vt:lpstr>Georgia</vt:lpstr>
      <vt:lpstr>Times New Roman</vt:lpstr>
      <vt:lpstr>Calibri</vt:lpstr>
      <vt:lpstr>Office Theme</vt:lpstr>
      <vt:lpstr>1_Office Theme</vt:lpstr>
      <vt:lpstr>2_Office Theme</vt:lpstr>
      <vt:lpstr>Презентация PowerPoint</vt:lpstr>
      <vt:lpstr>План занятия</vt:lpstr>
      <vt:lpstr>Collections API в Java</vt:lpstr>
      <vt:lpstr>Иерархия Containers</vt:lpstr>
      <vt:lpstr>Интерфейс List</vt:lpstr>
      <vt:lpstr>ArrayList vs LinkedList</vt:lpstr>
      <vt:lpstr>LinkedList as Queue</vt:lpstr>
      <vt:lpstr>Интерфейс Set</vt:lpstr>
      <vt:lpstr>Интерфейс Map</vt:lpstr>
      <vt:lpstr>Queue</vt:lpstr>
      <vt:lpstr>ArrayDeque</vt:lpstr>
      <vt:lpstr>PriorityQueue</vt:lpstr>
      <vt:lpstr> Интерфейс Iterator</vt:lpstr>
      <vt:lpstr>Интерфейс Iterable</vt:lpstr>
      <vt:lpstr>Утилита Collections</vt:lpstr>
      <vt:lpstr>Unmodifiable Collections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Бирюков Виктор Валерьевич</dc:creator>
  <cp:lastModifiedBy>Бирюков Виктор Валерьевич</cp:lastModifiedBy>
  <cp:revision>23</cp:revision>
  <dcterms:modified xsi:type="dcterms:W3CDTF">2016-07-19T11:00:55Z</dcterms:modified>
</cp:coreProperties>
</file>