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57" r:id="rId5"/>
    <p:sldId id="259" r:id="rId6"/>
    <p:sldId id="260" r:id="rId7"/>
    <p:sldId id="261" r:id="rId8"/>
    <p:sldId id="266" r:id="rId9"/>
    <p:sldId id="272" r:id="rId10"/>
    <p:sldId id="275" r:id="rId11"/>
    <p:sldId id="276" r:id="rId12"/>
    <p:sldId id="262" r:id="rId13"/>
    <p:sldId id="263" r:id="rId14"/>
    <p:sldId id="277" r:id="rId15"/>
    <p:sldId id="264" r:id="rId16"/>
    <p:sldId id="274" r:id="rId17"/>
    <p:sldId id="265" r:id="rId18"/>
    <p:sldId id="273" r:id="rId19"/>
    <p:sldId id="267" r:id="rId20"/>
    <p:sldId id="278" r:id="rId21"/>
    <p:sldId id="269" r:id="rId22"/>
    <p:sldId id="258" r:id="rId23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77" autoAdjust="0"/>
  </p:normalViewPr>
  <p:slideViewPr>
    <p:cSldViewPr>
      <p:cViewPr varScale="1">
        <p:scale>
          <a:sx n="75" d="100"/>
          <a:sy n="75" d="100"/>
        </p:scale>
        <p:origin x="-18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57FCBC3-DDCA-4D70-9567-1EAA78F56956}" type="slidenum">
              <a:rPr lang="ru-RU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41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597091A-FFA7-4B33-A350-C738475B6834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ответом на этот вопрос следует учесть, что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интерфейс,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наследуется 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абстрактный класс 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наследуется 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 с пояснением: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вариант неправильный, т.к. нельзя создавать объект интерфейса. </a:t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втором случае мы создаем объект типа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ссылку на него базового для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класса. И там, и там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дженерик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-тип одинаковый – всё правильно.</a:t>
            </a:r>
            <a:b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третьем и четвёртом случае будет иметь ошибка компиляции, т.к.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дженерик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-типы должны быть одинаковыми (связи наследования здесь никак не учитываются).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8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динамический тип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т.е. происходит нарушение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типобезапасности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(присвоение значение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там, где ожидается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в итоге была бы получена ошибка компилятора.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Дженерики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созданы, чтобы избегать ошибок такого рода, поэтому существует данное ограничение.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3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маски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&lt;?&gt;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не знаем, какого типа аргумент может быть передан. Тут вновь видна возможность ошибки, т.к. если бы добавление было возможно, то мы могли бы попытаться вставить в наш список, предназначенный для чисел, строковое значение. Во избежание этой проблемы, компилятор не позволяет вызывать методы, которые изменяют объект.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8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"Producer Extends"</a:t>
            </a:r>
            <a:r>
              <a:rPr lang="ru-RU" b="1" dirty="0" smtClean="0"/>
              <a:t>  </a:t>
            </a:r>
            <a:r>
              <a:rPr lang="en-US" sz="1200" dirty="0" smtClean="0"/>
              <a:t>&lt;? </a:t>
            </a:r>
            <a:r>
              <a:rPr lang="en-US" sz="1200" b="1" dirty="0" smtClean="0"/>
              <a:t>extends</a:t>
            </a:r>
            <a:r>
              <a:rPr lang="en-US" sz="1200" dirty="0" smtClean="0"/>
              <a:t> T&gt; </a:t>
            </a:r>
            <a:r>
              <a:rPr lang="ru-RU" sz="1200" dirty="0" smtClean="0"/>
              <a:t> </a:t>
            </a:r>
            <a:r>
              <a:rPr lang="ru-RU" b="1" dirty="0" smtClean="0"/>
              <a:t>- </a:t>
            </a:r>
            <a:r>
              <a:rPr lang="ru-RU" b="0" dirty="0" smtClean="0"/>
              <a:t>при</a:t>
            </a:r>
            <a:r>
              <a:rPr lang="ru-RU" b="0" baseline="0" dirty="0" smtClean="0"/>
              <a:t> необходимости считывать класс </a:t>
            </a:r>
            <a:r>
              <a:rPr lang="en-US" b="0" baseline="0" dirty="0" smtClean="0"/>
              <a:t>T</a:t>
            </a:r>
            <a:r>
              <a:rPr lang="ru-RU" b="0" baseline="0" dirty="0" smtClean="0"/>
              <a:t> и его подклассы.</a:t>
            </a:r>
          </a:p>
          <a:p>
            <a:endParaRPr lang="ru-RU" dirty="0" smtClean="0"/>
          </a:p>
          <a:p>
            <a:r>
              <a:rPr lang="ru-RU" dirty="0" smtClean="0"/>
              <a:t>На указанном примере:</a:t>
            </a:r>
            <a:br>
              <a:rPr lang="ru-RU" dirty="0" smtClean="0"/>
            </a:br>
            <a:r>
              <a:rPr lang="ru-RU" dirty="0" smtClean="0"/>
              <a:t>Можем</a:t>
            </a:r>
            <a:r>
              <a:rPr lang="ru-RU" baseline="0" dirty="0" smtClean="0"/>
              <a:t> читать </a:t>
            </a:r>
            <a:r>
              <a:rPr lang="en-US" baseline="0" dirty="0" smtClean="0"/>
              <a:t>Number</a:t>
            </a:r>
            <a:br>
              <a:rPr lang="en-US" baseline="0" dirty="0" smtClean="0"/>
            </a:br>
            <a:r>
              <a:rPr lang="ru-RU" baseline="0" dirty="0" smtClean="0"/>
              <a:t>Можем читать </a:t>
            </a:r>
            <a:r>
              <a:rPr lang="en-US" baseline="0" dirty="0" smtClean="0"/>
              <a:t>Integer</a:t>
            </a:r>
          </a:p>
          <a:p>
            <a:r>
              <a:rPr lang="ru-RU" baseline="0" dirty="0" smtClean="0"/>
              <a:t>Можем читать </a:t>
            </a:r>
            <a:r>
              <a:rPr lang="en-US" baseline="0" dirty="0" smtClean="0"/>
              <a:t>Double</a:t>
            </a:r>
          </a:p>
          <a:p>
            <a:r>
              <a:rPr lang="ru-RU" baseline="0" dirty="0" smtClean="0"/>
              <a:t>Запись – не можем добавлять любые объекты в  </a:t>
            </a:r>
            <a:r>
              <a:rPr lang="en-US" sz="1200" dirty="0" smtClean="0"/>
              <a:t>List&lt;? </a:t>
            </a:r>
            <a:r>
              <a:rPr lang="en-US" sz="1200" b="1" dirty="0" smtClean="0"/>
              <a:t>extends</a:t>
            </a:r>
            <a:r>
              <a:rPr lang="en-US" sz="1200" dirty="0" smtClean="0"/>
              <a:t> T&gt; </a:t>
            </a:r>
            <a:r>
              <a:rPr lang="ru-RU" sz="1200" dirty="0" smtClean="0"/>
              <a:t>потому что мы не гарантируем какой класс действительно</a:t>
            </a:r>
            <a:r>
              <a:rPr lang="ru-RU" sz="1200" baseline="0" dirty="0" smtClean="0"/>
              <a:t> </a:t>
            </a:r>
            <a:r>
              <a:rPr lang="ru-RU" sz="1200" dirty="0" smtClean="0"/>
              <a:t>указан</a:t>
            </a:r>
            <a:r>
              <a:rPr lang="ru-RU" sz="1200" baseline="0" dirty="0" smtClean="0"/>
              <a:t> для </a:t>
            </a:r>
            <a:r>
              <a:rPr lang="en-US" sz="1200" baseline="0" dirty="0" smtClean="0"/>
              <a:t>List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Можно гарантированно считать только </a:t>
            </a:r>
            <a:r>
              <a:rPr lang="en-US" baseline="0" dirty="0" smtClean="0"/>
              <a:t>Object (</a:t>
            </a:r>
            <a:r>
              <a:rPr lang="ru-RU" baseline="0" dirty="0" smtClean="0"/>
              <a:t>невозможно приведение родителя к подклассу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r>
              <a:rPr lang="ru-RU" baseline="0" dirty="0" smtClean="0"/>
              <a:t>Можно записать тип </a:t>
            </a:r>
            <a:r>
              <a:rPr lang="en-US" baseline="0" dirty="0" smtClean="0"/>
              <a:t>T</a:t>
            </a:r>
            <a:r>
              <a:rPr lang="ru-RU" baseline="0" dirty="0" smtClean="0"/>
              <a:t>, а так же его подклассы</a:t>
            </a:r>
          </a:p>
          <a:p>
            <a:r>
              <a:rPr lang="ru-RU" baseline="0" dirty="0" err="1" smtClean="0"/>
              <a:t>Т.о</a:t>
            </a:r>
            <a:r>
              <a:rPr lang="ru-RU" baseline="0" dirty="0" smtClean="0"/>
              <a:t>. </a:t>
            </a:r>
            <a:r>
              <a:rPr lang="en-US" sz="1200" dirty="0" smtClean="0"/>
              <a:t>&lt;? super T&gt;</a:t>
            </a:r>
            <a:r>
              <a:rPr lang="ru-RU" sz="1200" dirty="0" smtClean="0"/>
              <a:t> - </a:t>
            </a:r>
            <a:r>
              <a:rPr lang="en-US" b="1" dirty="0" smtClean="0"/>
              <a:t>"Consumer Super"</a:t>
            </a:r>
            <a:r>
              <a:rPr lang="en-US" dirty="0" smtClean="0"/>
              <a:t> </a:t>
            </a:r>
            <a:r>
              <a:rPr lang="ru-RU" dirty="0" smtClean="0"/>
              <a:t>, используется только для записи/изменения</a:t>
            </a:r>
            <a:r>
              <a:rPr lang="ru-RU" baseline="0" dirty="0" smtClean="0"/>
              <a:t> объекта, без гарантии какой тип объекта мы можем считать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49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требуется и записывать и считывать из класса</a:t>
            </a:r>
            <a:r>
              <a:rPr lang="ru-RU" baseline="0" dirty="0" smtClean="0"/>
              <a:t> то необходимо указывать точное соответствие без масок, например </a:t>
            </a:r>
            <a:r>
              <a:rPr lang="en-US" baseline="0" dirty="0" smtClean="0"/>
              <a:t>List&lt;Integer&gt;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1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Обобщённое программирование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такой подход к описанию данных и алгоритмов, который позволяет их использовать с различными типами данных без изменения их описания. 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начиная с версии J2SE 5.0, добавлены средства обобщённого программирования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5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Недостатки этого кода очевидны, и обидно, что язык позволял такое писать. В </a:t>
            </a:r>
            <a:r>
              <a:rPr lang="ru-RU" dirty="0" err="1" smtClean="0"/>
              <a:t>runtime</a:t>
            </a:r>
            <a:r>
              <a:rPr lang="ru-RU" dirty="0" smtClean="0"/>
              <a:t> подобный код приведет к генерации исключения </a:t>
            </a:r>
            <a:r>
              <a:rPr lang="ru-RU" dirty="0" err="1" smtClean="0"/>
              <a:t>ClassCastException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Необходимо осуществлять приведение типов при получении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8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Разница вполне очевидна, нет надобности в приведении типов, проводится проверка типов на этапе компиляции, и код стал более надежным – получить </a:t>
            </a:r>
            <a:r>
              <a:rPr lang="ru-RU" dirty="0" err="1" smtClean="0"/>
              <a:t>ClassCastException</a:t>
            </a:r>
            <a:r>
              <a:rPr lang="ru-RU" dirty="0" smtClean="0"/>
              <a:t> уже сложнее. У экземпляра </a:t>
            </a:r>
            <a:r>
              <a:rPr lang="ru-RU" dirty="0" err="1" smtClean="0"/>
              <a:t>ArrayList</a:t>
            </a:r>
            <a:r>
              <a:rPr lang="ru-RU" dirty="0" smtClean="0"/>
              <a:t>, параметризованного </a:t>
            </a:r>
            <a:r>
              <a:rPr lang="ru-RU" dirty="0" err="1" smtClean="0"/>
              <a:t>String</a:t>
            </a:r>
            <a:r>
              <a:rPr lang="ru-RU" dirty="0" smtClean="0"/>
              <a:t>, метод </a:t>
            </a:r>
            <a:r>
              <a:rPr lang="ru-RU" dirty="0" err="1" smtClean="0"/>
              <a:t>get</a:t>
            </a:r>
            <a:r>
              <a:rPr lang="ru-RU" dirty="0" smtClean="0"/>
              <a:t>() будет возвращать </a:t>
            </a:r>
            <a:r>
              <a:rPr lang="ru-RU" dirty="0" err="1" smtClean="0"/>
              <a:t>String</a:t>
            </a:r>
            <a:r>
              <a:rPr lang="ru-RU" dirty="0" smtClean="0"/>
              <a:t>, и методу </a:t>
            </a:r>
            <a:r>
              <a:rPr lang="ru-RU" dirty="0" err="1" smtClean="0"/>
              <a:t>put</a:t>
            </a:r>
            <a:r>
              <a:rPr lang="ru-RU" dirty="0" smtClean="0"/>
              <a:t>() в качестве аргумента ничего, кроме </a:t>
            </a:r>
            <a:r>
              <a:rPr lang="ru-RU" dirty="0" err="1" smtClean="0"/>
              <a:t>String</a:t>
            </a:r>
            <a:r>
              <a:rPr lang="ru-RU" dirty="0" smtClean="0"/>
              <a:t>, передать не удастся.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5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Нельзя</a:t>
            </a:r>
            <a:r>
              <a:rPr lang="ru-RU" baseline="0" dirty="0" smtClean="0"/>
              <a:t> параметризировать: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классы имеющие в предках </a:t>
            </a:r>
            <a:r>
              <a:rPr lang="en-US" baseline="0" dirty="0" err="1" smtClean="0"/>
              <a:t>Throwable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Анонимные классы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Enums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5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создании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дженерик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-классов мы не ограничены одним лишь типом (Т) – их может быть несколько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 ограничений и на количество переменных с использующих такой тип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54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аналогии с универсальными классами (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дженерик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-классами), можно создавать универсальные методы (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дженерик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-методы), то есть методы, которые принимают общие типы параметров. Универсальные методы не надо путать с методами 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дженерик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-классе. Универсальные методы удобны, когда одна и та же функциональность должна применяться к различным типам. (Например, есть многочисленные общие методы в классе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java.util.Collections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6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"&lt;T&gt;" размещено после ключевых слов "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и "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а затем следуют тип возвращаемого значения, имя метода и его параметры. Такое объявление отлично от объявления универсальных классов, где универсальный параметр указывается после имени класса. Тело метода вполне обычное – в цикле все элементы списка устанавливаются в одно значение (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()-методе происходит вызов нашего универсального метода: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Utilities.fill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0); </a:t>
            </a:r>
          </a:p>
          <a:p>
            <a:r>
              <a:rPr lang="ru-RU" sz="1200" b="0" kern="1200" dirty="0" smtClean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Стоит обратить внимание на то, что здесь не задан явно тип параметра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100 тоже упаковывается 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57FCBC3-DDCA-4D70-9567-1EAA78F56956}" type="slidenum">
              <a:rPr lang="ru-RU" sz="1400" smtClean="0">
                <a:latin typeface="Times New Roman"/>
              </a:r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46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Рисунок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BD02014-6E61-474D-96D9-27020458C92B}" type="slidenum">
              <a:rPr lang="ru-RU" sz="1000">
                <a:solidFill>
                  <a:srgbClr val="808080"/>
                </a:solidFill>
                <a:latin typeface="Georgia"/>
              </a:r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12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11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ldNum"/>
          </p:nvPr>
        </p:nvSpPr>
        <p:spPr>
          <a:xfrm>
            <a:off x="6903000" y="63813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B8A107C-F75E-4A5B-BD96-4D18D43191C7}" type="slidenum">
              <a:rPr lang="ru-RU" sz="1000">
                <a:solidFill>
                  <a:srgbClr val="808080"/>
                </a:solidFill>
                <a:latin typeface="Georgia"/>
              </a:rPr>
              <a:t>‹#›</a:t>
            </a:fld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140000" y="5661360"/>
            <a:ext cx="4752000" cy="100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1400">
                <a:solidFill>
                  <a:srgbClr val="404040"/>
                </a:solidFill>
                <a:latin typeface="Calibri"/>
              </a:rPr>
              <a:t>Дата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499992" y="234888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B050"/>
                </a:solidFill>
              </a:rPr>
              <a:t>Лекция №</a:t>
            </a:r>
            <a:r>
              <a:rPr lang="en-US" sz="3600" dirty="0" smtClean="0">
                <a:solidFill>
                  <a:srgbClr val="00B050"/>
                </a:solidFill>
              </a:rPr>
              <a:t>4</a:t>
            </a:r>
            <a:endParaRPr lang="ru-RU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Параметризация методов </a:t>
            </a:r>
            <a:r>
              <a:rPr lang="en-US" sz="2000" b="1" dirty="0"/>
              <a:t>(Generic methods)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2686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19944" y="14210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2400" dirty="0" smtClean="0"/>
              <a:t>Универсальными могут быть кроме классов также и методы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&lt;T&gt; </a:t>
            </a:r>
            <a:r>
              <a:rPr lang="en-US" sz="2400" b="1" dirty="0"/>
              <a:t>void</a:t>
            </a:r>
            <a:r>
              <a:rPr lang="en-US" sz="2400" dirty="0"/>
              <a:t> fill(List&lt;T&gt; list, T </a:t>
            </a:r>
            <a:r>
              <a:rPr lang="en-US" sz="2400" dirty="0" err="1"/>
              <a:t>val</a:t>
            </a:r>
            <a:r>
              <a:rPr lang="en-US" sz="2400" dirty="0" smtClean="0"/>
              <a:t>) {…}</a:t>
            </a:r>
          </a:p>
          <a:p>
            <a:endParaRPr lang="en-US" sz="2400" dirty="0"/>
          </a:p>
          <a:p>
            <a:r>
              <a:rPr lang="en-US" sz="2400" b="1" dirty="0" smtClean="0"/>
              <a:t>public</a:t>
            </a:r>
            <a:r>
              <a:rPr lang="en-US" sz="2400" dirty="0" smtClean="0"/>
              <a:t> &lt;T&gt; T </a:t>
            </a:r>
            <a:r>
              <a:rPr lang="en-US" sz="2400" dirty="0" err="1" smtClean="0"/>
              <a:t>getData</a:t>
            </a:r>
            <a:r>
              <a:rPr lang="en-US" sz="2400" dirty="0" smtClean="0"/>
              <a:t>(T data) { return data; } </a:t>
            </a:r>
            <a:endParaRPr lang="ru-RU" sz="24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24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Пример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2686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19944" y="14210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smtClean="0"/>
              <a:t>ru.sbertech.lession4;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java.util.ArrayList</a:t>
            </a:r>
            <a:r>
              <a:rPr lang="en-US" dirty="0"/>
              <a:t>; </a:t>
            </a:r>
            <a:br>
              <a:rPr lang="en-US" dirty="0"/>
            </a:b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java.util.List</a:t>
            </a:r>
            <a:r>
              <a:rPr lang="en-US" dirty="0"/>
              <a:t>; </a:t>
            </a:r>
            <a:br>
              <a:rPr lang="en-US" dirty="0"/>
            </a:br>
            <a:r>
              <a:rPr lang="en-US" b="1" dirty="0" smtClean="0"/>
              <a:t>class</a:t>
            </a:r>
            <a:r>
              <a:rPr lang="en-US" dirty="0"/>
              <a:t> Utilities {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>
                <a:solidFill>
                  <a:srgbClr val="00B050"/>
                </a:solidFill>
              </a:rPr>
              <a:t>public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b="1" dirty="0">
                <a:solidFill>
                  <a:srgbClr val="00B050"/>
                </a:solidFill>
              </a:rPr>
              <a:t>static</a:t>
            </a:r>
            <a:r>
              <a:rPr lang="en-US" dirty="0">
                <a:solidFill>
                  <a:srgbClr val="00B050"/>
                </a:solidFill>
              </a:rPr>
              <a:t> &lt;T&gt; </a:t>
            </a:r>
            <a:r>
              <a:rPr lang="en-US" b="1" dirty="0">
                <a:solidFill>
                  <a:srgbClr val="00B050"/>
                </a:solidFill>
              </a:rPr>
              <a:t>void</a:t>
            </a:r>
            <a:r>
              <a:rPr lang="en-US" dirty="0">
                <a:solidFill>
                  <a:srgbClr val="00B050"/>
                </a:solidFill>
              </a:rPr>
              <a:t> fill(List&lt;T&gt; list, T </a:t>
            </a:r>
            <a:r>
              <a:rPr lang="en-US" dirty="0" err="1">
                <a:solidFill>
                  <a:srgbClr val="00B050"/>
                </a:solidFill>
              </a:rPr>
              <a:t>val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 { 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b="1" dirty="0"/>
              <a:t>for</a:t>
            </a:r>
            <a:r>
              <a:rPr lang="en-US" dirty="0"/>
              <a:t> 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= 0; </a:t>
            </a:r>
            <a:r>
              <a:rPr lang="en-US" dirty="0" err="1"/>
              <a:t>i</a:t>
            </a:r>
            <a:r>
              <a:rPr lang="en-US" dirty="0"/>
              <a:t> &lt; </a:t>
            </a:r>
            <a:r>
              <a:rPr lang="en-US" dirty="0" err="1"/>
              <a:t>list.size</a:t>
            </a:r>
            <a:r>
              <a:rPr lang="en-US" dirty="0"/>
              <a:t>(); </a:t>
            </a:r>
            <a:r>
              <a:rPr lang="en-US" dirty="0" err="1"/>
              <a:t>i</a:t>
            </a:r>
            <a:r>
              <a:rPr lang="en-US" dirty="0"/>
              <a:t>++) </a:t>
            </a:r>
            <a:br>
              <a:rPr lang="en-US" dirty="0"/>
            </a:br>
            <a:r>
              <a:rPr lang="en-US" dirty="0"/>
              <a:t>            </a:t>
            </a:r>
            <a:r>
              <a:rPr lang="en-US" dirty="0" err="1"/>
              <a:t>list.set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 </a:t>
            </a:r>
            <a:r>
              <a:rPr lang="en-US" dirty="0" err="1"/>
              <a:t>val</a:t>
            </a:r>
            <a:r>
              <a:rPr lang="en-US" dirty="0"/>
              <a:t>); </a:t>
            </a:r>
            <a:br>
              <a:rPr lang="en-US" dirty="0"/>
            </a:br>
            <a:r>
              <a:rPr lang="en-US" dirty="0"/>
              <a:t>    } 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b="1" dirty="0" smtClean="0"/>
              <a:t>class</a:t>
            </a:r>
            <a:r>
              <a:rPr lang="en-US" dirty="0"/>
              <a:t> Test {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</a:t>
            </a:r>
            <a:br>
              <a:rPr lang="en-US" dirty="0"/>
            </a:br>
            <a:r>
              <a:rPr lang="en-US" dirty="0"/>
              <a:t>        List&lt;Integer&gt; </a:t>
            </a:r>
            <a:r>
              <a:rPr lang="en-US" dirty="0" err="1"/>
              <a:t>intList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intList.add</a:t>
            </a:r>
            <a:r>
              <a:rPr lang="en-US" dirty="0"/>
              <a:t>(1); 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intList.add</a:t>
            </a:r>
            <a:r>
              <a:rPr lang="en-US" dirty="0"/>
              <a:t>(2); 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Список до обработки </a:t>
            </a:r>
            <a:r>
              <a:rPr lang="ru-RU" dirty="0" err="1"/>
              <a:t>дженерик</a:t>
            </a:r>
            <a:r>
              <a:rPr lang="ru-RU" dirty="0"/>
              <a:t>-методом: " + </a:t>
            </a:r>
            <a:r>
              <a:rPr lang="en-US" dirty="0" err="1"/>
              <a:t>intList</a:t>
            </a:r>
            <a:r>
              <a:rPr lang="en-US" dirty="0"/>
              <a:t>); 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>
                <a:solidFill>
                  <a:srgbClr val="00B050"/>
                </a:solidFill>
              </a:rPr>
              <a:t>Utilities.fill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intList</a:t>
            </a:r>
            <a:r>
              <a:rPr lang="en-US" dirty="0">
                <a:solidFill>
                  <a:srgbClr val="00B050"/>
                </a:solidFill>
              </a:rPr>
              <a:t>, 0);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Список после обработки </a:t>
            </a:r>
            <a:r>
              <a:rPr lang="ru-RU" dirty="0" err="1"/>
              <a:t>дженерик</a:t>
            </a:r>
            <a:r>
              <a:rPr lang="ru-RU" dirty="0"/>
              <a:t>-методом: " </a:t>
            </a:r>
            <a:br>
              <a:rPr lang="ru-RU" dirty="0"/>
            </a:br>
            <a:r>
              <a:rPr lang="ru-RU" dirty="0"/>
              <a:t>                + </a:t>
            </a:r>
            <a:r>
              <a:rPr lang="en-US" dirty="0" err="1"/>
              <a:t>intList</a:t>
            </a:r>
            <a:r>
              <a:rPr lang="en-US" dirty="0"/>
              <a:t>); </a:t>
            </a:r>
            <a:br>
              <a:rPr lang="en-US" dirty="0"/>
            </a:br>
            <a:r>
              <a:rPr lang="en-US" dirty="0"/>
              <a:t>    } </a:t>
            </a:r>
            <a:br>
              <a:rPr lang="en-US" dirty="0"/>
            </a:br>
            <a:r>
              <a:rPr lang="en-US" dirty="0"/>
              <a:t>} </a:t>
            </a:r>
            <a:endParaRPr lang="en-US" dirty="0" smtClean="0">
              <a:solidFill>
                <a:srgbClr val="FF0000"/>
              </a:solidFill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33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Вопрос по использованию  </a:t>
            </a:r>
            <a:r>
              <a:rPr lang="en-US" sz="2000" dirty="0" smtClean="0"/>
              <a:t>generics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101484"/>
            <a:ext cx="8269296" cy="547260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2400" dirty="0"/>
              <a:t>какая (-</a:t>
            </a:r>
            <a:r>
              <a:rPr lang="ru-RU" sz="2400" dirty="0" err="1"/>
              <a:t>ие</a:t>
            </a:r>
            <a:r>
              <a:rPr lang="ru-RU" sz="2400" dirty="0"/>
              <a:t>) из нижеприведённых строк откомпилируется без проблем?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1</a:t>
            </a:r>
            <a:r>
              <a:rPr lang="en-US" sz="2400" dirty="0"/>
              <a:t>. List&lt;Integer&gt; list = </a:t>
            </a:r>
            <a:r>
              <a:rPr lang="en-US" sz="2400" b="1" dirty="0"/>
              <a:t>new</a:t>
            </a:r>
            <a:r>
              <a:rPr lang="en-US" sz="2400" dirty="0"/>
              <a:t> List&lt;Integer&gt;(); </a:t>
            </a:r>
            <a:br>
              <a:rPr lang="en-US" sz="2400" dirty="0"/>
            </a:br>
            <a:r>
              <a:rPr lang="en-US" sz="2400" dirty="0"/>
              <a:t>2. List&lt;Integer&gt; list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ArrayList</a:t>
            </a:r>
            <a:r>
              <a:rPr lang="en-US" sz="2400" dirty="0"/>
              <a:t>&lt;Integer&gt;(); </a:t>
            </a:r>
            <a:br>
              <a:rPr lang="en-US" sz="2400" dirty="0"/>
            </a:br>
            <a:r>
              <a:rPr lang="en-US" sz="2400" dirty="0"/>
              <a:t>3. List&lt;Number&gt; list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ArrayList</a:t>
            </a:r>
            <a:r>
              <a:rPr lang="en-US" sz="2400" dirty="0"/>
              <a:t>&lt;Integer&gt;(); </a:t>
            </a:r>
            <a:br>
              <a:rPr lang="en-US" sz="2400" dirty="0"/>
            </a:br>
            <a:r>
              <a:rPr lang="en-US" sz="2400" dirty="0"/>
              <a:t>4. List&lt;Integer&gt; list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ArrayList</a:t>
            </a:r>
            <a:r>
              <a:rPr lang="en-US" sz="2400" dirty="0"/>
              <a:t>&lt;Number&gt;();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228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Wildcards (</a:t>
            </a:r>
            <a:r>
              <a:rPr lang="ru-RU" sz="2000" b="1" dirty="0"/>
              <a:t>Маски)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2686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95536" y="980728"/>
            <a:ext cx="8493704" cy="555231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dirty="0" smtClean="0"/>
              <a:t>//</a:t>
            </a:r>
            <a:r>
              <a:rPr lang="ru-RU" sz="2400" dirty="0" smtClean="0"/>
              <a:t>Ошибка компиляции</a:t>
            </a:r>
            <a:r>
              <a:rPr lang="en-US" sz="2400" dirty="0" smtClean="0"/>
              <a:t> (</a:t>
            </a:r>
            <a:r>
              <a:rPr lang="ru-RU" sz="2400" dirty="0" smtClean="0"/>
              <a:t>нарушение </a:t>
            </a:r>
            <a:r>
              <a:rPr lang="ru-RU" sz="2400" dirty="0" err="1" smtClean="0"/>
              <a:t>типобезопасности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List&lt;Number</a:t>
            </a:r>
            <a:r>
              <a:rPr lang="en-US" sz="2400" dirty="0">
                <a:solidFill>
                  <a:srgbClr val="FF0000"/>
                </a:solidFill>
              </a:rPr>
              <a:t>&gt; </a:t>
            </a:r>
            <a:r>
              <a:rPr lang="en-US" sz="2400" dirty="0" err="1">
                <a:solidFill>
                  <a:srgbClr val="FF0000"/>
                </a:solidFill>
              </a:rPr>
              <a:t>intList</a:t>
            </a:r>
            <a:r>
              <a:rPr lang="en-US" sz="2400" dirty="0">
                <a:solidFill>
                  <a:srgbClr val="FF0000"/>
                </a:solidFill>
              </a:rPr>
              <a:t> = 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 err="1">
                <a:solidFill>
                  <a:srgbClr val="FF0000"/>
                </a:solidFill>
              </a:rPr>
              <a:t>ArrayList</a:t>
            </a:r>
            <a:r>
              <a:rPr lang="en-US" sz="2400" dirty="0">
                <a:solidFill>
                  <a:srgbClr val="FF0000"/>
                </a:solidFill>
              </a:rPr>
              <a:t>&lt;Integer</a:t>
            </a:r>
            <a:r>
              <a:rPr lang="en-US" sz="2400" dirty="0" smtClean="0">
                <a:solidFill>
                  <a:srgbClr val="FF0000"/>
                </a:solidFill>
              </a:rPr>
              <a:t>&gt;();</a:t>
            </a:r>
            <a:r>
              <a:rPr lang="ru-RU" sz="2400" dirty="0" smtClean="0">
                <a:solidFill>
                  <a:srgbClr val="FF0000"/>
                </a:solidFill>
              </a:rPr>
              <a:t/>
            </a:r>
            <a:br>
              <a:rPr lang="ru-RU" sz="2400" dirty="0" smtClean="0">
                <a:solidFill>
                  <a:srgbClr val="FF0000"/>
                </a:solidFill>
              </a:rPr>
            </a:br>
            <a:r>
              <a:rPr lang="ru-RU" sz="2400" dirty="0" smtClean="0">
                <a:solidFill>
                  <a:srgbClr val="FF0000"/>
                </a:solidFill>
              </a:rPr>
              <a:t/>
            </a:r>
            <a:br>
              <a:rPr lang="ru-RU" sz="2400" dirty="0" smtClean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ru-RU" kern="0" dirty="0" smtClean="0">
                <a:latin typeface="+mj-lt"/>
              </a:rPr>
              <a:t/>
            </a:r>
            <a:br>
              <a:rPr lang="ru-RU" kern="0" dirty="0" smtClean="0">
                <a:latin typeface="+mj-lt"/>
              </a:rPr>
            </a:b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032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Wildcards (</a:t>
            </a:r>
            <a:r>
              <a:rPr lang="ru-RU" sz="2000" b="1" dirty="0" smtClean="0"/>
              <a:t>Маски)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395536" y="980728"/>
            <a:ext cx="8493704" cy="555231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dirty="0" smtClean="0"/>
              <a:t>//</a:t>
            </a:r>
            <a:r>
              <a:rPr lang="ru-RU" sz="2400" dirty="0" smtClean="0"/>
              <a:t>Этот код скомпилируется</a:t>
            </a:r>
          </a:p>
          <a:p>
            <a:r>
              <a:rPr lang="en-US" sz="2400" dirty="0">
                <a:solidFill>
                  <a:srgbClr val="FFC000"/>
                </a:solidFill>
              </a:rPr>
              <a:t>List&lt;?&gt; </a:t>
            </a:r>
            <a:r>
              <a:rPr lang="en-US" sz="2400" dirty="0" err="1">
                <a:solidFill>
                  <a:srgbClr val="FFC000"/>
                </a:solidFill>
              </a:rPr>
              <a:t>intList</a:t>
            </a:r>
            <a:r>
              <a:rPr lang="en-US" sz="2400" dirty="0">
                <a:solidFill>
                  <a:srgbClr val="FFC000"/>
                </a:solidFill>
              </a:rPr>
              <a:t> = </a:t>
            </a:r>
            <a:r>
              <a:rPr lang="en-US" sz="2400" b="1" dirty="0">
                <a:solidFill>
                  <a:srgbClr val="FFC000"/>
                </a:solidFill>
              </a:rPr>
              <a:t>new</a:t>
            </a:r>
            <a:r>
              <a:rPr lang="en-US" sz="2400" dirty="0">
                <a:solidFill>
                  <a:srgbClr val="FFC000"/>
                </a:solidFill>
              </a:rPr>
              <a:t> </a:t>
            </a:r>
            <a:r>
              <a:rPr lang="en-US" sz="2400" dirty="0" err="1">
                <a:solidFill>
                  <a:srgbClr val="FFC000"/>
                </a:solidFill>
              </a:rPr>
              <a:t>ArrayList</a:t>
            </a:r>
            <a:r>
              <a:rPr lang="en-US" sz="2400" dirty="0">
                <a:solidFill>
                  <a:srgbClr val="FFC000"/>
                </a:solidFill>
              </a:rPr>
              <a:t>&lt;Integer</a:t>
            </a:r>
            <a:r>
              <a:rPr lang="en-US" sz="2400" dirty="0" smtClean="0">
                <a:solidFill>
                  <a:srgbClr val="FFC000"/>
                </a:solidFill>
              </a:rPr>
              <a:t>&gt;();</a:t>
            </a:r>
            <a:endParaRPr lang="ru-RU" sz="2400" dirty="0" smtClean="0">
              <a:solidFill>
                <a:srgbClr val="FFC000"/>
              </a:solidFill>
            </a:endParaRPr>
          </a:p>
          <a:p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kern="0" dirty="0" smtClean="0">
                <a:latin typeface="+mj-lt"/>
              </a:rPr>
              <a:t>Однако при попытке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intList.add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dirty="0">
                <a:solidFill>
                  <a:srgbClr val="FF0000"/>
                </a:solidFill>
              </a:rPr>
              <a:t> Integer(10)); 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Получим ошибку компиляции</a:t>
            </a:r>
          </a:p>
          <a:p>
            <a:endParaRPr lang="ru-RU" sz="2400" dirty="0" smtClean="0"/>
          </a:p>
          <a:p>
            <a:r>
              <a:rPr lang="ru-RU" sz="2400" dirty="0"/>
              <a:t>При использовании маски </a:t>
            </a:r>
            <a:r>
              <a:rPr lang="en-US" sz="2400" dirty="0"/>
              <a:t>&lt;?&gt; </a:t>
            </a:r>
            <a:r>
              <a:rPr lang="ru-RU" sz="2400" dirty="0"/>
              <a:t>мы не знаем, какого типа аргумент может быть передан.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List&lt;? 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uper Integer&gt; </a:t>
            </a:r>
            <a:r>
              <a:rPr lang="en-US" sz="2400" dirty="0" err="1" smtClean="0">
                <a:solidFill>
                  <a:srgbClr val="00B050"/>
                </a:solidFill>
              </a:rPr>
              <a:t>intList</a:t>
            </a:r>
            <a:r>
              <a:rPr lang="en-US" sz="2400" dirty="0" smtClean="0">
                <a:solidFill>
                  <a:srgbClr val="00B050"/>
                </a:solidFill>
              </a:rPr>
              <a:t> = </a:t>
            </a:r>
            <a:r>
              <a:rPr lang="en-US" sz="2400" b="1" dirty="0" smtClean="0">
                <a:solidFill>
                  <a:srgbClr val="00B050"/>
                </a:solidFill>
              </a:rPr>
              <a:t>new</a:t>
            </a:r>
            <a:r>
              <a:rPr lang="en-US" sz="2400" dirty="0" smtClean="0">
                <a:solidFill>
                  <a:srgbClr val="00B050"/>
                </a:solidFill>
              </a:rPr>
              <a:t> </a:t>
            </a:r>
            <a:r>
              <a:rPr lang="en-US" sz="2400" dirty="0" err="1" smtClean="0">
                <a:solidFill>
                  <a:srgbClr val="00B050"/>
                </a:solidFill>
              </a:rPr>
              <a:t>ArrayList</a:t>
            </a:r>
            <a:r>
              <a:rPr lang="en-US" sz="2400" dirty="0" smtClean="0">
                <a:solidFill>
                  <a:srgbClr val="00B050"/>
                </a:solidFill>
              </a:rPr>
              <a:t>&lt;Integer&gt;();</a:t>
            </a:r>
            <a:endParaRPr lang="ru-RU" sz="2400" dirty="0" smtClean="0">
              <a:solidFill>
                <a:srgbClr val="00B050"/>
              </a:solidFill>
            </a:endParaRPr>
          </a:p>
          <a:p>
            <a:r>
              <a:rPr lang="en-US" sz="2400" dirty="0" err="1" smtClean="0">
                <a:solidFill>
                  <a:srgbClr val="00B050"/>
                </a:solidFill>
              </a:rPr>
              <a:t>intList.add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new</a:t>
            </a:r>
            <a:r>
              <a:rPr lang="en-US" sz="2400" dirty="0" smtClean="0">
                <a:solidFill>
                  <a:srgbClr val="00B050"/>
                </a:solidFill>
              </a:rPr>
              <a:t> Integer(10)); </a:t>
            </a:r>
            <a:endParaRPr lang="ru-RU" sz="2400" dirty="0" smtClean="0">
              <a:solidFill>
                <a:srgbClr val="00B05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ru-RU" kern="0" dirty="0" smtClean="0">
                <a:latin typeface="+mj-lt"/>
              </a:rPr>
              <a:t/>
            </a:r>
            <a:br>
              <a:rPr lang="ru-RU" kern="0" dirty="0" smtClean="0">
                <a:latin typeface="+mj-lt"/>
              </a:rPr>
            </a:b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0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ограниченные маски (</a:t>
            </a:r>
            <a:r>
              <a:rPr lang="en-US" sz="2000" dirty="0" smtClean="0"/>
              <a:t>Bounded wildcards)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323528" y="1421040"/>
            <a:ext cx="8565712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dirty="0" smtClean="0"/>
              <a:t>(</a:t>
            </a:r>
            <a:r>
              <a:rPr lang="en-US" sz="2400" dirty="0"/>
              <a:t>PECS Producer Extends Consumer Super)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en-US" sz="2400" b="1" dirty="0"/>
              <a:t>&lt;? extends T</a:t>
            </a:r>
            <a:r>
              <a:rPr lang="en-US" sz="2400" b="1" dirty="0" smtClean="0"/>
              <a:t>&gt;</a:t>
            </a:r>
            <a:endParaRPr lang="ru-RU" sz="2400" b="1" dirty="0" smtClean="0"/>
          </a:p>
          <a:p>
            <a:endParaRPr lang="ru-RU" sz="2400" dirty="0"/>
          </a:p>
          <a:p>
            <a:r>
              <a:rPr lang="en-US" sz="2400" b="1" dirty="0" smtClean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Double sum(List&lt;? </a:t>
            </a:r>
            <a:r>
              <a:rPr lang="en-US" sz="2400" b="1" dirty="0"/>
              <a:t>extends</a:t>
            </a:r>
            <a:r>
              <a:rPr lang="en-US" sz="2400" dirty="0"/>
              <a:t> Number&gt; </a:t>
            </a:r>
            <a:r>
              <a:rPr lang="en-US" sz="2400" dirty="0" err="1"/>
              <a:t>numList</a:t>
            </a:r>
            <a:r>
              <a:rPr lang="en-US" sz="2400" dirty="0"/>
              <a:t>) { </a:t>
            </a:r>
            <a:br>
              <a:rPr lang="en-US" sz="2400" dirty="0"/>
            </a:br>
            <a:r>
              <a:rPr lang="en-US" sz="2400" dirty="0"/>
              <a:t>    Double result = 0.0; 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b="1" dirty="0"/>
              <a:t>for</a:t>
            </a:r>
            <a:r>
              <a:rPr lang="en-US" sz="2400" dirty="0"/>
              <a:t> (Number </a:t>
            </a:r>
            <a:r>
              <a:rPr lang="en-US" sz="2400" dirty="0" err="1"/>
              <a:t>num</a:t>
            </a:r>
            <a:r>
              <a:rPr lang="en-US" sz="2400" dirty="0"/>
              <a:t> : </a:t>
            </a:r>
            <a:r>
              <a:rPr lang="en-US" sz="2400" dirty="0" err="1"/>
              <a:t>numList</a:t>
            </a:r>
            <a:r>
              <a:rPr lang="en-US" sz="2400" dirty="0"/>
              <a:t>) { </a:t>
            </a:r>
            <a:br>
              <a:rPr lang="en-US" sz="2400" dirty="0"/>
            </a:br>
            <a:r>
              <a:rPr lang="en-US" sz="2400" dirty="0"/>
              <a:t>        result += </a:t>
            </a:r>
            <a:r>
              <a:rPr lang="en-US" sz="2400" dirty="0" err="1"/>
              <a:t>num.doubleValue</a:t>
            </a:r>
            <a:r>
              <a:rPr lang="en-US" sz="2400" dirty="0"/>
              <a:t>(); </a:t>
            </a:r>
            <a:br>
              <a:rPr lang="en-US" sz="2400" dirty="0"/>
            </a:br>
            <a:r>
              <a:rPr lang="en-US" sz="2400" dirty="0"/>
              <a:t>    } 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b="1" dirty="0"/>
              <a:t>return</a:t>
            </a:r>
            <a:r>
              <a:rPr lang="en-US" sz="2400" dirty="0"/>
              <a:t> result; </a:t>
            </a:r>
            <a:br>
              <a:rPr lang="en-US" sz="2400" dirty="0"/>
            </a:br>
            <a:r>
              <a:rPr lang="en-US" sz="2400" dirty="0"/>
              <a:t>} </a:t>
            </a:r>
            <a:endParaRPr lang="ru-RU" sz="2400" dirty="0" smtClean="0"/>
          </a:p>
          <a:p>
            <a:endParaRPr lang="ru-RU" sz="20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30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&lt;? super T&gt;</a:t>
            </a:r>
            <a:endParaRPr lang="ru-RU" sz="2000" b="1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101484"/>
            <a:ext cx="8269296" cy="547260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lass Test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…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en-US" sz="2000" b="1" dirty="0" smtClean="0"/>
              <a:t>public </a:t>
            </a:r>
            <a:r>
              <a:rPr lang="en-US" sz="2000" b="1" dirty="0"/>
              <a:t>static </a:t>
            </a:r>
            <a:r>
              <a:rPr lang="en-US" sz="2000" dirty="0"/>
              <a:t>&lt;T&gt; void </a:t>
            </a:r>
            <a:r>
              <a:rPr lang="en-US" sz="2000" dirty="0" err="1" smtClean="0"/>
              <a:t>addValue</a:t>
            </a:r>
            <a:r>
              <a:rPr lang="en-US" sz="2000" dirty="0" smtClean="0"/>
              <a:t>(List</a:t>
            </a:r>
            <a:r>
              <a:rPr lang="en-US" sz="2000" dirty="0"/>
              <a:t>&lt;? </a:t>
            </a:r>
            <a:r>
              <a:rPr lang="en-US" sz="2000" b="1" dirty="0"/>
              <a:t>super</a:t>
            </a:r>
            <a:r>
              <a:rPr lang="en-US" sz="2000" dirty="0"/>
              <a:t> T&gt;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 smtClean="0"/>
              <a:t>T value) </a:t>
            </a:r>
            <a:r>
              <a:rPr lang="en-US" sz="2000" dirty="0"/>
              <a:t>{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/>
              <a:t>list.add</a:t>
            </a:r>
            <a:r>
              <a:rPr lang="en-US" sz="2000" dirty="0" smtClean="0"/>
              <a:t>(value);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}</a:t>
            </a:r>
            <a:endParaRPr lang="en-US" sz="2000" dirty="0"/>
          </a:p>
          <a:p>
            <a:endParaRPr lang="en-US" sz="2000" dirty="0" smtClean="0"/>
          </a:p>
          <a:p>
            <a:r>
              <a:rPr lang="ru-RU" sz="2000" dirty="0" smtClean="0"/>
              <a:t>Использование </a:t>
            </a:r>
          </a:p>
          <a:p>
            <a:r>
              <a:rPr lang="en-US" dirty="0" smtClean="0"/>
              <a:t>List&lt;Number&gt; list 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Test.&lt;Number&gt; </a:t>
            </a:r>
            <a:r>
              <a:rPr lang="en-US" dirty="0" err="1" smtClean="0"/>
              <a:t>addValue</a:t>
            </a:r>
            <a:r>
              <a:rPr lang="en-US" dirty="0" smtClean="0"/>
              <a:t>(list, new Integer(1));</a:t>
            </a:r>
          </a:p>
          <a:p>
            <a:r>
              <a:rPr lang="en-US" dirty="0" smtClean="0"/>
              <a:t>Test.&lt;</a:t>
            </a:r>
            <a:r>
              <a:rPr lang="en-US" dirty="0"/>
              <a:t>Number&gt; </a:t>
            </a:r>
            <a:r>
              <a:rPr lang="en-US" dirty="0" err="1"/>
              <a:t>addValue</a:t>
            </a:r>
            <a:r>
              <a:rPr lang="en-US" dirty="0"/>
              <a:t>(list, new </a:t>
            </a:r>
            <a:r>
              <a:rPr lang="en-US" dirty="0" smtClean="0"/>
              <a:t>Double(2));</a:t>
            </a: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88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Пример </a:t>
            </a:r>
            <a:r>
              <a:rPr lang="en-US" sz="2000" dirty="0" smtClean="0"/>
              <a:t>&lt;? super T&gt;</a:t>
            </a:r>
            <a:r>
              <a:rPr lang="ru-RU" sz="2000" dirty="0" smtClean="0"/>
              <a:t> и </a:t>
            </a:r>
            <a:r>
              <a:rPr lang="en-US" sz="2000" dirty="0" smtClean="0"/>
              <a:t>&lt;? extends T&gt;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19944" y="14210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67544" y="1101484"/>
            <a:ext cx="8269296" cy="547260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000" b="1" dirty="0"/>
              <a:t>public class </a:t>
            </a:r>
            <a:r>
              <a:rPr lang="en-US" sz="2000" dirty="0" err="1" smtClean="0"/>
              <a:t>CollectionsUtil</a:t>
            </a:r>
            <a:r>
              <a:rPr lang="en-US" sz="2000" dirty="0" smtClean="0"/>
              <a:t> { </a:t>
            </a:r>
            <a:endParaRPr lang="ru-RU" sz="2000" dirty="0" smtClean="0"/>
          </a:p>
          <a:p>
            <a:r>
              <a:rPr lang="en-US" sz="2000" b="1" dirty="0" smtClean="0"/>
              <a:t>	public </a:t>
            </a:r>
            <a:r>
              <a:rPr lang="en-US" sz="2000" b="1" dirty="0"/>
              <a:t>static </a:t>
            </a:r>
            <a:r>
              <a:rPr lang="en-US" sz="2000" dirty="0"/>
              <a:t>&lt;T&gt; void copy(List&lt;? </a:t>
            </a:r>
            <a:r>
              <a:rPr lang="en-US" sz="2000" b="1" dirty="0"/>
              <a:t>super</a:t>
            </a:r>
            <a:r>
              <a:rPr lang="en-US" sz="2000" dirty="0"/>
              <a:t> T&gt; </a:t>
            </a:r>
            <a:r>
              <a:rPr lang="en-US" sz="2000" dirty="0" err="1"/>
              <a:t>dest</a:t>
            </a:r>
            <a:r>
              <a:rPr lang="en-US" sz="2000" dirty="0"/>
              <a:t>, List&lt;? </a:t>
            </a:r>
            <a:r>
              <a:rPr lang="en-US" sz="2000" b="1" dirty="0"/>
              <a:t>extends</a:t>
            </a:r>
            <a:r>
              <a:rPr lang="en-US" sz="2000" dirty="0"/>
              <a:t> T&gt; </a:t>
            </a:r>
            <a:r>
              <a:rPr lang="en-US" sz="2000" dirty="0" err="1"/>
              <a:t>src</a:t>
            </a:r>
            <a:r>
              <a:rPr lang="en-US" sz="2000" dirty="0"/>
              <a:t>) { </a:t>
            </a:r>
            <a:endParaRPr lang="en-US" sz="2000" dirty="0" smtClean="0"/>
          </a:p>
          <a:p>
            <a:r>
              <a:rPr lang="en-US" sz="2000" dirty="0" smtClean="0"/>
              <a:t>		for 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src.size</a:t>
            </a:r>
            <a:r>
              <a:rPr lang="en-US" sz="2000" dirty="0"/>
              <a:t>();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dest.set</a:t>
            </a:r>
            <a:r>
              <a:rPr lang="en-US" sz="2000" dirty="0" smtClean="0"/>
              <a:t>(</a:t>
            </a:r>
            <a:r>
              <a:rPr lang="en-US" sz="2000" dirty="0" err="1" smtClean="0"/>
              <a:t>i,src.get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/>
              <a:t>)); </a:t>
            </a:r>
            <a:endParaRPr lang="en-US" sz="2000" dirty="0" smtClean="0"/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579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Вопросы для самоконтроля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101484"/>
            <a:ext cx="8269296" cy="547260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52860" y="1085368"/>
            <a:ext cx="8269296" cy="5472608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Как параметризировать класс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Как параметризировать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Использование </a:t>
            </a:r>
            <a:r>
              <a:rPr lang="en-US" sz="2400" dirty="0" smtClean="0"/>
              <a:t>&lt;? </a:t>
            </a:r>
            <a:r>
              <a:rPr lang="en-US" sz="2400" dirty="0"/>
              <a:t>s</a:t>
            </a:r>
            <a:r>
              <a:rPr lang="en-US" sz="2400" dirty="0" smtClean="0"/>
              <a:t>uper 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Использование </a:t>
            </a:r>
            <a:r>
              <a:rPr lang="en-US" sz="2400" dirty="0"/>
              <a:t>&lt;? </a:t>
            </a:r>
            <a:r>
              <a:rPr lang="en-US" sz="2400" dirty="0" smtClean="0"/>
              <a:t>extends </a:t>
            </a:r>
            <a:r>
              <a:rPr lang="en-US" sz="2400" dirty="0"/>
              <a:t>T</a:t>
            </a:r>
            <a:r>
              <a:rPr lang="en-US" sz="2400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746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Задание для самоконтроля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101484"/>
            <a:ext cx="8269296" cy="547260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2400" dirty="0" smtClean="0"/>
              <a:t>Необходимо написать свой </a:t>
            </a:r>
            <a:r>
              <a:rPr lang="en-US" sz="2400" dirty="0" err="1"/>
              <a:t>LinkedList</a:t>
            </a:r>
            <a:r>
              <a:rPr lang="ru-RU" sz="2400" dirty="0"/>
              <a:t> </a:t>
            </a:r>
            <a:endParaRPr lang="ru-RU" sz="2400" dirty="0" smtClean="0"/>
          </a:p>
          <a:p>
            <a:r>
              <a:rPr lang="ru-RU" sz="2400" dirty="0" smtClean="0"/>
              <a:t>Методы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add(E</a:t>
            </a:r>
            <a:r>
              <a:rPr lang="en-US" sz="2400" dirty="0"/>
              <a:t> e</a:t>
            </a:r>
            <a:r>
              <a:rPr lang="en-US" sz="2400" dirty="0" smtClean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</a:t>
            </a:r>
            <a:r>
              <a:rPr lang="en-US" sz="2400" dirty="0" err="1"/>
              <a:t>int</a:t>
            </a:r>
            <a:r>
              <a:rPr lang="en-US" sz="2400" dirty="0"/>
              <a:t> index, </a:t>
            </a:r>
            <a:r>
              <a:rPr lang="en-US" sz="2400" dirty="0" smtClean="0"/>
              <a:t>E</a:t>
            </a:r>
            <a:r>
              <a:rPr lang="en-US" sz="2400" dirty="0"/>
              <a:t> </a:t>
            </a:r>
            <a:r>
              <a:rPr lang="en-US" sz="2400" dirty="0" smtClean="0"/>
              <a:t>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 get(</a:t>
            </a:r>
            <a:r>
              <a:rPr lang="en-US" sz="2400" dirty="0" err="1" smtClean="0"/>
              <a:t>int</a:t>
            </a:r>
            <a:r>
              <a:rPr lang="en-US" sz="2400" dirty="0"/>
              <a:t> </a:t>
            </a:r>
            <a:r>
              <a:rPr lang="en-US" sz="2400" dirty="0" smtClean="0"/>
              <a:t>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 </a:t>
            </a:r>
            <a:r>
              <a:rPr lang="en-US" sz="2400" dirty="0"/>
              <a:t>remove(</a:t>
            </a:r>
            <a:r>
              <a:rPr lang="en-US" sz="2400" dirty="0" err="1"/>
              <a:t>int</a:t>
            </a:r>
            <a:r>
              <a:rPr lang="en-US" sz="2400" dirty="0"/>
              <a:t> index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Iterator&lt;E&gt; iterator</a:t>
            </a:r>
            <a:r>
              <a:rPr lang="en-US" sz="2400" dirty="0" smtClean="0"/>
              <a:t>()</a:t>
            </a:r>
          </a:p>
          <a:p>
            <a:endParaRPr lang="en-US" sz="2400" dirty="0"/>
          </a:p>
          <a:p>
            <a:r>
              <a:rPr lang="ru-RU" sz="2400" dirty="0"/>
              <a:t>с использованием </a:t>
            </a:r>
            <a:r>
              <a:rPr lang="en-US" sz="2400" dirty="0" smtClean="0"/>
              <a:t>wildcards: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 smtClean="0"/>
              <a:t>addAll</a:t>
            </a:r>
            <a:r>
              <a:rPr lang="en-US" sz="2400" dirty="0" smtClean="0"/>
              <a:t>(Collection 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</a:t>
            </a:r>
            <a:r>
              <a:rPr lang="en-US" sz="2400" dirty="0" err="1" smtClean="0"/>
              <a:t>oolean</a:t>
            </a:r>
            <a:r>
              <a:rPr lang="en-US" sz="2400" dirty="0" smtClean="0"/>
              <a:t> copy(</a:t>
            </a:r>
            <a:r>
              <a:rPr lang="en-US" sz="2400" dirty="0"/>
              <a:t>Collection c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ru-RU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FF0000"/>
              </a:solidFill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11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1043BE8-9F55-4432-8F09-04FA14E4A90C}" type="slidenum">
              <a:rPr lang="ru-RU" sz="1000">
                <a:solidFill>
                  <a:srgbClr val="808080"/>
                </a:solidFill>
                <a:latin typeface="Georgia"/>
              </a:rPr>
              <a:t>2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22948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Цели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67544" y="12686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8" algn="l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2400" kern="0" dirty="0" smtClean="0">
                <a:solidFill>
                  <a:schemeClr val="tx1"/>
                </a:solidFill>
                <a:latin typeface="+mj-lt"/>
              </a:rPr>
              <a:t>Ознакомиться с </a:t>
            </a:r>
            <a:r>
              <a:rPr lang="en-US" sz="2400" kern="0" dirty="0" smtClean="0">
                <a:solidFill>
                  <a:schemeClr val="tx1"/>
                </a:solidFill>
                <a:latin typeface="+mj-lt"/>
              </a:rPr>
              <a:t>Java Generics</a:t>
            </a:r>
            <a:endParaRPr lang="ru-RU" sz="2400" kern="0" dirty="0" smtClean="0">
              <a:solidFill>
                <a:schemeClr val="tx1"/>
              </a:solidFill>
              <a:latin typeface="+mj-lt"/>
            </a:endParaRPr>
          </a:p>
          <a:p>
            <a:pPr marL="0" lvl="8" algn="l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400" kern="0" dirty="0" smtClean="0">
                <a:solidFill>
                  <a:schemeClr val="tx1"/>
                </a:solidFill>
                <a:latin typeface="+mj-lt"/>
              </a:rPr>
              <a:t> Изучить правила использования</a:t>
            </a:r>
          </a:p>
          <a:p>
            <a:pPr marL="0" lvl="8" algn="l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400" kern="0" dirty="0" smtClean="0">
                <a:latin typeface="+mj-lt"/>
              </a:rPr>
              <a:t>Использование масок (</a:t>
            </a:r>
            <a:r>
              <a:rPr lang="en-US" sz="2400" kern="0" dirty="0" smtClean="0">
                <a:latin typeface="+mj-lt"/>
              </a:rPr>
              <a:t>Wildcards</a:t>
            </a:r>
            <a:r>
              <a:rPr lang="ru-RU" sz="2400" kern="0" dirty="0" smtClean="0">
                <a:latin typeface="+mj-lt"/>
              </a:rPr>
              <a:t>)</a:t>
            </a:r>
            <a:endParaRPr lang="en-US" sz="2400" kern="0" dirty="0" smtClean="0">
              <a:solidFill>
                <a:schemeClr val="tx1"/>
              </a:solidFill>
              <a:latin typeface="+mj-lt"/>
            </a:endParaRPr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400" kern="0" dirty="0" smtClean="0">
                <a:solidFill>
                  <a:schemeClr val="tx1"/>
                </a:solidFill>
                <a:latin typeface="+mj-lt"/>
              </a:rPr>
              <a:t> Применить на практике свои знания о </a:t>
            </a:r>
            <a:r>
              <a:rPr lang="en-US" sz="2400" kern="0" dirty="0"/>
              <a:t>Java Generics</a:t>
            </a:r>
            <a:endParaRPr lang="ru-RU" sz="2400" kern="0" dirty="0" smtClean="0">
              <a:solidFill>
                <a:schemeClr val="tx1"/>
              </a:solidFill>
              <a:latin typeface="+mj-lt"/>
            </a:endParaRPr>
          </a:p>
          <a:p>
            <a:pPr marL="0" lvl="5" algn="ctr">
              <a:lnSpc>
                <a:spcPct val="200000"/>
              </a:lnSpc>
              <a:buClr>
                <a:schemeClr val="accent3">
                  <a:lumMod val="50000"/>
                </a:schemeClr>
              </a:buClr>
            </a:pPr>
            <a:endParaRPr lang="en-US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903000" y="63813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2A14AAF-5E88-4C11-888D-C9DC817553F2}" type="slidenum">
              <a:rPr lang="ru-RU" sz="1000">
                <a:solidFill>
                  <a:srgbClr val="808080"/>
                </a:solidFill>
                <a:latin typeface="Georgia"/>
              </a:r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Введение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2686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5">
              <a:lnSpc>
                <a:spcPct val="2000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b="1" dirty="0"/>
              <a:t>Обобщённое программирование</a:t>
            </a:r>
            <a:r>
              <a:rPr lang="ru-RU" sz="2400" dirty="0"/>
              <a:t> — это такой подход к описанию данных и алгоритмов, который позволяет их использовать с различными типами данных без изменения их описания.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Generics </a:t>
            </a:r>
            <a:r>
              <a:rPr lang="ru-RU" sz="2400" dirty="0"/>
              <a:t>в</a:t>
            </a:r>
            <a:r>
              <a:rPr lang="ru-RU" sz="2400" dirty="0" smtClean="0"/>
              <a:t>ведены с версии </a:t>
            </a:r>
            <a:r>
              <a:rPr lang="en-US" sz="2400" dirty="0" smtClean="0"/>
              <a:t>Java </a:t>
            </a:r>
            <a:r>
              <a:rPr lang="ru-RU" sz="2400" dirty="0" smtClean="0"/>
              <a:t>1.5</a:t>
            </a:r>
          </a:p>
          <a:p>
            <a:pPr marL="0" lvl="5">
              <a:lnSpc>
                <a:spcPct val="2000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b="1" dirty="0" err="1"/>
              <a:t>generics</a:t>
            </a:r>
            <a:r>
              <a:rPr lang="ru-RU" sz="2400" b="1" dirty="0"/>
              <a:t> (</a:t>
            </a:r>
            <a:r>
              <a:rPr lang="ru-RU" sz="2400" b="1" dirty="0" err="1"/>
              <a:t>дженерики</a:t>
            </a:r>
            <a:r>
              <a:rPr lang="ru-RU" sz="2400" b="1" dirty="0"/>
              <a:t>)</a:t>
            </a:r>
            <a:r>
              <a:rPr lang="ru-RU" sz="2400" dirty="0"/>
              <a:t> или &lt;&lt;контейнеры типа T&gt;&gt; — подмножество обобщённого программирования.</a:t>
            </a:r>
            <a:endParaRPr lang="en-US" sz="24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136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До </a:t>
            </a:r>
            <a:r>
              <a:rPr lang="en-US" sz="2000" dirty="0" smtClean="0"/>
              <a:t>generics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2686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51520" y="1421040"/>
            <a:ext cx="863772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dirty="0" smtClean="0"/>
              <a:t>List </a:t>
            </a:r>
            <a:r>
              <a:rPr lang="en-US" sz="2400" dirty="0" err="1" smtClean="0"/>
              <a:t>strList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(); </a:t>
            </a:r>
          </a:p>
          <a:p>
            <a:r>
              <a:rPr lang="en-US" sz="2400" dirty="0" err="1" smtClean="0"/>
              <a:t>strList.add</a:t>
            </a:r>
            <a:r>
              <a:rPr lang="en-US" sz="2400" dirty="0" smtClean="0"/>
              <a:t>("some text");</a:t>
            </a:r>
          </a:p>
          <a:p>
            <a:endParaRPr lang="en-US" sz="2400" dirty="0" smtClean="0"/>
          </a:p>
          <a:p>
            <a:r>
              <a:rPr lang="en-US" sz="2400" dirty="0" smtClean="0"/>
              <a:t>//</a:t>
            </a:r>
            <a:r>
              <a:rPr lang="ru-RU" sz="2400" dirty="0" smtClean="0"/>
              <a:t>ОК, хотя коллекция предназначалась для хранения строк! </a:t>
            </a:r>
            <a:endParaRPr lang="en-US" sz="2400" dirty="0" smtClean="0"/>
          </a:p>
          <a:p>
            <a:r>
              <a:rPr lang="en-US" sz="2400" dirty="0" err="1" smtClean="0"/>
              <a:t>strList.add</a:t>
            </a:r>
            <a:r>
              <a:rPr lang="en-US" sz="2400" dirty="0" smtClean="0"/>
              <a:t>(new Integer(0));</a:t>
            </a:r>
          </a:p>
          <a:p>
            <a:r>
              <a:rPr lang="en-US" sz="2400" dirty="0" smtClean="0"/>
              <a:t>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(String)</a:t>
            </a:r>
            <a:r>
              <a:rPr lang="en-US" sz="2400" dirty="0" err="1" smtClean="0"/>
              <a:t>strList.get</a:t>
            </a:r>
            <a:r>
              <a:rPr lang="en-US" sz="2400" dirty="0" smtClean="0"/>
              <a:t>(0);</a:t>
            </a:r>
          </a:p>
          <a:p>
            <a:endParaRPr lang="en-US" sz="2400" dirty="0" smtClean="0"/>
          </a:p>
          <a:p>
            <a:r>
              <a:rPr lang="en-US" sz="2400" dirty="0" smtClean="0"/>
              <a:t>//</a:t>
            </a:r>
            <a:r>
              <a:rPr lang="ru-RU" sz="2400" dirty="0" smtClean="0"/>
              <a:t>Ошибка приведения типов во время выполнения (</a:t>
            </a:r>
            <a:r>
              <a:rPr lang="en-US" sz="2400" dirty="0" err="1" smtClean="0"/>
              <a:t>ClassCastException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Integer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= (Integer)</a:t>
            </a:r>
            <a:r>
              <a:rPr lang="en-US" sz="2400" dirty="0" err="1" smtClean="0">
                <a:solidFill>
                  <a:srgbClr val="FF0000"/>
                </a:solidFill>
              </a:rPr>
              <a:t>strList.get</a:t>
            </a:r>
            <a:r>
              <a:rPr lang="en-US" sz="2400" dirty="0" smtClean="0">
                <a:solidFill>
                  <a:srgbClr val="FF0000"/>
                </a:solidFill>
              </a:rPr>
              <a:t>(0);</a:t>
            </a:r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295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С использованием </a:t>
            </a:r>
            <a:r>
              <a:rPr lang="en-US" sz="2000" dirty="0" smtClean="0"/>
              <a:t>generics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2686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19944" y="14210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dirty="0" smtClean="0"/>
              <a:t>List</a:t>
            </a:r>
            <a:r>
              <a:rPr lang="en-US" sz="2400" dirty="0" smtClean="0">
                <a:solidFill>
                  <a:srgbClr val="00B050"/>
                </a:solidFill>
              </a:rPr>
              <a:t>&lt;String&gt; </a:t>
            </a:r>
            <a:r>
              <a:rPr lang="en-US" sz="2400" dirty="0" err="1" smtClean="0"/>
              <a:t>strList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ArrayList</a:t>
            </a:r>
            <a:r>
              <a:rPr lang="en-US" sz="2400" dirty="0" smtClean="0">
                <a:solidFill>
                  <a:srgbClr val="00B050"/>
                </a:solidFill>
              </a:rPr>
              <a:t>&lt;String&gt;</a:t>
            </a:r>
            <a:r>
              <a:rPr lang="en-US" sz="2400" dirty="0" smtClean="0"/>
              <a:t>(); </a:t>
            </a:r>
          </a:p>
          <a:p>
            <a:r>
              <a:rPr lang="en-US" sz="2400" dirty="0" err="1" smtClean="0"/>
              <a:t>strList.add</a:t>
            </a:r>
            <a:r>
              <a:rPr lang="en-US" sz="2400" dirty="0" smtClean="0"/>
              <a:t>("some text");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strList.add</a:t>
            </a:r>
            <a:r>
              <a:rPr lang="en-US" sz="2400" dirty="0" smtClean="0">
                <a:solidFill>
                  <a:srgbClr val="FF0000"/>
                </a:solidFill>
              </a:rPr>
              <a:t>(new Integer()); </a:t>
            </a:r>
            <a:r>
              <a:rPr lang="en-US" sz="2400" dirty="0" smtClean="0"/>
              <a:t>// </a:t>
            </a:r>
            <a:r>
              <a:rPr lang="ru-RU" sz="2400" dirty="0" smtClean="0"/>
              <a:t>сообщение об ошибке компилятора</a:t>
            </a:r>
          </a:p>
          <a:p>
            <a:r>
              <a:rPr lang="en-US" sz="2400" dirty="0" smtClean="0"/>
              <a:t>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</a:t>
            </a:r>
            <a:r>
              <a:rPr lang="en-US" sz="2400" dirty="0" err="1" smtClean="0"/>
              <a:t>strList.get</a:t>
            </a:r>
            <a:r>
              <a:rPr lang="en-US" sz="2400" dirty="0" smtClean="0"/>
              <a:t>(0);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Integer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strList.get</a:t>
            </a:r>
            <a:r>
              <a:rPr lang="en-US" sz="2400" dirty="0" smtClean="0">
                <a:solidFill>
                  <a:srgbClr val="FF0000"/>
                </a:solidFill>
              </a:rPr>
              <a:t>(0); </a:t>
            </a:r>
            <a:r>
              <a:rPr lang="en-US" sz="2400" dirty="0" smtClean="0"/>
              <a:t>// </a:t>
            </a:r>
            <a:r>
              <a:rPr lang="ru-RU" sz="2400" dirty="0" smtClean="0"/>
              <a:t>сообщение об ошибке компилятора</a:t>
            </a:r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типов – на этапе компиляции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Отсутствие приведения типов</a:t>
            </a:r>
          </a:p>
          <a:p>
            <a:endParaRPr lang="ru-RU" dirty="0"/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44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«Алмазный» синтаксис </a:t>
            </a:r>
            <a:r>
              <a:rPr lang="en-US" sz="2000" dirty="0" smtClean="0"/>
              <a:t>Diamonds</a:t>
            </a:r>
            <a:endParaRPr lang="ru-RU" sz="20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19944" y="1421040"/>
            <a:ext cx="8269296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dirty="0"/>
              <a:t>Pair&lt;Integer, String&gt; pair = </a:t>
            </a:r>
            <a:r>
              <a:rPr lang="en-US" sz="2400" b="1" dirty="0"/>
              <a:t>new</a:t>
            </a:r>
            <a:r>
              <a:rPr lang="en-US" sz="2400" dirty="0"/>
              <a:t> Pair&lt;Integer, String&gt;(6, " Apr"); </a:t>
            </a:r>
            <a:br>
              <a:rPr lang="en-US" sz="2400" dirty="0"/>
            </a:br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Java 1.7 </a:t>
            </a:r>
            <a:r>
              <a:rPr lang="ru-RU" sz="2400" dirty="0" smtClean="0"/>
              <a:t>введен </a:t>
            </a:r>
            <a:r>
              <a:rPr lang="en-US" sz="2400" dirty="0" smtClean="0"/>
              <a:t>“diamond” operator &lt;&gt;</a:t>
            </a:r>
            <a:r>
              <a:rPr lang="ru-RU" sz="2400" dirty="0" smtClean="0"/>
              <a:t>, с помощью которого можно опустить параметры типа:</a:t>
            </a:r>
          </a:p>
          <a:p>
            <a:endParaRPr lang="en-US" sz="2400" dirty="0" smtClean="0"/>
          </a:p>
          <a:p>
            <a:r>
              <a:rPr lang="en-US" sz="2400" dirty="0">
                <a:solidFill>
                  <a:srgbClr val="00B050"/>
                </a:solidFill>
              </a:rPr>
              <a:t>Pair&lt;Integer, String&gt; pair = </a:t>
            </a:r>
            <a:r>
              <a:rPr lang="en-US" sz="2400" b="1" dirty="0">
                <a:solidFill>
                  <a:srgbClr val="00B050"/>
                </a:solidFill>
              </a:rPr>
              <a:t>new</a:t>
            </a:r>
            <a:r>
              <a:rPr lang="en-US" sz="2400" dirty="0">
                <a:solidFill>
                  <a:srgbClr val="00B050"/>
                </a:solidFill>
              </a:rPr>
              <a:t> Pair&lt;&gt;(6, " Apr"); </a:t>
            </a:r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pPr marL="0" lvl="5">
              <a:buClr>
                <a:schemeClr val="accent3">
                  <a:lumMod val="50000"/>
                </a:schemeClr>
              </a:buClr>
            </a:pP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577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Параметризация класса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980728"/>
            <a:ext cx="8421696" cy="555231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1" dirty="0"/>
              <a:t>public class </a:t>
            </a:r>
            <a:r>
              <a:rPr lang="en-US" sz="2400" dirty="0" smtClean="0"/>
              <a:t>Test </a:t>
            </a:r>
            <a:r>
              <a:rPr lang="en-US" sz="2400" dirty="0"/>
              <a:t>&lt;T&gt;  {</a:t>
            </a:r>
            <a:br>
              <a:rPr lang="en-US" sz="2400" dirty="0"/>
            </a:br>
            <a:r>
              <a:rPr lang="en-US" sz="2400" dirty="0"/>
              <a:t>    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b="1" dirty="0"/>
              <a:t>private</a:t>
            </a:r>
            <a:r>
              <a:rPr lang="en-US" sz="2400" dirty="0"/>
              <a:t> T </a:t>
            </a:r>
            <a:r>
              <a:rPr lang="en-US" sz="2400" dirty="0" err="1" smtClean="0"/>
              <a:t>param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dirty="0" smtClean="0"/>
              <a:t>Test(T </a:t>
            </a:r>
            <a:r>
              <a:rPr lang="en-US" sz="2400" dirty="0" err="1" smtClean="0"/>
              <a:t>param</a:t>
            </a:r>
            <a:r>
              <a:rPr lang="en-US" sz="2400" dirty="0" smtClean="0"/>
              <a:t>)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        </a:t>
            </a:r>
            <a:r>
              <a:rPr lang="en-US" sz="2400" dirty="0" err="1" smtClean="0"/>
              <a:t>this.param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param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public </a:t>
            </a:r>
            <a:r>
              <a:rPr lang="en-US" sz="2400" dirty="0" smtClean="0"/>
              <a:t>T </a:t>
            </a:r>
            <a:r>
              <a:rPr lang="en-US" sz="2400" dirty="0" err="1" smtClean="0"/>
              <a:t>getParam</a:t>
            </a:r>
            <a:r>
              <a:rPr lang="en-US" sz="2400" dirty="0" smtClean="0"/>
              <a:t>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return </a:t>
            </a:r>
            <a:r>
              <a:rPr lang="en-US" sz="2400" dirty="0" err="1" smtClean="0"/>
              <a:t>this.param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r>
              <a:rPr lang="en-US" sz="2400" dirty="0" smtClean="0"/>
              <a:t>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kern="0" dirty="0" smtClean="0">
                <a:latin typeface="+mj-lt"/>
              </a:rPr>
              <a:t/>
            </a:r>
            <a:br>
              <a:rPr lang="ru-RU" kern="0" dirty="0" smtClean="0">
                <a:latin typeface="+mj-lt"/>
              </a:rPr>
            </a:b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060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Параметризация класса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101484"/>
            <a:ext cx="8269296" cy="547260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B050"/>
                </a:solidFill>
              </a:rPr>
              <a:t>Pair&lt;T1, T2&gt;</a:t>
            </a:r>
            <a:r>
              <a:rPr lang="en-US" sz="2000" dirty="0"/>
              <a:t> { </a:t>
            </a:r>
            <a:br>
              <a:rPr lang="en-US" sz="2000" dirty="0"/>
            </a:br>
            <a:r>
              <a:rPr lang="en-US" sz="2000" dirty="0">
                <a:solidFill>
                  <a:srgbClr val="00B050"/>
                </a:solidFill>
              </a:rPr>
              <a:t>    T1 object1; 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    T2 object2; 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    Pair(T1 one, T2 two) { </a:t>
            </a:r>
            <a:br>
              <a:rPr lang="en-US" sz="2000" dirty="0"/>
            </a:br>
            <a:r>
              <a:rPr lang="en-US" sz="2000" dirty="0"/>
              <a:t>        object1 = one; </a:t>
            </a:r>
            <a:br>
              <a:rPr lang="en-US" sz="2000" dirty="0"/>
            </a:br>
            <a:r>
              <a:rPr lang="en-US" sz="2000" dirty="0"/>
              <a:t>        object2 = two; </a:t>
            </a:r>
            <a:br>
              <a:rPr lang="en-US" sz="2000" dirty="0"/>
            </a:br>
            <a:r>
              <a:rPr lang="en-US" sz="2000" dirty="0"/>
              <a:t>    } 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    </a:t>
            </a:r>
            <a:r>
              <a:rPr lang="en-US" sz="2000" b="1" dirty="0"/>
              <a:t>public</a:t>
            </a:r>
            <a:r>
              <a:rPr lang="en-US" sz="2000" dirty="0"/>
              <a:t> T1 </a:t>
            </a:r>
            <a:r>
              <a:rPr lang="en-US" sz="2000" dirty="0" err="1"/>
              <a:t>getFirst</a:t>
            </a:r>
            <a:r>
              <a:rPr lang="en-US" sz="2000" dirty="0"/>
              <a:t>() { </a:t>
            </a:r>
            <a:br>
              <a:rPr lang="en-US" sz="2000" dirty="0"/>
            </a:br>
            <a:r>
              <a:rPr lang="en-US" sz="2000" dirty="0"/>
              <a:t>        </a:t>
            </a:r>
            <a:r>
              <a:rPr lang="en-US" sz="2000" b="1" dirty="0"/>
              <a:t>return</a:t>
            </a:r>
            <a:r>
              <a:rPr lang="en-US" sz="2000" dirty="0"/>
              <a:t> object1; </a:t>
            </a:r>
            <a:br>
              <a:rPr lang="en-US" sz="2000" dirty="0"/>
            </a:br>
            <a:r>
              <a:rPr lang="en-US" sz="2000" dirty="0"/>
              <a:t>    } 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    </a:t>
            </a:r>
            <a:r>
              <a:rPr lang="en-US" sz="2000" b="1" dirty="0"/>
              <a:t>public</a:t>
            </a:r>
            <a:r>
              <a:rPr lang="en-US" sz="2000" dirty="0"/>
              <a:t> T2 </a:t>
            </a:r>
            <a:r>
              <a:rPr lang="en-US" sz="2000" dirty="0" err="1"/>
              <a:t>getSecond</a:t>
            </a:r>
            <a:r>
              <a:rPr lang="en-US" sz="2000" dirty="0"/>
              <a:t>() { </a:t>
            </a:r>
            <a:br>
              <a:rPr lang="en-US" sz="2000" dirty="0"/>
            </a:br>
            <a:r>
              <a:rPr lang="en-US" sz="2000" dirty="0"/>
              <a:t>        </a:t>
            </a:r>
            <a:r>
              <a:rPr lang="en-US" sz="2000" b="1" dirty="0"/>
              <a:t>return</a:t>
            </a:r>
            <a:r>
              <a:rPr lang="en-US" sz="2000" dirty="0"/>
              <a:t> object2; </a:t>
            </a:r>
            <a:br>
              <a:rPr lang="en-US" sz="2000" dirty="0"/>
            </a:br>
            <a:r>
              <a:rPr lang="en-US" sz="2000" dirty="0"/>
              <a:t>    } </a:t>
            </a:r>
            <a:br>
              <a:rPr lang="en-US" sz="2000" dirty="0"/>
            </a:br>
            <a:r>
              <a:rPr lang="en-US" sz="2000" dirty="0"/>
              <a:t>} </a:t>
            </a:r>
            <a:endParaRPr lang="en-US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50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Параметризация класса</a:t>
            </a:r>
            <a:endParaRPr lang="ru-RU" sz="2000" dirty="0"/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67544" y="1101484"/>
            <a:ext cx="8269296" cy="547260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PairOfT</a:t>
            </a:r>
            <a:r>
              <a:rPr lang="en-US" sz="2000" dirty="0"/>
              <a:t>&lt;T&gt; { </a:t>
            </a:r>
            <a:br>
              <a:rPr lang="en-US" sz="2000" dirty="0"/>
            </a:br>
            <a:r>
              <a:rPr lang="en-US" sz="2000" dirty="0">
                <a:solidFill>
                  <a:srgbClr val="00B050"/>
                </a:solidFill>
              </a:rPr>
              <a:t>    T object1; 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    T object2; 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    </a:t>
            </a:r>
            <a:r>
              <a:rPr lang="en-US" sz="2000" dirty="0" err="1"/>
              <a:t>PairOfT</a:t>
            </a:r>
            <a:r>
              <a:rPr lang="en-US" sz="2000" dirty="0"/>
              <a:t>(T one, T two) { </a:t>
            </a:r>
            <a:br>
              <a:rPr lang="en-US" sz="2000" dirty="0"/>
            </a:br>
            <a:r>
              <a:rPr lang="en-US" sz="2000" dirty="0"/>
              <a:t>        object1 = one; </a:t>
            </a:r>
            <a:br>
              <a:rPr lang="en-US" sz="2000" dirty="0"/>
            </a:br>
            <a:r>
              <a:rPr lang="en-US" sz="2000" dirty="0"/>
              <a:t>        object2 = two; </a:t>
            </a:r>
            <a:br>
              <a:rPr lang="en-US" sz="2000" dirty="0"/>
            </a:br>
            <a:r>
              <a:rPr lang="en-US" sz="2000" dirty="0"/>
              <a:t>    } 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    </a:t>
            </a:r>
            <a:r>
              <a:rPr lang="en-US" sz="2000" b="1" dirty="0"/>
              <a:t>public</a:t>
            </a:r>
            <a:r>
              <a:rPr lang="en-US" sz="2000" dirty="0"/>
              <a:t> T </a:t>
            </a:r>
            <a:r>
              <a:rPr lang="en-US" sz="2000" dirty="0" err="1"/>
              <a:t>getFirst</a:t>
            </a:r>
            <a:r>
              <a:rPr lang="en-US" sz="2000" dirty="0"/>
              <a:t>() { </a:t>
            </a:r>
            <a:br>
              <a:rPr lang="en-US" sz="2000" dirty="0"/>
            </a:br>
            <a:r>
              <a:rPr lang="en-US" sz="2000" dirty="0"/>
              <a:t>        </a:t>
            </a:r>
            <a:r>
              <a:rPr lang="en-US" sz="2000" b="1" dirty="0"/>
              <a:t>return</a:t>
            </a:r>
            <a:r>
              <a:rPr lang="en-US" sz="2000" dirty="0"/>
              <a:t> object1; </a:t>
            </a:r>
            <a:br>
              <a:rPr lang="en-US" sz="2000" dirty="0"/>
            </a:br>
            <a:r>
              <a:rPr lang="en-US" sz="2000" dirty="0"/>
              <a:t>    } 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    </a:t>
            </a:r>
            <a:r>
              <a:rPr lang="en-US" sz="2000" b="1" dirty="0"/>
              <a:t>public</a:t>
            </a:r>
            <a:r>
              <a:rPr lang="en-US" sz="2000" dirty="0"/>
              <a:t> T </a:t>
            </a:r>
            <a:r>
              <a:rPr lang="en-US" sz="2000" dirty="0" err="1"/>
              <a:t>getSecond</a:t>
            </a:r>
            <a:r>
              <a:rPr lang="en-US" sz="2000" dirty="0"/>
              <a:t>() { </a:t>
            </a:r>
            <a:br>
              <a:rPr lang="en-US" sz="2000" dirty="0"/>
            </a:br>
            <a:r>
              <a:rPr lang="en-US" sz="2000" dirty="0"/>
              <a:t>        </a:t>
            </a:r>
            <a:r>
              <a:rPr lang="en-US" sz="2000" b="1" dirty="0"/>
              <a:t>return</a:t>
            </a:r>
            <a:r>
              <a:rPr lang="en-US" sz="2000" dirty="0"/>
              <a:t> object2; </a:t>
            </a:r>
            <a:br>
              <a:rPr lang="en-US" sz="2000" dirty="0"/>
            </a:br>
            <a:r>
              <a:rPr lang="en-US" sz="2000" dirty="0"/>
              <a:t>    } </a:t>
            </a:r>
            <a:br>
              <a:rPr lang="en-US" sz="2000" dirty="0"/>
            </a:br>
            <a:r>
              <a:rPr lang="en-US" sz="2000" dirty="0"/>
              <a:t>} </a:t>
            </a:r>
            <a:endParaRPr lang="en-US" sz="2000" kern="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2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820</Words>
  <Application>Microsoft Office PowerPoint</Application>
  <PresentationFormat>Экран (4:3)</PresentationFormat>
  <Paragraphs>160</Paragraphs>
  <Slides>20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Office Theme</vt:lpstr>
      <vt:lpstr>Office Theme</vt:lpstr>
      <vt:lpstr>Office Theme</vt:lpstr>
      <vt:lpstr>Презентация PowerPoint</vt:lpstr>
      <vt:lpstr>Презентация PowerPoint</vt:lpstr>
      <vt:lpstr>Введение</vt:lpstr>
      <vt:lpstr>До generics</vt:lpstr>
      <vt:lpstr>С использованием generics</vt:lpstr>
      <vt:lpstr>«Алмазный» синтаксис Diamonds</vt:lpstr>
      <vt:lpstr>Параметризация класса</vt:lpstr>
      <vt:lpstr>Параметризация класса</vt:lpstr>
      <vt:lpstr>Параметризация класса</vt:lpstr>
      <vt:lpstr>Параметризация методов (Generic methods)</vt:lpstr>
      <vt:lpstr>Пример</vt:lpstr>
      <vt:lpstr>Вопрос по использованию  generics</vt:lpstr>
      <vt:lpstr>Wildcards (Маски)</vt:lpstr>
      <vt:lpstr>Wildcards (Маски)</vt:lpstr>
      <vt:lpstr>ограниченные маски (Bounded wildcards)</vt:lpstr>
      <vt:lpstr>&lt;? super T&gt;</vt:lpstr>
      <vt:lpstr>Пример &lt;? super T&gt; и &lt;? extends T&gt; </vt:lpstr>
      <vt:lpstr>Вопросы для самоконтроля</vt:lpstr>
      <vt:lpstr>Задание для самоконтроля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Михиенко Юрий Александрович</dc:creator>
  <cp:lastModifiedBy>Михиенко Юрий Александрович</cp:lastModifiedBy>
  <cp:revision>66</cp:revision>
  <dcterms:modified xsi:type="dcterms:W3CDTF">2016-07-20T11:29:27Z</dcterms:modified>
</cp:coreProperties>
</file>