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4"/>
  </p:notesMasterIdLst>
  <p:sldIdLst>
    <p:sldId id="256" r:id="rId4"/>
    <p:sldId id="257" r:id="rId5"/>
    <p:sldId id="258" r:id="rId6"/>
    <p:sldId id="284" r:id="rId7"/>
    <p:sldId id="259" r:id="rId8"/>
    <p:sldId id="260" r:id="rId9"/>
    <p:sldId id="262" r:id="rId10"/>
    <p:sldId id="282" r:id="rId11"/>
    <p:sldId id="283" r:id="rId12"/>
    <p:sldId id="263" r:id="rId13"/>
    <p:sldId id="264" r:id="rId14"/>
    <p:sldId id="265" r:id="rId15"/>
    <p:sldId id="266" r:id="rId16"/>
    <p:sldId id="267" r:id="rId17"/>
    <p:sldId id="290" r:id="rId18"/>
    <p:sldId id="291" r:id="rId19"/>
    <p:sldId id="268" r:id="rId20"/>
    <p:sldId id="269" r:id="rId21"/>
    <p:sldId id="270" r:id="rId22"/>
    <p:sldId id="289" r:id="rId23"/>
    <p:sldId id="279" r:id="rId24"/>
    <p:sldId id="288" r:id="rId25"/>
    <p:sldId id="280" r:id="rId26"/>
    <p:sldId id="286" r:id="rId27"/>
    <p:sldId id="271" r:id="rId28"/>
    <p:sldId id="272" r:id="rId29"/>
    <p:sldId id="287" r:id="rId30"/>
    <p:sldId id="285" r:id="rId31"/>
    <p:sldId id="277" r:id="rId32"/>
    <p:sldId id="281" r:id="rId33"/>
  </p:sldIdLst>
  <p:sldSz cx="9144000" cy="6858000" type="screen4x3"/>
  <p:notesSz cx="6670675" cy="98758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EB"/>
    <a:srgbClr val="EBFFEB"/>
    <a:srgbClr val="FFDCDC"/>
    <a:srgbClr val="FF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06" autoAdjust="0"/>
  </p:normalViewPr>
  <p:slideViewPr>
    <p:cSldViewPr>
      <p:cViewPr varScale="1">
        <p:scale>
          <a:sx n="53" d="100"/>
          <a:sy n="53"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45" name="PlaceHolder 2"/>
          <p:cNvSpPr>
            <a:spLocks noGrp="1"/>
          </p:cNvSpPr>
          <p:nvPr>
            <p:ph type="hdr"/>
          </p:nvPr>
        </p:nvSpPr>
        <p:spPr>
          <a:xfrm>
            <a:off x="0" y="0"/>
            <a:ext cx="328032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46" name="PlaceHolder 3"/>
          <p:cNvSpPr>
            <a:spLocks noGrp="1"/>
          </p:cNvSpPr>
          <p:nvPr>
            <p:ph type="dt"/>
          </p:nvPr>
        </p:nvSpPr>
        <p:spPr>
          <a:xfrm>
            <a:off x="4279320" y="0"/>
            <a:ext cx="328032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47" name="PlaceHolder 4"/>
          <p:cNvSpPr>
            <a:spLocks noGrp="1"/>
          </p:cNvSpPr>
          <p:nvPr>
            <p:ph type="ftr"/>
          </p:nvPr>
        </p:nvSpPr>
        <p:spPr>
          <a:xfrm>
            <a:off x="0" y="10157400"/>
            <a:ext cx="328032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48" name="PlaceHolder 5"/>
          <p:cNvSpPr>
            <a:spLocks noGrp="1"/>
          </p:cNvSpPr>
          <p:nvPr>
            <p:ph type="sldNum"/>
          </p:nvPr>
        </p:nvSpPr>
        <p:spPr>
          <a:xfrm>
            <a:off x="4279320" y="10157400"/>
            <a:ext cx="3280320" cy="534240"/>
          </a:xfrm>
          <a:prstGeom prst="rect">
            <a:avLst/>
          </a:prstGeom>
        </p:spPr>
        <p:txBody>
          <a:bodyPr lIns="0" tIns="0" rIns="0" bIns="0" anchor="b"/>
          <a:lstStyle/>
          <a:p>
            <a:pPr algn="r"/>
            <a:fld id="{CB3F0C3D-83A5-4B96-97F0-E7A5FE0A89D1}"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8261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3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897B4C9-EB72-4370-90CA-AF74428C440A}"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67080" y="4691160"/>
            <a:ext cx="5335920" cy="4443480"/>
          </a:xfrm>
          <a:prstGeom prst="rect">
            <a:avLst/>
          </a:prstGeom>
        </p:spPr>
        <p:txBody>
          <a:bodyPr lIns="0" tIns="0" rIns="0" bIns="0"/>
          <a:lstStyle/>
          <a:p>
            <a:pPr marL="228600" marR="0" indent="-227880" algn="l" defTabSz="914400" rtl="0" eaLnBrk="1" fontAlgn="auto" latinLnBrk="0" hangingPunct="1">
              <a:lnSpc>
                <a:spcPct val="100000"/>
              </a:lnSpc>
              <a:spcBef>
                <a:spcPts val="0"/>
              </a:spcBef>
              <a:spcAft>
                <a:spcPts val="0"/>
              </a:spcAft>
              <a:buClr>
                <a:srgbClr val="000000"/>
              </a:buClr>
              <a:buSzTx/>
              <a:buFont typeface="StarSymbol"/>
              <a:buAutoNum type="arabicPeriod"/>
              <a:tabLst/>
              <a:defRPr/>
            </a:pPr>
            <a:r>
              <a:rPr lang="en-US" sz="2000" b="0" strike="noStrike" spc="-1" dirty="0" err="1" smtClean="0">
                <a:solidFill>
                  <a:srgbClr val="000000"/>
                </a:solidFill>
                <a:uFill>
                  <a:solidFill>
                    <a:srgbClr val="FFFFFF"/>
                  </a:solidFill>
                </a:uFill>
                <a:latin typeface="+mn-lt"/>
              </a:rPr>
              <a:t>Throwable</a:t>
            </a:r>
            <a:r>
              <a:rPr lang="en-US" sz="2000" b="0" strike="noStrike" spc="-1" dirty="0" smtClean="0">
                <a:solidFill>
                  <a:srgbClr val="000000"/>
                </a:solidFill>
                <a:uFill>
                  <a:solidFill>
                    <a:srgbClr val="FFFFFF"/>
                  </a:solidFill>
                </a:uFill>
                <a:latin typeface="+mn-lt"/>
              </a:rPr>
              <a:t> </a:t>
            </a:r>
            <a:r>
              <a:rPr lang="en-US" sz="2000" b="0" strike="noStrike" spc="-1" dirty="0" err="1" smtClean="0">
                <a:solidFill>
                  <a:srgbClr val="000000"/>
                </a:solidFill>
                <a:uFill>
                  <a:solidFill>
                    <a:srgbClr val="FFFFFF"/>
                  </a:solidFill>
                </a:uFill>
                <a:latin typeface="+mn-lt"/>
              </a:rPr>
              <a:t>не</a:t>
            </a:r>
            <a:r>
              <a:rPr lang="en-US" sz="2000" b="0" strike="noStrike" spc="-1" dirty="0" smtClean="0">
                <a:solidFill>
                  <a:srgbClr val="000000"/>
                </a:solidFill>
                <a:uFill>
                  <a:solidFill>
                    <a:srgbClr val="FFFFFF"/>
                  </a:solidFill>
                </a:uFill>
                <a:latin typeface="+mn-lt"/>
              </a:rPr>
              <a:t> </a:t>
            </a:r>
            <a:r>
              <a:rPr lang="en-US" sz="2000" b="0" strike="noStrike" spc="-1" dirty="0" err="1" smtClean="0">
                <a:solidFill>
                  <a:srgbClr val="000000"/>
                </a:solidFill>
                <a:uFill>
                  <a:solidFill>
                    <a:srgbClr val="FFFFFF"/>
                  </a:solidFill>
                </a:uFill>
                <a:latin typeface="+mn-lt"/>
              </a:rPr>
              <a:t>интерфейс</a:t>
            </a:r>
            <a:endParaRPr lang="en-US" sz="2000" b="0" strike="noStrike" spc="-1" dirty="0" smtClean="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2000" b="0" strike="noStrike" spc="-1" dirty="0" err="1" smtClean="0">
                <a:solidFill>
                  <a:srgbClr val="000000"/>
                </a:solidFill>
                <a:uFill>
                  <a:solidFill>
                    <a:srgbClr val="FFFFFF"/>
                  </a:solidFill>
                </a:uFill>
                <a:latin typeface="Arial"/>
              </a:rPr>
              <a:t>ExceptionInInitializerError</a:t>
            </a:r>
            <a:r>
              <a:rPr lang="en-US" sz="2000" b="0" strike="noStrike" spc="-1" dirty="0" smtClean="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mn-lt"/>
                <a:ea typeface="+mn-ea"/>
              </a:rPr>
              <a:t>signals that an unexpected exception has occurred in a static initializer.</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2000" b="0" strike="noStrike" spc="-1" dirty="0" err="1">
                <a:solidFill>
                  <a:srgbClr val="000000"/>
                </a:solidFill>
                <a:uFill>
                  <a:solidFill>
                    <a:srgbClr val="FFFFFF"/>
                  </a:solidFill>
                </a:uFill>
                <a:latin typeface="+mn-lt"/>
                <a:ea typeface="+mn-ea"/>
              </a:rPr>
              <a:t>OutOfMemoryError</a:t>
            </a:r>
            <a:r>
              <a:rPr lang="en-US" sz="2000" b="0" strike="noStrike" spc="-1" dirty="0">
                <a:solidFill>
                  <a:srgbClr val="000000"/>
                </a:solidFill>
                <a:uFill>
                  <a:solidFill>
                    <a:srgbClr val="FFFFFF"/>
                  </a:solidFill>
                </a:uFill>
                <a:latin typeface="+mn-lt"/>
                <a:ea typeface="+mn-ea"/>
              </a:rPr>
              <a:t> - </a:t>
            </a:r>
            <a:r>
              <a:rPr lang="en-US" sz="1200" b="0" strike="noStrike" spc="-1" dirty="0">
                <a:solidFill>
                  <a:srgbClr val="000000"/>
                </a:solidFill>
                <a:uFill>
                  <a:solidFill>
                    <a:srgbClr val="FFFFFF"/>
                  </a:solidFill>
                </a:uFill>
                <a:latin typeface="+mn-lt"/>
                <a:ea typeface="+mn-ea"/>
              </a:rPr>
              <a:t> JVM cannot allocate an object because it is out of memory, and no more memory could be made available by the GC.</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2000" b="0" strike="noStrike" spc="-1" dirty="0" err="1">
                <a:solidFill>
                  <a:srgbClr val="000000"/>
                </a:solidFill>
                <a:uFill>
                  <a:solidFill>
                    <a:srgbClr val="FFFFFF"/>
                  </a:solidFill>
                </a:uFill>
                <a:latin typeface="+mn-lt"/>
                <a:ea typeface="+mn-ea"/>
              </a:rPr>
              <a:t>StackOverflowError</a:t>
            </a:r>
            <a:r>
              <a:rPr lang="en-US" sz="2000" b="0" strike="noStrike" spc="-1" dirty="0">
                <a:solidFill>
                  <a:srgbClr val="000000"/>
                </a:solidFill>
                <a:uFill>
                  <a:solidFill>
                    <a:srgbClr val="FFFFFF"/>
                  </a:solidFill>
                </a:uFill>
                <a:latin typeface="+mn-lt"/>
                <a:ea typeface="+mn-ea"/>
              </a:rPr>
              <a:t> - stack overflow occurs because an application </a:t>
            </a:r>
            <a:r>
              <a:rPr lang="en-US" sz="2000" b="0" strike="noStrike" spc="-1" dirty="0" err="1">
                <a:solidFill>
                  <a:srgbClr val="000000"/>
                </a:solidFill>
                <a:uFill>
                  <a:solidFill>
                    <a:srgbClr val="FFFFFF"/>
                  </a:solidFill>
                </a:uFill>
                <a:latin typeface="+mn-lt"/>
                <a:ea typeface="+mn-ea"/>
              </a:rPr>
              <a:t>recurses</a:t>
            </a:r>
            <a:r>
              <a:rPr lang="en-US" sz="2000" b="0" strike="noStrike" spc="-1" dirty="0">
                <a:solidFill>
                  <a:srgbClr val="000000"/>
                </a:solidFill>
                <a:uFill>
                  <a:solidFill>
                    <a:srgbClr val="FFFFFF"/>
                  </a:solidFill>
                </a:uFill>
                <a:latin typeface="+mn-lt"/>
                <a:ea typeface="+mn-ea"/>
              </a:rPr>
              <a:t> too deeply.</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2000" b="0" strike="noStrike" spc="-1" dirty="0" err="1">
                <a:solidFill>
                  <a:srgbClr val="000000"/>
                </a:solidFill>
                <a:uFill>
                  <a:solidFill>
                    <a:srgbClr val="FFFFFF"/>
                  </a:solidFill>
                </a:uFill>
                <a:latin typeface="+mn-lt"/>
                <a:ea typeface="+mn-ea"/>
              </a:rPr>
              <a:t>InterruptedException</a:t>
            </a:r>
            <a:r>
              <a:rPr lang="en-US" sz="2000" b="0" strike="noStrike" spc="-1" dirty="0">
                <a:solidFill>
                  <a:srgbClr val="000000"/>
                </a:solidFill>
                <a:uFill>
                  <a:solidFill>
                    <a:srgbClr val="FFFFFF"/>
                  </a:solidFill>
                </a:uFill>
                <a:latin typeface="+mn-lt"/>
                <a:ea typeface="+mn-ea"/>
              </a:rPr>
              <a:t> - </a:t>
            </a:r>
            <a:r>
              <a:rPr lang="en-US" sz="1200" b="0" strike="noStrike" spc="-1" dirty="0">
                <a:solidFill>
                  <a:srgbClr val="000000"/>
                </a:solidFill>
                <a:uFill>
                  <a:solidFill>
                    <a:srgbClr val="FFFFFF"/>
                  </a:solidFill>
                </a:uFill>
                <a:latin typeface="+mn-lt"/>
                <a:ea typeface="+mn-ea"/>
              </a:rPr>
              <a:t>thrown when a thread is waiting, sleeping, or otherwise occupied, and the thread is interrupted, either before or during the activity.</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err="1">
                <a:solidFill>
                  <a:srgbClr val="000000"/>
                </a:solidFill>
                <a:uFill>
                  <a:solidFill>
                    <a:srgbClr val="FFFFFF"/>
                  </a:solidFill>
                </a:uFill>
                <a:latin typeface="+mn-lt"/>
                <a:ea typeface="+mn-ea"/>
              </a:rPr>
              <a:t>SQLException</a:t>
            </a:r>
            <a:r>
              <a:rPr lang="en-US" sz="1200" b="0" strike="noStrike" spc="-1" dirty="0">
                <a:solidFill>
                  <a:srgbClr val="000000"/>
                </a:solidFill>
                <a:uFill>
                  <a:solidFill>
                    <a:srgbClr val="FFFFFF"/>
                  </a:solidFill>
                </a:uFill>
                <a:latin typeface="+mn-lt"/>
                <a:ea typeface="+mn-ea"/>
              </a:rPr>
              <a:t> - provides information on a database access error or other errors.</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err="1">
                <a:solidFill>
                  <a:srgbClr val="000000"/>
                </a:solidFill>
                <a:uFill>
                  <a:solidFill>
                    <a:srgbClr val="FFFFFF"/>
                  </a:solidFill>
                </a:uFill>
                <a:latin typeface="+mn-lt"/>
                <a:ea typeface="+mn-ea"/>
              </a:rPr>
              <a:t>ClassNotFoundException</a:t>
            </a:r>
            <a:r>
              <a:rPr lang="en-US" sz="1200" b="0" strike="noStrike" spc="-1" dirty="0">
                <a:solidFill>
                  <a:srgbClr val="000000"/>
                </a:solidFill>
                <a:uFill>
                  <a:solidFill>
                    <a:srgbClr val="FFFFFF"/>
                  </a:solidFill>
                </a:uFill>
                <a:latin typeface="+mn-lt"/>
                <a:ea typeface="+mn-ea"/>
              </a:rPr>
              <a:t> - thrown when an application tries to load in a class through its string name but no definition for the class with the specified name could be found.</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err="1">
                <a:solidFill>
                  <a:srgbClr val="000000"/>
                </a:solidFill>
                <a:uFill>
                  <a:solidFill>
                    <a:srgbClr val="FFFFFF"/>
                  </a:solidFill>
                </a:uFill>
                <a:latin typeface="+mn-lt"/>
                <a:ea typeface="+mn-ea"/>
              </a:rPr>
              <a:t>IOException</a:t>
            </a:r>
            <a:r>
              <a:rPr lang="en-US" sz="1200" b="0" strike="noStrike" spc="-1" dirty="0">
                <a:solidFill>
                  <a:srgbClr val="000000"/>
                </a:solidFill>
                <a:uFill>
                  <a:solidFill>
                    <a:srgbClr val="FFFFFF"/>
                  </a:solidFill>
                </a:uFill>
                <a:latin typeface="+mn-lt"/>
                <a:ea typeface="+mn-ea"/>
              </a:rPr>
              <a:t> - signals that an I/O exception of some sort has occurred.</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NPE - thrown when an application attempts to use </a:t>
            </a:r>
            <a:r>
              <a:rPr lang="en-US" sz="2000" b="0" strike="noStrike" spc="-1" dirty="0">
                <a:solidFill>
                  <a:srgbClr val="000000"/>
                </a:solidFill>
                <a:uFill>
                  <a:solidFill>
                    <a:srgbClr val="FFFFFF"/>
                  </a:solidFill>
                </a:uFill>
                <a:latin typeface="+mn-lt"/>
                <a:ea typeface="+mn-ea"/>
              </a:rPr>
              <a:t>null</a:t>
            </a:r>
            <a:r>
              <a:rPr lang="en-US" sz="1200" b="0" strike="noStrike" spc="-1" dirty="0">
                <a:solidFill>
                  <a:srgbClr val="000000"/>
                </a:solidFill>
                <a:uFill>
                  <a:solidFill>
                    <a:srgbClr val="FFFFFF"/>
                  </a:solidFill>
                </a:uFill>
                <a:latin typeface="+mn-lt"/>
                <a:ea typeface="+mn-ea"/>
              </a:rPr>
              <a:t> in a case where an object is required.</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ArrayIndexOutOfBoundsException</a:t>
            </a:r>
            <a:r>
              <a:rPr lang="en-US" sz="1200" b="0" strike="noStrike" spc="-1" dirty="0">
                <a:solidFill>
                  <a:srgbClr val="000000"/>
                </a:solidFill>
                <a:uFill>
                  <a:solidFill>
                    <a:srgbClr val="FFFFFF"/>
                  </a:solidFill>
                </a:uFill>
                <a:latin typeface="+mn-lt"/>
                <a:ea typeface="+mn-ea"/>
              </a:rPr>
              <a:t> - thrown to indicate that an array has been accessed with an illegal index.</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ArithmeticException</a:t>
            </a:r>
            <a:r>
              <a:rPr lang="en-US" sz="1200" b="0" strike="noStrike" spc="-1" dirty="0">
                <a:solidFill>
                  <a:srgbClr val="000000"/>
                </a:solidFill>
                <a:uFill>
                  <a:solidFill>
                    <a:srgbClr val="FFFFFF"/>
                  </a:solidFill>
                </a:uFill>
                <a:latin typeface="+mn-lt"/>
                <a:ea typeface="+mn-ea"/>
              </a:rPr>
              <a:t> - thrown when an exceptional arithmetic condition has occurred (for example, an integer "divide by zero“).</a:t>
            </a:r>
            <a:endParaRPr lang="en-US" sz="18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ClassCastException</a:t>
            </a:r>
            <a:r>
              <a:rPr lang="en-US" sz="1200" b="0" strike="noStrike" spc="-1" dirty="0">
                <a:solidFill>
                  <a:srgbClr val="000000"/>
                </a:solidFill>
                <a:uFill>
                  <a:solidFill>
                    <a:srgbClr val="FFFFFF"/>
                  </a:solidFill>
                </a:uFill>
                <a:latin typeface="+mn-lt"/>
                <a:ea typeface="+mn-ea"/>
              </a:rPr>
              <a:t> - thrown to indicate that the code has attempted to cast an object to a subclass of which it is not an instance.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47"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1982172-6D55-4DBC-A688-1B6F1E7B732D}" type="slidenum">
              <a:rPr lang="en-US" sz="1200" b="0" strike="noStrike" spc="-1">
                <a:solidFill>
                  <a:srgbClr val="000000"/>
                </a:solidFill>
                <a:uFill>
                  <a:solidFill>
                    <a:srgbClr val="FFFFFF"/>
                  </a:solidFill>
                </a:uFill>
                <a:latin typeface="+mn-lt"/>
                <a:ea typeface="+mn-ea"/>
              </a:rPr>
              <a:t>10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67080" y="4691160"/>
            <a:ext cx="5335920" cy="4443480"/>
          </a:xfrm>
          <a:prstGeom prst="rect">
            <a:avLst/>
          </a:prstGeom>
        </p:spPr>
        <p:txBody>
          <a:bodyPr lIns="0" tIns="0" rIns="0" bIns="0"/>
          <a:lstStyle/>
          <a:p>
            <a:pPr marL="720" indent="0">
              <a:lnSpc>
                <a:spcPct val="100000"/>
              </a:lnSpc>
              <a:buClr>
                <a:srgbClr val="000000"/>
              </a:buClr>
              <a:buFont typeface="StarSymbol"/>
              <a:buNone/>
            </a:pPr>
            <a:r>
              <a:rPr lang="ru-RU" sz="1800" b="0" strike="noStrike" spc="-1" dirty="0" smtClean="0">
                <a:solidFill>
                  <a:srgbClr val="000000"/>
                </a:solidFill>
                <a:uFill>
                  <a:solidFill>
                    <a:srgbClr val="FFFFFF"/>
                  </a:solidFill>
                </a:uFill>
                <a:latin typeface="Arial"/>
              </a:rPr>
              <a:t>Пример:</a:t>
            </a:r>
            <a:r>
              <a:rPr lang="ru-RU" sz="1800" b="0" strike="noStrike" spc="-1" baseline="0" dirty="0" smtClean="0">
                <a:solidFill>
                  <a:srgbClr val="000000"/>
                </a:solidFill>
                <a:uFill>
                  <a:solidFill>
                    <a:srgbClr val="FFFFFF"/>
                  </a:solidFill>
                </a:uFill>
                <a:latin typeface="Arial"/>
              </a:rPr>
              <a:t> ошибка, которая приводит к </a:t>
            </a:r>
            <a:r>
              <a:rPr lang="en-US" sz="1800" b="0" strike="noStrike" spc="-1" baseline="0" dirty="0" smtClean="0">
                <a:solidFill>
                  <a:srgbClr val="000000"/>
                </a:solidFill>
                <a:uFill>
                  <a:solidFill>
                    <a:srgbClr val="FFFFFF"/>
                  </a:solidFill>
                </a:uFill>
                <a:latin typeface="Arial"/>
              </a:rPr>
              <a:t>NPE (</a:t>
            </a:r>
            <a:r>
              <a:rPr lang="en-US" sz="1800" b="0" strike="noStrike" spc="-1" baseline="0" dirty="0" err="1" smtClean="0">
                <a:solidFill>
                  <a:srgbClr val="000000"/>
                </a:solidFill>
                <a:uFill>
                  <a:solidFill>
                    <a:srgbClr val="FFFFFF"/>
                  </a:solidFill>
                </a:uFill>
                <a:latin typeface="Arial"/>
              </a:rPr>
              <a:t>NpeExample</a:t>
            </a:r>
            <a:r>
              <a:rPr lang="en-US" sz="1800" b="0" strike="noStrike" spc="-1" baseline="0" dirty="0" smtClean="0">
                <a:solidFill>
                  <a:srgbClr val="000000"/>
                </a:solidFill>
                <a:uFill>
                  <a:solidFill>
                    <a:srgbClr val="FFFFFF"/>
                  </a:solidFill>
                </a:uFill>
                <a:latin typeface="Arial"/>
              </a:rPr>
              <a:t>)</a:t>
            </a:r>
            <a:r>
              <a:rPr lang="ru-RU" sz="1800" b="0" strike="noStrike" spc="-1" baseline="0" dirty="0" smtClean="0">
                <a:solidFill>
                  <a:srgbClr val="000000"/>
                </a:solidFill>
                <a:uFill>
                  <a:solidFill>
                    <a:srgbClr val="FFFFFF"/>
                  </a:solidFill>
                </a:uFill>
                <a:latin typeface="Arial"/>
              </a:rPr>
              <a:t> (рассказать, что лучше не возвращать </a:t>
            </a:r>
            <a:r>
              <a:rPr lang="en-US" sz="1800" b="0" strike="noStrike" spc="-1" baseline="0" dirty="0" smtClean="0">
                <a:solidFill>
                  <a:srgbClr val="000000"/>
                </a:solidFill>
                <a:uFill>
                  <a:solidFill>
                    <a:srgbClr val="FFFFFF"/>
                  </a:solidFill>
                </a:uFill>
                <a:latin typeface="Arial"/>
              </a:rPr>
              <a:t>null </a:t>
            </a:r>
            <a:r>
              <a:rPr lang="ru-RU" sz="1800" b="0" strike="noStrike" spc="-1" baseline="0" dirty="0" smtClean="0">
                <a:solidFill>
                  <a:srgbClr val="000000"/>
                </a:solidFill>
                <a:uFill>
                  <a:solidFill>
                    <a:srgbClr val="FFFFFF"/>
                  </a:solidFill>
                </a:uFill>
                <a:latin typeface="Arial"/>
              </a:rPr>
              <a:t>(вспомнить </a:t>
            </a:r>
            <a:r>
              <a:rPr lang="en-US" sz="1800" b="0" strike="noStrike" spc="-1" baseline="0" dirty="0" err="1" smtClean="0">
                <a:solidFill>
                  <a:srgbClr val="000000"/>
                </a:solidFill>
                <a:uFill>
                  <a:solidFill>
                    <a:srgbClr val="FFFFFF"/>
                  </a:solidFill>
                </a:uFill>
                <a:latin typeface="Arial"/>
              </a:rPr>
              <a:t>Collections.emptyList</a:t>
            </a:r>
            <a:r>
              <a:rPr lang="en-US" sz="1800" b="0" strike="noStrike" spc="-1" baseline="0" dirty="0" smtClean="0">
                <a:solidFill>
                  <a:srgbClr val="000000"/>
                </a:solidFill>
                <a:uFill>
                  <a:solidFill>
                    <a:srgbClr val="FFFFFF"/>
                  </a:solidFill>
                </a:uFill>
                <a:latin typeface="Arial"/>
              </a:rPr>
              <a:t>()</a:t>
            </a:r>
            <a:r>
              <a:rPr lang="ru-RU" sz="1800" b="0" strike="noStrike" spc="-1" baseline="0" dirty="0" smtClean="0">
                <a:solidFill>
                  <a:srgbClr val="000000"/>
                </a:solidFill>
                <a:uFill>
                  <a:solidFill>
                    <a:srgbClr val="FFFFFF"/>
                  </a:solidFill>
                </a:uFill>
                <a:latin typeface="Arial"/>
              </a:rPr>
              <a:t>)).</a:t>
            </a:r>
          </a:p>
          <a:p>
            <a:pPr marL="720" indent="0">
              <a:lnSpc>
                <a:spcPct val="100000"/>
              </a:lnSpc>
              <a:buClr>
                <a:srgbClr val="000000"/>
              </a:buClr>
              <a:buFont typeface="StarSymbol"/>
              <a:buNone/>
            </a:pPr>
            <a:r>
              <a:rPr lang="ru-RU" sz="1800" b="0" strike="noStrike" spc="-1" baseline="0" dirty="0" smtClean="0">
                <a:solidFill>
                  <a:srgbClr val="000000"/>
                </a:solidFill>
                <a:uFill>
                  <a:solidFill>
                    <a:srgbClr val="FFFFFF"/>
                  </a:solidFill>
                </a:uFill>
                <a:latin typeface="Arial"/>
              </a:rPr>
              <a:t>Пример: </a:t>
            </a:r>
            <a:r>
              <a:rPr lang="en-US" sz="1800" b="0" strike="noStrike" spc="-1" baseline="0" dirty="0" err="1" smtClean="0">
                <a:solidFill>
                  <a:srgbClr val="000000"/>
                </a:solidFill>
                <a:uFill>
                  <a:solidFill>
                    <a:srgbClr val="FFFFFF"/>
                  </a:solidFill>
                </a:uFill>
                <a:latin typeface="Arial"/>
              </a:rPr>
              <a:t>IaeExample</a:t>
            </a:r>
            <a:r>
              <a:rPr lang="ru-RU" sz="1800" b="0" strike="noStrike" spc="-1" baseline="0" dirty="0" smtClean="0">
                <a:solidFill>
                  <a:srgbClr val="000000"/>
                </a:solidFill>
                <a:uFill>
                  <a:solidFill>
                    <a:srgbClr val="FFFFFF"/>
                  </a:solidFill>
                </a:uFill>
                <a:latin typeface="Arial"/>
              </a:rPr>
              <a:t> (сказать, что </a:t>
            </a:r>
            <a:r>
              <a:rPr lang="en-US" sz="1800" b="0" strike="noStrike" spc="-1" baseline="0" dirty="0" smtClean="0">
                <a:solidFill>
                  <a:srgbClr val="000000"/>
                </a:solidFill>
                <a:uFill>
                  <a:solidFill>
                    <a:srgbClr val="FFFFFF"/>
                  </a:solidFill>
                </a:uFill>
                <a:latin typeface="Arial"/>
              </a:rPr>
              <a:t>throw </a:t>
            </a:r>
            <a:r>
              <a:rPr lang="ru-RU" sz="1800" b="0" strike="noStrike" spc="-1" baseline="0" dirty="0" smtClean="0">
                <a:solidFill>
                  <a:srgbClr val="000000"/>
                </a:solidFill>
                <a:uFill>
                  <a:solidFill>
                    <a:srgbClr val="FFFFFF"/>
                  </a:solidFill>
                </a:uFill>
                <a:latin typeface="Arial"/>
              </a:rPr>
              <a:t>и </a:t>
            </a:r>
            <a:r>
              <a:rPr lang="en-US" sz="1800" b="0" strike="noStrike" spc="-1" baseline="0" dirty="0" smtClean="0">
                <a:solidFill>
                  <a:srgbClr val="000000"/>
                </a:solidFill>
                <a:uFill>
                  <a:solidFill>
                    <a:srgbClr val="FFFFFF"/>
                  </a:solidFill>
                </a:uFill>
                <a:latin typeface="Arial"/>
              </a:rPr>
              <a:t>throws </a:t>
            </a:r>
            <a:r>
              <a:rPr lang="ru-RU" sz="1800" b="0" strike="noStrike" spc="-1" baseline="0" dirty="0" smtClean="0">
                <a:solidFill>
                  <a:srgbClr val="000000"/>
                </a:solidFill>
                <a:uFill>
                  <a:solidFill>
                    <a:srgbClr val="FFFFFF"/>
                  </a:solidFill>
                </a:uFill>
                <a:latin typeface="Arial"/>
              </a:rPr>
              <a:t>будут рассмотрены далее).</a:t>
            </a:r>
            <a:endParaRPr lang="en-US" sz="1800" b="0" strike="noStrike" spc="-1" dirty="0">
              <a:solidFill>
                <a:srgbClr val="000000"/>
              </a:solidFill>
              <a:uFill>
                <a:solidFill>
                  <a:srgbClr val="FFFFFF"/>
                </a:solidFill>
              </a:uFill>
              <a:latin typeface="Arial"/>
            </a:endParaRPr>
          </a:p>
        </p:txBody>
      </p:sp>
      <p:sp>
        <p:nvSpPr>
          <p:cNvPr id="249"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83AC9A-62BF-4F4C-9605-B4DD6E486D45}" type="slidenum">
              <a:rPr lang="en-US" sz="1200" b="0" strike="noStrike" spc="-1">
                <a:solidFill>
                  <a:srgbClr val="000000"/>
                </a:solidFill>
                <a:uFill>
                  <a:solidFill>
                    <a:srgbClr val="FFFFFF"/>
                  </a:solidFill>
                </a:uFill>
                <a:latin typeface="+mn-lt"/>
                <a:ea typeface="+mn-ea"/>
              </a:rPr>
              <a:t>11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67080" y="4691160"/>
            <a:ext cx="5335920" cy="4443480"/>
          </a:xfrm>
          <a:prstGeom prst="rect">
            <a:avLst/>
          </a:prstGeom>
        </p:spPr>
        <p:txBody>
          <a:bodyPr lIns="0" tIns="0" rIns="0" bIns="0"/>
          <a:lstStyle/>
          <a:p>
            <a:pPr marL="228600" marR="0" indent="-227880" algn="l" defTabSz="914400" rtl="0" eaLnBrk="1" fontAlgn="auto" latinLnBrk="0" hangingPunct="1">
              <a:lnSpc>
                <a:spcPct val="100000"/>
              </a:lnSpc>
              <a:spcBef>
                <a:spcPts val="0"/>
              </a:spcBef>
              <a:spcAft>
                <a:spcPts val="0"/>
              </a:spcAft>
              <a:buClr>
                <a:srgbClr val="000000"/>
              </a:buClr>
              <a:buSzTx/>
              <a:buFont typeface="StarSymbol"/>
              <a:buAutoNum type="arabicPeriod"/>
              <a:tabLst/>
              <a:defRPr/>
            </a:pPr>
            <a:r>
              <a:rPr lang="ru-RU" sz="1800" b="0" strike="noStrike" spc="-1" dirty="0" smtClean="0">
                <a:solidFill>
                  <a:srgbClr val="000000"/>
                </a:solidFill>
                <a:uFill>
                  <a:solidFill>
                    <a:srgbClr val="FFFFFF"/>
                  </a:solidFill>
                </a:uFill>
                <a:latin typeface="+mn-lt"/>
              </a:rPr>
              <a:t>Если вы ответили утвердительно</a:t>
            </a:r>
            <a:r>
              <a:rPr lang="ru-RU" sz="1800" b="0" strike="noStrike" spc="-1" baseline="0" dirty="0" smtClean="0">
                <a:solidFill>
                  <a:srgbClr val="000000"/>
                </a:solidFill>
                <a:uFill>
                  <a:solidFill>
                    <a:srgbClr val="FFFFFF"/>
                  </a:solidFill>
                </a:uFill>
                <a:latin typeface="+mn-lt"/>
              </a:rPr>
              <a:t> на один из этих вопросов, вам следует написать собственный класс исключения.</a:t>
            </a:r>
            <a:endParaRPr lang="ru-RU" sz="1800" b="0" strike="noStrike" spc="-1" dirty="0" smtClean="0">
              <a:solidFill>
                <a:srgbClr val="000000"/>
              </a:solidFill>
              <a:uFill>
                <a:solidFill>
                  <a:srgbClr val="FFFFFF"/>
                </a:solidFill>
              </a:uFill>
              <a:latin typeface="+mn-lt"/>
            </a:endParaRPr>
          </a:p>
          <a:p>
            <a:pPr marL="228600" marR="0" indent="-227880" algn="l" defTabSz="914400" rtl="0" eaLnBrk="1" fontAlgn="auto" latinLnBrk="0" hangingPunct="1">
              <a:lnSpc>
                <a:spcPct val="100000"/>
              </a:lnSpc>
              <a:spcBef>
                <a:spcPts val="0"/>
              </a:spcBef>
              <a:spcAft>
                <a:spcPts val="0"/>
              </a:spcAft>
              <a:buClr>
                <a:srgbClr val="000000"/>
              </a:buClr>
              <a:buSzTx/>
              <a:buFont typeface="StarSymbol"/>
              <a:buAutoNum type="arabicPeriod"/>
              <a:tabLst/>
              <a:defRPr/>
            </a:pPr>
            <a:r>
              <a:rPr lang="ru-RU" sz="1800" b="0" strike="noStrike" spc="-1" dirty="0" smtClean="0">
                <a:solidFill>
                  <a:srgbClr val="000000"/>
                </a:solidFill>
                <a:uFill>
                  <a:solidFill>
                    <a:srgbClr val="FFFFFF"/>
                  </a:solidFill>
                </a:uFill>
                <a:latin typeface="+mn-lt"/>
              </a:rPr>
              <a:t>Старайтесь</a:t>
            </a:r>
            <a:r>
              <a:rPr lang="ru-RU" sz="1800" b="0" strike="noStrike" spc="-1" baseline="0" dirty="0" smtClean="0">
                <a:solidFill>
                  <a:srgbClr val="000000"/>
                </a:solidFill>
                <a:uFill>
                  <a:solidFill>
                    <a:srgbClr val="FFFFFF"/>
                  </a:solidFill>
                </a:uFill>
                <a:latin typeface="+mn-lt"/>
              </a:rPr>
              <a:t> использовать стандартные исключения!</a:t>
            </a:r>
          </a:p>
          <a:p>
            <a:pPr marL="228600" marR="0" indent="-227880" algn="l" defTabSz="914400" rtl="0" eaLnBrk="1" fontAlgn="auto" latinLnBrk="0" hangingPunct="1">
              <a:lnSpc>
                <a:spcPct val="100000"/>
              </a:lnSpc>
              <a:spcBef>
                <a:spcPts val="0"/>
              </a:spcBef>
              <a:spcAft>
                <a:spcPts val="0"/>
              </a:spcAft>
              <a:buClr>
                <a:srgbClr val="000000"/>
              </a:buClr>
              <a:buSzTx/>
              <a:buFont typeface="StarSymbol"/>
              <a:buAutoNum type="arabicPeriod"/>
              <a:tabLst/>
              <a:defRPr/>
            </a:pPr>
            <a:r>
              <a:rPr lang="ru-RU" sz="1800" b="0" strike="noStrike" spc="-1" baseline="0" dirty="0" smtClean="0">
                <a:solidFill>
                  <a:srgbClr val="000000"/>
                </a:solidFill>
                <a:uFill>
                  <a:solidFill>
                    <a:srgbClr val="FFFFFF"/>
                  </a:solidFill>
                </a:uFill>
                <a:latin typeface="+mn-lt"/>
              </a:rPr>
              <a:t>Правильно выбирайте </a:t>
            </a:r>
            <a:r>
              <a:rPr lang="en-US" sz="1800" b="0" strike="noStrike" spc="-1" baseline="0" dirty="0" smtClean="0">
                <a:solidFill>
                  <a:srgbClr val="000000"/>
                </a:solidFill>
                <a:uFill>
                  <a:solidFill>
                    <a:srgbClr val="FFFFFF"/>
                  </a:solidFill>
                </a:uFill>
                <a:latin typeface="+mn-lt"/>
              </a:rPr>
              <a:t>super </a:t>
            </a:r>
            <a:r>
              <a:rPr lang="ru-RU" sz="1800" b="0" strike="noStrike" spc="-1" baseline="0" dirty="0" smtClean="0">
                <a:solidFill>
                  <a:srgbClr val="000000"/>
                </a:solidFill>
                <a:uFill>
                  <a:solidFill>
                    <a:srgbClr val="FFFFFF"/>
                  </a:solidFill>
                </a:uFill>
                <a:latin typeface="+mn-lt"/>
              </a:rPr>
              <a:t>класс. Не наследуйтесь от </a:t>
            </a:r>
            <a:r>
              <a:rPr lang="en-US" sz="1800" b="0" strike="noStrike" spc="-1" baseline="0" dirty="0" smtClean="0">
                <a:solidFill>
                  <a:srgbClr val="000000"/>
                </a:solidFill>
                <a:uFill>
                  <a:solidFill>
                    <a:srgbClr val="FFFFFF"/>
                  </a:solidFill>
                </a:uFill>
                <a:latin typeface="+mn-lt"/>
              </a:rPr>
              <a:t>Error</a:t>
            </a:r>
            <a:r>
              <a:rPr lang="ru-RU" sz="1800" b="0" strike="noStrike" spc="-1" baseline="0" dirty="0" smtClean="0">
                <a:solidFill>
                  <a:srgbClr val="000000"/>
                </a:solidFill>
                <a:uFill>
                  <a:solidFill>
                    <a:srgbClr val="FFFFFF"/>
                  </a:solidFill>
                </a:uFill>
                <a:latin typeface="+mn-lt"/>
              </a:rPr>
              <a:t> и напрямую от </a:t>
            </a:r>
            <a:r>
              <a:rPr lang="en-US" sz="1800" b="0" strike="noStrike" spc="-1" baseline="0" dirty="0" err="1" smtClean="0">
                <a:solidFill>
                  <a:srgbClr val="000000"/>
                </a:solidFill>
                <a:uFill>
                  <a:solidFill>
                    <a:srgbClr val="FFFFFF"/>
                  </a:solidFill>
                </a:uFill>
                <a:latin typeface="+mn-lt"/>
              </a:rPr>
              <a:t>Throwable</a:t>
            </a:r>
            <a:r>
              <a:rPr lang="ru-RU" sz="1800" b="0" strike="noStrike" spc="-1" baseline="0" dirty="0" smtClean="0">
                <a:solidFill>
                  <a:srgbClr val="000000"/>
                </a:solidFill>
                <a:uFill>
                  <a:solidFill>
                    <a:srgbClr val="FFFFFF"/>
                  </a:solidFill>
                </a:uFill>
                <a:latin typeface="+mn-lt"/>
              </a:rPr>
              <a:t>.</a:t>
            </a:r>
          </a:p>
          <a:p>
            <a:pPr marL="228600" marR="0" indent="-227880" algn="l" defTabSz="914400" rtl="0" eaLnBrk="1" fontAlgn="auto" latinLnBrk="0" hangingPunct="1">
              <a:lnSpc>
                <a:spcPct val="100000"/>
              </a:lnSpc>
              <a:spcBef>
                <a:spcPts val="0"/>
              </a:spcBef>
              <a:spcAft>
                <a:spcPts val="0"/>
              </a:spcAft>
              <a:buClr>
                <a:srgbClr val="000000"/>
              </a:buClr>
              <a:buSzTx/>
              <a:buFont typeface="StarSymbol"/>
              <a:buAutoNum type="arabicPeriod"/>
              <a:tabLst/>
              <a:defRPr/>
            </a:pPr>
            <a:r>
              <a:rPr lang="ru-RU" sz="1800" b="0" strike="noStrike" spc="-1" baseline="0" dirty="0" smtClean="0">
                <a:solidFill>
                  <a:srgbClr val="000000"/>
                </a:solidFill>
                <a:uFill>
                  <a:solidFill>
                    <a:srgbClr val="FFFFFF"/>
                  </a:solidFill>
                </a:uFill>
                <a:latin typeface="+mn-lt"/>
              </a:rPr>
              <a:t>Пример: написать собственное исключение</a:t>
            </a:r>
            <a:r>
              <a:rPr lang="en-US" sz="1800" b="0" strike="noStrike" spc="-1" baseline="0" dirty="0" smtClean="0">
                <a:solidFill>
                  <a:srgbClr val="000000"/>
                </a:solidFill>
                <a:uFill>
                  <a:solidFill>
                    <a:srgbClr val="FFFFFF"/>
                  </a:solidFill>
                </a:uFill>
                <a:latin typeface="+mn-lt"/>
              </a:rPr>
              <a:t> (</a:t>
            </a:r>
            <a:r>
              <a:rPr lang="en-US" sz="1800" b="0" strike="noStrike" spc="-1" baseline="0" dirty="0" err="1" smtClean="0">
                <a:solidFill>
                  <a:srgbClr val="000000"/>
                </a:solidFill>
                <a:uFill>
                  <a:solidFill>
                    <a:srgbClr val="FFFFFF"/>
                  </a:solidFill>
                </a:uFill>
                <a:latin typeface="+mn-lt"/>
              </a:rPr>
              <a:t>ItemNotFoundException</a:t>
            </a:r>
            <a:r>
              <a:rPr lang="en-US" sz="1800" b="0" strike="noStrike" spc="-1" baseline="0" dirty="0" smtClean="0">
                <a:solidFill>
                  <a:srgbClr val="000000"/>
                </a:solidFill>
                <a:uFill>
                  <a:solidFill>
                    <a:srgbClr val="FFFFFF"/>
                  </a:solidFill>
                </a:uFill>
                <a:latin typeface="+mn-lt"/>
              </a:rPr>
              <a:t>)</a:t>
            </a:r>
            <a:r>
              <a:rPr lang="ru-RU" sz="1800" b="0" strike="noStrike" spc="-1" baseline="0" dirty="0" smtClean="0">
                <a:solidFill>
                  <a:srgbClr val="000000"/>
                </a:solidFill>
                <a:uFill>
                  <a:solidFill>
                    <a:srgbClr val="FFFFFF"/>
                  </a:solidFill>
                </a:uFill>
                <a:latin typeface="+mn-lt"/>
              </a:rPr>
              <a:t>. Не забыть, что </a:t>
            </a:r>
            <a:r>
              <a:rPr lang="en-US" sz="1800" b="0" strike="noStrike" spc="-1" baseline="0" dirty="0" smtClean="0">
                <a:solidFill>
                  <a:srgbClr val="000000"/>
                </a:solidFill>
                <a:uFill>
                  <a:solidFill>
                    <a:srgbClr val="FFFFFF"/>
                  </a:solidFill>
                </a:uFill>
                <a:latin typeface="+mn-lt"/>
              </a:rPr>
              <a:t>Exception implements Serializable</a:t>
            </a:r>
            <a:r>
              <a:rPr lang="ru-RU" sz="1800" b="0" strike="noStrike" spc="-1" baseline="0" dirty="0" smtClean="0">
                <a:solidFill>
                  <a:srgbClr val="000000"/>
                </a:solidFill>
                <a:uFill>
                  <a:solidFill>
                    <a:srgbClr val="FFFFFF"/>
                  </a:solidFill>
                </a:uFill>
                <a:latin typeface="+mn-lt"/>
              </a:rPr>
              <a:t>.</a:t>
            </a:r>
            <a:endParaRPr lang="en-US" sz="1800" b="0" strike="noStrike" spc="-1" dirty="0" smtClean="0">
              <a:solidFill>
                <a:srgbClr val="000000"/>
              </a:solidFill>
              <a:uFill>
                <a:solidFill>
                  <a:srgbClr val="FFFFFF"/>
                </a:solidFill>
              </a:uFill>
              <a:latin typeface="+mn-lt"/>
            </a:endParaRPr>
          </a:p>
          <a:p>
            <a:pPr marL="228600" indent="-227880">
              <a:lnSpc>
                <a:spcPct val="100000"/>
              </a:lnSpc>
              <a:buClr>
                <a:srgbClr val="000000"/>
              </a:buClr>
              <a:buFont typeface="StarSymbol"/>
              <a:buAutoNum type="arabicPeriod"/>
            </a:pPr>
            <a:endParaRPr lang="en-US" sz="1800" b="0" strike="noStrike" spc="-1" dirty="0">
              <a:solidFill>
                <a:srgbClr val="000000"/>
              </a:solidFill>
              <a:uFill>
                <a:solidFill>
                  <a:srgbClr val="FFFFFF"/>
                </a:solidFill>
              </a:uFill>
              <a:latin typeface="Arial"/>
            </a:endParaRPr>
          </a:p>
        </p:txBody>
      </p:sp>
      <p:sp>
        <p:nvSpPr>
          <p:cNvPr id="25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4A987B2-9F6E-4DAE-B8C0-CF0F0B25AF1B}" type="slidenum">
              <a:rPr lang="en-US" sz="1200" b="0" strike="noStrike" spc="-1">
                <a:solidFill>
                  <a:srgbClr val="000000"/>
                </a:solidFill>
                <a:uFill>
                  <a:solidFill>
                    <a:srgbClr val="FFFFFF"/>
                  </a:solidFill>
                </a:uFill>
                <a:latin typeface="+mn-lt"/>
                <a:ea typeface="+mn-ea"/>
              </a:rPr>
              <a:t>12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25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5BDF9B2-41D1-4FEF-9D45-DCA994D4A3E1}" type="slidenum">
              <a:rPr lang="en-US" sz="1200" b="0" strike="noStrike" spc="-1">
                <a:solidFill>
                  <a:srgbClr val="000000"/>
                </a:solidFill>
                <a:uFill>
                  <a:solidFill>
                    <a:srgbClr val="FFFFFF"/>
                  </a:solidFill>
                </a:uFill>
                <a:latin typeface="+mn-lt"/>
                <a:ea typeface="+mn-ea"/>
              </a:rPr>
              <a:t>13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You associate exception handlers with a </a:t>
            </a:r>
            <a:r>
              <a:rPr lang="en-US" sz="2000" dirty="0" smtClean="0"/>
              <a:t>try</a:t>
            </a:r>
            <a:r>
              <a:rPr lang="en-US" sz="1200" b="0" i="0" kern="1200" dirty="0" smtClean="0">
                <a:solidFill>
                  <a:schemeClr val="tx1"/>
                </a:solidFill>
                <a:effectLst/>
                <a:latin typeface="+mn-lt"/>
                <a:ea typeface="+mn-ea"/>
                <a:cs typeface="+mn-cs"/>
              </a:rPr>
              <a:t> block by providing one or more </a:t>
            </a:r>
            <a:r>
              <a:rPr lang="en-US" sz="2000" dirty="0" smtClean="0"/>
              <a:t>catch</a:t>
            </a:r>
            <a:r>
              <a:rPr lang="en-US" sz="1200" b="0" i="0" kern="1200" dirty="0" smtClean="0">
                <a:solidFill>
                  <a:schemeClr val="tx1"/>
                </a:solidFill>
                <a:effectLst/>
                <a:latin typeface="+mn-lt"/>
                <a:ea typeface="+mn-ea"/>
                <a:cs typeface="+mn-cs"/>
              </a:rPr>
              <a:t> blocks directly after the </a:t>
            </a:r>
            <a:r>
              <a:rPr lang="en-US" sz="2000" dirty="0" smtClean="0"/>
              <a:t>try</a:t>
            </a:r>
            <a:r>
              <a:rPr lang="en-US" sz="1200" b="0" i="0" kern="1200" dirty="0" smtClean="0">
                <a:solidFill>
                  <a:schemeClr val="tx1"/>
                </a:solidFill>
                <a:effectLst/>
                <a:latin typeface="+mn-lt"/>
                <a:ea typeface="+mn-ea"/>
                <a:cs typeface="+mn-cs"/>
              </a:rPr>
              <a:t> block. No code can be between the end of the </a:t>
            </a:r>
            <a:r>
              <a:rPr lang="en-US" sz="2000" dirty="0" smtClean="0"/>
              <a:t>try</a:t>
            </a:r>
            <a:r>
              <a:rPr lang="en-US" sz="1200" b="0" i="0" kern="1200" dirty="0" smtClean="0">
                <a:solidFill>
                  <a:schemeClr val="tx1"/>
                </a:solidFill>
                <a:effectLst/>
                <a:latin typeface="+mn-lt"/>
                <a:ea typeface="+mn-ea"/>
                <a:cs typeface="+mn-cs"/>
              </a:rPr>
              <a:t> block and the beginning of the first </a:t>
            </a:r>
            <a:r>
              <a:rPr lang="en-US" sz="2000" dirty="0" smtClean="0"/>
              <a:t>catch</a:t>
            </a:r>
            <a:r>
              <a:rPr lang="en-US" sz="1200" b="0" i="0" kern="1200" dirty="0" smtClean="0">
                <a:solidFill>
                  <a:schemeClr val="tx1"/>
                </a:solidFill>
                <a:effectLst/>
                <a:latin typeface="+mn-lt"/>
                <a:ea typeface="+mn-ea"/>
                <a:cs typeface="+mn-cs"/>
              </a:rPr>
              <a:t> block.</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Each </a:t>
            </a:r>
            <a:r>
              <a:rPr lang="en-US" sz="2000" dirty="0" smtClean="0"/>
              <a:t>catch</a:t>
            </a:r>
            <a:r>
              <a:rPr lang="en-US" sz="1200" b="0" i="0" kern="1200" dirty="0" smtClean="0">
                <a:solidFill>
                  <a:schemeClr val="tx1"/>
                </a:solidFill>
                <a:effectLst/>
                <a:latin typeface="+mn-lt"/>
                <a:ea typeface="+mn-ea"/>
                <a:cs typeface="+mn-cs"/>
              </a:rPr>
              <a:t> block is an exception handler that handles the type of exception indicated by its argument. The argument type, </a:t>
            </a:r>
            <a:r>
              <a:rPr lang="en-US" sz="2000" i="1" dirty="0" err="1" smtClean="0"/>
              <a:t>ExceptionType</a:t>
            </a:r>
            <a:r>
              <a:rPr lang="en-US" sz="1200" b="0" i="0" kern="1200" dirty="0" smtClean="0">
                <a:solidFill>
                  <a:schemeClr val="tx1"/>
                </a:solidFill>
                <a:effectLst/>
                <a:latin typeface="+mn-lt"/>
                <a:ea typeface="+mn-ea"/>
                <a:cs typeface="+mn-cs"/>
              </a:rPr>
              <a:t>, declares the type of exception that the handler can handle and must be the name of a class that inherits from the </a:t>
            </a:r>
            <a:r>
              <a:rPr lang="en-US" sz="2000" dirty="0" err="1" smtClean="0"/>
              <a:t>Throwable</a:t>
            </a:r>
            <a:r>
              <a:rPr lang="en-US" sz="1200" b="0" i="0" kern="1200" dirty="0" smtClean="0">
                <a:solidFill>
                  <a:schemeClr val="tx1"/>
                </a:solidFill>
                <a:effectLst/>
                <a:latin typeface="+mn-lt"/>
                <a:ea typeface="+mn-ea"/>
                <a:cs typeface="+mn-cs"/>
              </a:rPr>
              <a:t> class. The handler can refer to the exception with </a:t>
            </a:r>
            <a:r>
              <a:rPr lang="en-US" sz="2000" i="1" dirty="0" smtClean="0"/>
              <a:t>name</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catch block contains code that is executed if and when the exception handler is invoked. </a:t>
            </a:r>
            <a:endParaRPr lang="en-US" sz="2000" b="0" strike="noStrike" spc="-1" dirty="0">
              <a:solidFill>
                <a:srgbClr val="000000"/>
              </a:solidFill>
              <a:uFill>
                <a:solidFill>
                  <a:srgbClr val="FFFFFF"/>
                </a:solidFill>
              </a:uFill>
              <a:latin typeface="Arial"/>
            </a:endParaRPr>
          </a:p>
        </p:txBody>
      </p:sp>
      <p:sp>
        <p:nvSpPr>
          <p:cNvPr id="25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9C7E76-7721-40E4-A968-708A2DB9183F}" type="slidenum">
              <a:rPr lang="en-US" sz="1200" b="0" strike="noStrike" spc="-1">
                <a:solidFill>
                  <a:srgbClr val="000000"/>
                </a:solidFill>
                <a:uFill>
                  <a:solidFill>
                    <a:srgbClr val="FFFFFF"/>
                  </a:solidFill>
                </a:uFill>
                <a:latin typeface="+mn-lt"/>
                <a:ea typeface="+mn-ea"/>
              </a:rPr>
              <a:t>14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endParaRPr lang="en-US" sz="2000" b="0" strike="noStrike" spc="-1" dirty="0">
              <a:solidFill>
                <a:srgbClr val="000000"/>
              </a:solidFill>
              <a:uFill>
                <a:solidFill>
                  <a:srgbClr val="FFFFFF"/>
                </a:solidFill>
              </a:uFill>
              <a:latin typeface="Arial"/>
            </a:endParaRPr>
          </a:p>
        </p:txBody>
      </p:sp>
      <p:sp>
        <p:nvSpPr>
          <p:cNvPr id="25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9C7E76-7721-40E4-A968-708A2DB9183F}" type="slidenum">
              <a:rPr lang="en-US" sz="1200" b="0" strike="noStrike" spc="-1">
                <a:solidFill>
                  <a:srgbClr val="000000"/>
                </a:solidFill>
                <a:uFill>
                  <a:solidFill>
                    <a:srgbClr val="FFFFFF"/>
                  </a:solidFill>
                </a:uFill>
                <a:latin typeface="+mn-lt"/>
                <a:ea typeface="+mn-ea"/>
              </a:rPr>
              <a:t>15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runtime system invokes the exception handler when the handler is the first one in the call stack whose </a:t>
            </a:r>
            <a:r>
              <a:rPr lang="en-US" sz="1200" b="0" i="1" kern="1200" dirty="0" err="1" smtClean="0">
                <a:solidFill>
                  <a:schemeClr val="tx1"/>
                </a:solidFill>
                <a:effectLst/>
                <a:latin typeface="+mn-lt"/>
                <a:ea typeface="+mn-ea"/>
                <a:cs typeface="+mn-cs"/>
              </a:rPr>
              <a:t>ExceptionType</a:t>
            </a:r>
            <a:r>
              <a:rPr lang="en-US" sz="1200" b="0" i="0" kern="1200" dirty="0" smtClean="0">
                <a:solidFill>
                  <a:schemeClr val="tx1"/>
                </a:solidFill>
                <a:effectLst/>
                <a:latin typeface="+mn-lt"/>
                <a:ea typeface="+mn-ea"/>
                <a:cs typeface="+mn-cs"/>
              </a:rPr>
              <a:t> matches the type of the exception thrown. The system considers it a match if the thrown object can legally be assigned to the exception handler's </a:t>
            </a:r>
            <a:r>
              <a:rPr lang="en-US" sz="1200" b="0" i="0" kern="1200" smtClean="0">
                <a:solidFill>
                  <a:schemeClr val="tx1"/>
                </a:solidFill>
                <a:effectLst/>
                <a:latin typeface="+mn-lt"/>
                <a:ea typeface="+mn-ea"/>
                <a:cs typeface="+mn-cs"/>
              </a:rPr>
              <a:t>argument</a:t>
            </a:r>
            <a:r>
              <a:rPr lang="en-US" sz="1200" b="0" i="0" kern="1200" smtClean="0">
                <a:solidFill>
                  <a:schemeClr val="tx1"/>
                </a:solidFill>
                <a:effectLst/>
                <a:latin typeface="+mn-lt"/>
                <a:ea typeface="+mn-ea"/>
                <a:cs typeface="+mn-cs"/>
              </a:rPr>
              <a:t>.</a:t>
            </a:r>
          </a:p>
          <a:p>
            <a:pPr marL="171450" indent="-171450">
              <a:buFont typeface="Arial" panose="020B0604020202020204" pitchFamily="34" charset="0"/>
              <a:buChar char="•"/>
            </a:pPr>
            <a:r>
              <a:rPr lang="ru-RU" sz="2000" b="0" strike="noStrike" spc="-1" smtClean="0">
                <a:solidFill>
                  <a:srgbClr val="000000"/>
                </a:solidFill>
                <a:uFill>
                  <a:solidFill>
                    <a:srgbClr val="FFFFFF"/>
                  </a:solidFill>
                </a:uFill>
                <a:latin typeface="Arial"/>
              </a:rPr>
              <a:t>Пример</a:t>
            </a:r>
            <a:r>
              <a:rPr lang="ru-RU" sz="2000" b="0" strike="noStrike" spc="-1" baseline="0" dirty="0" smtClean="0">
                <a:solidFill>
                  <a:srgbClr val="000000"/>
                </a:solidFill>
                <a:uFill>
                  <a:solidFill>
                    <a:srgbClr val="FFFFFF"/>
                  </a:solidFill>
                </a:uFill>
                <a:latin typeface="Arial"/>
              </a:rPr>
              <a:t>: </a:t>
            </a:r>
            <a:r>
              <a:rPr lang="en-US" sz="2000" dirty="0" err="1" smtClean="0">
                <a:effectLst/>
              </a:rPr>
              <a:t>CatchExample</a:t>
            </a:r>
            <a:r>
              <a:rPr lang="ru-RU" sz="2000" dirty="0" smtClean="0">
                <a:effectLst/>
              </a:rPr>
              <a:t> (по</a:t>
            </a:r>
            <a:r>
              <a:rPr lang="ru-RU" sz="2000" baseline="0" dirty="0" smtClean="0">
                <a:effectLst/>
              </a:rPr>
              <a:t> очереди удалять строчки в примере и смотреть, что будет выводиться в консоль</a:t>
            </a:r>
            <a:r>
              <a:rPr lang="ru-RU" sz="2000" dirty="0" smtClean="0">
                <a:effectLst/>
              </a:rPr>
              <a:t>).</a:t>
            </a:r>
            <a:endParaRPr lang="en-US" sz="2000" b="0" strike="noStrike" spc="-1" dirty="0">
              <a:solidFill>
                <a:srgbClr val="000000"/>
              </a:solidFill>
              <a:uFill>
                <a:solidFill>
                  <a:srgbClr val="FFFFFF"/>
                </a:solidFill>
              </a:uFill>
              <a:latin typeface="Arial"/>
            </a:endParaRPr>
          </a:p>
        </p:txBody>
      </p:sp>
      <p:sp>
        <p:nvSpPr>
          <p:cNvPr id="25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9C7E76-7721-40E4-A968-708A2DB9183F}" type="slidenum">
              <a:rPr lang="en-US" sz="1200" b="0" strike="noStrike" spc="-1">
                <a:solidFill>
                  <a:srgbClr val="000000"/>
                </a:solidFill>
                <a:uFill>
                  <a:solidFill>
                    <a:srgbClr val="FFFFFF"/>
                  </a:solidFill>
                </a:uFill>
                <a:latin typeface="+mn-lt"/>
                <a:ea typeface="+mn-ea"/>
              </a:rPr>
              <a:t>16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2000" dirty="0" smtClean="0"/>
              <a:t>finally</a:t>
            </a:r>
            <a:r>
              <a:rPr lang="en-US" sz="1200" b="0" i="0" kern="1200" dirty="0" smtClean="0">
                <a:solidFill>
                  <a:schemeClr val="tx1"/>
                </a:solidFill>
                <a:effectLst/>
                <a:latin typeface="+mn-lt"/>
                <a:ea typeface="+mn-ea"/>
                <a:cs typeface="+mn-cs"/>
              </a:rPr>
              <a:t> block </a:t>
            </a:r>
            <a:r>
              <a:rPr lang="en-US" sz="1200" b="0" i="1" kern="1200" dirty="0" smtClean="0">
                <a:solidFill>
                  <a:schemeClr val="tx1"/>
                </a:solidFill>
                <a:effectLst/>
                <a:latin typeface="+mn-lt"/>
                <a:ea typeface="+mn-ea"/>
                <a:cs typeface="+mn-cs"/>
              </a:rPr>
              <a:t>always</a:t>
            </a:r>
            <a:r>
              <a:rPr lang="en-US" sz="1200" b="0" i="0" kern="1200" dirty="0" smtClean="0">
                <a:solidFill>
                  <a:schemeClr val="tx1"/>
                </a:solidFill>
                <a:effectLst/>
                <a:latin typeface="+mn-lt"/>
                <a:ea typeface="+mn-ea"/>
                <a:cs typeface="+mn-cs"/>
              </a:rPr>
              <a:t> executes when the </a:t>
            </a:r>
            <a:r>
              <a:rPr lang="en-US" sz="2000" dirty="0" smtClean="0"/>
              <a:t>try</a:t>
            </a:r>
            <a:r>
              <a:rPr lang="en-US" sz="1200" b="0" i="0" kern="1200" dirty="0" smtClean="0">
                <a:solidFill>
                  <a:schemeClr val="tx1"/>
                </a:solidFill>
                <a:effectLst/>
                <a:latin typeface="+mn-lt"/>
                <a:ea typeface="+mn-ea"/>
                <a:cs typeface="+mn-cs"/>
              </a:rPr>
              <a:t> block exits. This ensures that the </a:t>
            </a:r>
            <a:r>
              <a:rPr lang="en-US" sz="2000" dirty="0" smtClean="0"/>
              <a:t>finally</a:t>
            </a:r>
            <a:r>
              <a:rPr lang="en-US" sz="1200" b="0" i="0" kern="1200" dirty="0" smtClean="0">
                <a:solidFill>
                  <a:schemeClr val="tx1"/>
                </a:solidFill>
                <a:effectLst/>
                <a:latin typeface="+mn-lt"/>
                <a:ea typeface="+mn-ea"/>
                <a:cs typeface="+mn-cs"/>
              </a:rPr>
              <a:t> block is executed even if an unexpected exception occurs. But </a:t>
            </a:r>
            <a:r>
              <a:rPr lang="en-US" sz="2000" dirty="0" smtClean="0"/>
              <a:t>finally</a:t>
            </a:r>
            <a:r>
              <a:rPr lang="en-US" sz="1200" b="0" i="0" kern="1200" dirty="0" smtClean="0">
                <a:solidFill>
                  <a:schemeClr val="tx1"/>
                </a:solidFill>
                <a:effectLst/>
                <a:latin typeface="+mn-lt"/>
                <a:ea typeface="+mn-ea"/>
                <a:cs typeface="+mn-cs"/>
              </a:rPr>
              <a:t> is useful for more than just exception handling — it allows the programmer to avoid having cleanup code accidentally bypassed by a </a:t>
            </a:r>
            <a:r>
              <a:rPr lang="en-US" sz="2000" dirty="0" smtClean="0"/>
              <a:t>return</a:t>
            </a:r>
            <a:r>
              <a:rPr lang="en-US" sz="1200" b="0" i="0" kern="1200" dirty="0" smtClean="0">
                <a:solidFill>
                  <a:schemeClr val="tx1"/>
                </a:solidFill>
                <a:effectLst/>
                <a:latin typeface="+mn-lt"/>
                <a:ea typeface="+mn-ea"/>
                <a:cs typeface="+mn-cs"/>
              </a:rPr>
              <a:t>, </a:t>
            </a:r>
            <a:r>
              <a:rPr lang="en-US" sz="2000" dirty="0" smtClean="0"/>
              <a:t>continue</a:t>
            </a:r>
            <a:r>
              <a:rPr lang="en-US" sz="1200" b="0" i="0" kern="1200" dirty="0" smtClean="0">
                <a:solidFill>
                  <a:schemeClr val="tx1"/>
                </a:solidFill>
                <a:effectLst/>
                <a:latin typeface="+mn-lt"/>
                <a:ea typeface="+mn-ea"/>
                <a:cs typeface="+mn-cs"/>
              </a:rPr>
              <a:t>, or </a:t>
            </a:r>
            <a:r>
              <a:rPr lang="en-US" sz="2000" dirty="0" smtClean="0"/>
              <a:t>break</a:t>
            </a:r>
            <a:r>
              <a:rPr lang="en-US" sz="1200" b="0" i="0" kern="1200" dirty="0" smtClean="0">
                <a:solidFill>
                  <a:schemeClr val="tx1"/>
                </a:solidFill>
                <a:effectLst/>
                <a:latin typeface="+mn-lt"/>
                <a:ea typeface="+mn-ea"/>
                <a:cs typeface="+mn-cs"/>
              </a:rPr>
              <a:t>. Putting cleanup code in a</a:t>
            </a:r>
            <a:r>
              <a:rPr lang="ru-RU" sz="1200" b="0" i="0" kern="1200" dirty="0" smtClean="0">
                <a:solidFill>
                  <a:schemeClr val="tx1"/>
                </a:solidFill>
                <a:effectLst/>
                <a:latin typeface="+mn-lt"/>
                <a:ea typeface="+mn-ea"/>
                <a:cs typeface="+mn-cs"/>
              </a:rPr>
              <a:t> </a:t>
            </a:r>
            <a:r>
              <a:rPr lang="en-US" sz="2000" dirty="0" smtClean="0"/>
              <a:t>finally</a:t>
            </a:r>
            <a:r>
              <a:rPr lang="en-US" sz="1200" b="0" i="0" kern="1200" dirty="0" smtClean="0">
                <a:solidFill>
                  <a:schemeClr val="tx1"/>
                </a:solidFill>
                <a:effectLst/>
                <a:latin typeface="+mn-lt"/>
                <a:ea typeface="+mn-ea"/>
                <a:cs typeface="+mn-cs"/>
              </a:rPr>
              <a:t> block is always a good practice, even when no exceptions are anticipated.</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the JVM exits while the </a:t>
            </a:r>
            <a:r>
              <a:rPr lang="en-US" sz="2000" dirty="0" smtClean="0"/>
              <a:t>try</a:t>
            </a:r>
            <a:r>
              <a:rPr lang="en-US" sz="1200" b="0" i="0" kern="1200" dirty="0" smtClean="0">
                <a:solidFill>
                  <a:schemeClr val="tx1"/>
                </a:solidFill>
                <a:effectLst/>
                <a:latin typeface="+mn-lt"/>
                <a:ea typeface="+mn-ea"/>
                <a:cs typeface="+mn-cs"/>
              </a:rPr>
              <a:t> or </a:t>
            </a:r>
            <a:r>
              <a:rPr lang="en-US" sz="2000" dirty="0" smtClean="0"/>
              <a:t>catch</a:t>
            </a:r>
            <a:r>
              <a:rPr lang="en-US" sz="1200" b="0" i="0" kern="1200" dirty="0" smtClean="0">
                <a:solidFill>
                  <a:schemeClr val="tx1"/>
                </a:solidFill>
                <a:effectLst/>
                <a:latin typeface="+mn-lt"/>
                <a:ea typeface="+mn-ea"/>
                <a:cs typeface="+mn-cs"/>
              </a:rPr>
              <a:t> code is being executed, then the </a:t>
            </a:r>
            <a:r>
              <a:rPr lang="en-US" sz="2000" dirty="0" smtClean="0"/>
              <a:t>finally</a:t>
            </a:r>
            <a:r>
              <a:rPr lang="en-US" sz="1200" b="0" i="0" kern="1200" dirty="0" smtClean="0">
                <a:solidFill>
                  <a:schemeClr val="tx1"/>
                </a:solidFill>
                <a:effectLst/>
                <a:latin typeface="+mn-lt"/>
                <a:ea typeface="+mn-ea"/>
                <a:cs typeface="+mn-cs"/>
              </a:rPr>
              <a:t> block may not execute. Likewise, if the thread executing the </a:t>
            </a:r>
            <a:r>
              <a:rPr lang="en-US" sz="2000" dirty="0" smtClean="0"/>
              <a:t>try</a:t>
            </a:r>
            <a:r>
              <a:rPr lang="en-US" sz="1200" b="0" i="0" kern="1200" dirty="0" smtClean="0">
                <a:solidFill>
                  <a:schemeClr val="tx1"/>
                </a:solidFill>
                <a:effectLst/>
                <a:latin typeface="+mn-lt"/>
                <a:ea typeface="+mn-ea"/>
                <a:cs typeface="+mn-cs"/>
              </a:rPr>
              <a:t> or </a:t>
            </a:r>
            <a:r>
              <a:rPr lang="en-US" sz="2000" dirty="0" smtClean="0"/>
              <a:t>catch</a:t>
            </a:r>
            <a:r>
              <a:rPr lang="en-US" sz="1200" b="0" i="0" kern="1200" dirty="0" smtClean="0">
                <a:solidFill>
                  <a:schemeClr val="tx1"/>
                </a:solidFill>
                <a:effectLst/>
                <a:latin typeface="+mn-lt"/>
                <a:ea typeface="+mn-ea"/>
                <a:cs typeface="+mn-cs"/>
              </a:rPr>
              <a:t> code is interrupted or killed, the </a:t>
            </a:r>
            <a:r>
              <a:rPr lang="en-US" sz="2000" dirty="0" smtClean="0"/>
              <a:t>finally</a:t>
            </a:r>
            <a:r>
              <a:rPr lang="en-US" sz="1200" b="0" i="0" kern="1200" dirty="0" smtClean="0">
                <a:solidFill>
                  <a:schemeClr val="tx1"/>
                </a:solidFill>
                <a:effectLst/>
                <a:latin typeface="+mn-lt"/>
                <a:ea typeface="+mn-ea"/>
                <a:cs typeface="+mn-cs"/>
              </a:rPr>
              <a:t> block may not execute even though the application as a whole continues.</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2000" dirty="0" smtClean="0"/>
              <a:t>finally</a:t>
            </a:r>
            <a:r>
              <a:rPr lang="en-US" sz="1200" b="0" i="0" kern="1200" dirty="0" smtClean="0">
                <a:solidFill>
                  <a:schemeClr val="tx1"/>
                </a:solidFill>
                <a:effectLst/>
                <a:latin typeface="+mn-lt"/>
                <a:ea typeface="+mn-ea"/>
                <a:cs typeface="+mn-cs"/>
              </a:rPr>
              <a:t> block is a key tool for preventing resource leaks. When closing a file or otherwise recovering resources, place the code in a </a:t>
            </a:r>
            <a:r>
              <a:rPr lang="en-US" sz="2000" dirty="0" smtClean="0"/>
              <a:t>finally</a:t>
            </a:r>
            <a:r>
              <a:rPr lang="en-US" sz="1200" b="0" i="0" kern="1200" dirty="0" smtClean="0">
                <a:solidFill>
                  <a:schemeClr val="tx1"/>
                </a:solidFill>
                <a:effectLst/>
                <a:latin typeface="+mn-lt"/>
                <a:ea typeface="+mn-ea"/>
                <a:cs typeface="+mn-cs"/>
              </a:rPr>
              <a:t> block to ensure that resource is </a:t>
            </a:r>
            <a:r>
              <a:rPr lang="en-US" sz="1200" b="0" i="1" kern="1200" dirty="0" smtClean="0">
                <a:solidFill>
                  <a:schemeClr val="tx1"/>
                </a:solidFill>
                <a:effectLst/>
                <a:latin typeface="+mn-lt"/>
                <a:ea typeface="+mn-ea"/>
                <a:cs typeface="+mn-cs"/>
              </a:rPr>
              <a:t>always</a:t>
            </a:r>
            <a:r>
              <a:rPr lang="en-US" sz="1200" b="0" i="0" kern="1200" dirty="0" smtClean="0">
                <a:solidFill>
                  <a:schemeClr val="tx1"/>
                </a:solidFill>
                <a:effectLst/>
                <a:latin typeface="+mn-lt"/>
                <a:ea typeface="+mn-ea"/>
                <a:cs typeface="+mn-cs"/>
              </a:rPr>
              <a:t> recovered.</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strike="noStrike" kern="1200" spc="-1" dirty="0" smtClean="0">
                <a:solidFill>
                  <a:schemeClr val="tx1"/>
                </a:solidFill>
                <a:effectLst/>
                <a:uFill>
                  <a:solidFill>
                    <a:srgbClr val="FFFFFF"/>
                  </a:solidFill>
                </a:uFill>
                <a:latin typeface="+mn-lt"/>
                <a:ea typeface="+mn-ea"/>
                <a:cs typeface="+mn-cs"/>
              </a:rPr>
              <a:t>Пример:</a:t>
            </a:r>
            <a:r>
              <a:rPr lang="ru-RU" sz="1200" b="0" i="0" strike="noStrike" kern="1200" spc="-1" baseline="0" dirty="0" smtClean="0">
                <a:solidFill>
                  <a:schemeClr val="tx1"/>
                </a:solidFill>
                <a:effectLst/>
                <a:uFill>
                  <a:solidFill>
                    <a:srgbClr val="FFFFFF"/>
                  </a:solidFill>
                </a:uFill>
                <a:latin typeface="+mn-lt"/>
                <a:ea typeface="+mn-ea"/>
                <a:cs typeface="+mn-cs"/>
              </a:rPr>
              <a:t> </a:t>
            </a:r>
            <a:r>
              <a:rPr lang="en-US" sz="1200" b="0" i="0" strike="noStrike" kern="1200" spc="-1" baseline="0" dirty="0" err="1" smtClean="0">
                <a:solidFill>
                  <a:schemeClr val="tx1"/>
                </a:solidFill>
                <a:effectLst/>
                <a:uFill>
                  <a:solidFill>
                    <a:srgbClr val="FFFFFF"/>
                  </a:solidFill>
                </a:uFill>
                <a:latin typeface="+mn-lt"/>
                <a:ea typeface="+mn-ea"/>
                <a:cs typeface="+mn-cs"/>
              </a:rPr>
              <a:t>FinallyExample</a:t>
            </a:r>
            <a:r>
              <a:rPr lang="ru-RU" sz="1200" b="0" i="0" strike="noStrike" kern="1200" spc="-1" baseline="0" dirty="0" smtClean="0">
                <a:solidFill>
                  <a:schemeClr val="tx1"/>
                </a:solidFill>
                <a:effectLst/>
                <a:uFill>
                  <a:solidFill>
                    <a:srgbClr val="FFFFFF"/>
                  </a:solidFill>
                </a:uFill>
                <a:latin typeface="+mn-lt"/>
                <a:ea typeface="+mn-ea"/>
                <a:cs typeface="+mn-cs"/>
              </a:rPr>
              <a:t>, который потом превратится в </a:t>
            </a:r>
            <a:r>
              <a:rPr lang="en-US" sz="1200" b="0" i="0" strike="noStrike" kern="1200" spc="-1" baseline="0" dirty="0" smtClean="0">
                <a:solidFill>
                  <a:schemeClr val="tx1"/>
                </a:solidFill>
                <a:effectLst/>
                <a:uFill>
                  <a:solidFill>
                    <a:srgbClr val="FFFFFF"/>
                  </a:solidFill>
                </a:uFill>
                <a:latin typeface="+mn-lt"/>
                <a:ea typeface="+mn-ea"/>
                <a:cs typeface="+mn-cs"/>
              </a:rPr>
              <a:t>try </a:t>
            </a:r>
            <a:r>
              <a:rPr lang="ru-RU" sz="1200" b="0" i="0" strike="noStrike" kern="1200" spc="-1" baseline="0" dirty="0" smtClean="0">
                <a:solidFill>
                  <a:schemeClr val="tx1"/>
                </a:solidFill>
                <a:effectLst/>
                <a:uFill>
                  <a:solidFill>
                    <a:srgbClr val="FFFFFF"/>
                  </a:solidFill>
                </a:uFill>
                <a:latin typeface="+mn-lt"/>
                <a:ea typeface="+mn-ea"/>
                <a:cs typeface="+mn-cs"/>
              </a:rPr>
              <a:t>с ресурсами.</a:t>
            </a:r>
            <a:endParaRPr lang="en-US" sz="2000" b="0" strike="noStrike" spc="-1" dirty="0">
              <a:solidFill>
                <a:srgbClr val="000000"/>
              </a:solidFill>
              <a:uFill>
                <a:solidFill>
                  <a:srgbClr val="FFFFFF"/>
                </a:solidFill>
              </a:uFill>
              <a:latin typeface="Arial"/>
            </a:endParaRPr>
          </a:p>
        </p:txBody>
      </p:sp>
      <p:sp>
        <p:nvSpPr>
          <p:cNvPr id="257"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61FDF43-0B56-4EA0-B371-94DA50C1D0E1}" type="slidenum">
              <a:rPr lang="en-US" sz="1200" b="0" strike="noStrike" spc="-1">
                <a:solidFill>
                  <a:srgbClr val="000000"/>
                </a:solidFill>
                <a:uFill>
                  <a:solidFill>
                    <a:srgbClr val="FFFFFF"/>
                  </a:solidFill>
                </a:uFill>
                <a:latin typeface="+mn-lt"/>
                <a:ea typeface="+mn-ea"/>
              </a:rPr>
              <a:t>17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2000" dirty="0" smtClean="0"/>
              <a:t>try</a:t>
            </a:r>
            <a:r>
              <a:rPr lang="en-US" sz="1200" b="0" i="0" kern="1200" dirty="0" smtClean="0">
                <a:solidFill>
                  <a:schemeClr val="tx1"/>
                </a:solidFill>
                <a:effectLst/>
                <a:latin typeface="+mn-lt"/>
                <a:ea typeface="+mn-ea"/>
                <a:cs typeface="+mn-cs"/>
              </a:rPr>
              <a:t>-with-resources statement is a </a:t>
            </a:r>
            <a:r>
              <a:rPr lang="en-US" sz="2000" dirty="0" smtClean="0"/>
              <a:t>try</a:t>
            </a:r>
            <a:r>
              <a:rPr lang="en-US" sz="1200" b="0" i="0" kern="1200" dirty="0" smtClean="0">
                <a:solidFill>
                  <a:schemeClr val="tx1"/>
                </a:solidFill>
                <a:effectLst/>
                <a:latin typeface="+mn-lt"/>
                <a:ea typeface="+mn-ea"/>
                <a:cs typeface="+mn-cs"/>
              </a:rPr>
              <a:t> statement that declares one or more resources. A </a:t>
            </a:r>
            <a:r>
              <a:rPr lang="en-US" sz="1200" b="0" i="1" kern="1200" dirty="0" smtClean="0">
                <a:solidFill>
                  <a:schemeClr val="tx1"/>
                </a:solidFill>
                <a:effectLst/>
                <a:latin typeface="+mn-lt"/>
                <a:ea typeface="+mn-ea"/>
                <a:cs typeface="+mn-cs"/>
              </a:rPr>
              <a:t>resource</a:t>
            </a:r>
            <a:r>
              <a:rPr lang="en-US" sz="1200" b="0" i="0" kern="1200" dirty="0" smtClean="0">
                <a:solidFill>
                  <a:schemeClr val="tx1"/>
                </a:solidFill>
                <a:effectLst/>
                <a:latin typeface="+mn-lt"/>
                <a:ea typeface="+mn-ea"/>
                <a:cs typeface="+mn-cs"/>
              </a:rPr>
              <a:t> is an object that must be closed after the program is finished with it. The </a:t>
            </a:r>
            <a:r>
              <a:rPr lang="en-US" sz="2000" dirty="0" smtClean="0"/>
              <a:t>try</a:t>
            </a:r>
            <a:r>
              <a:rPr lang="en-US" sz="1200" b="0" i="0" kern="1200" dirty="0" smtClean="0">
                <a:solidFill>
                  <a:schemeClr val="tx1"/>
                </a:solidFill>
                <a:effectLst/>
                <a:latin typeface="+mn-lt"/>
                <a:ea typeface="+mn-ea"/>
                <a:cs typeface="+mn-cs"/>
              </a:rPr>
              <a:t>-with-resources statement ensures that each resource is closed at the end of the statement. Any object that implements </a:t>
            </a:r>
            <a:r>
              <a:rPr lang="en-US" sz="2000" dirty="0" err="1" smtClean="0"/>
              <a:t>java.lang.AutoCloseable</a:t>
            </a:r>
            <a:r>
              <a:rPr lang="en-US" sz="1200" b="0" i="0" kern="1200" dirty="0" smtClean="0">
                <a:solidFill>
                  <a:schemeClr val="tx1"/>
                </a:solidFill>
                <a:effectLst/>
                <a:latin typeface="+mn-lt"/>
                <a:ea typeface="+mn-ea"/>
                <a:cs typeface="+mn-cs"/>
              </a:rPr>
              <a:t>, which includes all objects which implement </a:t>
            </a:r>
            <a:r>
              <a:rPr lang="en-US" sz="2000" dirty="0" err="1" smtClean="0"/>
              <a:t>java.io.Closeable</a:t>
            </a:r>
            <a:r>
              <a:rPr lang="en-US" sz="1200" b="0" i="0" kern="1200" dirty="0" smtClean="0">
                <a:solidFill>
                  <a:schemeClr val="tx1"/>
                </a:solidFill>
                <a:effectLst/>
                <a:latin typeface="+mn-lt"/>
                <a:ea typeface="+mn-ea"/>
                <a:cs typeface="+mn-cs"/>
              </a:rPr>
              <a:t>, can be used as a resource.</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an exception is thrown from the </a:t>
            </a:r>
            <a:r>
              <a:rPr lang="en-US" dirty="0" smtClean="0"/>
              <a:t>try</a:t>
            </a:r>
            <a:r>
              <a:rPr lang="en-US" sz="1200" b="0" i="0" kern="1200" dirty="0" smtClean="0">
                <a:solidFill>
                  <a:schemeClr val="tx1"/>
                </a:solidFill>
                <a:effectLst/>
                <a:latin typeface="+mn-lt"/>
                <a:ea typeface="+mn-ea"/>
                <a:cs typeface="+mn-cs"/>
              </a:rPr>
              <a:t> block and one or more exceptions are thrown from the </a:t>
            </a:r>
            <a:r>
              <a:rPr lang="en-US" dirty="0" smtClean="0"/>
              <a:t>try</a:t>
            </a:r>
            <a:r>
              <a:rPr lang="en-US" sz="1200" b="0" i="0" kern="1200" dirty="0" smtClean="0">
                <a:solidFill>
                  <a:schemeClr val="tx1"/>
                </a:solidFill>
                <a:effectLst/>
                <a:latin typeface="+mn-lt"/>
                <a:ea typeface="+mn-ea"/>
                <a:cs typeface="+mn-cs"/>
              </a:rPr>
              <a:t>-with-resources statement, then those exceptions thrown from the </a:t>
            </a:r>
            <a:r>
              <a:rPr lang="en-US" dirty="0" smtClean="0"/>
              <a:t>try</a:t>
            </a:r>
            <a:r>
              <a:rPr lang="en-US" sz="1200" b="0" i="0" kern="1200" dirty="0" smtClean="0">
                <a:solidFill>
                  <a:schemeClr val="tx1"/>
                </a:solidFill>
                <a:effectLst/>
                <a:latin typeface="+mn-lt"/>
                <a:ea typeface="+mn-ea"/>
                <a:cs typeface="+mn-cs"/>
              </a:rPr>
              <a:t>-with-resources statement are suppressed</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 can retrieve these suppressed exceptions by calling the </a:t>
            </a:r>
            <a:r>
              <a:rPr lang="en-US" dirty="0" err="1" smtClean="0"/>
              <a:t>Throwable.getSuppressed</a:t>
            </a:r>
            <a:r>
              <a:rPr lang="en-US" sz="1200" b="0" i="0" kern="1200" dirty="0" smtClean="0">
                <a:solidFill>
                  <a:schemeClr val="tx1"/>
                </a:solidFill>
                <a:effectLst/>
                <a:latin typeface="+mn-lt"/>
                <a:ea typeface="+mn-ea"/>
                <a:cs typeface="+mn-cs"/>
              </a:rPr>
              <a:t> method from the exception thrown by the </a:t>
            </a:r>
            <a:r>
              <a:rPr lang="en-US" dirty="0" smtClean="0"/>
              <a:t>try</a:t>
            </a:r>
            <a:r>
              <a:rPr lang="en-US" sz="1200" b="0" i="0" kern="1200" dirty="0" smtClean="0">
                <a:solidFill>
                  <a:schemeClr val="tx1"/>
                </a:solidFill>
                <a:effectLst/>
                <a:latin typeface="+mn-lt"/>
                <a:ea typeface="+mn-ea"/>
                <a:cs typeface="+mn-cs"/>
              </a:rPr>
              <a:t> block.</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2000" b="0" strike="noStrike" spc="-1" dirty="0" smtClean="0">
                <a:solidFill>
                  <a:srgbClr val="000000"/>
                </a:solidFill>
                <a:uFill>
                  <a:solidFill>
                    <a:srgbClr val="FFFFFF"/>
                  </a:solidFill>
                </a:uFill>
                <a:latin typeface="Arial"/>
              </a:rPr>
              <a:t>Пример:</a:t>
            </a:r>
            <a:r>
              <a:rPr lang="ru-RU" sz="2000" b="0" strike="noStrike" spc="-1" baseline="0" dirty="0" smtClean="0">
                <a:solidFill>
                  <a:srgbClr val="000000"/>
                </a:solidFill>
                <a:uFill>
                  <a:solidFill>
                    <a:srgbClr val="FFFFFF"/>
                  </a:solidFill>
                </a:uFill>
                <a:latin typeface="Arial"/>
              </a:rPr>
              <a:t> </a:t>
            </a:r>
            <a:r>
              <a:rPr lang="en-US" sz="2000" b="0" strike="noStrike" spc="-1" baseline="0" dirty="0" err="1" smtClean="0">
                <a:solidFill>
                  <a:srgbClr val="000000"/>
                </a:solidFill>
                <a:uFill>
                  <a:solidFill>
                    <a:srgbClr val="FFFFFF"/>
                  </a:solidFill>
                </a:uFill>
                <a:latin typeface="+mn-lt"/>
              </a:rPr>
              <a:t>TryWithResourcesExample</a:t>
            </a:r>
            <a:endParaRPr lang="en-US" sz="2000" b="0" strike="noStrike" spc="-1" dirty="0">
              <a:solidFill>
                <a:srgbClr val="000000"/>
              </a:solidFill>
              <a:uFill>
                <a:solidFill>
                  <a:srgbClr val="FFFFFF"/>
                </a:solidFill>
              </a:uFill>
              <a:latin typeface="Arial"/>
            </a:endParaRPr>
          </a:p>
        </p:txBody>
      </p:sp>
      <p:sp>
        <p:nvSpPr>
          <p:cNvPr id="259"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97EA8E-3221-4F23-AF52-7D7B5E40C676}" type="slidenum">
              <a:rPr lang="en-US" sz="1200" b="0" strike="noStrike" spc="-1">
                <a:solidFill>
                  <a:srgbClr val="000000"/>
                </a:solidFill>
                <a:uFill>
                  <a:solidFill>
                    <a:srgbClr val="FFFFFF"/>
                  </a:solidFill>
                </a:uFill>
                <a:latin typeface="+mn-lt"/>
                <a:ea typeface="+mn-ea"/>
              </a:rPr>
              <a:t>18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67080" y="4691160"/>
            <a:ext cx="5335920" cy="4443480"/>
          </a:xfrm>
          <a:prstGeom prst="rect">
            <a:avLst/>
          </a:prstGeom>
        </p:spPr>
        <p:txBody>
          <a:bodyPr lIns="0" tIns="0" rIns="0" bIns="0"/>
          <a:lstStyle/>
          <a:p>
            <a:pPr marL="342900" indent="-342900">
              <a:buFont typeface="Arial" panose="020B0604020202020204" pitchFamily="34" charset="0"/>
              <a:buChar char="•"/>
            </a:pPr>
            <a:r>
              <a:rPr lang="en-US" sz="1200" b="0" i="0" kern="1200" dirty="0" smtClean="0">
                <a:solidFill>
                  <a:schemeClr val="tx1"/>
                </a:solidFill>
                <a:effectLst/>
                <a:latin typeface="+mn-lt"/>
                <a:ea typeface="+mn-ea"/>
                <a:cs typeface="+mn-cs"/>
              </a:rPr>
              <a:t>Before you can catch an exception, some code somewhere must throw one. Any code can throw an exception: your code, code from a package written by someone else such as the packages that come with the Java platform, or the Java runtime environment. Regardless of what throws the exception, it's always thrown with the </a:t>
            </a:r>
            <a:r>
              <a:rPr lang="en-US" sz="2000" dirty="0" smtClean="0"/>
              <a:t>throw</a:t>
            </a:r>
            <a:r>
              <a:rPr lang="en-US" sz="1200" b="0" i="0" kern="1200" dirty="0" smtClean="0">
                <a:solidFill>
                  <a:schemeClr val="tx1"/>
                </a:solidFill>
                <a:effectLst/>
                <a:latin typeface="+mn-lt"/>
                <a:ea typeface="+mn-ea"/>
                <a:cs typeface="+mn-cs"/>
              </a:rPr>
              <a:t> statement.</a:t>
            </a:r>
            <a:endParaRPr lang="ru-RU" sz="1200" b="0" i="0" kern="1200" dirty="0" smtClean="0">
              <a:solidFill>
                <a:schemeClr val="tx1"/>
              </a:solidFill>
              <a:effectLst/>
              <a:latin typeface="+mn-lt"/>
              <a:ea typeface="+mn-ea"/>
              <a:cs typeface="+mn-cs"/>
            </a:endParaRPr>
          </a:p>
          <a:p>
            <a:pPr marL="342900" indent="-342900">
              <a:buFont typeface="Arial" panose="020B0604020202020204" pitchFamily="34" charset="0"/>
              <a:buChar char="•"/>
            </a:pPr>
            <a:r>
              <a:rPr lang="ru-RU" sz="1200" b="0" i="0" kern="1200" dirty="0" smtClean="0">
                <a:solidFill>
                  <a:schemeClr val="tx1"/>
                </a:solidFill>
                <a:effectLst/>
                <a:latin typeface="+mn-lt"/>
                <a:ea typeface="+mn-ea"/>
                <a:cs typeface="+mn-cs"/>
              </a:rPr>
              <a:t>Можно бросить любой объект, который наследуется от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Тем не менее</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бросать </a:t>
            </a:r>
            <a:r>
              <a:rPr lang="en-US" sz="1200" b="0" i="0" kern="1200" dirty="0" smtClean="0">
                <a:solidFill>
                  <a:schemeClr val="tx1"/>
                </a:solidFill>
                <a:effectLst/>
                <a:latin typeface="+mn-lt"/>
                <a:ea typeface="+mn-ea"/>
                <a:cs typeface="+mn-cs"/>
              </a:rPr>
              <a:t>new</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 </a:t>
            </a:r>
            <a:r>
              <a:rPr lang="en-US" sz="1200" b="0" i="0" kern="1200" dirty="0" smtClean="0">
                <a:solidFill>
                  <a:schemeClr val="tx1"/>
                </a:solidFill>
                <a:effectLst/>
                <a:latin typeface="+mn-lt"/>
                <a:ea typeface="+mn-ea"/>
                <a:cs typeface="+mn-cs"/>
              </a:rPr>
              <a:t>Error </a:t>
            </a:r>
            <a:r>
              <a:rPr lang="ru-RU" sz="1200" b="0" i="0" kern="1200" dirty="0" smtClean="0">
                <a:solidFill>
                  <a:schemeClr val="tx1"/>
                </a:solidFill>
                <a:effectLst/>
                <a:latin typeface="+mn-lt"/>
                <a:ea typeface="+mn-ea"/>
                <a:cs typeface="+mn-cs"/>
              </a:rPr>
              <a:t>не стоит</a:t>
            </a:r>
            <a:r>
              <a:rPr lang="ru-RU" sz="1200" b="0" i="0" kern="1200" dirty="0" smtClean="0">
                <a:solidFill>
                  <a:schemeClr val="tx1"/>
                </a:solidFill>
                <a:effectLst/>
                <a:latin typeface="+mn-lt"/>
                <a:ea typeface="+mn-ea"/>
                <a:cs typeface="+mn-cs"/>
              </a:rPr>
              <a:t>.</a:t>
            </a:r>
            <a:endParaRPr lang="ru-RU" sz="2000" b="0" strike="noStrike" spc="-1" baseline="0" dirty="0" smtClean="0">
              <a:solidFill>
                <a:srgbClr val="000000"/>
              </a:solidFill>
              <a:uFill>
                <a:solidFill>
                  <a:srgbClr val="FFFFFF"/>
                </a:solidFill>
              </a:uFill>
              <a:latin typeface="Arial"/>
            </a:endParaRPr>
          </a:p>
        </p:txBody>
      </p:sp>
      <p:sp>
        <p:nvSpPr>
          <p:cNvPr id="26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37AE6C-5CD5-4ED1-ACAE-2C20E626C319}" type="slidenum">
              <a:rPr lang="en-US" sz="1200" b="0" strike="noStrike" spc="-1">
                <a:solidFill>
                  <a:srgbClr val="000000"/>
                </a:solidFill>
                <a:uFill>
                  <a:solidFill>
                    <a:srgbClr val="FFFFFF"/>
                  </a:solidFill>
                </a:uFill>
                <a:latin typeface="+mn-lt"/>
                <a:ea typeface="+mn-ea"/>
              </a:r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67080" y="4691160"/>
            <a:ext cx="5335920" cy="44434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3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5319D7-9535-4C91-8422-C7DC98F66574}" type="slidenum">
              <a:rPr lang="en-US" sz="1200" b="0" strike="noStrike" spc="-1">
                <a:solidFill>
                  <a:srgbClr val="000000"/>
                </a:solidFill>
                <a:uFill>
                  <a:solidFill>
                    <a:srgbClr val="FFFFFF"/>
                  </a:solidFill>
                </a:uFill>
                <a:latin typeface="+mn-lt"/>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67080" y="4691160"/>
            <a:ext cx="5335920" cy="4443480"/>
          </a:xfrm>
          <a:prstGeom prst="rect">
            <a:avLst/>
          </a:prstGeom>
        </p:spPr>
        <p:txBody>
          <a:bodyPr lIns="0" tIns="0" rIns="0" bIns="0"/>
          <a:lstStyle/>
          <a:p>
            <a:pPr marL="342900" indent="-342900">
              <a:buFont typeface="Arial" panose="020B0604020202020204" pitchFamily="34" charset="0"/>
              <a:buChar char="•"/>
            </a:pPr>
            <a:r>
              <a:rPr lang="ru-RU" sz="2000" b="0" strike="noStrike" spc="-1" baseline="0" dirty="0" smtClean="0">
                <a:solidFill>
                  <a:srgbClr val="000000"/>
                </a:solidFill>
                <a:uFill>
                  <a:solidFill>
                    <a:srgbClr val="FFFFFF"/>
                  </a:solidFill>
                </a:uFill>
                <a:latin typeface="Arial"/>
              </a:rPr>
              <a:t>Пример</a:t>
            </a:r>
            <a:r>
              <a:rPr lang="ru-RU" sz="2000" b="0" strike="noStrike" spc="-1" baseline="0" dirty="0" smtClean="0">
                <a:solidFill>
                  <a:srgbClr val="000000"/>
                </a:solidFill>
                <a:uFill>
                  <a:solidFill>
                    <a:srgbClr val="FFFFFF"/>
                  </a:solidFill>
                </a:uFill>
                <a:latin typeface="Arial"/>
              </a:rPr>
              <a:t>: показать, как документируются бросаемые исключения, например, в </a:t>
            </a:r>
            <a:r>
              <a:rPr lang="en-US" sz="2000" b="0" strike="noStrike" spc="-1" baseline="0" dirty="0" err="1" smtClean="0">
                <a:solidFill>
                  <a:srgbClr val="000000"/>
                </a:solidFill>
                <a:uFill>
                  <a:solidFill>
                    <a:srgbClr val="FFFFFF"/>
                  </a:solidFill>
                </a:uFill>
                <a:latin typeface="Arial"/>
              </a:rPr>
              <a:t>ArrayList</a:t>
            </a:r>
            <a:r>
              <a:rPr lang="en-US" sz="2000" b="0" strike="noStrike" spc="-1" baseline="0" dirty="0" smtClean="0">
                <a:solidFill>
                  <a:srgbClr val="000000"/>
                </a:solidFill>
                <a:uFill>
                  <a:solidFill>
                    <a:srgbClr val="FFFFFF"/>
                  </a:solidFill>
                </a:uFill>
                <a:latin typeface="Arial"/>
              </a:rPr>
              <a:t>’</a:t>
            </a:r>
            <a:r>
              <a:rPr lang="ru-RU" sz="2000" b="0" strike="noStrike" spc="-1" baseline="0" dirty="0" smtClean="0">
                <a:solidFill>
                  <a:srgbClr val="000000"/>
                </a:solidFill>
                <a:uFill>
                  <a:solidFill>
                    <a:srgbClr val="FFFFFF"/>
                  </a:solidFill>
                </a:uFill>
                <a:latin typeface="Arial"/>
              </a:rPr>
              <a:t>е.</a:t>
            </a:r>
          </a:p>
        </p:txBody>
      </p:sp>
      <p:sp>
        <p:nvSpPr>
          <p:cNvPr id="26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37AE6C-5CD5-4ED1-ACAE-2C20E626C319}" type="slidenum">
              <a:rPr lang="en-US" sz="1200" b="0" strike="noStrike" spc="-1">
                <a:solidFill>
                  <a:srgbClr val="000000"/>
                </a:solidFill>
                <a:uFill>
                  <a:solidFill>
                    <a:srgbClr val="FFFFFF"/>
                  </a:solidFill>
                </a:uFill>
                <a:latin typeface="+mn-lt"/>
                <a:ea typeface="+mn-ea"/>
              </a:r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Valid Java programming language code must honor the </a:t>
            </a:r>
            <a:r>
              <a:rPr lang="en-US" sz="1200" b="0" i="1" kern="1200" dirty="0" smtClean="0">
                <a:solidFill>
                  <a:schemeClr val="tx1"/>
                </a:solidFill>
                <a:effectLst/>
                <a:latin typeface="+mn-lt"/>
                <a:ea typeface="+mn-ea"/>
                <a:cs typeface="+mn-cs"/>
              </a:rPr>
              <a:t>Catch or Specify Requirement</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Checked exceptions </a:t>
            </a:r>
            <a:r>
              <a:rPr lang="en-US" sz="1200" b="0" i="1" kern="1200" dirty="0" smtClean="0">
                <a:solidFill>
                  <a:schemeClr val="tx1"/>
                </a:solidFill>
                <a:effectLst/>
                <a:latin typeface="+mn-lt"/>
                <a:ea typeface="+mn-ea"/>
                <a:cs typeface="+mn-cs"/>
              </a:rPr>
              <a:t>are subject</a:t>
            </a:r>
            <a:r>
              <a:rPr lang="en-US" sz="1200" b="0" i="0" kern="1200" dirty="0" smtClean="0">
                <a:solidFill>
                  <a:schemeClr val="tx1"/>
                </a:solidFill>
                <a:effectLst/>
                <a:latin typeface="+mn-lt"/>
                <a:ea typeface="+mn-ea"/>
                <a:cs typeface="+mn-cs"/>
              </a:rPr>
              <a:t> to the Catch or Specify Requirement.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Code that might throw checked exceptions must be enclosed by either of the following:</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A try statement that catches the exception. The try must provide a handler for the exception.</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A method that specifies that it can throw the exception. The method must provide a throws clause that lists the exception.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Code that fails to honor the Catch or Specify Requirement will not compile.</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strike="noStrike" kern="1200" spc="-1" dirty="0" smtClean="0">
                <a:solidFill>
                  <a:schemeClr val="tx1"/>
                </a:solidFill>
                <a:effectLst/>
                <a:uFill>
                  <a:solidFill>
                    <a:srgbClr val="FFFFFF"/>
                  </a:solidFill>
                </a:uFill>
                <a:latin typeface="+mn-lt"/>
                <a:ea typeface="+mn-ea"/>
                <a:cs typeface="+mn-cs"/>
              </a:rPr>
              <a:t>=</a:t>
            </a:r>
            <a:r>
              <a:rPr lang="en-US" sz="1200" b="0" i="0" strike="noStrike" kern="1200" spc="-1" dirty="0" smtClean="0">
                <a:solidFill>
                  <a:schemeClr val="tx1"/>
                </a:solidFill>
                <a:effectLst/>
                <a:uFill>
                  <a:solidFill>
                    <a:srgbClr val="FFFFFF"/>
                  </a:solidFill>
                </a:uFill>
                <a:latin typeface="+mn-lt"/>
                <a:ea typeface="+mn-ea"/>
                <a:cs typeface="+mn-cs"/>
              </a:rPr>
              <a:t>&gt;</a:t>
            </a:r>
            <a:r>
              <a:rPr lang="en-US" sz="1200" b="0" i="0" strike="noStrike" kern="1200" spc="-1" baseline="0" dirty="0" smtClean="0">
                <a:solidFill>
                  <a:schemeClr val="tx1"/>
                </a:solidFill>
                <a:effectLst/>
                <a:uFill>
                  <a:solidFill>
                    <a:srgbClr val="FFFFFF"/>
                  </a:solidFill>
                </a:uFill>
                <a:latin typeface="+mn-lt"/>
                <a:ea typeface="+mn-ea"/>
                <a:cs typeface="+mn-cs"/>
              </a:rPr>
              <a:t> </a:t>
            </a:r>
            <a:r>
              <a:rPr lang="ru-RU" sz="1200" b="0" i="0" strike="noStrike" kern="1200" spc="-1" dirty="0" smtClean="0">
                <a:solidFill>
                  <a:schemeClr val="tx1"/>
                </a:solidFill>
                <a:effectLst/>
                <a:uFill>
                  <a:solidFill>
                    <a:srgbClr val="FFFFFF"/>
                  </a:solidFill>
                </a:uFill>
                <a:latin typeface="+mn-lt"/>
                <a:ea typeface="+mn-ea"/>
                <a:cs typeface="+mn-cs"/>
              </a:rPr>
              <a:t>Код,</a:t>
            </a:r>
            <a:r>
              <a:rPr lang="ru-RU" sz="1200" b="0" i="0" strike="noStrike" kern="1200" spc="-1" baseline="0" dirty="0" smtClean="0">
                <a:solidFill>
                  <a:schemeClr val="tx1"/>
                </a:solidFill>
                <a:effectLst/>
                <a:uFill>
                  <a:solidFill>
                    <a:srgbClr val="FFFFFF"/>
                  </a:solidFill>
                </a:uFill>
                <a:latin typeface="+mn-lt"/>
                <a:ea typeface="+mn-ea"/>
                <a:cs typeface="+mn-cs"/>
              </a:rPr>
              <a:t> который бросает непроверяемое исключение может не добавлять его в секцию </a:t>
            </a:r>
            <a:r>
              <a:rPr lang="en-US" sz="1200" b="0" i="0" strike="noStrike" kern="1200" spc="-1" baseline="0" dirty="0" smtClean="0">
                <a:solidFill>
                  <a:schemeClr val="tx1"/>
                </a:solidFill>
                <a:effectLst/>
                <a:uFill>
                  <a:solidFill>
                    <a:srgbClr val="FFFFFF"/>
                  </a:solidFill>
                </a:uFill>
                <a:latin typeface="+mn-lt"/>
                <a:ea typeface="+mn-ea"/>
                <a:cs typeface="+mn-cs"/>
              </a:rPr>
              <a:t>throws</a:t>
            </a:r>
            <a:r>
              <a:rPr lang="ru-RU" sz="1200" b="0" i="0" strike="noStrike" kern="1200" spc="-1" baseline="0" dirty="0" smtClean="0">
                <a:solidFill>
                  <a:schemeClr val="tx1"/>
                </a:solidFill>
                <a:effectLst/>
                <a:uFill>
                  <a:solidFill>
                    <a:srgbClr val="FFFFFF"/>
                  </a:solidFill>
                </a:uFill>
                <a:latin typeface="+mn-lt"/>
                <a:ea typeface="+mn-ea"/>
                <a:cs typeface="+mn-cs"/>
              </a:rPr>
              <a:t>.</a:t>
            </a:r>
            <a:endParaRPr lang="en-US" sz="2000" b="0" strike="noStrike" spc="-1" dirty="0">
              <a:solidFill>
                <a:srgbClr val="000000"/>
              </a:solidFill>
              <a:uFill>
                <a:solidFill>
                  <a:srgbClr val="FFFFFF"/>
                </a:solidFill>
              </a:uFill>
              <a:latin typeface="Arial"/>
            </a:endParaRPr>
          </a:p>
        </p:txBody>
      </p:sp>
      <p:sp>
        <p:nvSpPr>
          <p:cNvPr id="26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37AE6C-5CD5-4ED1-ACAE-2C20E626C319}" type="slidenum">
              <a:rPr lang="en-US" sz="1200" b="0" strike="noStrike" spc="-1">
                <a:solidFill>
                  <a:srgbClr val="000000"/>
                </a:solidFill>
                <a:uFill>
                  <a:solidFill>
                    <a:srgbClr val="FFFFFF"/>
                  </a:solidFill>
                </a:uFill>
                <a:latin typeface="+mn-lt"/>
                <a:ea typeface="+mn-ea"/>
              </a:rPr>
              <a:t>21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overriding method must NOT throw checked exceptions that are new or broader than those declared by the overridden method. For example, a method that declares a </a:t>
            </a:r>
            <a:r>
              <a:rPr lang="en-US" sz="1200" b="0" i="0" kern="1200" dirty="0" err="1" smtClean="0">
                <a:solidFill>
                  <a:schemeClr val="tx1"/>
                </a:solidFill>
                <a:effectLst/>
                <a:latin typeface="+mn-lt"/>
                <a:ea typeface="+mn-ea"/>
                <a:cs typeface="+mn-cs"/>
              </a:rPr>
              <a:t>FileNotFoundException</a:t>
            </a:r>
            <a:r>
              <a:rPr lang="en-US" sz="1200" b="0" i="0" kern="1200" dirty="0" smtClean="0">
                <a:solidFill>
                  <a:schemeClr val="tx1"/>
                </a:solidFill>
                <a:effectLst/>
                <a:latin typeface="+mn-lt"/>
                <a:ea typeface="+mn-ea"/>
                <a:cs typeface="+mn-cs"/>
              </a:rPr>
              <a:t> cannot be overridden by a method that declares a </a:t>
            </a:r>
            <a:r>
              <a:rPr lang="en-US" sz="1200" b="0" i="0" kern="1200" dirty="0" err="1" smtClean="0">
                <a:solidFill>
                  <a:schemeClr val="tx1"/>
                </a:solidFill>
                <a:effectLst/>
                <a:latin typeface="+mn-lt"/>
                <a:ea typeface="+mn-ea"/>
                <a:cs typeface="+mn-cs"/>
              </a:rPr>
              <a:t>SQLException</a:t>
            </a:r>
            <a:r>
              <a:rPr lang="en-US" sz="1200" b="0" i="0" kern="1200" dirty="0" smtClean="0">
                <a:solidFill>
                  <a:schemeClr val="tx1"/>
                </a:solidFill>
                <a:effectLst/>
                <a:latin typeface="+mn-lt"/>
                <a:ea typeface="+mn-ea"/>
                <a:cs typeface="+mn-cs"/>
              </a:rPr>
              <a:t>, Exception, or any other non-runtime exception unless it's a subclass of </a:t>
            </a:r>
            <a:r>
              <a:rPr lang="en-US" sz="1200" b="0" i="0" kern="1200" dirty="0" err="1" smtClean="0">
                <a:solidFill>
                  <a:schemeClr val="tx1"/>
                </a:solidFill>
                <a:effectLst/>
                <a:latin typeface="+mn-lt"/>
                <a:ea typeface="+mn-ea"/>
                <a:cs typeface="+mn-cs"/>
              </a:rPr>
              <a:t>FileNotFoundException</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strike="noStrike" kern="1200" spc="-1" dirty="0" smtClean="0">
                <a:solidFill>
                  <a:schemeClr val="tx1"/>
                </a:solidFill>
                <a:effectLst/>
                <a:uFill>
                  <a:solidFill>
                    <a:srgbClr val="FFFFFF"/>
                  </a:solidFill>
                </a:uFill>
                <a:latin typeface="+mn-lt"/>
                <a:ea typeface="+mn-ea"/>
                <a:cs typeface="+mn-cs"/>
              </a:rPr>
              <a:t>Объяснить</a:t>
            </a:r>
            <a:r>
              <a:rPr lang="ru-RU" sz="1200" b="0" i="0" strike="noStrike" kern="1200" spc="-1" baseline="0" dirty="0" smtClean="0">
                <a:solidFill>
                  <a:schemeClr val="tx1"/>
                </a:solidFill>
                <a:effectLst/>
                <a:uFill>
                  <a:solidFill>
                    <a:srgbClr val="FFFFFF"/>
                  </a:solidFill>
                </a:uFill>
                <a:latin typeface="+mn-lt"/>
                <a:ea typeface="+mn-ea"/>
                <a:cs typeface="+mn-cs"/>
              </a:rPr>
              <a:t> почему нельзя расширять тип бросаемых проверяемых исключений в переопределяющих методах</a:t>
            </a:r>
            <a:r>
              <a:rPr lang="ru-RU" sz="1200" b="0" i="0" strike="noStrike" kern="1200" spc="-1" baseline="0" dirty="0" smtClean="0">
                <a:solidFill>
                  <a:schemeClr val="tx1"/>
                </a:solidFill>
                <a:effectLst/>
                <a:uFill>
                  <a:solidFill>
                    <a:srgbClr val="FFFFFF"/>
                  </a:solidFill>
                </a:uFill>
                <a:latin typeface="+mn-lt"/>
                <a:ea typeface="+mn-ea"/>
                <a:cs typeface="+mn-cs"/>
              </a:rPr>
              <a:t>.</a:t>
            </a:r>
            <a:endParaRPr lang="ru-RU" sz="1200" b="0" i="0" strike="noStrike" kern="1200" spc="-1" baseline="0" dirty="0" smtClean="0">
              <a:solidFill>
                <a:schemeClr val="tx1"/>
              </a:solidFill>
              <a:effectLst/>
              <a:uFill>
                <a:solidFill>
                  <a:srgbClr val="FFFFFF"/>
                </a:solidFill>
              </a:uFill>
              <a:latin typeface="+mn-lt"/>
              <a:ea typeface="+mn-ea"/>
              <a:cs typeface="+mn-cs"/>
            </a:endParaRPr>
          </a:p>
        </p:txBody>
      </p:sp>
      <p:sp>
        <p:nvSpPr>
          <p:cNvPr id="26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37AE6C-5CD5-4ED1-ACAE-2C20E626C319}" type="slidenum">
              <a:rPr lang="en-US" sz="1200" b="0" strike="noStrike" spc="-1">
                <a:solidFill>
                  <a:srgbClr val="000000"/>
                </a:solidFill>
                <a:uFill>
                  <a:solidFill>
                    <a:srgbClr val="FFFFFF"/>
                  </a:solidFill>
                </a:uFill>
                <a:latin typeface="+mn-lt"/>
                <a:ea typeface="+mn-ea"/>
              </a:rPr>
              <a:t>22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application often responds to an exception by throwing another exception. In effect, the first exception </a:t>
            </a:r>
            <a:r>
              <a:rPr lang="en-US" sz="1200" b="0" i="1" kern="1200" dirty="0" smtClean="0">
                <a:solidFill>
                  <a:schemeClr val="tx1"/>
                </a:solidFill>
                <a:effectLst/>
                <a:latin typeface="+mn-lt"/>
                <a:ea typeface="+mn-ea"/>
                <a:cs typeface="+mn-cs"/>
              </a:rPr>
              <a:t>causes</a:t>
            </a:r>
            <a:r>
              <a:rPr lang="en-US" sz="1200" b="0" i="0" kern="1200" dirty="0" smtClean="0">
                <a:solidFill>
                  <a:schemeClr val="tx1"/>
                </a:solidFill>
                <a:effectLst/>
                <a:latin typeface="+mn-lt"/>
                <a:ea typeface="+mn-ea"/>
                <a:cs typeface="+mn-cs"/>
              </a:rPr>
              <a:t> the second exception. It can be very helpful to know when one exception causes another. </a:t>
            </a:r>
            <a:r>
              <a:rPr lang="en-US" sz="1200" b="0" i="1" kern="1200" dirty="0" smtClean="0">
                <a:solidFill>
                  <a:schemeClr val="tx1"/>
                </a:solidFill>
                <a:effectLst/>
                <a:latin typeface="+mn-lt"/>
                <a:ea typeface="+mn-ea"/>
                <a:cs typeface="+mn-cs"/>
              </a:rPr>
              <a:t>Chained Exceptions</a:t>
            </a:r>
            <a:r>
              <a:rPr lang="en-US" sz="1200" b="0" i="0" kern="1200" dirty="0" smtClean="0">
                <a:solidFill>
                  <a:schemeClr val="tx1"/>
                </a:solidFill>
                <a:effectLst/>
                <a:latin typeface="+mn-lt"/>
                <a:ea typeface="+mn-ea"/>
                <a:cs typeface="+mn-cs"/>
              </a:rPr>
              <a:t> help the programmer do this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26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8AB6F4-F264-440E-A36E-986A8ED01B5D}" type="slidenum">
              <a:rPr lang="en-US" sz="1200" b="0" strike="noStrike" spc="-1">
                <a:solidFill>
                  <a:srgbClr val="000000"/>
                </a:solidFill>
                <a:uFill>
                  <a:solidFill>
                    <a:srgbClr val="FFFFFF"/>
                  </a:solidFill>
                </a:uFill>
                <a:latin typeface="+mn-lt"/>
                <a:ea typeface="+mn-ea"/>
              </a:r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following are the methods and constructors in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that support chained exceptions.</a:t>
            </a:r>
          </a:p>
          <a:p>
            <a:pPr marL="171450" indent="-171450">
              <a:buFont typeface="Arial" panose="020B0604020202020204" pitchFamily="34" charset="0"/>
              <a:buChar char="•"/>
            </a:pP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getCause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initCause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(String,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argument to </a:t>
            </a:r>
            <a:r>
              <a:rPr lang="en-US" sz="1200" b="0" i="0" kern="1200" dirty="0" err="1" smtClean="0">
                <a:solidFill>
                  <a:schemeClr val="tx1"/>
                </a:solidFill>
                <a:effectLst/>
                <a:latin typeface="+mn-lt"/>
                <a:ea typeface="+mn-ea"/>
                <a:cs typeface="+mn-cs"/>
              </a:rPr>
              <a:t>initCause</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Throwable</a:t>
            </a:r>
            <a:r>
              <a:rPr lang="en-US" sz="1200" b="0" i="0" kern="1200" dirty="0" smtClean="0">
                <a:solidFill>
                  <a:schemeClr val="tx1"/>
                </a:solidFill>
                <a:effectLst/>
                <a:latin typeface="+mn-lt"/>
                <a:ea typeface="+mn-ea"/>
                <a:cs typeface="+mn-cs"/>
              </a:rPr>
              <a:t> constructors is the exception that caused the current exception. </a:t>
            </a:r>
            <a:r>
              <a:rPr lang="en-US" sz="1200" b="0" i="0" kern="1200" dirty="0" err="1" smtClean="0">
                <a:solidFill>
                  <a:schemeClr val="tx1"/>
                </a:solidFill>
                <a:effectLst/>
                <a:latin typeface="+mn-lt"/>
                <a:ea typeface="+mn-ea"/>
                <a:cs typeface="+mn-cs"/>
              </a:rPr>
              <a:t>getCause</a:t>
            </a:r>
            <a:r>
              <a:rPr lang="en-US" sz="1200" b="0" i="0" kern="1200" dirty="0" smtClean="0">
                <a:solidFill>
                  <a:schemeClr val="tx1"/>
                </a:solidFill>
                <a:effectLst/>
                <a:latin typeface="+mn-lt"/>
                <a:ea typeface="+mn-ea"/>
                <a:cs typeface="+mn-cs"/>
              </a:rPr>
              <a:t> returns the exception that caused the current exception, and </a:t>
            </a:r>
            <a:r>
              <a:rPr lang="en-US" sz="1200" b="0" i="0" kern="1200" dirty="0" err="1" smtClean="0">
                <a:solidFill>
                  <a:schemeClr val="tx1"/>
                </a:solidFill>
                <a:effectLst/>
                <a:latin typeface="+mn-lt"/>
                <a:ea typeface="+mn-ea"/>
                <a:cs typeface="+mn-cs"/>
              </a:rPr>
              <a:t>initCause</a:t>
            </a:r>
            <a:r>
              <a:rPr lang="en-US" sz="1200" b="0" i="0" kern="1200" dirty="0" smtClean="0">
                <a:solidFill>
                  <a:schemeClr val="tx1"/>
                </a:solidFill>
                <a:effectLst/>
                <a:latin typeface="+mn-lt"/>
                <a:ea typeface="+mn-ea"/>
                <a:cs typeface="+mn-cs"/>
              </a:rPr>
              <a:t> sets the current exception's cause.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following example shows how to use a chained exception.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try { } catch (</a:t>
            </a:r>
            <a:r>
              <a:rPr lang="en-US" sz="1200" b="0" i="0" kern="1200" dirty="0" err="1" smtClean="0">
                <a:solidFill>
                  <a:schemeClr val="tx1"/>
                </a:solidFill>
                <a:effectLst/>
                <a:latin typeface="+mn-lt"/>
                <a:ea typeface="+mn-ea"/>
                <a:cs typeface="+mn-cs"/>
              </a:rPr>
              <a:t>IOException</a:t>
            </a:r>
            <a:r>
              <a:rPr lang="en-US" sz="1200" b="0" i="0" kern="1200" dirty="0" smtClean="0">
                <a:solidFill>
                  <a:schemeClr val="tx1"/>
                </a:solidFill>
                <a:effectLst/>
                <a:latin typeface="+mn-lt"/>
                <a:ea typeface="+mn-ea"/>
                <a:cs typeface="+mn-cs"/>
              </a:rPr>
              <a:t> e) { throw new </a:t>
            </a:r>
            <a:r>
              <a:rPr lang="en-US" sz="1200" b="0" i="0" kern="1200" dirty="0" err="1" smtClean="0">
                <a:solidFill>
                  <a:schemeClr val="tx1"/>
                </a:solidFill>
                <a:effectLst/>
                <a:latin typeface="+mn-lt"/>
                <a:ea typeface="+mn-ea"/>
                <a:cs typeface="+mn-cs"/>
              </a:rPr>
              <a:t>SampleException</a:t>
            </a:r>
            <a:r>
              <a:rPr lang="en-US" sz="1200" b="0" i="0" kern="1200" dirty="0" smtClean="0">
                <a:solidFill>
                  <a:schemeClr val="tx1"/>
                </a:solidFill>
                <a:effectLst/>
                <a:latin typeface="+mn-lt"/>
                <a:ea typeface="+mn-ea"/>
                <a:cs typeface="+mn-cs"/>
              </a:rPr>
              <a:t>("Other </a:t>
            </a:r>
            <a:r>
              <a:rPr lang="en-US" sz="1200" b="0" i="0" kern="1200" dirty="0" err="1" smtClean="0">
                <a:solidFill>
                  <a:schemeClr val="tx1"/>
                </a:solidFill>
                <a:effectLst/>
                <a:latin typeface="+mn-lt"/>
                <a:ea typeface="+mn-ea"/>
                <a:cs typeface="+mn-cs"/>
              </a:rPr>
              <a:t>IOException</a:t>
            </a:r>
            <a:r>
              <a:rPr lang="en-US" sz="1200" b="0" i="0" kern="1200" dirty="0" smtClean="0">
                <a:solidFill>
                  <a:schemeClr val="tx1"/>
                </a:solidFill>
                <a:effectLst/>
                <a:latin typeface="+mn-lt"/>
                <a:ea typeface="+mn-ea"/>
                <a:cs typeface="+mn-cs"/>
              </a:rPr>
              <a:t>", e); }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this example, when an </a:t>
            </a:r>
            <a:r>
              <a:rPr lang="en-US" sz="1200" b="0" i="0" kern="1200" dirty="0" err="1" smtClean="0">
                <a:solidFill>
                  <a:schemeClr val="tx1"/>
                </a:solidFill>
                <a:effectLst/>
                <a:latin typeface="+mn-lt"/>
                <a:ea typeface="+mn-ea"/>
                <a:cs typeface="+mn-cs"/>
              </a:rPr>
              <a:t>IOException</a:t>
            </a:r>
            <a:r>
              <a:rPr lang="en-US" sz="1200" b="0" i="0" kern="1200" dirty="0" smtClean="0">
                <a:solidFill>
                  <a:schemeClr val="tx1"/>
                </a:solidFill>
                <a:effectLst/>
                <a:latin typeface="+mn-lt"/>
                <a:ea typeface="+mn-ea"/>
                <a:cs typeface="+mn-cs"/>
              </a:rPr>
              <a:t> is caught, a new </a:t>
            </a:r>
            <a:r>
              <a:rPr lang="en-US" sz="1200" b="0" i="0" kern="1200" dirty="0" err="1" smtClean="0">
                <a:solidFill>
                  <a:schemeClr val="tx1"/>
                </a:solidFill>
                <a:effectLst/>
                <a:latin typeface="+mn-lt"/>
                <a:ea typeface="+mn-ea"/>
                <a:cs typeface="+mn-cs"/>
              </a:rPr>
              <a:t>SampleException</a:t>
            </a:r>
            <a:r>
              <a:rPr lang="en-US" sz="1200" b="0" i="0" kern="1200" dirty="0" smtClean="0">
                <a:solidFill>
                  <a:schemeClr val="tx1"/>
                </a:solidFill>
                <a:effectLst/>
                <a:latin typeface="+mn-lt"/>
                <a:ea typeface="+mn-ea"/>
                <a:cs typeface="+mn-cs"/>
              </a:rPr>
              <a:t> exception is created with the original cause attached and the chain of exceptions is thrown up to the next higher level exception handler.</a:t>
            </a:r>
          </a:p>
          <a:p>
            <a:endParaRPr lang="en-US" sz="1800" b="0" strike="noStrike" spc="-1" dirty="0">
              <a:solidFill>
                <a:srgbClr val="000000"/>
              </a:solidFill>
              <a:uFill>
                <a:solidFill>
                  <a:srgbClr val="FFFFFF"/>
                </a:solidFill>
              </a:uFill>
              <a:latin typeface="Arial"/>
            </a:endParaRPr>
          </a:p>
        </p:txBody>
      </p:sp>
      <p:sp>
        <p:nvSpPr>
          <p:cNvPr id="26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8AB6F4-F264-440E-A36E-986A8ED01B5D}" type="slidenum">
              <a:rPr lang="en-US" sz="1200" b="0" strike="noStrike" spc="-1">
                <a:solidFill>
                  <a:srgbClr val="000000"/>
                </a:solidFill>
                <a:uFill>
                  <a:solidFill>
                    <a:srgbClr val="FFFFFF"/>
                  </a:solidFill>
                </a:uFill>
                <a:latin typeface="+mn-lt"/>
                <a:ea typeface="+mn-ea"/>
              </a:r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moral of this story is simple: exceptions are, as their name implies, to be used only for exceptional conditions; they should never be used for ordinary control flow.</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well-designed API must not force its clients to use exceptions for ordinary control flow.</a:t>
            </a:r>
          </a:p>
          <a:p>
            <a:pPr marL="171450" indent="-171450">
              <a:buFont typeface="Arial" panose="020B0604020202020204" pitchFamily="34" charset="0"/>
              <a:buChar char="•"/>
            </a:pPr>
            <a:endParaRPr lang="en-US" sz="1800" b="0" strike="noStrike" spc="-1" dirty="0">
              <a:solidFill>
                <a:srgbClr val="000000"/>
              </a:solidFill>
              <a:uFill>
                <a:solidFill>
                  <a:srgbClr val="FFFFFF"/>
                </a:solidFill>
              </a:uFill>
              <a:latin typeface="Arial"/>
            </a:endParaRPr>
          </a:p>
        </p:txBody>
      </p:sp>
      <p:sp>
        <p:nvSpPr>
          <p:cNvPr id="263"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8AB6F4-F264-440E-A36E-986A8ED01B5D}" type="slidenum">
              <a:rPr lang="en-US" sz="1200" b="0" strike="noStrike" spc="-1">
                <a:solidFill>
                  <a:srgbClr val="000000"/>
                </a:solidFill>
                <a:uFill>
                  <a:solidFill>
                    <a:srgbClr val="FFFFFF"/>
                  </a:solidFill>
                </a:uFill>
                <a:latin typeface="+mn-lt"/>
                <a:ea typeface="+mn-ea"/>
              </a:r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After an object throws an exception, it is generally desirable that the object still be in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well-defined, usable state, even if the failure occurred in the midst of performing</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 operation. This is especially true for checked exceptions, from which the caller is</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expected to recover. </a:t>
            </a:r>
            <a:r>
              <a:rPr lang="en-US" sz="1200" b="1" i="0" u="none" strike="noStrike" kern="1200" baseline="0" dirty="0" smtClean="0">
                <a:solidFill>
                  <a:schemeClr val="tx1"/>
                </a:solidFill>
                <a:latin typeface="+mn-lt"/>
                <a:ea typeface="+mn-ea"/>
                <a:cs typeface="+mn-cs"/>
              </a:rPr>
              <a:t>Generally speaking, a failed method invocation should leave</a:t>
            </a:r>
            <a:r>
              <a:rPr lang="ru-RU" sz="1200" b="1"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the object in the state that it was in prior to the invocation</a:t>
            </a:r>
            <a:r>
              <a:rPr lang="en-US" sz="1200" b="0" i="0" u="none" strike="noStrike" kern="1200" baseline="0" dirty="0" smtClean="0">
                <a:solidFill>
                  <a:schemeClr val="tx1"/>
                </a:solidFill>
                <a:latin typeface="+mn-lt"/>
                <a:ea typeface="+mn-ea"/>
                <a:cs typeface="+mn-cs"/>
              </a:rPr>
              <a:t>. A method with this</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property is said to be </a:t>
            </a:r>
            <a:r>
              <a:rPr lang="en-US" sz="1200" b="0" i="1" u="none" strike="noStrike" kern="1200" baseline="0" dirty="0" smtClean="0">
                <a:solidFill>
                  <a:schemeClr val="tx1"/>
                </a:solidFill>
                <a:latin typeface="+mn-lt"/>
                <a:ea typeface="+mn-ea"/>
                <a:cs typeface="+mn-cs"/>
              </a:rPr>
              <a:t>failure atomic</a:t>
            </a:r>
            <a:r>
              <a:rPr lang="ru-RU" sz="1200" b="0" i="1" u="none" strike="noStrike" kern="1200" baseline="0" dirty="0" smtClean="0">
                <a:solidFill>
                  <a:schemeClr val="tx1"/>
                </a:solidFill>
                <a:latin typeface="+mn-lt"/>
                <a:ea typeface="+mn-ea"/>
                <a:cs typeface="+mn-cs"/>
              </a:rPr>
              <a:t>.</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As </a:t>
            </a:r>
            <a:r>
              <a:rPr lang="en-US" sz="1200" b="0" i="0" u="none" strike="noStrike" kern="1200" baseline="0" dirty="0" smtClean="0">
                <a:solidFill>
                  <a:schemeClr val="tx1"/>
                </a:solidFill>
                <a:latin typeface="+mn-lt"/>
                <a:ea typeface="+mn-ea"/>
                <a:cs typeface="+mn-cs"/>
              </a:rPr>
              <a:t>a rule, any generated exception that is part of a method’s specification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should leave the object in the same state it was in prior to the method invocation.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Where this rule is violated, the API documentation should clearly indicate what</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state the object will be left in.</a:t>
            </a:r>
            <a:endParaRPr lang="ru-RU" sz="1400" b="0" i="0" u="none" strike="noStrike" kern="1200" baseline="0" dirty="0" smtClean="0">
              <a:solidFill>
                <a:schemeClr val="tx1"/>
              </a:solidFill>
              <a:latin typeface="+mn-lt"/>
              <a:ea typeface="+mn-ea"/>
              <a:cs typeface="+mn-cs"/>
            </a:endParaRPr>
          </a:p>
        </p:txBody>
      </p:sp>
      <p:sp>
        <p:nvSpPr>
          <p:cNvPr id="26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0BA7DF-340C-4E86-A192-5E1F50E7FED1}" type="slidenum">
              <a:rPr lang="en-US" sz="1200" b="0" strike="noStrike" spc="-1">
                <a:solidFill>
                  <a:srgbClr val="000000"/>
                </a:solidFill>
                <a:uFill>
                  <a:solidFill>
                    <a:srgbClr val="FFFFFF"/>
                  </a:solidFill>
                </a:uFill>
                <a:latin typeface="+mn-lt"/>
                <a:ea typeface="+mn-ea"/>
              </a:r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67080" y="4691160"/>
            <a:ext cx="5335920" cy="4443480"/>
          </a:xfrm>
          <a:prstGeom prst="rect">
            <a:avLst/>
          </a:prstGeom>
        </p:spPr>
        <p:txBody>
          <a:bodyPr lIns="0" tIns="0" rIns="0" bIns="0"/>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There </a:t>
            </a:r>
            <a:r>
              <a:rPr lang="en-US" sz="1200" b="0" i="0" u="none" strike="noStrike" kern="1200" baseline="0" dirty="0" smtClean="0">
                <a:solidFill>
                  <a:schemeClr val="tx1"/>
                </a:solidFill>
                <a:latin typeface="+mn-lt"/>
                <a:ea typeface="+mn-ea"/>
                <a:cs typeface="+mn-cs"/>
              </a:rPr>
              <a:t>are several ways to achieve this effect</a:t>
            </a:r>
            <a:r>
              <a:rPr lang="ru-RU" sz="1200" b="0" i="0" u="none" strike="noStrike" kern="1200" baseline="0" dirty="0" smtClean="0">
                <a:solidFill>
                  <a:schemeClr val="tx1"/>
                </a:solidFill>
                <a:latin typeface="+mn-lt"/>
                <a:ea typeface="+mn-ea"/>
                <a:cs typeface="+mn-cs"/>
              </a:rPr>
              <a:t>:</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simplest is to design immutable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objects.</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If an object is immutable, failure atomicity is free. If an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operation fails, it may prevent a new object</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from getting created, but it will never</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leave an existing object in an inconsistent state, because the state of each object is</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consistent when it is </a:t>
            </a:r>
            <a:r>
              <a:rPr lang="ru-RU" sz="1200" b="0" i="0" u="none" strike="noStrike" kern="1200" baseline="0" dirty="0" smtClean="0">
                <a:solidFill>
                  <a:schemeClr val="tx1"/>
                </a:solidFill>
                <a:latin typeface="+mn-lt"/>
                <a:ea typeface="+mn-ea"/>
                <a:cs typeface="+mn-cs"/>
              </a:rPr>
              <a:t>с</a:t>
            </a:r>
            <a:r>
              <a:rPr lang="en-US" sz="1200" b="0" i="0" u="none" strike="noStrike" kern="1200" baseline="0" dirty="0" err="1" smtClean="0">
                <a:solidFill>
                  <a:schemeClr val="tx1"/>
                </a:solidFill>
                <a:latin typeface="+mn-lt"/>
                <a:ea typeface="+mn-ea"/>
                <a:cs typeface="+mn-cs"/>
              </a:rPr>
              <a:t>reated</a:t>
            </a:r>
            <a:r>
              <a:rPr lang="en-US" sz="1200" b="0" i="0" u="none" strike="noStrike" kern="1200" baseline="0" dirty="0" smtClean="0">
                <a:solidFill>
                  <a:schemeClr val="tx1"/>
                </a:solidFill>
                <a:latin typeface="+mn-lt"/>
                <a:ea typeface="+mn-ea"/>
                <a:cs typeface="+mn-cs"/>
              </a:rPr>
              <a:t> and can’t be modified there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after.</a:t>
            </a:r>
            <a:endParaRPr lang="ru-RU"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For methods that operate on mutable objects, the most common way to</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achieve failure atomicity is to check parameters for validity before performing the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operation</a:t>
            </a:r>
            <a:r>
              <a:rPr lang="ru-RU" sz="1200" b="0" i="0" u="none" strike="noStrike" kern="1200" baseline="0" dirty="0" smtClean="0">
                <a:solidFill>
                  <a:schemeClr val="tx1"/>
                </a:solidFill>
                <a:latin typeface="+mn-lt"/>
                <a:ea typeface="+mn-ea"/>
                <a:cs typeface="+mn-cs"/>
              </a:rPr>
              <a:t>.</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third and far less common approach to achieving failure atomicity is to</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write </a:t>
            </a:r>
            <a:r>
              <a:rPr lang="en-US" sz="1200" b="0" i="1" u="none" strike="noStrike" kern="1200" baseline="0" dirty="0" smtClean="0">
                <a:solidFill>
                  <a:schemeClr val="tx1"/>
                </a:solidFill>
                <a:latin typeface="+mn-lt"/>
                <a:ea typeface="+mn-ea"/>
                <a:cs typeface="+mn-cs"/>
              </a:rPr>
              <a:t>recovery code </a:t>
            </a:r>
            <a:r>
              <a:rPr lang="en-US" sz="1200" b="0" i="0" u="none" strike="noStrike" kern="1200" baseline="0" dirty="0" smtClean="0">
                <a:solidFill>
                  <a:schemeClr val="tx1"/>
                </a:solidFill>
                <a:latin typeface="+mn-lt"/>
                <a:ea typeface="+mn-ea"/>
                <a:cs typeface="+mn-cs"/>
              </a:rPr>
              <a:t>that intercepts a failure that occurs in the midst of an operation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causes the object to roll back its state to the point before the operation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began.</a:t>
            </a:r>
            <a:endParaRPr lang="ru-RU"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final approach to achieving failure atomicity is to perform the operation on</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temporary copy of the object and to replace the contents of the object with the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temporary copy once the operation is complete</a:t>
            </a:r>
            <a:r>
              <a:rPr lang="en-US" sz="1200" b="0" i="0" u="none" strike="noStrike" kern="1200" baseline="0" dirty="0" smtClean="0">
                <a:solidFill>
                  <a:schemeClr val="tx1"/>
                </a:solidFill>
                <a:latin typeface="+mn-lt"/>
                <a:ea typeface="+mn-ea"/>
                <a:cs typeface="+mn-cs"/>
              </a:rPr>
              <a:t>.</a:t>
            </a:r>
            <a:endParaRPr lang="ru-RU" sz="1200" b="0" i="0" u="none" strike="noStrike" kern="1200" baseline="0" dirty="0" smtClean="0">
              <a:solidFill>
                <a:schemeClr val="tx1"/>
              </a:solidFill>
              <a:latin typeface="+mn-lt"/>
              <a:ea typeface="+mn-ea"/>
              <a:cs typeface="+mn-cs"/>
            </a:endParaRPr>
          </a:p>
        </p:txBody>
      </p:sp>
      <p:sp>
        <p:nvSpPr>
          <p:cNvPr id="26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0BA7DF-340C-4E86-A192-5E1F50E7FED1}" type="slidenum">
              <a:rPr lang="en-US" sz="1200" b="0" strike="noStrike" spc="-1">
                <a:solidFill>
                  <a:srgbClr val="000000"/>
                </a:solidFill>
                <a:uFill>
                  <a:solidFill>
                    <a:srgbClr val="FFFFFF"/>
                  </a:solidFill>
                </a:uFill>
                <a:latin typeface="+mn-lt"/>
                <a:ea typeface="+mn-ea"/>
              </a:rPr>
              <a:t>27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67080" y="4691160"/>
            <a:ext cx="5335920" cy="4443480"/>
          </a:xfrm>
          <a:prstGeom prst="rect">
            <a:avLst/>
          </a:prstGeom>
        </p:spPr>
        <p:txBody>
          <a:bodyPr lIns="0" tIns="0" rIns="0" bIns="0"/>
          <a:lstStyle/>
          <a:p>
            <a:r>
              <a:rPr lang="en-US" sz="2000" b="0" strike="noStrike" spc="-1" dirty="0" err="1">
                <a:solidFill>
                  <a:srgbClr val="000000"/>
                </a:solidFill>
                <a:uFill>
                  <a:solidFill>
                    <a:srgbClr val="FFFFFF"/>
                  </a:solidFill>
                </a:uFill>
                <a:latin typeface="Arial"/>
              </a:rPr>
              <a:t>Подведение</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итогов</a:t>
            </a:r>
            <a:r>
              <a:rPr lang="en-US" sz="2000" b="0" strike="noStrike" spc="-1" dirty="0">
                <a:solidFill>
                  <a:srgbClr val="000000"/>
                </a:solidFill>
                <a:uFill>
                  <a:solidFill>
                    <a:srgbClr val="FFFFFF"/>
                  </a:solidFill>
                </a:uFill>
                <a:latin typeface="Arial"/>
              </a:rPr>
              <a:t> – </a:t>
            </a:r>
            <a:r>
              <a:rPr lang="en-US" sz="2000" b="0" strike="noStrike" spc="-1" dirty="0" err="1">
                <a:solidFill>
                  <a:srgbClr val="000000"/>
                </a:solidFill>
                <a:uFill>
                  <a:solidFill>
                    <a:srgbClr val="FFFFFF"/>
                  </a:solidFill>
                </a:uFill>
                <a:latin typeface="Arial"/>
              </a:rPr>
              <a:t>обсуждение</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преимуществ</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использования</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механизма</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обработки</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исключений</a:t>
            </a:r>
            <a:r>
              <a:rPr lang="en-US" sz="2000" b="0" strike="noStrike" spc="-1" smtClean="0">
                <a:solidFill>
                  <a:srgbClr val="000000"/>
                </a:solidFill>
                <a:uFill>
                  <a:solidFill>
                    <a:srgbClr val="FFFFFF"/>
                  </a:solidFill>
                </a:uFill>
                <a:latin typeface="Arial"/>
              </a:rPr>
              <a:t>.</a:t>
            </a:r>
            <a:endParaRPr lang="en-US" sz="2000" b="0" strike="noStrike" spc="-1" dirty="0" smtClean="0">
              <a:solidFill>
                <a:srgbClr val="000000"/>
              </a:solidFill>
              <a:uFill>
                <a:solidFill>
                  <a:srgbClr val="FFFFFF"/>
                </a:solidFill>
              </a:uFill>
              <a:latin typeface="Arial"/>
            </a:endParaRPr>
          </a:p>
        </p:txBody>
      </p:sp>
      <p:sp>
        <p:nvSpPr>
          <p:cNvPr id="267"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A70D47-84F1-4A15-9B44-81AB21308923}" type="slidenum">
              <a:rPr lang="en-US" sz="1200" b="0" strike="noStrike" spc="-1">
                <a:solidFill>
                  <a:srgbClr val="000000"/>
                </a:solidFill>
                <a:uFill>
                  <a:solidFill>
                    <a:srgbClr val="FFFFFF"/>
                  </a:solidFill>
                </a:uFill>
                <a:latin typeface="+mn-lt"/>
                <a:ea typeface="+mn-ea"/>
              </a:rPr>
              <a:t>28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67080" y="4691160"/>
            <a:ext cx="5335920" cy="4443480"/>
          </a:xfrm>
          <a:prstGeom prst="rect">
            <a:avLst/>
          </a:prstGeom>
        </p:spPr>
        <p:txBody>
          <a:bodyPr lIns="0" tIns="0" rIns="0" bIns="0"/>
          <a:lstStyle/>
          <a:p>
            <a:pPr marL="228600" marR="0" indent="-22788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sz="1200" b="0" strike="noStrike" spc="-1" dirty="0">
                <a:solidFill>
                  <a:srgbClr val="000000"/>
                </a:solidFill>
                <a:uFill>
                  <a:solidFill>
                    <a:srgbClr val="FFFFFF"/>
                  </a:solidFill>
                </a:uFill>
                <a:latin typeface="+mn-lt"/>
                <a:ea typeface="+mn-ea"/>
              </a:rPr>
              <a:t>A program can use exceptions to indicate that an error occurred</a:t>
            </a:r>
            <a:r>
              <a:rPr lang="en-US" sz="1200" b="0" strike="noStrike" spc="-1" dirty="0" smtClean="0">
                <a:solidFill>
                  <a:srgbClr val="000000"/>
                </a:solidFill>
                <a:uFill>
                  <a:solidFill>
                    <a:srgbClr val="FFFFFF"/>
                  </a:solidFill>
                </a:uFill>
                <a:latin typeface="+mn-lt"/>
                <a:ea typeface="+mn-ea"/>
              </a:rPr>
              <a:t>. Use exceptions for exceptional situations!</a:t>
            </a:r>
          </a:p>
          <a:p>
            <a:pPr marL="228600" indent="-227880">
              <a:lnSpc>
                <a:spcPct val="100000"/>
              </a:lnSpc>
              <a:buClr>
                <a:srgbClr val="000000"/>
              </a:buClr>
              <a:buFont typeface="+mj-lt"/>
              <a:buAutoNum type="arabicPeriod"/>
            </a:pPr>
            <a:r>
              <a:rPr lang="en-US" sz="1200" b="0" strike="noStrike" spc="-1" dirty="0" smtClean="0">
                <a:solidFill>
                  <a:srgbClr val="000000"/>
                </a:solidFill>
                <a:uFill>
                  <a:solidFill>
                    <a:srgbClr val="FFFFFF"/>
                  </a:solidFill>
                </a:uFill>
                <a:latin typeface="+mn-lt"/>
                <a:ea typeface="+mn-ea"/>
              </a:rPr>
              <a:t>To </a:t>
            </a:r>
            <a:r>
              <a:rPr lang="en-US" sz="1200" b="0" strike="noStrike" spc="-1" dirty="0">
                <a:solidFill>
                  <a:srgbClr val="000000"/>
                </a:solidFill>
                <a:uFill>
                  <a:solidFill>
                    <a:srgbClr val="FFFFFF"/>
                  </a:solidFill>
                </a:uFill>
                <a:latin typeface="+mn-lt"/>
                <a:ea typeface="+mn-ea"/>
              </a:rPr>
              <a:t>throw an exception, use the throw statement and provide it with an exception object — a descendant of </a:t>
            </a:r>
            <a:r>
              <a:rPr lang="en-US" sz="1200" b="0" strike="noStrike" spc="-1" dirty="0" err="1">
                <a:solidFill>
                  <a:srgbClr val="000000"/>
                </a:solidFill>
                <a:uFill>
                  <a:solidFill>
                    <a:srgbClr val="FFFFFF"/>
                  </a:solidFill>
                </a:uFill>
                <a:latin typeface="+mn-lt"/>
                <a:ea typeface="+mn-ea"/>
              </a:rPr>
              <a:t>Throwable</a:t>
            </a:r>
            <a:r>
              <a:rPr lang="en-US" sz="1200" b="0" strike="noStrike" spc="-1" dirty="0">
                <a:solidFill>
                  <a:srgbClr val="000000"/>
                </a:solidFill>
                <a:uFill>
                  <a:solidFill>
                    <a:srgbClr val="FFFFFF"/>
                  </a:solidFill>
                </a:uFill>
                <a:latin typeface="+mn-lt"/>
                <a:ea typeface="+mn-ea"/>
              </a:rPr>
              <a:t> — to provide information about the specific error that occurred. A method that throws an uncaught, checked exception must include a throws clause in its declaration.</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A program can catch exceptions by using a combination of the try, catch, and finally blocks.</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The try block identifies a block of code in which an exception can occur.</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The catch block identifies a block of code, known as an exception handler, that can handle a particular type of exception.</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The finally block identifies a block of code that is guaranteed to execute, and is the right place to close files, recover resources, and otherwise clean up after the code enclosed in the try block.</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The try statement should contain at least one catch block or a finally block and may have multiple catch blocks.</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mj-lt"/>
              <a:buAutoNum type="arabicPeriod"/>
            </a:pPr>
            <a:r>
              <a:rPr lang="en-US" sz="1200" b="0" strike="noStrike" spc="-1" dirty="0">
                <a:solidFill>
                  <a:srgbClr val="000000"/>
                </a:solidFill>
                <a:uFill>
                  <a:solidFill>
                    <a:srgbClr val="FFFFFF"/>
                  </a:solidFill>
                </a:uFill>
                <a:latin typeface="+mn-lt"/>
                <a:ea typeface="+mn-ea"/>
              </a:rPr>
              <a:t>The class of the exception object indicates the type of exception thrown. The exception object can contain further information about the error, including an error message. With exception chaining, an exception can point to the exception that caused it, which can in turn point to the exception that caused </a:t>
            </a:r>
            <a:r>
              <a:rPr lang="en-US" sz="1200" b="0" i="1" strike="noStrike" spc="-1" dirty="0">
                <a:solidFill>
                  <a:srgbClr val="000000"/>
                </a:solidFill>
                <a:uFill>
                  <a:solidFill>
                    <a:srgbClr val="FFFFFF"/>
                  </a:solidFill>
                </a:uFill>
                <a:latin typeface="+mn-lt"/>
                <a:ea typeface="+mn-ea"/>
              </a:rPr>
              <a:t>it</a:t>
            </a:r>
            <a:r>
              <a:rPr lang="en-US" sz="1200" b="0" strike="noStrike" spc="-1" dirty="0">
                <a:solidFill>
                  <a:srgbClr val="000000"/>
                </a:solidFill>
                <a:uFill>
                  <a:solidFill>
                    <a:srgbClr val="FFFFFF"/>
                  </a:solidFill>
                </a:uFill>
                <a:latin typeface="+mn-lt"/>
                <a:ea typeface="+mn-ea"/>
              </a:rPr>
              <a:t>, and so on</a:t>
            </a:r>
            <a:r>
              <a:rPr lang="en-US" sz="1200" b="0" strike="noStrike" spc="-1" dirty="0" smtClean="0">
                <a:solidFill>
                  <a:srgbClr val="000000"/>
                </a:solidFill>
                <a:uFill>
                  <a:solidFill>
                    <a:srgbClr val="FFFFFF"/>
                  </a:solidFill>
                </a:uFill>
                <a:latin typeface="+mn-lt"/>
                <a:ea typeface="+mn-ea"/>
              </a:rPr>
              <a:t>.</a:t>
            </a:r>
            <a:endParaRPr lang="en-US" sz="2000" b="0" strike="noStrike" spc="-1" dirty="0">
              <a:solidFill>
                <a:srgbClr val="000000"/>
              </a:solidFill>
              <a:uFill>
                <a:solidFill>
                  <a:srgbClr val="FFFFFF"/>
                </a:solidFill>
              </a:uFill>
              <a:latin typeface="Arial"/>
            </a:endParaRPr>
          </a:p>
        </p:txBody>
      </p:sp>
      <p:sp>
        <p:nvSpPr>
          <p:cNvPr id="27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35C9AED-EE0E-4BDE-AC52-3D2A612B3364}" type="slidenum">
              <a:rPr lang="en-US" sz="1200" b="0" strike="noStrike" spc="-1">
                <a:solidFill>
                  <a:srgbClr val="000000"/>
                </a:solidFill>
                <a:uFill>
                  <a:solidFill>
                    <a:srgbClr val="FFFFFF"/>
                  </a:solidFill>
                </a:uFill>
                <a:latin typeface="+mn-lt"/>
                <a:ea typeface="+mn-ea"/>
              </a:r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67080" y="4691160"/>
            <a:ext cx="5335920" cy="4443480"/>
          </a:xfrm>
          <a:prstGeom prst="rect">
            <a:avLst/>
          </a:prstGeom>
        </p:spPr>
        <p:txBody>
          <a:bodyPr lIns="0" tIns="0" rIns="0" bIns="0"/>
          <a:lstStyle/>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The term </a:t>
            </a:r>
            <a:r>
              <a:rPr lang="en-US" sz="1200" b="0" i="1" strike="noStrike" spc="-1" dirty="0">
                <a:solidFill>
                  <a:srgbClr val="000000"/>
                </a:solidFill>
                <a:uFill>
                  <a:solidFill>
                    <a:srgbClr val="FFFFFF"/>
                  </a:solidFill>
                </a:uFill>
                <a:latin typeface="+mn-lt"/>
                <a:ea typeface="+mn-ea"/>
              </a:rPr>
              <a:t>exception</a:t>
            </a:r>
            <a:r>
              <a:rPr lang="en-US" sz="1200" b="0" strike="noStrike" spc="-1" dirty="0">
                <a:solidFill>
                  <a:srgbClr val="000000"/>
                </a:solidFill>
                <a:uFill>
                  <a:solidFill>
                    <a:srgbClr val="FFFFFF"/>
                  </a:solidFill>
                </a:uFill>
                <a:latin typeface="+mn-lt"/>
                <a:ea typeface="+mn-ea"/>
              </a:rPr>
              <a:t> is shorthand for the phrase “exceptional event”.</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err="1">
                <a:solidFill>
                  <a:srgbClr val="000000"/>
                </a:solidFill>
                <a:uFill>
                  <a:solidFill>
                    <a:srgbClr val="FFFFFF"/>
                  </a:solidFill>
                </a:uFill>
                <a:latin typeface="+mn-lt"/>
                <a:ea typeface="+mn-ea"/>
              </a:rPr>
              <a:t>Такими</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событиями</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могут</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быть</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непредвиденные</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программистом</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ситуации</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системные</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критические</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ошибки</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необычные</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ситуации</a:t>
            </a:r>
            <a:r>
              <a:rPr lang="en-US" sz="1200" b="0" strike="noStrike" spc="-1" dirty="0" smtClean="0">
                <a:solidFill>
                  <a:srgbClr val="000000"/>
                </a:solidFill>
                <a:uFill>
                  <a:solidFill>
                    <a:srgbClr val="FFFFFF"/>
                  </a:solidFill>
                </a:uFill>
                <a:latin typeface="+mn-lt"/>
                <a:ea typeface="+mn-ea"/>
              </a:rPr>
              <a:t>.</a:t>
            </a:r>
            <a:endParaRPr lang="en-US" sz="2000" b="0" strike="noStrike" spc="-1" dirty="0">
              <a:solidFill>
                <a:srgbClr val="000000"/>
              </a:solidFill>
              <a:uFill>
                <a:solidFill>
                  <a:srgbClr val="FFFFFF"/>
                </a:solidFill>
              </a:uFill>
              <a:latin typeface="Arial"/>
            </a:endParaRPr>
          </a:p>
        </p:txBody>
      </p:sp>
      <p:sp>
        <p:nvSpPr>
          <p:cNvPr id="237"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552D08-0BAB-453E-AE0D-6045E5E327D7}" type="slidenum">
              <a:rPr lang="en-US" sz="1200" b="0" strike="noStrike" spc="-1">
                <a:solidFill>
                  <a:srgbClr val="000000"/>
                </a:solidFill>
                <a:uFill>
                  <a:solidFill>
                    <a:srgbClr val="FFFFFF"/>
                  </a:solidFill>
                </a:uFill>
                <a:latin typeface="+mn-lt"/>
                <a:ea typeface="+mn-ea"/>
              </a:r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67080" y="4691160"/>
            <a:ext cx="5335920" cy="4443480"/>
          </a:xfrm>
          <a:prstGeom prst="rect">
            <a:avLst/>
          </a:prstGeom>
        </p:spPr>
        <p:txBody>
          <a:bodyPr lIns="0" tIns="0" rIns="0" bIns="0"/>
          <a:lstStyle/>
          <a:p>
            <a:pPr marL="228600" marR="0" indent="-22788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2000" b="0" strike="noStrike" spc="-1" dirty="0">
              <a:solidFill>
                <a:srgbClr val="000000"/>
              </a:solidFill>
              <a:uFill>
                <a:solidFill>
                  <a:srgbClr val="FFFFFF"/>
                </a:solidFill>
              </a:uFill>
              <a:latin typeface="Arial"/>
            </a:endParaRPr>
          </a:p>
        </p:txBody>
      </p:sp>
      <p:sp>
        <p:nvSpPr>
          <p:cNvPr id="27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35C9AED-EE0E-4BDE-AC52-3D2A612B3364}" type="slidenum">
              <a:rPr lang="en-US" sz="1200" b="0" strike="noStrike" spc="-1">
                <a:solidFill>
                  <a:srgbClr val="000000"/>
                </a:solidFill>
                <a:uFill>
                  <a:solidFill>
                    <a:srgbClr val="FFFFFF"/>
                  </a:solidFill>
                </a:uFill>
                <a:latin typeface="+mn-lt"/>
                <a:ea typeface="+mn-ea"/>
              </a:rPr>
              <a:t>30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67080" y="4691160"/>
            <a:ext cx="5335920" cy="4443480"/>
          </a:xfrm>
          <a:prstGeom prst="rect">
            <a:avLst/>
          </a:prstGeom>
        </p:spPr>
        <p:txBody>
          <a:bodyPr lIns="0" tIns="0" rIns="0" bIns="0"/>
          <a:lstStyle/>
          <a:p>
            <a:pPr marL="228600" indent="-227880">
              <a:lnSpc>
                <a:spcPct val="100000"/>
              </a:lnSpc>
              <a:buClr>
                <a:srgbClr val="000000"/>
              </a:buClr>
              <a:buFont typeface="StarSymbol"/>
              <a:buAutoNum type="arabicPeriod"/>
            </a:pPr>
            <a:r>
              <a:rPr lang="en-US" sz="2000" b="0" strike="noStrike" spc="-1" dirty="0" smtClean="0">
                <a:solidFill>
                  <a:srgbClr val="000000"/>
                </a:solidFill>
                <a:uFill>
                  <a:solidFill>
                    <a:srgbClr val="FFFFFF"/>
                  </a:solidFill>
                </a:uFill>
                <a:latin typeface="+mn-lt"/>
                <a:ea typeface="+mn-ea"/>
              </a:rPr>
              <a:t>When </a:t>
            </a:r>
            <a:r>
              <a:rPr lang="en-US" sz="2000" b="0" strike="noStrike" spc="-1" dirty="0">
                <a:solidFill>
                  <a:srgbClr val="000000"/>
                </a:solidFill>
                <a:uFill>
                  <a:solidFill>
                    <a:srgbClr val="FFFFFF"/>
                  </a:solidFill>
                </a:uFill>
                <a:latin typeface="+mn-lt"/>
                <a:ea typeface="+mn-ea"/>
              </a:rPr>
              <a:t>an error occurs within a method, the method creates an object and hands it off to the runtime system. The object, called an </a:t>
            </a:r>
            <a:r>
              <a:rPr lang="en-US" sz="2000" b="0" i="1" strike="noStrike" spc="-1" dirty="0">
                <a:solidFill>
                  <a:srgbClr val="000000"/>
                </a:solidFill>
                <a:uFill>
                  <a:solidFill>
                    <a:srgbClr val="FFFFFF"/>
                  </a:solidFill>
                </a:uFill>
                <a:latin typeface="+mn-lt"/>
                <a:ea typeface="+mn-ea"/>
              </a:rPr>
              <a:t>exception object</a:t>
            </a:r>
            <a:r>
              <a:rPr lang="en-US" sz="2000" b="0" strike="noStrike" spc="-1" dirty="0">
                <a:solidFill>
                  <a:srgbClr val="000000"/>
                </a:solidFill>
                <a:uFill>
                  <a:solidFill>
                    <a:srgbClr val="FFFFFF"/>
                  </a:solidFill>
                </a:uFill>
                <a:latin typeface="+mn-lt"/>
                <a:ea typeface="+mn-ea"/>
              </a:rPr>
              <a:t>, contains information about the error, including its type and the state of the program when the error occurred. Creating an exception object and handing it to the runtime system is called </a:t>
            </a:r>
            <a:r>
              <a:rPr lang="en-US" sz="2000" b="0" i="1" strike="noStrike" spc="-1" dirty="0">
                <a:solidFill>
                  <a:srgbClr val="000000"/>
                </a:solidFill>
                <a:uFill>
                  <a:solidFill>
                    <a:srgbClr val="FFFFFF"/>
                  </a:solidFill>
                </a:uFill>
                <a:latin typeface="+mn-lt"/>
                <a:ea typeface="+mn-ea"/>
              </a:rPr>
              <a:t>throwing an exception</a:t>
            </a:r>
            <a:r>
              <a:rPr lang="en-US" sz="2000" b="0" strike="noStrike" spc="-1" dirty="0">
                <a:solidFill>
                  <a:srgbClr val="000000"/>
                </a:solidFill>
                <a:uFill>
                  <a:solidFill>
                    <a:srgbClr val="FFFFFF"/>
                  </a:solidFill>
                </a:uFill>
                <a:latin typeface="+mn-lt"/>
                <a:ea typeface="+mn-ea"/>
              </a:rPr>
              <a:t>.</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237"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552D08-0BAB-453E-AE0D-6045E5E327D7}" type="slidenum">
              <a:rPr lang="en-US" sz="1200" b="0" strike="noStrike" spc="-1">
                <a:solidFill>
                  <a:srgbClr val="000000"/>
                </a:solidFill>
                <a:uFill>
                  <a:solidFill>
                    <a:srgbClr val="FFFFFF"/>
                  </a:solidFill>
                </a:uFill>
                <a:latin typeface="+mn-lt"/>
                <a:ea typeface="+mn-ea"/>
              </a:rPr>
              <a:t>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67080" y="4691160"/>
            <a:ext cx="5335920" cy="4443480"/>
          </a:xfrm>
          <a:prstGeom prst="rect">
            <a:avLst/>
          </a:prstGeom>
        </p:spPr>
        <p:txBody>
          <a:bodyPr lIns="0" tIns="0" rIns="0" bIns="0"/>
          <a:lstStyle/>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After a method throws an exception, the runtime system attempts to find something to handle it. The set of possible "somethings" to handle the exception is the ordered list of methods that had been called to get to the method where the error occurred. The list of methods is known as the </a:t>
            </a:r>
            <a:r>
              <a:rPr lang="en-US" sz="1200" b="0" i="1" strike="noStrike" spc="-1" dirty="0">
                <a:solidFill>
                  <a:srgbClr val="000000"/>
                </a:solidFill>
                <a:uFill>
                  <a:solidFill>
                    <a:srgbClr val="FFFFFF"/>
                  </a:solidFill>
                </a:uFill>
                <a:latin typeface="+mn-lt"/>
                <a:ea typeface="+mn-ea"/>
              </a:rPr>
              <a:t>call stack.</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err="1">
                <a:solidFill>
                  <a:srgbClr val="000000"/>
                </a:solidFill>
                <a:uFill>
                  <a:solidFill>
                    <a:srgbClr val="FFFFFF"/>
                  </a:solidFill>
                </a:uFill>
                <a:latin typeface="+mn-lt"/>
                <a:ea typeface="+mn-ea"/>
              </a:rPr>
              <a:t>Пример</a:t>
            </a:r>
            <a:r>
              <a:rPr lang="en-US" sz="1200" b="0" strike="noStrike" spc="-1" dirty="0">
                <a:solidFill>
                  <a:srgbClr val="000000"/>
                </a:solidFill>
                <a:uFill>
                  <a:solidFill>
                    <a:srgbClr val="FFFFFF"/>
                  </a:solidFill>
                </a:uFill>
                <a:latin typeface="+mn-lt"/>
                <a:ea typeface="+mn-ea"/>
              </a:rPr>
              <a:t>: </a:t>
            </a:r>
            <a:r>
              <a:rPr lang="ru-RU" sz="1200" b="0" strike="noStrike" spc="-1" dirty="0" smtClean="0">
                <a:solidFill>
                  <a:srgbClr val="000000"/>
                </a:solidFill>
                <a:uFill>
                  <a:solidFill>
                    <a:srgbClr val="FFFFFF"/>
                  </a:solidFill>
                </a:uFill>
                <a:latin typeface="+mn-lt"/>
                <a:ea typeface="+mn-ea"/>
              </a:rPr>
              <a:t>разделить</a:t>
            </a:r>
            <a:r>
              <a:rPr lang="ru-RU" sz="1200" b="0" strike="noStrike" spc="-1" baseline="0" dirty="0" smtClean="0">
                <a:solidFill>
                  <a:srgbClr val="000000"/>
                </a:solidFill>
                <a:uFill>
                  <a:solidFill>
                    <a:srgbClr val="FFFFFF"/>
                  </a:solidFill>
                </a:uFill>
                <a:latin typeface="+mn-lt"/>
                <a:ea typeface="+mn-ea"/>
              </a:rPr>
              <a:t> на ноль (</a:t>
            </a:r>
            <a:r>
              <a:rPr lang="en-US" sz="1200" b="0" strike="noStrike" spc="-1" dirty="0" err="1" smtClean="0">
                <a:solidFill>
                  <a:srgbClr val="000000"/>
                </a:solidFill>
                <a:uFill>
                  <a:solidFill>
                    <a:srgbClr val="FFFFFF"/>
                  </a:solidFill>
                </a:uFill>
                <a:latin typeface="+mn-lt"/>
                <a:ea typeface="+mn-ea"/>
              </a:rPr>
              <a:t>DivideByZeroExample</a:t>
            </a:r>
            <a:r>
              <a:rPr lang="ru-RU" sz="1200" b="0" strike="noStrike" spc="-1" dirty="0" smtClean="0">
                <a:solidFill>
                  <a:srgbClr val="000000"/>
                </a:solidFill>
                <a:uFill>
                  <a:solidFill>
                    <a:srgbClr val="FFFFFF"/>
                  </a:solidFill>
                </a:uFill>
                <a:latin typeface="+mn-lt"/>
                <a:ea typeface="+mn-ea"/>
              </a:rPr>
              <a:t>)</a:t>
            </a:r>
            <a:r>
              <a:rPr lang="en-US" sz="1200" b="0" strike="noStrike" spc="-1" dirty="0" smtClean="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показать</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сгенерированный</a:t>
            </a:r>
            <a:r>
              <a:rPr lang="en-US" sz="1200" b="0" strike="noStrike" spc="-1" dirty="0">
                <a:solidFill>
                  <a:srgbClr val="000000"/>
                </a:solidFill>
                <a:uFill>
                  <a:solidFill>
                    <a:srgbClr val="FFFFFF"/>
                  </a:solidFill>
                </a:uFill>
                <a:latin typeface="+mn-lt"/>
                <a:ea typeface="+mn-ea"/>
              </a:rPr>
              <a:t> </a:t>
            </a:r>
            <a:r>
              <a:rPr lang="en-US" sz="1200" b="0" strike="noStrike" spc="-1" dirty="0" err="1">
                <a:solidFill>
                  <a:srgbClr val="000000"/>
                </a:solidFill>
                <a:uFill>
                  <a:solidFill>
                    <a:srgbClr val="FFFFFF"/>
                  </a:solidFill>
                </a:uFill>
                <a:latin typeface="+mn-lt"/>
                <a:ea typeface="+mn-ea"/>
              </a:rPr>
              <a:t>стек</a:t>
            </a:r>
            <a:r>
              <a:rPr lang="en-US" sz="1200" b="0" strike="noStrike" spc="-1" dirty="0">
                <a:solidFill>
                  <a:srgbClr val="000000"/>
                </a:solidFill>
                <a:uFill>
                  <a:solidFill>
                    <a:srgbClr val="FFFFFF"/>
                  </a:solidFill>
                </a:uFill>
                <a:latin typeface="+mn-lt"/>
                <a:ea typeface="+mn-ea"/>
              </a:rPr>
              <a:t>..</a:t>
            </a:r>
            <a:endParaRPr lang="en-US" sz="2000" b="0" strike="noStrike" spc="-1" dirty="0">
              <a:solidFill>
                <a:srgbClr val="000000"/>
              </a:solidFill>
              <a:uFill>
                <a:solidFill>
                  <a:srgbClr val="FFFFFF"/>
                </a:solidFill>
              </a:uFill>
              <a:latin typeface="Arial"/>
            </a:endParaRPr>
          </a:p>
        </p:txBody>
      </p:sp>
      <p:sp>
        <p:nvSpPr>
          <p:cNvPr id="239"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0C55B9-D7A2-41A9-9017-314663A073E2}" type="slidenum">
              <a:rPr lang="en-US" sz="1200" b="0" strike="noStrike" spc="-1">
                <a:solidFill>
                  <a:srgbClr val="000000"/>
                </a:solidFill>
                <a:uFill>
                  <a:solidFill>
                    <a:srgbClr val="FFFFFF"/>
                  </a:solidFill>
                </a:uFill>
                <a:latin typeface="+mn-lt"/>
                <a:ea typeface="+mn-ea"/>
              </a:r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67080" y="4691160"/>
            <a:ext cx="5335920" cy="4443480"/>
          </a:xfrm>
          <a:prstGeom prst="rect">
            <a:avLst/>
          </a:prstGeom>
        </p:spPr>
        <p:txBody>
          <a:bodyPr lIns="0" tIns="0" rIns="0" bIns="0"/>
          <a:lstStyle/>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The runtime system searches the call stack for a method that contains a block of code that can handle the exception. This block of code is called an </a:t>
            </a:r>
            <a:r>
              <a:rPr lang="en-US" sz="1200" b="0" i="1" strike="noStrike" spc="-1" dirty="0">
                <a:solidFill>
                  <a:srgbClr val="000000"/>
                </a:solidFill>
                <a:uFill>
                  <a:solidFill>
                    <a:srgbClr val="FFFFFF"/>
                  </a:solidFill>
                </a:uFill>
                <a:latin typeface="+mn-lt"/>
                <a:ea typeface="+mn-ea"/>
              </a:rPr>
              <a:t>exception handler</a:t>
            </a:r>
            <a:r>
              <a:rPr lang="en-US" sz="1200" b="0" strike="noStrike" spc="-1" dirty="0">
                <a:solidFill>
                  <a:srgbClr val="000000"/>
                </a:solidFill>
                <a:uFill>
                  <a:solidFill>
                    <a:srgbClr val="FFFFFF"/>
                  </a:solidFill>
                </a:uFill>
                <a:latin typeface="+mn-lt"/>
                <a:ea typeface="+mn-ea"/>
              </a:rPr>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lang="en-US" sz="2000" b="0" strike="noStrike" spc="-1" dirty="0">
              <a:solidFill>
                <a:srgbClr val="000000"/>
              </a:solidFill>
              <a:uFill>
                <a:solidFill>
                  <a:srgbClr val="FFFFFF"/>
                </a:solidFill>
              </a:uFill>
              <a:latin typeface="Arial"/>
            </a:endParaRPr>
          </a:p>
          <a:p>
            <a:pPr marL="228600" indent="-227880">
              <a:lnSpc>
                <a:spcPct val="100000"/>
              </a:lnSpc>
              <a:buClr>
                <a:srgbClr val="000000"/>
              </a:buClr>
              <a:buFont typeface="StarSymbol"/>
              <a:buAutoNum type="arabicPeriod"/>
            </a:pPr>
            <a:r>
              <a:rPr lang="en-US" sz="1200" b="0" strike="noStrike" spc="-1" dirty="0">
                <a:solidFill>
                  <a:srgbClr val="000000"/>
                </a:solidFill>
                <a:uFill>
                  <a:solidFill>
                    <a:srgbClr val="FFFFFF"/>
                  </a:solidFill>
                </a:uFill>
                <a:latin typeface="+mn-lt"/>
                <a:ea typeface="+mn-ea"/>
              </a:rPr>
              <a:t>The exception handler chosen is said to </a:t>
            </a:r>
            <a:r>
              <a:rPr lang="en-US" sz="1200" b="0" i="1" strike="noStrike" spc="-1" dirty="0">
                <a:solidFill>
                  <a:srgbClr val="000000"/>
                </a:solidFill>
                <a:uFill>
                  <a:solidFill>
                    <a:srgbClr val="FFFFFF"/>
                  </a:solidFill>
                </a:uFill>
                <a:latin typeface="+mn-lt"/>
                <a:ea typeface="+mn-ea"/>
              </a:rPr>
              <a:t>catch the exception</a:t>
            </a:r>
            <a:r>
              <a:rPr lang="en-US" sz="1200" b="0" strike="noStrike" spc="-1" dirty="0">
                <a:solidFill>
                  <a:srgbClr val="000000"/>
                </a:solidFill>
                <a:uFill>
                  <a:solidFill>
                    <a:srgbClr val="FFFFFF"/>
                  </a:solidFill>
                </a:uFill>
                <a:latin typeface="+mn-lt"/>
                <a:ea typeface="+mn-ea"/>
              </a:rPr>
              <a:t>. If the runtime system exhaustively searches all the methods on the call stack without finding an appropriate exception handler, as shown in the figure, the runtime system (and, consequently, the program) terminates.</a:t>
            </a:r>
            <a:endParaRPr lang="en-US" sz="2000" b="0" strike="noStrike" spc="-1" dirty="0">
              <a:solidFill>
                <a:srgbClr val="000000"/>
              </a:solidFill>
              <a:uFill>
                <a:solidFill>
                  <a:srgbClr val="FFFFFF"/>
                </a:solidFill>
              </a:uFill>
              <a:latin typeface="Arial"/>
            </a:endParaRPr>
          </a:p>
        </p:txBody>
      </p:sp>
      <p:sp>
        <p:nvSpPr>
          <p:cNvPr id="241"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D92C12E-6909-4EA0-B883-834CD6FF9403}" type="slidenum">
              <a:rPr lang="en-US" sz="1200" b="0" strike="noStrike" spc="-1">
                <a:solidFill>
                  <a:srgbClr val="000000"/>
                </a:solidFill>
                <a:uFill>
                  <a:solidFill>
                    <a:srgbClr val="FFFFFF"/>
                  </a:solidFill>
                </a:uFill>
                <a:latin typeface="+mn-lt"/>
                <a:ea typeface="+mn-ea"/>
              </a:rPr>
              <a:t>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67080" y="4691160"/>
            <a:ext cx="5335920" cy="4443480"/>
          </a:xfrm>
          <a:prstGeom prst="rect">
            <a:avLst/>
          </a:prstGeom>
        </p:spPr>
        <p:txBody>
          <a:bodyPr lIns="0" tIns="0" rIns="0" bIns="0"/>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The first kind of exception is the </a:t>
            </a:r>
            <a:r>
              <a:rPr lang="en-US" sz="1200" b="0" i="1" kern="1200" dirty="0" smtClean="0">
                <a:solidFill>
                  <a:schemeClr val="tx1"/>
                </a:solidFill>
                <a:effectLst/>
                <a:latin typeface="+mn-lt"/>
                <a:ea typeface="+mn-ea"/>
                <a:cs typeface="+mn-cs"/>
              </a:rPr>
              <a:t>checked exception</a:t>
            </a:r>
            <a:r>
              <a:rPr lang="en-US" sz="1200" b="0" i="0" kern="1200" dirty="0" smtClean="0">
                <a:solidFill>
                  <a:schemeClr val="tx1"/>
                </a:solidFill>
                <a:effectLst/>
                <a:latin typeface="+mn-lt"/>
                <a:ea typeface="+mn-ea"/>
                <a:cs typeface="+mn-cs"/>
              </a:rPr>
              <a:t>. These are exceptional conditions that a well-written application should anticipate and recover from. For example, suppose an application prompts a user for an input file name, then opens the file by passing the name to the constructor for </a:t>
            </a:r>
            <a:r>
              <a:rPr lang="en-US" sz="2000" dirty="0" err="1" smtClean="0"/>
              <a:t>java.io.FileReader</a:t>
            </a:r>
            <a:r>
              <a:rPr lang="en-US" sz="1200" b="0" i="0" kern="1200" dirty="0" smtClean="0">
                <a:solidFill>
                  <a:schemeClr val="tx1"/>
                </a:solidFill>
                <a:effectLst/>
                <a:latin typeface="+mn-lt"/>
                <a:ea typeface="+mn-ea"/>
                <a:cs typeface="+mn-cs"/>
              </a:rPr>
              <a:t>. Normally, the user provides the name of an existing, readable file, so the construction of the </a:t>
            </a:r>
            <a:r>
              <a:rPr lang="en-US" sz="2000" dirty="0" err="1" smtClean="0"/>
              <a:t>FileReader</a:t>
            </a:r>
            <a:r>
              <a:rPr lang="en-US" sz="1200" b="0" i="0" kern="1200" dirty="0" smtClean="0">
                <a:solidFill>
                  <a:schemeClr val="tx1"/>
                </a:solidFill>
                <a:effectLst/>
                <a:latin typeface="+mn-lt"/>
                <a:ea typeface="+mn-ea"/>
                <a:cs typeface="+mn-cs"/>
              </a:rPr>
              <a:t> object succeeds, and the execution of the application proceeds normally. But sometimes the user supplies the name of a nonexistent file, and the constructor throws </a:t>
            </a:r>
            <a:r>
              <a:rPr lang="en-US" sz="2000" dirty="0" err="1" smtClean="0"/>
              <a:t>java.io.FileNotFoundException</a:t>
            </a:r>
            <a:r>
              <a:rPr lang="en-US" sz="1200" b="0" i="0" kern="1200" dirty="0" smtClean="0">
                <a:solidFill>
                  <a:schemeClr val="tx1"/>
                </a:solidFill>
                <a:effectLst/>
                <a:latin typeface="+mn-lt"/>
                <a:ea typeface="+mn-ea"/>
                <a:cs typeface="+mn-cs"/>
              </a:rPr>
              <a:t>. A well-written program will catch this exception and notify the user of the mistake, possibly prompting for a corrected file name.</a:t>
            </a:r>
            <a:endParaRPr lang="ru-RU" sz="1200" b="0" i="0" strike="noStrike" kern="1200" spc="-1" dirty="0" smtClean="0">
              <a:solidFill>
                <a:schemeClr val="tx1"/>
              </a:solidFill>
              <a:effectLst/>
              <a:uFill>
                <a:solidFill>
                  <a:srgbClr val="FFFFFF"/>
                </a:solidFill>
              </a:uFill>
              <a:latin typeface="+mn-lt"/>
              <a:ea typeface="+mn-ea"/>
              <a:cs typeface="+mn-cs"/>
            </a:endParaRPr>
          </a:p>
        </p:txBody>
      </p:sp>
      <p:sp>
        <p:nvSpPr>
          <p:cNvPr id="24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FC5C26-4F0A-4F4A-8CD8-73D61960654D}" type="slidenum">
              <a:rPr lang="en-US" sz="1200" b="0" strike="noStrike" spc="-1">
                <a:solidFill>
                  <a:srgbClr val="000000"/>
                </a:solidFill>
                <a:uFill>
                  <a:solidFill>
                    <a:srgbClr val="FFFFFF"/>
                  </a:solidFill>
                </a:uFill>
                <a:latin typeface="+mn-lt"/>
                <a:ea typeface="+mn-ea"/>
              </a:rPr>
              <a:t>7</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67080" y="4691160"/>
            <a:ext cx="5335920" cy="4443480"/>
          </a:xfrm>
          <a:prstGeom prst="rect">
            <a:avLst/>
          </a:prstGeom>
        </p:spPr>
        <p:txBody>
          <a:bodyPr lIns="0" tIns="0" rIns="0" bIns="0"/>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The second kind of exception is the </a:t>
            </a:r>
            <a:r>
              <a:rPr lang="en-US" sz="1200" b="0" i="1" kern="1200" dirty="0" smtClean="0">
                <a:solidFill>
                  <a:schemeClr val="tx1"/>
                </a:solidFill>
                <a:effectLst/>
                <a:latin typeface="+mn-lt"/>
                <a:ea typeface="+mn-ea"/>
                <a:cs typeface="+mn-cs"/>
              </a:rPr>
              <a:t>error</a:t>
            </a:r>
            <a:r>
              <a:rPr lang="en-US" sz="1200" b="0" i="0" kern="1200" dirty="0" smtClean="0">
                <a:solidFill>
                  <a:schemeClr val="tx1"/>
                </a:solidFill>
                <a:effectLst/>
                <a:latin typeface="+mn-lt"/>
                <a:ea typeface="+mn-ea"/>
                <a:cs typeface="+mn-cs"/>
              </a:rPr>
              <a:t>. These are exceptional conditions that are external to the application, and that the application usually cannot anticipate or recover from. For example, suppose that an application successfully opens a file for input, but is unable to read the file because of a hardware or system malfunction. The unsuccessful read will throw</a:t>
            </a:r>
            <a:r>
              <a:rPr lang="ru-RU" sz="1200" b="0" i="0" kern="1200" dirty="0" smtClean="0">
                <a:solidFill>
                  <a:schemeClr val="tx1"/>
                </a:solidFill>
                <a:effectLst/>
                <a:latin typeface="+mn-lt"/>
                <a:ea typeface="+mn-ea"/>
                <a:cs typeface="+mn-cs"/>
              </a:rPr>
              <a:t> </a:t>
            </a:r>
            <a:r>
              <a:rPr lang="en-US" sz="2000" dirty="0" err="1" smtClean="0"/>
              <a:t>java.io.IOError</a:t>
            </a:r>
            <a:r>
              <a:rPr lang="en-US" sz="1200" b="0" i="0" kern="1200" dirty="0" smtClean="0">
                <a:solidFill>
                  <a:schemeClr val="tx1"/>
                </a:solidFill>
                <a:effectLst/>
                <a:latin typeface="+mn-lt"/>
                <a:ea typeface="+mn-ea"/>
                <a:cs typeface="+mn-cs"/>
              </a:rPr>
              <a:t>. An application might choose to catch this exception, in order to notify the user of the problem — but it also might make sense for the program to print a stack trace and exit.</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strike="noStrike" kern="1200" spc="-1" dirty="0" smtClean="0">
                <a:solidFill>
                  <a:schemeClr val="tx1"/>
                </a:solidFill>
                <a:effectLst/>
                <a:uFill>
                  <a:solidFill>
                    <a:srgbClr val="FFFFFF"/>
                  </a:solidFill>
                </a:uFill>
                <a:latin typeface="+mn-lt"/>
                <a:ea typeface="+mn-ea"/>
                <a:cs typeface="+mn-cs"/>
              </a:rPr>
              <a:t>Пример:</a:t>
            </a:r>
            <a:r>
              <a:rPr lang="en-US" sz="1200" b="0" i="0" strike="noStrike" kern="1200" spc="-1" dirty="0" smtClean="0">
                <a:solidFill>
                  <a:schemeClr val="tx1"/>
                </a:solidFill>
                <a:effectLst/>
                <a:uFill>
                  <a:solidFill>
                    <a:srgbClr val="FFFFFF"/>
                  </a:solidFill>
                </a:uFill>
                <a:latin typeface="+mn-lt"/>
                <a:ea typeface="+mn-ea"/>
                <a:cs typeface="+mn-cs"/>
              </a:rPr>
              <a:t> </a:t>
            </a:r>
            <a:r>
              <a:rPr lang="ru-RU" sz="1200" b="0" i="0" strike="noStrike" kern="1200" spc="-1" dirty="0" smtClean="0">
                <a:solidFill>
                  <a:schemeClr val="tx1"/>
                </a:solidFill>
                <a:effectLst/>
                <a:uFill>
                  <a:solidFill>
                    <a:srgbClr val="FFFFFF"/>
                  </a:solidFill>
                </a:uFill>
                <a:latin typeface="+mn-lt"/>
                <a:ea typeface="+mn-ea"/>
                <a:cs typeface="+mn-cs"/>
              </a:rPr>
              <a:t>добиться</a:t>
            </a:r>
            <a:r>
              <a:rPr lang="ru-RU" sz="1200" b="0" i="0" strike="noStrike" kern="1200" spc="-1" baseline="0" dirty="0" smtClean="0">
                <a:solidFill>
                  <a:schemeClr val="tx1"/>
                </a:solidFill>
                <a:effectLst/>
                <a:uFill>
                  <a:solidFill>
                    <a:srgbClr val="FFFFFF"/>
                  </a:solidFill>
                </a:uFill>
                <a:latin typeface="+mn-lt"/>
                <a:ea typeface="+mn-ea"/>
                <a:cs typeface="+mn-cs"/>
              </a:rPr>
              <a:t> </a:t>
            </a:r>
            <a:r>
              <a:rPr lang="en-US" sz="1200" b="0" i="0" strike="noStrike" kern="1200" spc="-1" baseline="0" dirty="0" err="1" smtClean="0">
                <a:solidFill>
                  <a:schemeClr val="tx1"/>
                </a:solidFill>
                <a:effectLst/>
                <a:uFill>
                  <a:solidFill>
                    <a:srgbClr val="FFFFFF"/>
                  </a:solidFill>
                </a:uFill>
                <a:latin typeface="+mn-lt"/>
                <a:ea typeface="+mn-ea"/>
                <a:cs typeface="+mn-cs"/>
              </a:rPr>
              <a:t>StackOverflowError</a:t>
            </a:r>
            <a:r>
              <a:rPr lang="en-US" sz="1200" b="0" i="0" strike="noStrike" kern="1200" spc="-1" baseline="0" dirty="0" smtClean="0">
                <a:solidFill>
                  <a:schemeClr val="tx1"/>
                </a:solidFill>
                <a:effectLst/>
                <a:uFill>
                  <a:solidFill>
                    <a:srgbClr val="FFFFFF"/>
                  </a:solidFill>
                </a:uFill>
                <a:latin typeface="+mn-lt"/>
                <a:ea typeface="+mn-ea"/>
                <a:cs typeface="+mn-cs"/>
              </a:rPr>
              <a:t> (</a:t>
            </a:r>
            <a:r>
              <a:rPr lang="en-US" sz="1200" b="0" i="0" strike="noStrike" kern="1200" spc="-1" baseline="0" dirty="0" err="1" smtClean="0">
                <a:solidFill>
                  <a:schemeClr val="tx1"/>
                </a:solidFill>
                <a:effectLst/>
                <a:uFill>
                  <a:solidFill>
                    <a:srgbClr val="FFFFFF"/>
                  </a:solidFill>
                </a:uFill>
                <a:latin typeface="+mn-lt"/>
                <a:ea typeface="+mn-ea"/>
                <a:cs typeface="+mn-cs"/>
              </a:rPr>
              <a:t>StackOverflowErrorExample</a:t>
            </a:r>
            <a:r>
              <a:rPr lang="en-US" sz="1200" b="0" i="0" strike="noStrike" kern="1200" spc="-1" baseline="0" dirty="0" smtClean="0">
                <a:solidFill>
                  <a:schemeClr val="tx1"/>
                </a:solidFill>
                <a:effectLst/>
                <a:uFill>
                  <a:solidFill>
                    <a:srgbClr val="FFFFFF"/>
                  </a:solidFill>
                </a:uFill>
                <a:latin typeface="+mn-lt"/>
                <a:ea typeface="+mn-ea"/>
                <a:cs typeface="+mn-cs"/>
              </a:rPr>
              <a:t>)</a:t>
            </a:r>
            <a:endParaRPr lang="ru-RU" sz="1200" b="0" i="0" strike="noStrike" kern="1200" spc="-1" dirty="0" smtClean="0">
              <a:solidFill>
                <a:schemeClr val="tx1"/>
              </a:solidFill>
              <a:effectLst/>
              <a:uFill>
                <a:solidFill>
                  <a:srgbClr val="FFFFFF"/>
                </a:solidFill>
              </a:uFill>
              <a:latin typeface="+mn-lt"/>
              <a:ea typeface="+mn-ea"/>
              <a:cs typeface="+mn-cs"/>
            </a:endParaRPr>
          </a:p>
        </p:txBody>
      </p:sp>
      <p:sp>
        <p:nvSpPr>
          <p:cNvPr id="24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FC5C26-4F0A-4F4A-8CD8-73D61960654D}" type="slidenum">
              <a:rPr lang="en-US" sz="1200" b="0" strike="noStrike" spc="-1">
                <a:solidFill>
                  <a:srgbClr val="000000"/>
                </a:solidFill>
                <a:uFill>
                  <a:solidFill>
                    <a:srgbClr val="FFFFFF"/>
                  </a:solidFill>
                </a:uFill>
                <a:latin typeface="+mn-lt"/>
                <a:ea typeface="+mn-ea"/>
              </a:rPr>
              <a:t>8</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67080" y="4691160"/>
            <a:ext cx="5335920" cy="4443480"/>
          </a:xfrm>
          <a:prstGeom prst="rect">
            <a:avLst/>
          </a:prstGeom>
        </p:spPr>
        <p:txBody>
          <a:bodyPr lIns="0" tIns="0" rIns="0" bIns="0"/>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The third kind of exception is the </a:t>
            </a:r>
            <a:r>
              <a:rPr lang="en-US" sz="1200" b="0" i="1" kern="1200" dirty="0" smtClean="0">
                <a:solidFill>
                  <a:schemeClr val="tx1"/>
                </a:solidFill>
                <a:effectLst/>
                <a:latin typeface="+mn-lt"/>
                <a:ea typeface="+mn-ea"/>
                <a:cs typeface="+mn-cs"/>
              </a:rPr>
              <a:t>runtime exception</a:t>
            </a:r>
            <a:r>
              <a:rPr lang="en-US" sz="1200" b="0" i="0" kern="1200" dirty="0" smtClean="0">
                <a:solidFill>
                  <a:schemeClr val="tx1"/>
                </a:solidFill>
                <a:effectLst/>
                <a:latin typeface="+mn-lt"/>
                <a:ea typeface="+mn-ea"/>
                <a:cs typeface="+mn-cs"/>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a:t>
            </a:r>
            <a:r>
              <a:rPr lang="en-US" sz="2000" dirty="0" err="1" smtClean="0"/>
              <a:t>FileReader</a:t>
            </a:r>
            <a:r>
              <a:rPr lang="en-US" sz="1200" b="0" i="0" kern="1200" dirty="0" smtClean="0">
                <a:solidFill>
                  <a:schemeClr val="tx1"/>
                </a:solidFill>
                <a:effectLst/>
                <a:latin typeface="+mn-lt"/>
                <a:ea typeface="+mn-ea"/>
                <a:cs typeface="+mn-cs"/>
              </a:rPr>
              <a:t>. If a logic error causes a </a:t>
            </a:r>
            <a:r>
              <a:rPr lang="en-US" sz="2000" dirty="0" smtClean="0"/>
              <a:t>null</a:t>
            </a:r>
            <a:r>
              <a:rPr lang="en-US" sz="1200" b="0" i="0" kern="1200" dirty="0" smtClean="0">
                <a:solidFill>
                  <a:schemeClr val="tx1"/>
                </a:solidFill>
                <a:effectLst/>
                <a:latin typeface="+mn-lt"/>
                <a:ea typeface="+mn-ea"/>
                <a:cs typeface="+mn-cs"/>
              </a:rPr>
              <a:t> to be passed to the constructor, the constructor will throw </a:t>
            </a:r>
            <a:r>
              <a:rPr lang="en-US" sz="2000" dirty="0" err="1" smtClean="0"/>
              <a:t>NullPointerException</a:t>
            </a:r>
            <a:r>
              <a:rPr lang="en-US" sz="1200" b="0" i="0" kern="1200" dirty="0" smtClean="0">
                <a:solidFill>
                  <a:schemeClr val="tx1"/>
                </a:solidFill>
                <a:effectLst/>
                <a:latin typeface="+mn-lt"/>
                <a:ea typeface="+mn-ea"/>
                <a:cs typeface="+mn-cs"/>
              </a:rPr>
              <a:t>. The application can catch this exception, but it probably makes more sense to eliminate the bug that caused the exception to occur.</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strike="noStrike" kern="1200" spc="-1" baseline="0" dirty="0" smtClean="0">
                <a:solidFill>
                  <a:schemeClr val="tx1"/>
                </a:solidFill>
                <a:effectLst/>
                <a:uFill>
                  <a:solidFill>
                    <a:srgbClr val="FFFFFF"/>
                  </a:solidFill>
                </a:uFill>
                <a:latin typeface="+mn-lt"/>
                <a:ea typeface="+mn-ea"/>
                <a:cs typeface="+mn-cs"/>
              </a:rPr>
              <a:t>Вспомнить пример с делением на ноль.</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Use checked exceptions for recoverable conditions and</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runtime exceptions for programming errors!</a:t>
            </a:r>
            <a:endParaRPr lang="ru-RU" sz="1200" b="0" i="0" strike="noStrike" kern="1200" spc="-1" dirty="0" smtClean="0">
              <a:solidFill>
                <a:schemeClr val="tx1"/>
              </a:solidFill>
              <a:effectLst/>
              <a:uFill>
                <a:solidFill>
                  <a:srgbClr val="FFFFFF"/>
                </a:solidFill>
              </a:uFill>
              <a:latin typeface="+mn-lt"/>
              <a:ea typeface="+mn-ea"/>
              <a:cs typeface="+mn-cs"/>
            </a:endParaRPr>
          </a:p>
        </p:txBody>
      </p:sp>
      <p:sp>
        <p:nvSpPr>
          <p:cNvPr id="245" name="CustomShape 2"/>
          <p:cNvSpPr/>
          <p:nvPr/>
        </p:nvSpPr>
        <p:spPr>
          <a:xfrm>
            <a:off x="3778560" y="9380160"/>
            <a:ext cx="2890080" cy="4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AFC5C26-4F0A-4F4A-8CD8-73D61960654D}" type="slidenum">
              <a:rPr lang="en-US" sz="1200" b="0" strike="noStrike" spc="-1">
                <a:solidFill>
                  <a:srgbClr val="000000"/>
                </a:solidFill>
                <a:uFill>
                  <a:solidFill>
                    <a:srgbClr val="FFFFFF"/>
                  </a:solidFill>
                </a:uFill>
                <a:latin typeface="+mn-lt"/>
                <a:ea typeface="+mn-ea"/>
              </a:rPr>
              <a:t>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pic>
        <p:nvPicPr>
          <p:cNvPr id="34" name="Рисунок 33"/>
          <p:cNvPicPr/>
          <p:nvPr/>
        </p:nvPicPr>
        <p:blipFill>
          <a:blip r:embed="rId2"/>
          <a:stretch/>
        </p:blipFill>
        <p:spPr>
          <a:xfrm>
            <a:off x="2079360" y="1604160"/>
            <a:ext cx="4984200" cy="3976920"/>
          </a:xfrm>
          <a:prstGeom prst="rect">
            <a:avLst/>
          </a:prstGeom>
          <a:ln>
            <a:noFill/>
          </a:ln>
        </p:spPr>
      </p:pic>
      <p:pic>
        <p:nvPicPr>
          <p:cNvPr id="35" name="Рисунок 34"/>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pic>
        <p:nvPicPr>
          <p:cNvPr id="70" name="Рисунок 69"/>
          <p:cNvPicPr/>
          <p:nvPr/>
        </p:nvPicPr>
        <p:blipFill>
          <a:blip r:embed="rId2"/>
          <a:stretch/>
        </p:blipFill>
        <p:spPr>
          <a:xfrm>
            <a:off x="2079360" y="1604160"/>
            <a:ext cx="4984200" cy="3976920"/>
          </a:xfrm>
          <a:prstGeom prst="rect">
            <a:avLst/>
          </a:prstGeom>
          <a:ln>
            <a:noFill/>
          </a:ln>
        </p:spPr>
      </p:pic>
      <p:pic>
        <p:nvPicPr>
          <p:cNvPr id="71" name="Рисунок 70"/>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pic>
        <p:nvPicPr>
          <p:cNvPr id="106" name="Рисунок 105"/>
          <p:cNvPicPr/>
          <p:nvPr/>
        </p:nvPicPr>
        <p:blipFill>
          <a:blip r:embed="rId2"/>
          <a:stretch/>
        </p:blipFill>
        <p:spPr>
          <a:xfrm>
            <a:off x="2079360" y="1604160"/>
            <a:ext cx="4984200" cy="3976920"/>
          </a:xfrm>
          <a:prstGeom prst="rect">
            <a:avLst/>
          </a:prstGeom>
          <a:ln>
            <a:noFill/>
          </a:ln>
        </p:spPr>
      </p:pic>
      <p:pic>
        <p:nvPicPr>
          <p:cNvPr id="107" name="Рисунок 106"/>
          <p:cNvPicPr/>
          <p:nvPr/>
        </p:nvPicPr>
        <p:blipFill>
          <a:blip r:embed="rId2"/>
          <a:stretch/>
        </p:blipFill>
        <p:spPr>
          <a:xfrm>
            <a:off x="207936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ru-RU"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346680"/>
            <a:ext cx="7426440" cy="34524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ru-RU"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ru-RU"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346680"/>
            <a:ext cx="7426440" cy="345240"/>
          </a:xfrm>
          <a:prstGeom prst="rect">
            <a:avLst/>
          </a:prstGeom>
        </p:spPr>
        <p:txBody>
          <a:bodyPr lIns="0" tIns="0" rIns="0" bIns="0" anchor="ctr"/>
          <a:lstStyle/>
          <a:p>
            <a:endParaRPr lang="ru-RU"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marL="432000" indent="-324000">
              <a:buClr>
                <a:srgbClr val="000000"/>
              </a:buClr>
              <a:buSzPct val="45000"/>
              <a:buFont typeface="Wingdings" charset="2"/>
              <a:buChar char=""/>
            </a:pPr>
            <a:r>
              <a:rPr lang="ru-RU"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ru-RU"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ru-RU"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ru-RU"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29.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49" name="CustomShape 1"/>
          <p:cNvSpPr/>
          <p:nvPr/>
        </p:nvSpPr>
        <p:spPr>
          <a:xfrm>
            <a:off x="3564000" y="2133000"/>
            <a:ext cx="5328000" cy="107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600" b="0" strike="noStrike" cap="all" spc="296">
                <a:solidFill>
                  <a:srgbClr val="008000"/>
                </a:solidFill>
                <a:uFill>
                  <a:solidFill>
                    <a:srgbClr val="FFFFFF"/>
                  </a:solidFill>
                </a:uFill>
                <a:latin typeface="Calibri"/>
                <a:ea typeface="DejaVu Sans"/>
              </a:rPr>
              <a:t>Обработка исключений</a:t>
            </a:r>
            <a:endParaRPr lang="en-US" sz="1800" b="0" strike="noStrike" spc="-1">
              <a:solidFill>
                <a:srgbClr val="000000"/>
              </a:solidFill>
              <a:uFill>
                <a:solidFill>
                  <a:srgbClr val="FFFFFF"/>
                </a:solidFill>
              </a:uFill>
              <a:latin typeface="Arial"/>
            </a:endParaRPr>
          </a:p>
        </p:txBody>
      </p:sp>
      <p:sp>
        <p:nvSpPr>
          <p:cNvPr id="150" name="CustomShape 2"/>
          <p:cNvSpPr/>
          <p:nvPr/>
        </p:nvSpPr>
        <p:spPr>
          <a:xfrm>
            <a:off x="4140000" y="5661360"/>
            <a:ext cx="4751640" cy="100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1400" b="0" strike="noStrike" spc="-1">
                <a:solidFill>
                  <a:srgbClr val="404040"/>
                </a:solidFill>
                <a:uFill>
                  <a:solidFill>
                    <a:srgbClr val="FFFFFF"/>
                  </a:solidFill>
                </a:uFill>
                <a:latin typeface="Calibri"/>
                <a:ea typeface="DejaVu Sans"/>
              </a:rPr>
              <a:t>Дата</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77" name="Объект 5"/>
          <p:cNvPicPr/>
          <p:nvPr/>
        </p:nvPicPr>
        <p:blipFill>
          <a:blip r:embed="rId3"/>
          <a:stretch/>
        </p:blipFill>
        <p:spPr>
          <a:xfrm>
            <a:off x="395640" y="1628640"/>
            <a:ext cx="8344080" cy="3311640"/>
          </a:xfrm>
          <a:prstGeom prst="rect">
            <a:avLst/>
          </a:prstGeom>
          <a:ln>
            <a:noFill/>
          </a:ln>
        </p:spPr>
      </p:pic>
      <p:sp>
        <p:nvSpPr>
          <p:cNvPr id="178"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A60BA81-8FEF-4746-9E27-DA0DA57B35F5}" type="slidenum">
              <a:rPr lang="en-US" sz="1000" b="0" strike="noStrike" spc="-1">
                <a:solidFill>
                  <a:srgbClr val="BFBFBF"/>
                </a:solidFill>
                <a:uFill>
                  <a:solidFill>
                    <a:srgbClr val="FFFFFF"/>
                  </a:solidFill>
                </a:uFill>
                <a:latin typeface="Georgia"/>
                <a:ea typeface="DejaVu Sans"/>
              </a:rPr>
              <a:t>10</a:t>
            </a:fld>
            <a:endParaRPr lang="en-US" sz="1800" b="0" strike="noStrike" spc="-1">
              <a:solidFill>
                <a:srgbClr val="000000"/>
              </a:solidFill>
              <a:uFill>
                <a:solidFill>
                  <a:srgbClr val="FFFFFF"/>
                </a:solidFill>
              </a:uFill>
              <a:latin typeface="Arial"/>
            </a:endParaRPr>
          </a:p>
        </p:txBody>
      </p:sp>
      <p:sp>
        <p:nvSpPr>
          <p:cNvPr id="179"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Иерархия</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классов</a:t>
            </a:r>
            <a:endParaRPr lang="en-US"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1"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Стандартные</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исключения</a:t>
            </a:r>
            <a:endParaRPr lang="en-US" sz="2800" b="0" strike="noStrike" spc="-1" dirty="0">
              <a:solidFill>
                <a:srgbClr val="000000"/>
              </a:solidFill>
              <a:uFill>
                <a:solidFill>
                  <a:srgbClr val="FFFFFF"/>
                </a:solidFill>
              </a:uFill>
              <a:latin typeface="Arial"/>
            </a:endParaRPr>
          </a:p>
        </p:txBody>
      </p:sp>
      <p:sp>
        <p:nvSpPr>
          <p:cNvPr id="182"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5C5272-BC6F-4EEA-8DA0-441457932F69}" type="slidenum">
              <a:rPr lang="en-US" sz="1000" b="0" strike="noStrike" spc="-1">
                <a:solidFill>
                  <a:srgbClr val="808080"/>
                </a:solidFill>
                <a:uFill>
                  <a:solidFill>
                    <a:srgbClr val="FFFFFF"/>
                  </a:solidFill>
                </a:uFill>
                <a:latin typeface="Georgia"/>
                <a:ea typeface="DejaVu Sans"/>
              </a:rPr>
              <a:t>11</a:t>
            </a:fld>
            <a:endParaRPr lang="en-US" sz="1800" b="0" strike="noStrike" spc="-1">
              <a:solidFill>
                <a:srgbClr val="000000"/>
              </a:solidFill>
              <a:uFill>
                <a:solidFill>
                  <a:srgbClr val="FFFFFF"/>
                </a:solidFill>
              </a:uFill>
              <a:latin typeface="Aria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3591898961"/>
              </p:ext>
            </p:extLst>
          </p:nvPr>
        </p:nvGraphicFramePr>
        <p:xfrm>
          <a:off x="457200" y="1196752"/>
          <a:ext cx="8291264" cy="4602480"/>
        </p:xfrm>
        <a:graphic>
          <a:graphicData uri="http://schemas.openxmlformats.org/drawingml/2006/table">
            <a:tbl>
              <a:tblPr firstRow="1" bandRow="1">
                <a:tableStyleId>{5C22544A-7EE6-4342-B048-85BDC9FD1C3A}</a:tableStyleId>
              </a:tblPr>
              <a:tblGrid>
                <a:gridCol w="3970784"/>
                <a:gridCol w="4320480"/>
              </a:tblGrid>
              <a:tr h="370840">
                <a:tc>
                  <a:txBody>
                    <a:bodyPr/>
                    <a:lstStyle/>
                    <a:p>
                      <a:pPr algn="just"/>
                      <a:r>
                        <a:rPr lang="ru-RU" sz="2000" dirty="0" smtClean="0"/>
                        <a:t>Исключение</a:t>
                      </a:r>
                      <a:endParaRPr lang="ru-RU" sz="2000" dirty="0"/>
                    </a:p>
                  </a:txBody>
                  <a:tcPr>
                    <a:solidFill>
                      <a:srgbClr val="00B050"/>
                    </a:solidFill>
                  </a:tcPr>
                </a:tc>
                <a:tc>
                  <a:txBody>
                    <a:bodyPr/>
                    <a:lstStyle/>
                    <a:p>
                      <a:pPr algn="just"/>
                      <a:r>
                        <a:rPr lang="ru-RU" sz="2000" dirty="0" smtClean="0"/>
                        <a:t>Случай</a:t>
                      </a:r>
                      <a:r>
                        <a:rPr lang="ru-RU" sz="2000" baseline="0" dirty="0" smtClean="0"/>
                        <a:t> использования</a:t>
                      </a:r>
                      <a:endParaRPr lang="ru-RU" sz="2000" dirty="0"/>
                    </a:p>
                  </a:txBody>
                  <a:tcPr>
                    <a:solidFill>
                      <a:srgbClr val="00B050"/>
                    </a:solidFill>
                  </a:tcPr>
                </a:tc>
              </a:tr>
              <a:tr h="370840">
                <a:tc>
                  <a:txBody>
                    <a:bodyPr/>
                    <a:lstStyle/>
                    <a:p>
                      <a:pPr algn="just"/>
                      <a:r>
                        <a:rPr lang="en-US" sz="2000" b="0" i="0" u="none" strike="noStrike" baseline="0" dirty="0" err="1" smtClean="0">
                          <a:solidFill>
                            <a:schemeClr val="dk1"/>
                          </a:solidFill>
                          <a:latin typeface="+mn-lt"/>
                          <a:ea typeface="+mn-ea"/>
                          <a:cs typeface="+mn-cs"/>
                        </a:rPr>
                        <a:t>IllegalArgumentException</a:t>
                      </a:r>
                      <a:endParaRPr lang="ru-RU" sz="2000" dirty="0"/>
                    </a:p>
                  </a:txBody>
                  <a:tcPr>
                    <a:solidFill>
                      <a:schemeClr val="accent3">
                        <a:lumMod val="60000"/>
                        <a:lumOff val="40000"/>
                      </a:schemeClr>
                    </a:solidFill>
                  </a:tcPr>
                </a:tc>
                <a:tc>
                  <a:txBody>
                    <a:bodyPr/>
                    <a:lstStyle/>
                    <a:p>
                      <a:pPr algn="just"/>
                      <a:r>
                        <a:rPr lang="ru-RU" sz="2000" dirty="0" err="1" smtClean="0"/>
                        <a:t>Невалидное</a:t>
                      </a:r>
                      <a:r>
                        <a:rPr lang="ru-RU" sz="2000" baseline="0" dirty="0" smtClean="0"/>
                        <a:t> з</a:t>
                      </a:r>
                      <a:r>
                        <a:rPr lang="ru-RU" sz="2000" dirty="0" smtClean="0"/>
                        <a:t>начение </a:t>
                      </a:r>
                      <a:r>
                        <a:rPr lang="ru-RU" sz="2000" b="0" i="1" dirty="0" smtClean="0"/>
                        <a:t>не </a:t>
                      </a:r>
                      <a:r>
                        <a:rPr lang="en-US" sz="2000" b="0" i="1" dirty="0" smtClean="0"/>
                        <a:t>null</a:t>
                      </a:r>
                      <a:r>
                        <a:rPr lang="ru-RU" sz="2000" b="0" i="1" dirty="0" smtClean="0"/>
                        <a:t> </a:t>
                      </a:r>
                      <a:r>
                        <a:rPr lang="ru-RU" sz="2000" dirty="0" smtClean="0"/>
                        <a:t>параметра</a:t>
                      </a:r>
                      <a:endParaRPr lang="ru-RU" sz="2000" dirty="0"/>
                    </a:p>
                  </a:txBody>
                  <a:tcPr>
                    <a:solidFill>
                      <a:schemeClr val="accent3">
                        <a:lumMod val="60000"/>
                        <a:lumOff val="40000"/>
                      </a:schemeClr>
                    </a:solidFill>
                  </a:tcPr>
                </a:tc>
              </a:tr>
              <a:tr h="370840">
                <a:tc>
                  <a:txBody>
                    <a:bodyPr/>
                    <a:lstStyle/>
                    <a:p>
                      <a:pPr algn="just"/>
                      <a:r>
                        <a:rPr lang="en-US" sz="2000" b="0" i="0" u="none" strike="noStrike" baseline="0" dirty="0" err="1" smtClean="0">
                          <a:solidFill>
                            <a:schemeClr val="dk1"/>
                          </a:solidFill>
                          <a:latin typeface="+mn-lt"/>
                          <a:ea typeface="+mn-ea"/>
                          <a:cs typeface="+mn-cs"/>
                        </a:rPr>
                        <a:t>IllegalStateException</a:t>
                      </a:r>
                      <a:endParaRPr lang="ru-RU" sz="2000" dirty="0"/>
                    </a:p>
                  </a:txBody>
                  <a:tcPr>
                    <a:solidFill>
                      <a:schemeClr val="accent3">
                        <a:lumMod val="40000"/>
                        <a:lumOff val="60000"/>
                      </a:schemeClr>
                    </a:solidFill>
                  </a:tcPr>
                </a:tc>
                <a:tc>
                  <a:txBody>
                    <a:bodyPr/>
                    <a:lstStyle/>
                    <a:p>
                      <a:pPr algn="just"/>
                      <a:r>
                        <a:rPr lang="ru-RU" sz="2000" dirty="0" smtClean="0"/>
                        <a:t>Неподходящее</a:t>
                      </a:r>
                      <a:r>
                        <a:rPr lang="ru-RU" sz="2000" baseline="0" dirty="0" smtClean="0"/>
                        <a:t> с</a:t>
                      </a:r>
                      <a:r>
                        <a:rPr lang="ru-RU" sz="2000" dirty="0" smtClean="0"/>
                        <a:t>остояние</a:t>
                      </a:r>
                      <a:r>
                        <a:rPr lang="ru-RU" sz="2000" baseline="0" dirty="0" smtClean="0"/>
                        <a:t> объекта для вызова метода</a:t>
                      </a:r>
                      <a:endParaRPr lang="ru-RU" sz="2000" dirty="0"/>
                    </a:p>
                  </a:txBody>
                  <a:tcPr>
                    <a:solidFill>
                      <a:schemeClr val="accent3">
                        <a:lumMod val="40000"/>
                        <a:lumOff val="60000"/>
                      </a:schemeClr>
                    </a:solidFill>
                  </a:tcPr>
                </a:tc>
              </a:tr>
              <a:tr h="370840">
                <a:tc>
                  <a:txBody>
                    <a:bodyPr/>
                    <a:lstStyle/>
                    <a:p>
                      <a:pPr algn="just"/>
                      <a:r>
                        <a:rPr lang="en-US" sz="2000" b="0" i="0" u="none" strike="noStrike" baseline="0" dirty="0" err="1" smtClean="0">
                          <a:solidFill>
                            <a:schemeClr val="dk1"/>
                          </a:solidFill>
                          <a:latin typeface="+mn-lt"/>
                          <a:ea typeface="+mn-ea"/>
                          <a:cs typeface="+mn-cs"/>
                        </a:rPr>
                        <a:t>NullPointerException</a:t>
                      </a:r>
                      <a:endParaRPr lang="ru-RU" sz="2000" dirty="0"/>
                    </a:p>
                  </a:txBody>
                  <a:tcPr>
                    <a:solidFill>
                      <a:schemeClr val="accent3">
                        <a:lumMod val="60000"/>
                        <a:lumOff val="40000"/>
                      </a:schemeClr>
                    </a:solidFill>
                  </a:tcPr>
                </a:tc>
                <a:tc>
                  <a:txBody>
                    <a:bodyPr/>
                    <a:lstStyle/>
                    <a:p>
                      <a:pPr algn="just"/>
                      <a:r>
                        <a:rPr lang="ru-RU" sz="2000" dirty="0" smtClean="0"/>
                        <a:t>Значение</a:t>
                      </a:r>
                      <a:r>
                        <a:rPr lang="ru-RU" sz="2000" baseline="0" dirty="0" smtClean="0"/>
                        <a:t> параметра </a:t>
                      </a:r>
                      <a:r>
                        <a:rPr lang="en-US" sz="2000" baseline="0" dirty="0" smtClean="0"/>
                        <a:t>null</a:t>
                      </a:r>
                      <a:r>
                        <a:rPr lang="ru-RU" sz="2000" baseline="0" dirty="0" smtClean="0"/>
                        <a:t>, где это запрещено</a:t>
                      </a:r>
                      <a:endParaRPr lang="ru-RU" sz="2000" dirty="0"/>
                    </a:p>
                  </a:txBody>
                  <a:tcPr>
                    <a:solidFill>
                      <a:schemeClr val="accent3">
                        <a:lumMod val="60000"/>
                        <a:lumOff val="40000"/>
                      </a:schemeClr>
                    </a:solidFill>
                  </a:tcPr>
                </a:tc>
              </a:tr>
              <a:tr h="370840">
                <a:tc>
                  <a:txBody>
                    <a:bodyPr/>
                    <a:lstStyle/>
                    <a:p>
                      <a:pPr algn="just"/>
                      <a:r>
                        <a:rPr lang="en-US" sz="2000" b="0" i="0" u="none" strike="noStrike" baseline="0" dirty="0" err="1" smtClean="0">
                          <a:solidFill>
                            <a:schemeClr val="dk1"/>
                          </a:solidFill>
                          <a:latin typeface="+mn-lt"/>
                          <a:ea typeface="+mn-ea"/>
                          <a:cs typeface="+mn-cs"/>
                        </a:rPr>
                        <a:t>IndexOutOfBoundsException</a:t>
                      </a:r>
                      <a:endParaRPr lang="ru-RU" sz="2000" dirty="0"/>
                    </a:p>
                  </a:txBody>
                  <a:tcPr>
                    <a:solidFill>
                      <a:schemeClr val="accent3">
                        <a:lumMod val="40000"/>
                        <a:lumOff val="60000"/>
                      </a:schemeClr>
                    </a:solidFill>
                  </a:tcPr>
                </a:tc>
                <a:tc>
                  <a:txBody>
                    <a:bodyPr/>
                    <a:lstStyle/>
                    <a:p>
                      <a:pPr algn="just"/>
                      <a:r>
                        <a:rPr lang="ru-RU" sz="2000" dirty="0" smtClean="0"/>
                        <a:t>Значение индекса за пределами допустимого</a:t>
                      </a:r>
                      <a:endParaRPr lang="ru-RU" sz="2000" dirty="0"/>
                    </a:p>
                  </a:txBody>
                  <a:tcPr>
                    <a:solidFill>
                      <a:schemeClr val="accent3">
                        <a:lumMod val="40000"/>
                        <a:lumOff val="60000"/>
                      </a:schemeClr>
                    </a:solidFill>
                  </a:tcPr>
                </a:tc>
              </a:tr>
              <a:tr h="370840">
                <a:tc>
                  <a:txBody>
                    <a:bodyPr/>
                    <a:lstStyle/>
                    <a:p>
                      <a:pPr algn="just"/>
                      <a:r>
                        <a:rPr lang="en-US" sz="2000" b="0" i="0" u="none" strike="noStrike" baseline="0" dirty="0" err="1" smtClean="0">
                          <a:solidFill>
                            <a:schemeClr val="dk1"/>
                          </a:solidFill>
                          <a:latin typeface="+mn-lt"/>
                          <a:ea typeface="+mn-ea"/>
                          <a:cs typeface="+mn-cs"/>
                        </a:rPr>
                        <a:t>ConcurrentModificationException</a:t>
                      </a:r>
                      <a:endParaRPr lang="ru-RU" sz="2000" dirty="0"/>
                    </a:p>
                  </a:txBody>
                  <a:tcPr>
                    <a:solidFill>
                      <a:schemeClr val="accent3">
                        <a:lumMod val="60000"/>
                        <a:lumOff val="40000"/>
                      </a:schemeClr>
                    </a:solidFill>
                  </a:tcPr>
                </a:tc>
                <a:tc>
                  <a:txBody>
                    <a:bodyPr/>
                    <a:lstStyle/>
                    <a:p>
                      <a:pPr algn="just"/>
                      <a:r>
                        <a:rPr lang="ru-RU" sz="2000" dirty="0" smtClean="0"/>
                        <a:t>Обнаружено параллельное изменение объекта,</a:t>
                      </a:r>
                      <a:r>
                        <a:rPr lang="ru-RU" sz="2000" baseline="0" dirty="0" smtClean="0"/>
                        <a:t> где это запрещено</a:t>
                      </a:r>
                      <a:endParaRPr lang="ru-RU" sz="2000" dirty="0"/>
                    </a:p>
                  </a:txBody>
                  <a:tcPr>
                    <a:solidFill>
                      <a:schemeClr val="accent3">
                        <a:lumMod val="60000"/>
                        <a:lumOff val="40000"/>
                      </a:schemeClr>
                    </a:solidFill>
                  </a:tcPr>
                </a:tc>
              </a:tr>
              <a:tr h="370840">
                <a:tc>
                  <a:txBody>
                    <a:bodyPr/>
                    <a:lstStyle/>
                    <a:p>
                      <a:pPr algn="just"/>
                      <a:r>
                        <a:rPr lang="en-US" sz="2000" b="0" i="0" u="none" strike="noStrike" baseline="0" dirty="0" err="1" smtClean="0">
                          <a:solidFill>
                            <a:schemeClr val="dk1"/>
                          </a:solidFill>
                          <a:latin typeface="+mn-lt"/>
                          <a:ea typeface="+mn-ea"/>
                          <a:cs typeface="+mn-cs"/>
                        </a:rPr>
                        <a:t>UnsupportedOperationException</a:t>
                      </a:r>
                      <a:endParaRPr lang="ru-RU" sz="2000" dirty="0"/>
                    </a:p>
                  </a:txBody>
                  <a:tcPr>
                    <a:solidFill>
                      <a:schemeClr val="accent3">
                        <a:lumMod val="40000"/>
                        <a:lumOff val="60000"/>
                      </a:schemeClr>
                    </a:solidFill>
                  </a:tcPr>
                </a:tc>
                <a:tc>
                  <a:txBody>
                    <a:bodyPr/>
                    <a:lstStyle/>
                    <a:p>
                      <a:pPr algn="just"/>
                      <a:r>
                        <a:rPr lang="ru-RU" sz="2000" dirty="0" smtClean="0"/>
                        <a:t>Объект не поддерживает метод</a:t>
                      </a:r>
                      <a:endParaRPr lang="ru-RU" sz="2000" dirty="0"/>
                    </a:p>
                  </a:txBody>
                  <a:tcPr>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Собственные</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классы</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исключений</a:t>
            </a:r>
            <a:endParaRPr lang="en-US" sz="2800" b="0" strike="noStrike" spc="-1" dirty="0">
              <a:solidFill>
                <a:srgbClr val="000000"/>
              </a:solidFill>
              <a:uFill>
                <a:solidFill>
                  <a:srgbClr val="FFFFFF"/>
                </a:solidFill>
              </a:uFill>
              <a:latin typeface="Arial"/>
            </a:endParaRPr>
          </a:p>
        </p:txBody>
      </p:sp>
      <p:sp>
        <p:nvSpPr>
          <p:cNvPr id="185"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5C72505-780F-4FDC-8C66-A6B0526BDE2E}" type="slidenum">
              <a:rPr lang="en-US" sz="1000" b="0" strike="noStrike" spc="-1">
                <a:solidFill>
                  <a:srgbClr val="808080"/>
                </a:solidFill>
                <a:uFill>
                  <a:solidFill>
                    <a:srgbClr val="FFFFFF"/>
                  </a:solidFill>
                </a:uFill>
                <a:latin typeface="Georgia"/>
                <a:ea typeface="DejaVu Sans"/>
              </a:rPr>
              <a:t>12</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251520" y="1412776"/>
            <a:ext cx="8712120" cy="4770537"/>
          </a:xfrm>
          <a:prstGeom prst="rect">
            <a:avLst/>
          </a:prstGeom>
          <a:noFill/>
        </p:spPr>
        <p:txBody>
          <a:bodyPr wrap="square" rtlCol="0">
            <a:spAutoFit/>
          </a:bodyPr>
          <a:lstStyle/>
          <a:p>
            <a:pPr marL="342900" indent="-342900" algn="just">
              <a:buFont typeface="Arial" panose="020B0604020202020204" pitchFamily="34" charset="0"/>
              <a:buChar char="•"/>
            </a:pPr>
            <a:r>
              <a:rPr lang="ru-RU" sz="2200" dirty="0" smtClean="0"/>
              <a:t>Действительно ли вам требуется тип исключения, который не присутствует в </a:t>
            </a:r>
            <a:r>
              <a:rPr lang="en-US" sz="2200" dirty="0" smtClean="0"/>
              <a:t>Java?</a:t>
            </a:r>
            <a:endParaRPr lang="ru-RU" sz="2200" dirty="0" smtClean="0"/>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ru-RU" sz="2200" dirty="0" smtClean="0"/>
              <a:t>Поможет ли пользователям</a:t>
            </a:r>
            <a:r>
              <a:rPr lang="en-US" sz="2200" dirty="0" smtClean="0"/>
              <a:t> </a:t>
            </a:r>
            <a:r>
              <a:rPr lang="ru-RU" sz="2200" dirty="0" smtClean="0"/>
              <a:t>тот факт, что они смогут отличать ваше исключение от исключений, бросаемых классами, написанными сторонними разработчиками</a:t>
            </a:r>
            <a:r>
              <a:rPr lang="en-US" sz="2200" dirty="0" smtClean="0"/>
              <a:t>?</a:t>
            </a:r>
            <a:endParaRPr lang="ru-RU" sz="2200" dirty="0" smtClean="0"/>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ru-RU" sz="2200" dirty="0" smtClean="0"/>
              <a:t>Будет ли ваше исключение бросаться более чем из одного места</a:t>
            </a:r>
            <a:r>
              <a:rPr lang="en-US" sz="2200" dirty="0" smtClean="0"/>
              <a:t>?</a:t>
            </a:r>
            <a:endParaRPr lang="ru-RU" sz="2200" dirty="0" smtClean="0"/>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ru-RU" sz="2200" dirty="0" smtClean="0"/>
              <a:t>Если вы используете чьё-либо другое исключение, будет ли пользователям оно доступно</a:t>
            </a:r>
            <a:r>
              <a:rPr lang="en-US" sz="2200" dirty="0" smtClean="0"/>
              <a:t>?</a:t>
            </a:r>
            <a:r>
              <a:rPr lang="ru-RU" sz="2200" dirty="0" smtClean="0"/>
              <a:t> Должен ли ваш пакет быть независимым и самодостаточным</a:t>
            </a:r>
            <a:r>
              <a:rPr lang="en-US" sz="2200" dirty="0" smtClean="0"/>
              <a:t>?</a:t>
            </a:r>
            <a:endParaRPr lang="en-US" sz="2200" dirty="0"/>
          </a:p>
          <a:p>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1498FFB-EB06-4179-8D5D-B69B904E0CEE}" type="slidenum">
              <a:rPr lang="en-US" sz="1000" b="0" strike="noStrike" spc="-1">
                <a:solidFill>
                  <a:srgbClr val="BFBFBF"/>
                </a:solidFill>
                <a:uFill>
                  <a:solidFill>
                    <a:srgbClr val="FFFFFF"/>
                  </a:solidFill>
                </a:uFill>
                <a:latin typeface="Georgia"/>
                <a:ea typeface="DejaVu Sans"/>
              </a:rPr>
              <a:t>13</a:t>
            </a:fld>
            <a:endParaRPr lang="en-US" sz="1800" b="0" strike="noStrike" spc="-1">
              <a:solidFill>
                <a:srgbClr val="000000"/>
              </a:solidFill>
              <a:uFill>
                <a:solidFill>
                  <a:srgbClr val="FFFFFF"/>
                </a:solidFill>
              </a:uFill>
              <a:latin typeface="Arial"/>
            </a:endParaRPr>
          </a:p>
        </p:txBody>
      </p:sp>
      <p:sp>
        <p:nvSpPr>
          <p:cNvPr id="188"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Перехват</a:t>
            </a:r>
            <a:r>
              <a:rPr lang="en-US" sz="2800" b="1" strike="noStrike" cap="all" spc="296" dirty="0">
                <a:solidFill>
                  <a:srgbClr val="008000"/>
                </a:solidFill>
                <a:uFill>
                  <a:solidFill>
                    <a:srgbClr val="FFFFFF"/>
                  </a:solidFill>
                </a:uFill>
                <a:latin typeface="Calibri"/>
                <a:ea typeface="DejaVu Sans"/>
              </a:rPr>
              <a:t> и </a:t>
            </a:r>
            <a:r>
              <a:rPr lang="en-US" sz="2800" b="1" strike="noStrike" cap="all" spc="296" dirty="0" err="1">
                <a:solidFill>
                  <a:srgbClr val="008000"/>
                </a:solidFill>
                <a:uFill>
                  <a:solidFill>
                    <a:srgbClr val="FFFFFF"/>
                  </a:solidFill>
                </a:uFill>
                <a:latin typeface="Calibri"/>
                <a:ea typeface="DejaVu Sans"/>
              </a:rPr>
              <a:t>обработка</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исключений</a:t>
            </a:r>
            <a:endParaRPr lang="en-US" sz="2800" b="0" strike="noStrike" spc="-1" dirty="0">
              <a:solidFill>
                <a:srgbClr val="000000"/>
              </a:solidFill>
              <a:uFill>
                <a:solidFill>
                  <a:srgbClr val="FFFFFF"/>
                </a:solidFill>
              </a:uFill>
              <a:latin typeface="Aria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 y="816646"/>
            <a:ext cx="7762875" cy="56007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4E7B963-D9EA-4ED1-8F71-C9D4CCC24D20}" type="slidenum">
              <a:rPr lang="en-US" sz="1000" b="0" strike="noStrike" spc="-1">
                <a:solidFill>
                  <a:srgbClr val="BFBFBF"/>
                </a:solidFill>
                <a:uFill>
                  <a:solidFill>
                    <a:srgbClr val="FFFFFF"/>
                  </a:solidFill>
                </a:uFill>
                <a:latin typeface="Georgia"/>
                <a:ea typeface="DejaVu Sans"/>
              </a:rPr>
              <a:t>14</a:t>
            </a:fld>
            <a:endParaRPr lang="en-US" sz="1800" b="0" strike="noStrike" spc="-1">
              <a:solidFill>
                <a:srgbClr val="000000"/>
              </a:solidFill>
              <a:uFill>
                <a:solidFill>
                  <a:srgbClr val="FFFFFF"/>
                </a:solidFill>
              </a:uFill>
              <a:latin typeface="Arial"/>
            </a:endParaRPr>
          </a:p>
        </p:txBody>
      </p:sp>
      <p:sp>
        <p:nvSpPr>
          <p:cNvPr id="191"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Блок</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cATCH</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378349" y="2708920"/>
            <a:ext cx="8291264" cy="1446550"/>
          </a:xfrm>
          <a:prstGeom prst="rect">
            <a:avLst/>
          </a:prstGeom>
          <a:noFill/>
        </p:spPr>
        <p:txBody>
          <a:bodyPr wrap="square" rtlCol="0">
            <a:spAutoFit/>
          </a:bodyPr>
          <a:lstStyle/>
          <a:p>
            <a:pPr marL="285750" indent="-285750" algn="just">
              <a:buFont typeface="Arial" panose="020B0604020202020204" pitchFamily="34" charset="0"/>
              <a:buChar char="•"/>
            </a:pPr>
            <a:r>
              <a:rPr lang="ru-RU" sz="2200" dirty="0" smtClean="0"/>
              <a:t>На один блок </a:t>
            </a:r>
            <a:r>
              <a:rPr lang="en-US" sz="2200" b="1" dirty="0" smtClean="0">
                <a:solidFill>
                  <a:srgbClr val="002060"/>
                </a:solidFill>
              </a:rPr>
              <a:t>try</a:t>
            </a:r>
            <a:r>
              <a:rPr lang="en-US" sz="2200" dirty="0" smtClean="0">
                <a:solidFill>
                  <a:srgbClr val="002060"/>
                </a:solidFill>
              </a:rPr>
              <a:t> </a:t>
            </a:r>
            <a:r>
              <a:rPr lang="ru-RU" sz="2200" dirty="0" smtClean="0"/>
              <a:t>может быть несколько блоков</a:t>
            </a:r>
            <a:r>
              <a:rPr lang="en-US" sz="2200" dirty="0" smtClean="0"/>
              <a:t> </a:t>
            </a:r>
            <a:r>
              <a:rPr lang="en-US" sz="2200" b="1" dirty="0" smtClean="0">
                <a:solidFill>
                  <a:srgbClr val="002060"/>
                </a:solidFill>
              </a:rPr>
              <a:t>catch</a:t>
            </a:r>
            <a:r>
              <a:rPr lang="ru-RU" sz="2200" dirty="0" smtClean="0"/>
              <a:t>.</a:t>
            </a:r>
            <a:endParaRPr lang="en-US" sz="2200" dirty="0" smtClean="0"/>
          </a:p>
          <a:p>
            <a:pPr marL="285750"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dirty="0" smtClean="0"/>
              <a:t>Каждый блок </a:t>
            </a:r>
            <a:r>
              <a:rPr lang="en-US" sz="2200" b="1" dirty="0" smtClean="0">
                <a:solidFill>
                  <a:srgbClr val="002060"/>
                </a:solidFill>
              </a:rPr>
              <a:t>catch</a:t>
            </a:r>
            <a:r>
              <a:rPr lang="en-US" sz="2200" dirty="0" smtClean="0">
                <a:solidFill>
                  <a:srgbClr val="002060"/>
                </a:solidFill>
              </a:rPr>
              <a:t> </a:t>
            </a:r>
            <a:r>
              <a:rPr lang="ru-RU" sz="2200" dirty="0" smtClean="0"/>
              <a:t>является обработчиком только того типа исключения, который указан в его аргументе</a:t>
            </a:r>
            <a:r>
              <a:rPr lang="ru-RU" sz="2200" dirty="0" smtClean="0"/>
              <a:t>.</a:t>
            </a:r>
            <a:endParaRPr lang="ru-RU"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4E7B963-D9EA-4ED1-8F71-C9D4CCC24D20}" type="slidenum">
              <a:rPr lang="en-US" sz="1000" b="0" strike="noStrike" spc="-1">
                <a:solidFill>
                  <a:srgbClr val="BFBFBF"/>
                </a:solidFill>
                <a:uFill>
                  <a:solidFill>
                    <a:srgbClr val="FFFFFF"/>
                  </a:solidFill>
                </a:uFill>
                <a:latin typeface="Georgia"/>
                <a:ea typeface="DejaVu Sans"/>
              </a:rPr>
              <a:t>15</a:t>
            </a:fld>
            <a:endParaRPr lang="en-US" sz="1800" b="0" strike="noStrike" spc="-1">
              <a:solidFill>
                <a:srgbClr val="000000"/>
              </a:solidFill>
              <a:uFill>
                <a:solidFill>
                  <a:srgbClr val="FFFFFF"/>
                </a:solidFill>
              </a:uFill>
              <a:latin typeface="Arial"/>
            </a:endParaRPr>
          </a:p>
        </p:txBody>
      </p:sp>
      <p:sp>
        <p:nvSpPr>
          <p:cNvPr id="191"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Блок</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cATCH</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435786" y="2708920"/>
            <a:ext cx="8291264" cy="2123658"/>
          </a:xfrm>
          <a:prstGeom prst="rect">
            <a:avLst/>
          </a:prstGeom>
          <a:noFill/>
        </p:spPr>
        <p:txBody>
          <a:bodyPr wrap="square" rtlCol="0">
            <a:spAutoFit/>
          </a:bodyPr>
          <a:lstStyle/>
          <a:p>
            <a:pPr algn="just"/>
            <a:r>
              <a:rPr lang="ru-RU" sz="2200" dirty="0" smtClean="0"/>
              <a:t>В </a:t>
            </a:r>
            <a:r>
              <a:rPr lang="ru-RU" sz="2200" dirty="0" smtClean="0"/>
              <a:t>аргументе блока </a:t>
            </a:r>
            <a:r>
              <a:rPr lang="en-US" sz="2200" b="1" dirty="0" smtClean="0">
                <a:solidFill>
                  <a:srgbClr val="002060"/>
                </a:solidFill>
              </a:rPr>
              <a:t>catch</a:t>
            </a:r>
            <a:r>
              <a:rPr lang="en-US" sz="2200" dirty="0" smtClean="0">
                <a:solidFill>
                  <a:srgbClr val="002060"/>
                </a:solidFill>
              </a:rPr>
              <a:t> </a:t>
            </a:r>
            <a:r>
              <a:rPr lang="ru-RU" sz="2200" dirty="0" smtClean="0"/>
              <a:t>может быть указано несколько типов, который он обрабатывает. Они разделяются вертикальной чертой (</a:t>
            </a:r>
            <a:r>
              <a:rPr lang="en-US" sz="2200" b="1" dirty="0" smtClean="0">
                <a:solidFill>
                  <a:srgbClr val="002060"/>
                </a:solidFill>
              </a:rPr>
              <a:t>|</a:t>
            </a:r>
            <a:r>
              <a:rPr lang="ru-RU" sz="2200" dirty="0" smtClean="0"/>
              <a:t>).</a:t>
            </a:r>
            <a:endParaRPr lang="en-US" sz="2200" dirty="0" smtClean="0"/>
          </a:p>
          <a:p>
            <a:pPr algn="just"/>
            <a:endParaRPr lang="ru-RU" sz="2200" dirty="0" smtClean="0"/>
          </a:p>
          <a:p>
            <a:r>
              <a:rPr lang="ru-RU" sz="2200" dirty="0" smtClean="0"/>
              <a:t>	Пример:</a:t>
            </a:r>
          </a:p>
          <a:p>
            <a:pPr algn="ctr"/>
            <a:r>
              <a:rPr lang="ru-RU" sz="2200" dirty="0" smtClean="0"/>
              <a:t> </a:t>
            </a:r>
            <a:r>
              <a:rPr lang="en-US" sz="2200" b="1" dirty="0" smtClean="0">
                <a:solidFill>
                  <a:srgbClr val="002060"/>
                </a:solidFill>
              </a:rPr>
              <a:t>catch </a:t>
            </a:r>
            <a:r>
              <a:rPr lang="en-US" sz="2200" dirty="0"/>
              <a:t>(</a:t>
            </a:r>
            <a:r>
              <a:rPr lang="en-US" sz="2200" dirty="0" err="1"/>
              <a:t>IOException</a:t>
            </a:r>
            <a:r>
              <a:rPr lang="en-US" sz="2200" dirty="0"/>
              <a:t> | </a:t>
            </a:r>
            <a:r>
              <a:rPr lang="en-US" sz="2200" dirty="0" err="1"/>
              <a:t>ItemNotFoundException</a:t>
            </a:r>
            <a:r>
              <a:rPr lang="en-US" sz="2200" dirty="0"/>
              <a:t> e</a:t>
            </a:r>
            <a:r>
              <a:rPr lang="en-US" sz="2200" dirty="0" smtClean="0"/>
              <a:t>)</a:t>
            </a:r>
            <a:endParaRPr lang="ru-RU" sz="2200" dirty="0" smtClean="0"/>
          </a:p>
        </p:txBody>
      </p:sp>
    </p:spTree>
    <p:extLst>
      <p:ext uri="{BB962C8B-B14F-4D97-AF65-F5344CB8AC3E}">
        <p14:creationId xmlns:p14="http://schemas.microsoft.com/office/powerpoint/2010/main" val="15231001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4E7B963-D9EA-4ED1-8F71-C9D4CCC24D20}" type="slidenum">
              <a:rPr lang="en-US" sz="1000" b="0" strike="noStrike" spc="-1">
                <a:solidFill>
                  <a:srgbClr val="BFBFBF"/>
                </a:solidFill>
                <a:uFill>
                  <a:solidFill>
                    <a:srgbClr val="FFFFFF"/>
                  </a:solidFill>
                </a:uFill>
                <a:latin typeface="Georgia"/>
                <a:ea typeface="DejaVu Sans"/>
              </a:rPr>
              <a:t>16</a:t>
            </a:fld>
            <a:endParaRPr lang="en-US" sz="1800" b="0" strike="noStrike" spc="-1">
              <a:solidFill>
                <a:srgbClr val="000000"/>
              </a:solidFill>
              <a:uFill>
                <a:solidFill>
                  <a:srgbClr val="FFFFFF"/>
                </a:solidFill>
              </a:uFill>
              <a:latin typeface="Arial"/>
            </a:endParaRPr>
          </a:p>
        </p:txBody>
      </p:sp>
      <p:sp>
        <p:nvSpPr>
          <p:cNvPr id="191"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Блок</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cATCH</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457200" y="1628800"/>
            <a:ext cx="8506440" cy="3579441"/>
          </a:xfrm>
          <a:prstGeom prst="rect">
            <a:avLst/>
          </a:prstGeom>
          <a:noFill/>
        </p:spPr>
        <p:txBody>
          <a:bodyPr wrap="square" rtlCol="0">
            <a:spAutoFit/>
          </a:bodyPr>
          <a:lstStyle/>
          <a:p>
            <a:pPr algn="just"/>
            <a:r>
              <a:rPr lang="ru-RU" sz="2200" dirty="0" smtClean="0"/>
              <a:t>Система </a:t>
            </a:r>
            <a:r>
              <a:rPr lang="ru-RU" sz="2200" dirty="0" smtClean="0"/>
              <a:t>исполнения вызывает первый из блоков, аргумент которого совпадает с типом брошенного исключения.</a:t>
            </a:r>
          </a:p>
          <a:p>
            <a:pPr algn="just"/>
            <a:endParaRPr lang="en-US" sz="2200" dirty="0" smtClean="0"/>
          </a:p>
          <a:p>
            <a:pPr algn="just"/>
            <a:r>
              <a:rPr lang="ru-RU" sz="2200" dirty="0"/>
              <a:t>	</a:t>
            </a:r>
            <a:r>
              <a:rPr lang="ru-RU" sz="2200" dirty="0" smtClean="0"/>
              <a:t>Пример:</a:t>
            </a:r>
          </a:p>
          <a:p>
            <a:pPr lvl="4">
              <a:lnSpc>
                <a:spcPct val="90000"/>
              </a:lnSpc>
            </a:pPr>
            <a:r>
              <a:rPr lang="en-US" sz="2200" dirty="0" smtClean="0"/>
              <a:t>}</a:t>
            </a:r>
            <a:r>
              <a:rPr lang="ru-RU" sz="2200" b="1" dirty="0" smtClean="0">
                <a:solidFill>
                  <a:srgbClr val="000080"/>
                </a:solidFill>
              </a:rPr>
              <a:t> </a:t>
            </a:r>
            <a:r>
              <a:rPr lang="en-US" sz="2200" b="1" dirty="0" smtClean="0">
                <a:solidFill>
                  <a:srgbClr val="002060"/>
                </a:solidFill>
              </a:rPr>
              <a:t>catch </a:t>
            </a:r>
            <a:r>
              <a:rPr lang="en-US" sz="2200" dirty="0"/>
              <a:t>(</a:t>
            </a:r>
            <a:r>
              <a:rPr lang="en-US" sz="2200" dirty="0" err="1"/>
              <a:t>MalformedURLException</a:t>
            </a:r>
            <a:r>
              <a:rPr lang="en-US" sz="2200" dirty="0"/>
              <a:t> e) </a:t>
            </a:r>
            <a:r>
              <a:rPr lang="ru-RU" sz="2200" dirty="0" smtClean="0"/>
              <a:t> </a:t>
            </a:r>
            <a:r>
              <a:rPr lang="en-US" sz="2200" dirty="0" smtClean="0"/>
              <a:t>{</a:t>
            </a:r>
            <a:endParaRPr lang="ru-RU" sz="2200" dirty="0" smtClean="0"/>
          </a:p>
          <a:p>
            <a:pPr lvl="4">
              <a:lnSpc>
                <a:spcPct val="90000"/>
              </a:lnSpc>
            </a:pPr>
            <a:r>
              <a:rPr lang="ru-RU" sz="2200" dirty="0" smtClean="0"/>
              <a:t>    …</a:t>
            </a:r>
          </a:p>
          <a:p>
            <a:pPr lvl="4">
              <a:lnSpc>
                <a:spcPct val="90000"/>
              </a:lnSpc>
            </a:pPr>
            <a:r>
              <a:rPr lang="en-US" sz="2200" dirty="0" smtClean="0"/>
              <a:t>} </a:t>
            </a:r>
            <a:r>
              <a:rPr lang="en-US" sz="2200" b="1" dirty="0">
                <a:solidFill>
                  <a:srgbClr val="002060"/>
                </a:solidFill>
              </a:rPr>
              <a:t>catch </a:t>
            </a:r>
            <a:r>
              <a:rPr lang="en-US" sz="2200" dirty="0"/>
              <a:t>(</a:t>
            </a:r>
            <a:r>
              <a:rPr lang="en-US" sz="2200" dirty="0" err="1"/>
              <a:t>IOException</a:t>
            </a:r>
            <a:r>
              <a:rPr lang="en-US" sz="2200" dirty="0"/>
              <a:t> e</a:t>
            </a:r>
            <a:r>
              <a:rPr lang="en-US" sz="2200" dirty="0" smtClean="0"/>
              <a:t>)</a:t>
            </a:r>
            <a:r>
              <a:rPr lang="ru-RU" sz="2200" dirty="0" smtClean="0"/>
              <a:t> </a:t>
            </a:r>
            <a:r>
              <a:rPr lang="en-US" sz="2200" dirty="0" smtClean="0"/>
              <a:t> </a:t>
            </a:r>
            <a:r>
              <a:rPr lang="en-US" sz="2200" dirty="0"/>
              <a:t>{</a:t>
            </a:r>
            <a:br>
              <a:rPr lang="en-US" sz="2200" dirty="0"/>
            </a:br>
            <a:r>
              <a:rPr lang="en-US" sz="2200" dirty="0"/>
              <a:t>    </a:t>
            </a:r>
            <a:r>
              <a:rPr lang="ru-RU" sz="2200" dirty="0" smtClean="0"/>
              <a:t>…</a:t>
            </a:r>
            <a:r>
              <a:rPr lang="en-US" sz="2200" dirty="0"/>
              <a:t/>
            </a:r>
            <a:br>
              <a:rPr lang="en-US" sz="2200" dirty="0"/>
            </a:br>
            <a:r>
              <a:rPr lang="en-US" sz="2200" dirty="0"/>
              <a:t>} </a:t>
            </a:r>
            <a:r>
              <a:rPr lang="en-US" sz="2200" b="1" dirty="0">
                <a:solidFill>
                  <a:srgbClr val="002060"/>
                </a:solidFill>
              </a:rPr>
              <a:t>catch </a:t>
            </a:r>
            <a:r>
              <a:rPr lang="en-US" sz="2200" dirty="0"/>
              <a:t>(</a:t>
            </a:r>
            <a:r>
              <a:rPr lang="en-US" sz="2200" dirty="0" err="1"/>
              <a:t>ItemNotFoundException</a:t>
            </a:r>
            <a:r>
              <a:rPr lang="en-US" sz="2200" dirty="0"/>
              <a:t> e</a:t>
            </a:r>
            <a:r>
              <a:rPr lang="en-US" sz="2200" dirty="0" smtClean="0"/>
              <a:t>)</a:t>
            </a:r>
            <a:r>
              <a:rPr lang="ru-RU" sz="2200" dirty="0" smtClean="0"/>
              <a:t> </a:t>
            </a:r>
            <a:r>
              <a:rPr lang="en-US" sz="2200" dirty="0" smtClean="0"/>
              <a:t> </a:t>
            </a:r>
            <a:r>
              <a:rPr lang="en-US" sz="2200" dirty="0"/>
              <a:t>{</a:t>
            </a:r>
            <a:br>
              <a:rPr lang="en-US" sz="2200" dirty="0"/>
            </a:br>
            <a:r>
              <a:rPr lang="en-US" sz="2200" dirty="0"/>
              <a:t>    </a:t>
            </a:r>
            <a:r>
              <a:rPr lang="ru-RU" sz="2200" dirty="0" smtClean="0"/>
              <a:t>…</a:t>
            </a:r>
            <a:r>
              <a:rPr lang="en-US" sz="2200" dirty="0"/>
              <a:t/>
            </a:r>
            <a:br>
              <a:rPr lang="en-US" sz="2200" dirty="0"/>
            </a:br>
            <a:r>
              <a:rPr lang="en-US" sz="2200" dirty="0" smtClean="0"/>
              <a:t>}</a:t>
            </a:r>
            <a:endParaRPr lang="ru-RU" sz="2200" dirty="0"/>
          </a:p>
        </p:txBody>
      </p:sp>
    </p:spTree>
    <p:extLst>
      <p:ext uri="{BB962C8B-B14F-4D97-AF65-F5344CB8AC3E}">
        <p14:creationId xmlns:p14="http://schemas.microsoft.com/office/powerpoint/2010/main" val="29536749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3"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AA332CE-B344-4418-AAF9-363E2BB592A1}" type="slidenum">
              <a:rPr lang="en-US" sz="1000" b="0" strike="noStrike" spc="-1">
                <a:solidFill>
                  <a:srgbClr val="BFBFBF"/>
                </a:solidFill>
                <a:uFill>
                  <a:solidFill>
                    <a:srgbClr val="FFFFFF"/>
                  </a:solidFill>
                </a:uFill>
                <a:latin typeface="Georgia"/>
                <a:ea typeface="DejaVu Sans"/>
              </a:rPr>
              <a:t>17</a:t>
            </a:fld>
            <a:endParaRPr lang="en-US" sz="1800" b="0" strike="noStrike" spc="-1">
              <a:solidFill>
                <a:srgbClr val="000000"/>
              </a:solidFill>
              <a:uFill>
                <a:solidFill>
                  <a:srgbClr val="FFFFFF"/>
                </a:solidFill>
              </a:uFill>
              <a:latin typeface="Arial"/>
            </a:endParaRPr>
          </a:p>
        </p:txBody>
      </p:sp>
      <p:sp>
        <p:nvSpPr>
          <p:cNvPr id="194"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Блок</a:t>
            </a:r>
            <a:r>
              <a:rPr lang="en-US" sz="2800" b="1" strike="noStrike" cap="all" spc="296" dirty="0">
                <a:solidFill>
                  <a:srgbClr val="008000"/>
                </a:solidFill>
                <a:uFill>
                  <a:solidFill>
                    <a:srgbClr val="FFFFFF"/>
                  </a:solidFill>
                </a:uFill>
                <a:latin typeface="Calibri"/>
                <a:ea typeface="DejaVu Sans"/>
              </a:rPr>
              <a:t> finally</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457200" y="2060848"/>
            <a:ext cx="8219256" cy="2800767"/>
          </a:xfrm>
          <a:prstGeom prst="rect">
            <a:avLst/>
          </a:prstGeom>
          <a:noFill/>
        </p:spPr>
        <p:txBody>
          <a:bodyPr wrap="square" rtlCol="0">
            <a:spAutoFit/>
          </a:bodyPr>
          <a:lstStyle/>
          <a:p>
            <a:pPr marL="342900" indent="-342900" algn="just">
              <a:buFont typeface="Arial" panose="020B0604020202020204" pitchFamily="34" charset="0"/>
              <a:buChar char="•"/>
            </a:pPr>
            <a:r>
              <a:rPr lang="ru-RU" sz="2200" dirty="0" smtClean="0"/>
              <a:t>Всегда исполняется, когда программа выходит из блока </a:t>
            </a:r>
            <a:r>
              <a:rPr lang="en-US" sz="2200" b="1" dirty="0" smtClean="0">
                <a:solidFill>
                  <a:srgbClr val="002060"/>
                </a:solidFill>
              </a:rPr>
              <a:t>try</a:t>
            </a:r>
            <a:r>
              <a:rPr lang="ru-RU" sz="2200" dirty="0" smtClean="0"/>
              <a:t>, но после исполнения обработчика исключения, если он есть.</a:t>
            </a:r>
          </a:p>
          <a:p>
            <a:pPr marL="342900" indent="-342900" algn="just">
              <a:buFont typeface="Arial" panose="020B0604020202020204" pitchFamily="34" charset="0"/>
              <a:buChar char="•"/>
            </a:pPr>
            <a:endParaRPr lang="ru-RU" sz="2200" dirty="0" smtClean="0"/>
          </a:p>
          <a:p>
            <a:pPr marL="342900" indent="-342900" algn="just">
              <a:buFont typeface="Arial" panose="020B0604020202020204" pitchFamily="34" charset="0"/>
              <a:buChar char="•"/>
            </a:pPr>
            <a:r>
              <a:rPr lang="ru-RU" sz="2200" dirty="0" smtClean="0"/>
              <a:t>В основном применяется для кода очистки.</a:t>
            </a:r>
            <a:endParaRPr lang="en-US" sz="2200" dirty="0" smtClean="0"/>
          </a:p>
          <a:p>
            <a:pPr marL="342900" indent="-342900" algn="just">
              <a:buFont typeface="Arial" panose="020B0604020202020204" pitchFamily="34" charset="0"/>
              <a:buChar char="•"/>
            </a:pPr>
            <a:endParaRPr lang="ru-RU" sz="2200" dirty="0" smtClean="0"/>
          </a:p>
          <a:p>
            <a:pPr marL="342900" indent="-342900" algn="just">
              <a:buFont typeface="Arial" panose="020B0604020202020204" pitchFamily="34" charset="0"/>
              <a:buChar char="•"/>
            </a:pPr>
            <a:r>
              <a:rPr lang="ru-RU" sz="2200" dirty="0" smtClean="0"/>
              <a:t>Если </a:t>
            </a:r>
            <a:r>
              <a:rPr lang="en-US" sz="2200" dirty="0" smtClean="0"/>
              <a:t>JVM </a:t>
            </a:r>
            <a:r>
              <a:rPr lang="ru-RU" sz="2200" dirty="0" smtClean="0"/>
              <a:t>заканчивает работу во время выполнения блока </a:t>
            </a:r>
            <a:r>
              <a:rPr lang="en-US" sz="2200" b="1" dirty="0" smtClean="0">
                <a:solidFill>
                  <a:srgbClr val="002060"/>
                </a:solidFill>
              </a:rPr>
              <a:t>try</a:t>
            </a:r>
            <a:r>
              <a:rPr lang="en-US" sz="2200" dirty="0" smtClean="0">
                <a:solidFill>
                  <a:srgbClr val="002060"/>
                </a:solidFill>
              </a:rPr>
              <a:t> </a:t>
            </a:r>
            <a:r>
              <a:rPr lang="ru-RU" sz="2200" dirty="0" smtClean="0"/>
              <a:t>или </a:t>
            </a:r>
            <a:r>
              <a:rPr lang="en-US" sz="2200" b="1" dirty="0" smtClean="0">
                <a:solidFill>
                  <a:srgbClr val="002060"/>
                </a:solidFill>
              </a:rPr>
              <a:t>catch</a:t>
            </a:r>
            <a:r>
              <a:rPr lang="ru-RU" sz="2200" dirty="0" smtClean="0"/>
              <a:t>, то блок </a:t>
            </a:r>
            <a:r>
              <a:rPr lang="en-US" sz="2200" b="1" dirty="0" smtClean="0">
                <a:solidFill>
                  <a:srgbClr val="002060"/>
                </a:solidFill>
              </a:rPr>
              <a:t>finally</a:t>
            </a:r>
            <a:r>
              <a:rPr lang="en-US" sz="2200" dirty="0" smtClean="0">
                <a:solidFill>
                  <a:srgbClr val="002060"/>
                </a:solidFill>
              </a:rPr>
              <a:t> </a:t>
            </a:r>
            <a:r>
              <a:rPr lang="ru-RU" sz="2200" dirty="0" smtClean="0"/>
              <a:t>может не исполнится.</a:t>
            </a:r>
            <a:endParaRPr lang="ru-RU"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A66AB37-F2B2-4BF9-B3A4-F9CAF5BF28AE}" type="slidenum">
              <a:rPr lang="en-US" sz="1000" b="0" strike="noStrike" spc="-1">
                <a:solidFill>
                  <a:srgbClr val="BFBFBF"/>
                </a:solidFill>
                <a:uFill>
                  <a:solidFill>
                    <a:srgbClr val="FFFFFF"/>
                  </a:solidFill>
                </a:uFill>
                <a:latin typeface="Georgia"/>
                <a:ea typeface="DejaVu Sans"/>
              </a:rPr>
              <a:t>18</a:t>
            </a:fld>
            <a:endParaRPr lang="en-US" sz="1800" b="0" strike="noStrike" spc="-1">
              <a:solidFill>
                <a:srgbClr val="000000"/>
              </a:solidFill>
              <a:uFill>
                <a:solidFill>
                  <a:srgbClr val="FFFFFF"/>
                </a:solidFill>
              </a:uFill>
              <a:latin typeface="Arial"/>
            </a:endParaRPr>
          </a:p>
        </p:txBody>
      </p:sp>
      <p:sp>
        <p:nvSpPr>
          <p:cNvPr id="197"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Try с </a:t>
            </a:r>
            <a:r>
              <a:rPr lang="en-US" sz="2800" b="1" strike="noStrike" cap="all" spc="296" dirty="0" err="1">
                <a:solidFill>
                  <a:srgbClr val="008000"/>
                </a:solidFill>
                <a:uFill>
                  <a:solidFill>
                    <a:srgbClr val="FFFFFF"/>
                  </a:solidFill>
                </a:uFill>
                <a:latin typeface="Calibri"/>
                <a:ea typeface="DejaVu Sans"/>
              </a:rPr>
              <a:t>ресурсами</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323528" y="975337"/>
            <a:ext cx="8496944" cy="5601533"/>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smtClean="0"/>
              <a:t>Try </a:t>
            </a:r>
            <a:r>
              <a:rPr lang="ru-RU" sz="2200" dirty="0" smtClean="0"/>
              <a:t>с ресурсами – это выражение </a:t>
            </a:r>
            <a:r>
              <a:rPr lang="en-US" sz="2200" b="1" dirty="0" smtClean="0">
                <a:solidFill>
                  <a:srgbClr val="002060"/>
                </a:solidFill>
              </a:rPr>
              <a:t>try</a:t>
            </a:r>
            <a:r>
              <a:rPr lang="ru-RU" sz="2200" dirty="0" smtClean="0"/>
              <a:t>, объявляющее один или более ресурсов, которые должны быть закрыты после исполнения блока </a:t>
            </a:r>
            <a:r>
              <a:rPr lang="en-US" sz="2200" b="1" dirty="0" smtClean="0">
                <a:solidFill>
                  <a:srgbClr val="002060"/>
                </a:solidFill>
              </a:rPr>
              <a:t>try</a:t>
            </a:r>
            <a:r>
              <a:rPr lang="en-US" sz="2200" dirty="0" smtClean="0">
                <a:solidFill>
                  <a:srgbClr val="002060"/>
                </a:solidFill>
              </a:rPr>
              <a:t> </a:t>
            </a:r>
            <a:r>
              <a:rPr lang="ru-RU" sz="2200" dirty="0" smtClean="0"/>
              <a:t>и обработчика исключения, если он есть.</a:t>
            </a:r>
          </a:p>
          <a:p>
            <a:pPr marL="285750"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dirty="0" smtClean="0"/>
              <a:t>Закрываемые ресурсы должны реализовывать интерфейс </a:t>
            </a:r>
            <a:r>
              <a:rPr lang="en-US" sz="2200" dirty="0" err="1" smtClean="0"/>
              <a:t>Autocloseable</a:t>
            </a:r>
            <a:r>
              <a:rPr lang="ru-RU" sz="2200" dirty="0" smtClean="0"/>
              <a:t>.</a:t>
            </a:r>
          </a:p>
          <a:p>
            <a:pPr marL="285750" indent="-285750" algn="just">
              <a:buFont typeface="Arial" panose="020B0604020202020204" pitchFamily="34" charset="0"/>
              <a:buChar char="•"/>
            </a:pPr>
            <a:endParaRPr lang="en-US" sz="2200" dirty="0" smtClean="0"/>
          </a:p>
          <a:p>
            <a:r>
              <a:rPr lang="en-US" sz="2200" dirty="0" smtClean="0"/>
              <a:t>	</a:t>
            </a:r>
            <a:r>
              <a:rPr lang="ru-RU" sz="2200" dirty="0" smtClean="0"/>
              <a:t>Пример</a:t>
            </a:r>
            <a:r>
              <a:rPr lang="ru-RU" sz="2000" dirty="0"/>
              <a:t>:</a:t>
            </a:r>
            <a:endParaRPr lang="en-US" sz="2000" b="1" dirty="0">
              <a:solidFill>
                <a:srgbClr val="000080"/>
              </a:solidFill>
            </a:endParaRPr>
          </a:p>
          <a:p>
            <a:pPr lvl="3"/>
            <a:r>
              <a:rPr lang="en-US" sz="2000" b="1" dirty="0">
                <a:solidFill>
                  <a:srgbClr val="002060"/>
                </a:solidFill>
              </a:rPr>
              <a:t>try</a:t>
            </a:r>
            <a:r>
              <a:rPr lang="en-US" sz="2000" b="1" dirty="0">
                <a:solidFill>
                  <a:srgbClr val="000080"/>
                </a:solidFill>
              </a:rPr>
              <a:t> </a:t>
            </a:r>
            <a:r>
              <a:rPr lang="en-US" sz="2000" dirty="0"/>
              <a:t>(</a:t>
            </a:r>
            <a:br>
              <a:rPr lang="en-US" sz="2000" dirty="0"/>
            </a:br>
            <a:r>
              <a:rPr lang="en-US" sz="2000" dirty="0"/>
              <a:t>        </a:t>
            </a:r>
            <a:r>
              <a:rPr lang="en-US" sz="2000" dirty="0" err="1"/>
              <a:t>ZipFile</a:t>
            </a:r>
            <a:r>
              <a:rPr lang="en-US" sz="2000" dirty="0"/>
              <a:t> </a:t>
            </a:r>
            <a:r>
              <a:rPr lang="en-US" sz="2000" dirty="0" err="1"/>
              <a:t>zipFile</a:t>
            </a:r>
            <a:r>
              <a:rPr lang="en-US" sz="2000" dirty="0"/>
              <a:t> = </a:t>
            </a:r>
            <a:r>
              <a:rPr lang="en-US" sz="2000" b="1" dirty="0">
                <a:solidFill>
                  <a:srgbClr val="002060"/>
                </a:solidFill>
              </a:rPr>
              <a:t>new</a:t>
            </a:r>
            <a:r>
              <a:rPr lang="en-US" sz="2000" b="1" dirty="0">
                <a:solidFill>
                  <a:srgbClr val="000080"/>
                </a:solidFill>
              </a:rPr>
              <a:t> </a:t>
            </a:r>
            <a:r>
              <a:rPr lang="en-US" sz="2000" dirty="0" err="1"/>
              <a:t>ZipFile</a:t>
            </a:r>
            <a:r>
              <a:rPr lang="en-US" sz="2000" dirty="0"/>
              <a:t>(</a:t>
            </a:r>
            <a:r>
              <a:rPr lang="en-US" sz="2000" dirty="0" err="1"/>
              <a:t>zipFileName</a:t>
            </a:r>
            <a:r>
              <a:rPr lang="en-US" sz="2000" dirty="0"/>
              <a:t>);</a:t>
            </a:r>
            <a:br>
              <a:rPr lang="en-US" sz="2000" dirty="0"/>
            </a:br>
            <a:r>
              <a:rPr lang="en-US" sz="2000" dirty="0"/>
              <a:t>        </a:t>
            </a:r>
            <a:r>
              <a:rPr lang="en-US" sz="2000" dirty="0" err="1"/>
              <a:t>BufferedWriter</a:t>
            </a:r>
            <a:r>
              <a:rPr lang="en-US" sz="2000" dirty="0"/>
              <a:t> writer = </a:t>
            </a:r>
            <a:r>
              <a:rPr lang="en-US" sz="2000" i="1" dirty="0" err="1" smtClean="0"/>
              <a:t>newBufferedWriter</a:t>
            </a:r>
            <a:r>
              <a:rPr lang="en-US" sz="2000" dirty="0" smtClean="0"/>
              <a:t>(path</a:t>
            </a:r>
            <a:r>
              <a:rPr lang="en-US" sz="2000" dirty="0"/>
              <a:t>, </a:t>
            </a:r>
            <a:r>
              <a:rPr lang="en-US" sz="2000" dirty="0" smtClean="0"/>
              <a:t>charset</a:t>
            </a:r>
            <a:r>
              <a:rPr lang="en-US" sz="2000" dirty="0"/>
              <a:t>)</a:t>
            </a:r>
            <a:br>
              <a:rPr lang="en-US" sz="2000" dirty="0"/>
            </a:br>
            <a:r>
              <a:rPr lang="en-US" sz="2000" dirty="0"/>
              <a:t>) {</a:t>
            </a:r>
            <a:endParaRPr lang="ru-RU" sz="2000" dirty="0"/>
          </a:p>
          <a:p>
            <a:pPr lvl="3"/>
            <a:r>
              <a:rPr lang="ru-RU" sz="2000" dirty="0" smtClean="0"/>
              <a:t>    …</a:t>
            </a:r>
            <a:r>
              <a:rPr lang="en-US" sz="2000" dirty="0"/>
              <a:t/>
            </a:r>
            <a:br>
              <a:rPr lang="en-US" sz="2000" dirty="0"/>
            </a:br>
            <a:r>
              <a:rPr lang="en-US" sz="2000" dirty="0"/>
              <a:t>} </a:t>
            </a:r>
            <a:r>
              <a:rPr lang="en-US" sz="2000" b="1" dirty="0">
                <a:solidFill>
                  <a:srgbClr val="002060"/>
                </a:solidFill>
              </a:rPr>
              <a:t>catch</a:t>
            </a:r>
            <a:r>
              <a:rPr lang="en-US" sz="2000" b="1" dirty="0">
                <a:solidFill>
                  <a:srgbClr val="000080"/>
                </a:solidFill>
              </a:rPr>
              <a:t> </a:t>
            </a:r>
            <a:r>
              <a:rPr lang="en-US" sz="2000" dirty="0"/>
              <a:t>(</a:t>
            </a:r>
            <a:r>
              <a:rPr lang="en-US" sz="2000" dirty="0" err="1"/>
              <a:t>IOException</a:t>
            </a:r>
            <a:r>
              <a:rPr lang="en-US" sz="2000" dirty="0"/>
              <a:t> e) {</a:t>
            </a:r>
            <a:br>
              <a:rPr lang="en-US" sz="2000" dirty="0"/>
            </a:br>
            <a:r>
              <a:rPr lang="ru-RU" sz="2000" dirty="0"/>
              <a:t> </a:t>
            </a:r>
            <a:r>
              <a:rPr lang="ru-RU" sz="2000" dirty="0" smtClean="0"/>
              <a:t>   …</a:t>
            </a:r>
            <a:r>
              <a:rPr lang="en-US" sz="2000" dirty="0" smtClean="0"/>
              <a:t> </a:t>
            </a:r>
            <a:r>
              <a:rPr lang="en-US" sz="2000" dirty="0"/>
              <a:t/>
            </a:r>
            <a:br>
              <a:rPr lang="en-US" sz="2000" dirty="0"/>
            </a:br>
            <a:r>
              <a:rPr lang="en-US" sz="2000" dirty="0" smtClean="0"/>
              <a:t>}</a:t>
            </a:r>
            <a:endParaRPr lang="ru-RU"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КАК БРОСИТЬ ИСКЛЮЧЕНИЕ?</a:t>
            </a:r>
            <a:endParaRPr lang="en-US" sz="2800" b="0" strike="noStrike" spc="-1" dirty="0">
              <a:solidFill>
                <a:srgbClr val="000000"/>
              </a:solidFill>
              <a:uFill>
                <a:solidFill>
                  <a:srgbClr val="FFFFFF"/>
                </a:solidFill>
              </a:uFill>
              <a:latin typeface="Arial"/>
            </a:endParaRPr>
          </a:p>
        </p:txBody>
      </p:sp>
      <p:sp>
        <p:nvSpPr>
          <p:cNvPr id="200"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D24DEE8-D6A5-4C56-A18E-7B389E7FDA97}" type="slidenum">
              <a:rPr lang="en-US" sz="1000" b="0" strike="noStrike" spc="-1">
                <a:solidFill>
                  <a:srgbClr val="808080"/>
                </a:solidFill>
                <a:uFill>
                  <a:solidFill>
                    <a:srgbClr val="FFFFFF"/>
                  </a:solidFill>
                </a:uFill>
                <a:latin typeface="Georgia"/>
                <a:ea typeface="DejaVu Sans"/>
              </a:rPr>
              <a:t>19</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457200" y="2564904"/>
            <a:ext cx="8363272" cy="1785104"/>
          </a:xfrm>
          <a:prstGeom prst="rect">
            <a:avLst/>
          </a:prstGeom>
          <a:noFill/>
        </p:spPr>
        <p:txBody>
          <a:bodyPr wrap="square" rtlCol="0">
            <a:spAutoFit/>
          </a:bodyPr>
          <a:lstStyle/>
          <a:p>
            <a:pPr algn="just"/>
            <a:r>
              <a:rPr lang="ru-RU" sz="2200" dirty="0" smtClean="0"/>
              <a:t>Для того, чтобы бросить исключение используйте ключевое слово </a:t>
            </a:r>
            <a:r>
              <a:rPr lang="en-US" sz="2200" b="1" dirty="0" smtClean="0">
                <a:solidFill>
                  <a:srgbClr val="002060"/>
                </a:solidFill>
              </a:rPr>
              <a:t>throw</a:t>
            </a:r>
            <a:r>
              <a:rPr lang="en-US" sz="2200" dirty="0" smtClean="0"/>
              <a:t>.</a:t>
            </a:r>
          </a:p>
          <a:p>
            <a:pPr algn="just"/>
            <a:endParaRPr lang="en-US" sz="2200" dirty="0" smtClean="0"/>
          </a:p>
          <a:p>
            <a:pPr algn="just"/>
            <a:r>
              <a:rPr lang="en-US" sz="2200" dirty="0"/>
              <a:t>	</a:t>
            </a:r>
            <a:r>
              <a:rPr lang="ru-RU" sz="2200" dirty="0" smtClean="0"/>
              <a:t>Пример:</a:t>
            </a:r>
            <a:endParaRPr lang="en-US" sz="2200" dirty="0"/>
          </a:p>
          <a:p>
            <a:pPr algn="just"/>
            <a:r>
              <a:rPr lang="en-US" sz="2200" b="1" dirty="0" smtClean="0">
                <a:solidFill>
                  <a:srgbClr val="002060"/>
                </a:solidFill>
              </a:rPr>
              <a:t>		throw new</a:t>
            </a:r>
            <a:r>
              <a:rPr lang="en-US" sz="2200" dirty="0" smtClean="0">
                <a:solidFill>
                  <a:srgbClr val="002060"/>
                </a:solidFill>
              </a:rPr>
              <a:t> </a:t>
            </a:r>
            <a:r>
              <a:rPr lang="en-US" sz="2200" dirty="0" err="1" smtClean="0"/>
              <a:t>FileNotFoundException</a:t>
            </a:r>
            <a:r>
              <a:rPr lang="en-US" sz="2200" dirty="0" smtClean="0"/>
              <a:t>();</a:t>
            </a:r>
            <a:endParaRPr lang="en-US" sz="22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457200" y="1268640"/>
            <a:ext cx="8279280" cy="51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indent="-456480" algn="just">
              <a:lnSpc>
                <a:spcPct val="100000"/>
              </a:lnSpc>
              <a:buClr>
                <a:srgbClr val="000000"/>
              </a:buClr>
              <a:buFont typeface="Calibri"/>
              <a:buAutoNum type="arabicPeriod"/>
            </a:pPr>
            <a:r>
              <a:rPr lang="en-US" sz="2200" b="0" strike="noStrike" spc="-1" dirty="0" err="1">
                <a:solidFill>
                  <a:srgbClr val="000000"/>
                </a:solidFill>
                <a:uFill>
                  <a:solidFill>
                    <a:srgbClr val="FFFFFF"/>
                  </a:solidFill>
                </a:uFill>
                <a:ea typeface="DejaVu Sans"/>
              </a:rPr>
              <a:t>Что</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такое</a:t>
            </a:r>
            <a:r>
              <a:rPr lang="en-US" sz="2200" b="0" strike="noStrike" spc="-1" dirty="0">
                <a:solidFill>
                  <a:srgbClr val="000000"/>
                </a:solidFill>
                <a:uFill>
                  <a:solidFill>
                    <a:srgbClr val="FFFFFF"/>
                  </a:solidFill>
                </a:uFill>
                <a:ea typeface="DejaVu Sans"/>
              </a:rPr>
              <a:t> </a:t>
            </a:r>
            <a:r>
              <a:rPr lang="en-US" sz="2200" b="0" strike="noStrike" spc="-1" dirty="0" err="1" smtClean="0">
                <a:solidFill>
                  <a:srgbClr val="000000"/>
                </a:solidFill>
                <a:uFill>
                  <a:solidFill>
                    <a:srgbClr val="FFFFFF"/>
                  </a:solidFill>
                </a:uFill>
                <a:ea typeface="DejaVu Sans"/>
              </a:rPr>
              <a:t>исключение</a:t>
            </a:r>
            <a:r>
              <a:rPr lang="en-US" sz="2200" b="0" strike="noStrike" spc="-1" dirty="0" smtClean="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smtClean="0">
                <a:solidFill>
                  <a:srgbClr val="000000"/>
                </a:solidFill>
                <a:uFill>
                  <a:solidFill>
                    <a:srgbClr val="FFFFFF"/>
                  </a:solidFill>
                </a:uFill>
                <a:ea typeface="DejaVu Sans"/>
              </a:rPr>
              <a:t>Виды</a:t>
            </a:r>
            <a:r>
              <a:rPr lang="en-US" sz="2200" b="0" strike="noStrike" spc="-1" dirty="0" smtClean="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исключений</a:t>
            </a:r>
            <a:r>
              <a:rPr lang="en-US" sz="2200" b="0" strike="noStrike" spc="-1" dirty="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a:solidFill>
                  <a:srgbClr val="000000"/>
                </a:solidFill>
                <a:uFill>
                  <a:solidFill>
                    <a:srgbClr val="FFFFFF"/>
                  </a:solidFill>
                </a:uFill>
                <a:ea typeface="DejaVu Sans"/>
              </a:rPr>
              <a:t>Перехват</a:t>
            </a:r>
            <a:r>
              <a:rPr lang="en-US" sz="2200" b="0" strike="noStrike" spc="-1" dirty="0">
                <a:solidFill>
                  <a:srgbClr val="000000"/>
                </a:solidFill>
                <a:uFill>
                  <a:solidFill>
                    <a:srgbClr val="FFFFFF"/>
                  </a:solidFill>
                </a:uFill>
                <a:ea typeface="DejaVu Sans"/>
              </a:rPr>
              <a:t> и </a:t>
            </a:r>
            <a:r>
              <a:rPr lang="en-US" sz="2200" b="0" strike="noStrike" spc="-1" dirty="0" err="1">
                <a:solidFill>
                  <a:srgbClr val="000000"/>
                </a:solidFill>
                <a:uFill>
                  <a:solidFill>
                    <a:srgbClr val="FFFFFF"/>
                  </a:solidFill>
                </a:uFill>
                <a:ea typeface="DejaVu Sans"/>
              </a:rPr>
              <a:t>обработка</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исключений</a:t>
            </a:r>
            <a:r>
              <a:rPr lang="en-US" sz="2200" b="0" strike="noStrike" spc="-1" dirty="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a:solidFill>
                  <a:srgbClr val="000000"/>
                </a:solidFill>
                <a:uFill>
                  <a:solidFill>
                    <a:srgbClr val="FFFFFF"/>
                  </a:solidFill>
                </a:uFill>
                <a:ea typeface="DejaVu Sans"/>
              </a:rPr>
              <a:t>Преимущества</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использования</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механизма</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обработки</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исключений</a:t>
            </a:r>
            <a:r>
              <a:rPr lang="en-US" sz="2200" b="0" strike="noStrike" spc="-1" dirty="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marL="457200" indent="-456480" algn="just">
              <a:lnSpc>
                <a:spcPct val="100000"/>
              </a:lnSpc>
              <a:buClr>
                <a:srgbClr val="000000"/>
              </a:buClr>
              <a:buFont typeface="Calibri"/>
              <a:buAutoNum type="arabicPeriod"/>
            </a:pPr>
            <a:r>
              <a:rPr lang="en-US" sz="2200" b="0" strike="noStrike" spc="-1" dirty="0" err="1">
                <a:solidFill>
                  <a:srgbClr val="000000"/>
                </a:solidFill>
                <a:uFill>
                  <a:solidFill>
                    <a:srgbClr val="FFFFFF"/>
                  </a:solidFill>
                </a:uFill>
                <a:ea typeface="DejaVu Sans"/>
              </a:rPr>
              <a:t>Резюме</a:t>
            </a:r>
            <a:r>
              <a:rPr lang="en-US" sz="2200" b="0" strike="noStrike" spc="-1" dirty="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53"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E59E3F0-8156-48BA-A7D5-2F1DD3BCF7D5}" type="slidenum">
              <a:rPr lang="en-US" sz="1000" b="0" strike="noStrike" spc="-1">
                <a:solidFill>
                  <a:srgbClr val="BFBFBF"/>
                </a:solidFill>
                <a:uFill>
                  <a:solidFill>
                    <a:srgbClr val="FFFFFF"/>
                  </a:solidFill>
                </a:uFill>
                <a:latin typeface="Georgia"/>
                <a:ea typeface="DejaVu Sans"/>
              </a:rPr>
              <a:t>2</a:t>
            </a:fld>
            <a:endParaRPr lang="en-US" sz="1800" b="0" strike="noStrike" spc="-1">
              <a:solidFill>
                <a:srgbClr val="000000"/>
              </a:solidFill>
              <a:uFill>
                <a:solidFill>
                  <a:srgbClr val="FFFFFF"/>
                </a:solidFill>
              </a:uFill>
              <a:latin typeface="Arial"/>
            </a:endParaRPr>
          </a:p>
        </p:txBody>
      </p:sp>
      <p:sp>
        <p:nvSpPr>
          <p:cNvPr id="154"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Содержание</a:t>
            </a:r>
            <a:endParaRPr lang="en-US"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КАК БРОСИТЬ ИСКЛЮЧЕНИЕ?</a:t>
            </a:r>
            <a:endParaRPr lang="en-US" sz="2800" b="0" strike="noStrike" spc="-1" dirty="0">
              <a:solidFill>
                <a:srgbClr val="000000"/>
              </a:solidFill>
              <a:uFill>
                <a:solidFill>
                  <a:srgbClr val="FFFFFF"/>
                </a:solidFill>
              </a:uFill>
              <a:latin typeface="Arial"/>
            </a:endParaRPr>
          </a:p>
        </p:txBody>
      </p:sp>
      <p:sp>
        <p:nvSpPr>
          <p:cNvPr id="200"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D24DEE8-D6A5-4C56-A18E-7B389E7FDA97}" type="slidenum">
              <a:rPr lang="en-US" sz="1000" b="0" strike="noStrike" spc="-1">
                <a:solidFill>
                  <a:srgbClr val="808080"/>
                </a:solidFill>
                <a:uFill>
                  <a:solidFill>
                    <a:srgbClr val="FFFFFF"/>
                  </a:solidFill>
                </a:uFill>
                <a:latin typeface="Georgia"/>
                <a:ea typeface="DejaVu Sans"/>
              </a:rPr>
              <a:t>20</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457200" y="2060848"/>
            <a:ext cx="8291264" cy="3077766"/>
          </a:xfrm>
          <a:prstGeom prst="rect">
            <a:avLst/>
          </a:prstGeom>
          <a:noFill/>
        </p:spPr>
        <p:txBody>
          <a:bodyPr wrap="square" rtlCol="0">
            <a:spAutoFit/>
          </a:bodyPr>
          <a:lstStyle/>
          <a:p>
            <a:pPr marL="285750" indent="-285750" algn="just">
              <a:buFont typeface="Arial" panose="020B0604020202020204" pitchFamily="34" charset="0"/>
              <a:buChar char="•"/>
            </a:pPr>
            <a:r>
              <a:rPr lang="ru-RU" sz="2200" dirty="0" smtClean="0"/>
              <a:t>Используйте ключевое слово </a:t>
            </a:r>
            <a:r>
              <a:rPr lang="en-US" sz="2200" b="1" dirty="0" smtClean="0">
                <a:solidFill>
                  <a:srgbClr val="002060"/>
                </a:solidFill>
              </a:rPr>
              <a:t>throws</a:t>
            </a:r>
            <a:r>
              <a:rPr lang="en-US" sz="2200" dirty="0" smtClean="0">
                <a:solidFill>
                  <a:srgbClr val="002060"/>
                </a:solidFill>
              </a:rPr>
              <a:t> </a:t>
            </a:r>
            <a:r>
              <a:rPr lang="ru-RU" sz="2200" dirty="0" smtClean="0"/>
              <a:t>в сигнатуре метода, чтобы задекларировать бросаемые исключения.</a:t>
            </a:r>
            <a:endParaRPr lang="en-US" sz="2200" dirty="0" smtClean="0"/>
          </a:p>
          <a:p>
            <a:pPr marL="285750" indent="-285750" algn="just">
              <a:buFont typeface="Arial" panose="020B0604020202020204" pitchFamily="34" charset="0"/>
              <a:buChar char="•"/>
            </a:pPr>
            <a:endParaRPr lang="en-US" sz="2200" dirty="0" smtClean="0"/>
          </a:p>
          <a:p>
            <a:pPr algn="just"/>
            <a:r>
              <a:rPr lang="en-US" sz="2200" dirty="0" smtClean="0"/>
              <a:t>	</a:t>
            </a:r>
            <a:r>
              <a:rPr lang="ru-RU" sz="2200" dirty="0" smtClean="0"/>
              <a:t>Пример:</a:t>
            </a:r>
            <a:endParaRPr lang="en-US" sz="2200" dirty="0" smtClean="0"/>
          </a:p>
          <a:p>
            <a:pPr algn="just"/>
            <a:r>
              <a:rPr lang="en-US" sz="2200" b="1" dirty="0" smtClean="0">
                <a:solidFill>
                  <a:srgbClr val="002060"/>
                </a:solidFill>
              </a:rPr>
              <a:t>		</a:t>
            </a:r>
            <a:r>
              <a:rPr lang="en-US" sz="2000" b="1" dirty="0" smtClean="0">
                <a:solidFill>
                  <a:srgbClr val="002060"/>
                </a:solidFill>
              </a:rPr>
              <a:t>void</a:t>
            </a:r>
            <a:r>
              <a:rPr lang="en-US" sz="2000" dirty="0" smtClean="0">
                <a:solidFill>
                  <a:srgbClr val="002060"/>
                </a:solidFill>
              </a:rPr>
              <a:t> </a:t>
            </a:r>
            <a:r>
              <a:rPr lang="en-US" sz="2000" dirty="0" err="1" smtClean="0"/>
              <a:t>someMethod</a:t>
            </a:r>
            <a:r>
              <a:rPr lang="en-US" sz="2000" dirty="0" smtClean="0"/>
              <a:t>() </a:t>
            </a:r>
            <a:r>
              <a:rPr lang="en-US" sz="2000" b="1" dirty="0" smtClean="0">
                <a:solidFill>
                  <a:srgbClr val="002060"/>
                </a:solidFill>
              </a:rPr>
              <a:t>throws</a:t>
            </a:r>
            <a:r>
              <a:rPr lang="en-US" sz="2000" dirty="0" smtClean="0">
                <a:solidFill>
                  <a:srgbClr val="002060"/>
                </a:solidFill>
              </a:rPr>
              <a:t> </a:t>
            </a:r>
            <a:r>
              <a:rPr lang="en-US" sz="2000" dirty="0" err="1" smtClean="0"/>
              <a:t>FileNotFoundException</a:t>
            </a:r>
            <a:r>
              <a:rPr lang="en-US" sz="2000" dirty="0" smtClean="0"/>
              <a:t> {</a:t>
            </a:r>
            <a:endParaRPr lang="ru-RU" sz="2000" dirty="0" smtClean="0"/>
          </a:p>
          <a:p>
            <a:pPr algn="just"/>
            <a:r>
              <a:rPr lang="ru-RU" sz="2000" dirty="0" smtClean="0"/>
              <a:t>		    …</a:t>
            </a:r>
            <a:endParaRPr lang="en-US" sz="2000" dirty="0" smtClean="0"/>
          </a:p>
          <a:p>
            <a:pPr algn="just"/>
            <a:r>
              <a:rPr lang="en-US" sz="2000" dirty="0" smtClean="0"/>
              <a:t>		};</a:t>
            </a:r>
            <a:endParaRPr lang="ru-RU" sz="2000" dirty="0" smtClean="0"/>
          </a:p>
          <a:p>
            <a:pPr marL="285750"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dirty="0" smtClean="0"/>
              <a:t>Всегда документируйте бросаемые методом исключения.</a:t>
            </a:r>
            <a:endParaRPr lang="ru-RU" sz="2200" dirty="0"/>
          </a:p>
        </p:txBody>
      </p:sp>
    </p:spTree>
    <p:extLst>
      <p:ext uri="{BB962C8B-B14F-4D97-AF65-F5344CB8AC3E}">
        <p14:creationId xmlns:p14="http://schemas.microsoft.com/office/powerpoint/2010/main" val="36662504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ea typeface="DejaVu Sans"/>
              </a:rPr>
              <a:t>Требование «</a:t>
            </a:r>
            <a:r>
              <a:rPr lang="en-US" sz="2800" b="1" cap="all" spc="296" dirty="0" smtClean="0">
                <a:solidFill>
                  <a:srgbClr val="008000"/>
                </a:solidFill>
                <a:uFill>
                  <a:solidFill>
                    <a:srgbClr val="FFFFFF"/>
                  </a:solidFill>
                </a:uFill>
                <a:latin typeface="Calibri"/>
                <a:ea typeface="DejaVu Sans"/>
              </a:rPr>
              <a:t>catch or specify</a:t>
            </a:r>
            <a:r>
              <a:rPr lang="ru-RU" sz="2000" b="1" cap="all" spc="296" dirty="0" smtClean="0">
                <a:solidFill>
                  <a:srgbClr val="008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p:txBody>
      </p:sp>
      <p:sp>
        <p:nvSpPr>
          <p:cNvPr id="200"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D24DEE8-D6A5-4C56-A18E-7B389E7FDA97}" type="slidenum">
              <a:rPr lang="en-US" sz="1000" b="0" strike="noStrike" spc="-1">
                <a:solidFill>
                  <a:srgbClr val="808080"/>
                </a:solidFill>
                <a:uFill>
                  <a:solidFill>
                    <a:srgbClr val="FFFFFF"/>
                  </a:solidFill>
                </a:uFill>
                <a:latin typeface="Georgia"/>
                <a:ea typeface="DejaVu Sans"/>
              </a:rPr>
              <a:t>21</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457200" y="1124744"/>
            <a:ext cx="8208750" cy="5170646"/>
          </a:xfrm>
          <a:prstGeom prst="rect">
            <a:avLst/>
          </a:prstGeom>
          <a:noFill/>
        </p:spPr>
        <p:txBody>
          <a:bodyPr wrap="square" rtlCol="0">
            <a:spAutoFit/>
          </a:bodyPr>
          <a:lstStyle/>
          <a:p>
            <a:pPr algn="just"/>
            <a:r>
              <a:rPr lang="ru-RU" sz="2200" dirty="0" smtClean="0"/>
              <a:t>Если бросаете проверяемое исключение, то:</a:t>
            </a:r>
          </a:p>
          <a:p>
            <a:pPr algn="just"/>
            <a:endParaRPr lang="ru-RU" sz="2200" dirty="0" smtClean="0"/>
          </a:p>
          <a:p>
            <a:pPr marL="742950" lvl="1" indent="-285750" algn="just">
              <a:buFont typeface="Arial" panose="020B0604020202020204" pitchFamily="34" charset="0"/>
              <a:buChar char="•"/>
            </a:pPr>
            <a:r>
              <a:rPr lang="ru-RU" sz="2200" dirty="0" smtClean="0"/>
              <a:t>либо перехватите его в выражении </a:t>
            </a:r>
            <a:r>
              <a:rPr lang="en-US" sz="2200" b="1" dirty="0" smtClean="0">
                <a:solidFill>
                  <a:schemeClr val="tx2"/>
                </a:solidFill>
              </a:rPr>
              <a:t>try</a:t>
            </a:r>
            <a:endParaRPr lang="ru-RU" sz="2200" dirty="0" smtClean="0"/>
          </a:p>
          <a:p>
            <a:pPr lvl="3"/>
            <a:r>
              <a:rPr lang="en-US" sz="2000" b="1" dirty="0">
                <a:solidFill>
                  <a:srgbClr val="000080"/>
                </a:solidFill>
              </a:rPr>
              <a:t>void </a:t>
            </a:r>
            <a:r>
              <a:rPr lang="en-US" sz="2000" dirty="0" err="1"/>
              <a:t>someMethod</a:t>
            </a:r>
            <a:r>
              <a:rPr lang="en-US" sz="2000" dirty="0"/>
              <a:t>() {</a:t>
            </a:r>
            <a:br>
              <a:rPr lang="en-US" sz="2000" dirty="0"/>
            </a:br>
            <a:r>
              <a:rPr lang="en-US" sz="2000" dirty="0"/>
              <a:t>      </a:t>
            </a:r>
            <a:r>
              <a:rPr lang="en-US" sz="2000" b="1" dirty="0">
                <a:solidFill>
                  <a:srgbClr val="000080"/>
                </a:solidFill>
              </a:rPr>
              <a:t>try </a:t>
            </a:r>
            <a:r>
              <a:rPr lang="en-US" sz="2000" dirty="0"/>
              <a:t>{</a:t>
            </a:r>
            <a:br>
              <a:rPr lang="en-US" sz="2000" dirty="0"/>
            </a:br>
            <a:r>
              <a:rPr lang="en-US" sz="2000" dirty="0"/>
              <a:t>          </a:t>
            </a:r>
            <a:r>
              <a:rPr lang="ru-RU" sz="2000" dirty="0" smtClean="0"/>
              <a:t>…</a:t>
            </a:r>
            <a:r>
              <a:rPr lang="en-US" sz="2000" dirty="0"/>
              <a:t/>
            </a:r>
            <a:br>
              <a:rPr lang="en-US" sz="2000" dirty="0"/>
            </a:br>
            <a:r>
              <a:rPr lang="en-US" sz="2000" dirty="0"/>
              <a:t>          </a:t>
            </a:r>
            <a:r>
              <a:rPr lang="en-US" sz="2000" b="1" dirty="0">
                <a:solidFill>
                  <a:srgbClr val="000080"/>
                </a:solidFill>
              </a:rPr>
              <a:t>throw new </a:t>
            </a:r>
            <a:r>
              <a:rPr lang="en-US" sz="2000" dirty="0" err="1"/>
              <a:t>SomeException</a:t>
            </a:r>
            <a:r>
              <a:rPr lang="en-US" sz="2000" dirty="0"/>
              <a:t>();</a:t>
            </a:r>
            <a:br>
              <a:rPr lang="en-US" sz="2000" dirty="0"/>
            </a:br>
            <a:r>
              <a:rPr lang="en-US" sz="2000" dirty="0"/>
              <a:t>      } </a:t>
            </a:r>
            <a:r>
              <a:rPr lang="en-US" sz="2000" b="1" dirty="0">
                <a:solidFill>
                  <a:srgbClr val="000080"/>
                </a:solidFill>
              </a:rPr>
              <a:t>catch </a:t>
            </a:r>
            <a:r>
              <a:rPr lang="en-US" sz="2000" dirty="0"/>
              <a:t>(</a:t>
            </a:r>
            <a:r>
              <a:rPr lang="en-US" sz="2000" dirty="0" err="1"/>
              <a:t>SomeException</a:t>
            </a:r>
            <a:r>
              <a:rPr lang="en-US" sz="2000" dirty="0"/>
              <a:t> e) {</a:t>
            </a:r>
            <a:br>
              <a:rPr lang="en-US" sz="2000" dirty="0"/>
            </a:br>
            <a:r>
              <a:rPr lang="ru-RU" sz="2000" dirty="0" smtClean="0"/>
              <a:t>          …</a:t>
            </a:r>
            <a:r>
              <a:rPr lang="en-US" sz="2000" dirty="0"/>
              <a:t/>
            </a:r>
            <a:br>
              <a:rPr lang="en-US" sz="2000" dirty="0"/>
            </a:br>
            <a:r>
              <a:rPr lang="en-US" sz="2000" dirty="0"/>
              <a:t>      }</a:t>
            </a:r>
            <a:br>
              <a:rPr lang="en-US" sz="2000" dirty="0"/>
            </a:br>
            <a:r>
              <a:rPr lang="en-US" sz="2000" dirty="0"/>
              <a:t>}</a:t>
            </a:r>
            <a:endParaRPr lang="ru-RU" sz="2000" b="1" dirty="0">
              <a:solidFill>
                <a:schemeClr val="tx2"/>
              </a:solidFill>
            </a:endParaRPr>
          </a:p>
          <a:p>
            <a:pPr marL="742950" lvl="1" indent="-285750" algn="just">
              <a:buFont typeface="Arial" panose="020B0604020202020204" pitchFamily="34" charset="0"/>
              <a:buChar char="•"/>
            </a:pPr>
            <a:endParaRPr lang="ru-RU" sz="2200" b="1" dirty="0" smtClean="0">
              <a:solidFill>
                <a:schemeClr val="tx2"/>
              </a:solidFill>
            </a:endParaRPr>
          </a:p>
          <a:p>
            <a:pPr marL="742950" lvl="1" indent="-285750" algn="just">
              <a:buFont typeface="Arial" panose="020B0604020202020204" pitchFamily="34" charset="0"/>
              <a:buChar char="•"/>
            </a:pPr>
            <a:r>
              <a:rPr lang="ru-RU" sz="2200" dirty="0" smtClean="0"/>
              <a:t>либо добавьте его тип в секцию </a:t>
            </a:r>
            <a:r>
              <a:rPr lang="en-US" sz="2200" b="1" dirty="0" smtClean="0">
                <a:solidFill>
                  <a:srgbClr val="002060"/>
                </a:solidFill>
              </a:rPr>
              <a:t>throws</a:t>
            </a:r>
            <a:endParaRPr lang="ru-RU" sz="2200" b="1" dirty="0" smtClean="0">
              <a:solidFill>
                <a:srgbClr val="002060"/>
              </a:solidFill>
            </a:endParaRPr>
          </a:p>
          <a:p>
            <a:pPr lvl="3"/>
            <a:r>
              <a:rPr lang="en-US" sz="2000" b="1" dirty="0" smtClean="0">
                <a:solidFill>
                  <a:srgbClr val="000080"/>
                </a:solidFill>
              </a:rPr>
              <a:t>void </a:t>
            </a:r>
            <a:r>
              <a:rPr lang="en-US" sz="2000" dirty="0" err="1"/>
              <a:t>someMethod</a:t>
            </a:r>
            <a:r>
              <a:rPr lang="en-US" sz="2000" dirty="0"/>
              <a:t>() </a:t>
            </a:r>
            <a:r>
              <a:rPr lang="en-US" sz="2000" b="1" dirty="0">
                <a:solidFill>
                  <a:srgbClr val="000080"/>
                </a:solidFill>
              </a:rPr>
              <a:t>throws </a:t>
            </a:r>
            <a:r>
              <a:rPr lang="en-US" sz="2000" dirty="0" err="1"/>
              <a:t>SomeException</a:t>
            </a:r>
            <a:r>
              <a:rPr lang="en-US" sz="2000" dirty="0"/>
              <a:t> {</a:t>
            </a:r>
            <a:br>
              <a:rPr lang="en-US" sz="2000" dirty="0"/>
            </a:br>
            <a:r>
              <a:rPr lang="en-US" sz="2000" dirty="0"/>
              <a:t>    </a:t>
            </a:r>
            <a:r>
              <a:rPr lang="en-US" sz="2000" b="1" dirty="0">
                <a:solidFill>
                  <a:srgbClr val="000080"/>
                </a:solidFill>
              </a:rPr>
              <a:t>throw new </a:t>
            </a:r>
            <a:r>
              <a:rPr lang="en-US" sz="2000" dirty="0" err="1"/>
              <a:t>SomeException</a:t>
            </a:r>
            <a:r>
              <a:rPr lang="en-US" sz="2000" dirty="0"/>
              <a:t>();</a:t>
            </a:r>
            <a:br>
              <a:rPr lang="en-US" sz="2000" dirty="0"/>
            </a:br>
            <a:r>
              <a:rPr lang="en-US" sz="2000" dirty="0" smtClean="0"/>
              <a:t>}</a:t>
            </a:r>
            <a:endParaRPr lang="ru-RU" sz="2200" dirty="0"/>
          </a:p>
        </p:txBody>
      </p:sp>
    </p:spTree>
    <p:extLst>
      <p:ext uri="{BB962C8B-B14F-4D97-AF65-F5344CB8AC3E}">
        <p14:creationId xmlns:p14="http://schemas.microsoft.com/office/powerpoint/2010/main" val="372580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ea typeface="DejaVu Sans"/>
              </a:rPr>
              <a:t>Требование «</a:t>
            </a:r>
            <a:r>
              <a:rPr lang="en-US" sz="2800" b="1" cap="all" spc="296" dirty="0" smtClean="0">
                <a:solidFill>
                  <a:srgbClr val="008000"/>
                </a:solidFill>
                <a:uFill>
                  <a:solidFill>
                    <a:srgbClr val="FFFFFF"/>
                  </a:solidFill>
                </a:uFill>
                <a:latin typeface="Calibri"/>
                <a:ea typeface="DejaVu Sans"/>
              </a:rPr>
              <a:t>catch or specify</a:t>
            </a:r>
            <a:r>
              <a:rPr lang="ru-RU" sz="2000" b="1" cap="all" spc="296" dirty="0" smtClean="0">
                <a:solidFill>
                  <a:srgbClr val="008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p:txBody>
      </p:sp>
      <p:sp>
        <p:nvSpPr>
          <p:cNvPr id="200"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D24DEE8-D6A5-4C56-A18E-7B389E7FDA97}" type="slidenum">
              <a:rPr lang="en-US" sz="1000" b="0" strike="noStrike" spc="-1">
                <a:solidFill>
                  <a:srgbClr val="808080"/>
                </a:solidFill>
                <a:uFill>
                  <a:solidFill>
                    <a:srgbClr val="FFFFFF"/>
                  </a:solidFill>
                </a:uFill>
                <a:latin typeface="Georgia"/>
                <a:ea typeface="DejaVu Sans"/>
              </a:rPr>
              <a:t>22</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183842" y="836712"/>
            <a:ext cx="8779798" cy="1107996"/>
          </a:xfrm>
          <a:prstGeom prst="rect">
            <a:avLst/>
          </a:prstGeom>
          <a:noFill/>
        </p:spPr>
        <p:txBody>
          <a:bodyPr wrap="square" rtlCol="0">
            <a:spAutoFit/>
          </a:bodyPr>
          <a:lstStyle/>
          <a:p>
            <a:pPr algn="just"/>
            <a:r>
              <a:rPr lang="ru-RU" sz="2200" dirty="0" smtClean="0"/>
              <a:t>Метод, который переопределяет метод предка, </a:t>
            </a:r>
            <a:r>
              <a:rPr lang="ru-RU" sz="2200" dirty="0" smtClean="0"/>
              <a:t>не </a:t>
            </a:r>
            <a:r>
              <a:rPr lang="ru-RU" sz="2200" dirty="0" smtClean="0"/>
              <a:t>может </a:t>
            </a:r>
            <a:r>
              <a:rPr lang="ru-RU" sz="2200" dirty="0" smtClean="0"/>
              <a:t>бросать проверяемые исключения, которые не задекларированы в переопределяемом методе или расширяют их</a:t>
            </a:r>
            <a:r>
              <a:rPr lang="ru-RU" sz="2200" dirty="0" smtClean="0"/>
              <a:t>.</a:t>
            </a:r>
            <a:endParaRPr lang="ru-RU" sz="2200" dirty="0"/>
          </a:p>
        </p:txBody>
      </p:sp>
      <p:sp>
        <p:nvSpPr>
          <p:cNvPr id="3" name="TextBox 2"/>
          <p:cNvSpPr txBox="1"/>
          <p:nvPr/>
        </p:nvSpPr>
        <p:spPr>
          <a:xfrm>
            <a:off x="1409382" y="1963819"/>
            <a:ext cx="5641288" cy="677108"/>
          </a:xfrm>
          <a:prstGeom prst="rect">
            <a:avLst/>
          </a:prstGeom>
          <a:noFill/>
        </p:spPr>
        <p:txBody>
          <a:bodyPr wrap="none" rtlCol="0">
            <a:spAutoFit/>
          </a:bodyPr>
          <a:lstStyle/>
          <a:p>
            <a:r>
              <a:rPr lang="en-US" sz="1900" b="1" dirty="0">
                <a:solidFill>
                  <a:srgbClr val="000080"/>
                </a:solidFill>
              </a:rPr>
              <a:t>public </a:t>
            </a:r>
            <a:r>
              <a:rPr lang="en-US" sz="1900" b="1" dirty="0" smtClean="0">
                <a:solidFill>
                  <a:srgbClr val="000080"/>
                </a:solidFill>
              </a:rPr>
              <a:t>class </a:t>
            </a:r>
            <a:r>
              <a:rPr lang="en-US" sz="1900" dirty="0" err="1"/>
              <a:t>SomeException</a:t>
            </a:r>
            <a:r>
              <a:rPr lang="en-US" sz="1900" dirty="0"/>
              <a:t> </a:t>
            </a:r>
            <a:r>
              <a:rPr lang="en-US" sz="1900" b="1" dirty="0">
                <a:solidFill>
                  <a:srgbClr val="000080"/>
                </a:solidFill>
              </a:rPr>
              <a:t>extends </a:t>
            </a:r>
            <a:r>
              <a:rPr lang="en-US" sz="1900" dirty="0"/>
              <a:t>Exception {</a:t>
            </a:r>
            <a:br>
              <a:rPr lang="en-US" sz="1900" dirty="0"/>
            </a:br>
            <a:r>
              <a:rPr lang="en-US" sz="1900" dirty="0"/>
              <a:t>}</a:t>
            </a:r>
            <a:endParaRPr lang="ru-RU" sz="1900" dirty="0"/>
          </a:p>
        </p:txBody>
      </p:sp>
      <p:sp>
        <p:nvSpPr>
          <p:cNvPr id="4" name="TextBox 3"/>
          <p:cNvSpPr txBox="1"/>
          <p:nvPr/>
        </p:nvSpPr>
        <p:spPr>
          <a:xfrm>
            <a:off x="183842" y="2785629"/>
            <a:ext cx="4181638" cy="3643313"/>
          </a:xfrm>
          <a:prstGeom prst="rect">
            <a:avLst/>
          </a:prstGeom>
          <a:solidFill>
            <a:srgbClr val="FFEBEB"/>
          </a:solidFill>
          <a:ln>
            <a:solidFill>
              <a:schemeClr val="tx1"/>
            </a:solidFill>
          </a:ln>
        </p:spPr>
        <p:txBody>
          <a:bodyPr wrap="square" rtlCol="0">
            <a:noAutofit/>
          </a:bodyPr>
          <a:lstStyle/>
          <a:p>
            <a:r>
              <a:rPr lang="en-US" sz="1900" b="1" dirty="0">
                <a:solidFill>
                  <a:srgbClr val="000080"/>
                </a:solidFill>
              </a:rPr>
              <a:t>class </a:t>
            </a:r>
            <a:r>
              <a:rPr lang="en-US" sz="1900" dirty="0"/>
              <a:t>A {</a:t>
            </a:r>
            <a:br>
              <a:rPr lang="en-US" sz="1900" dirty="0"/>
            </a:br>
            <a:r>
              <a:rPr lang="en-US" sz="1900" dirty="0"/>
              <a:t>  </a:t>
            </a:r>
            <a:r>
              <a:rPr lang="en-US" sz="1900" b="1" dirty="0" smtClean="0">
                <a:solidFill>
                  <a:srgbClr val="000080"/>
                </a:solidFill>
              </a:rPr>
              <a:t>void </a:t>
            </a:r>
            <a:r>
              <a:rPr lang="en-US" sz="1900" dirty="0"/>
              <a:t>foo() </a:t>
            </a:r>
            <a:r>
              <a:rPr lang="en-US" sz="1900" b="1" dirty="0">
                <a:solidFill>
                  <a:srgbClr val="000080"/>
                </a:solidFill>
              </a:rPr>
              <a:t>throws </a:t>
            </a:r>
            <a:r>
              <a:rPr lang="en-US" sz="1900" dirty="0" err="1"/>
              <a:t>SomeException</a:t>
            </a:r>
            <a:r>
              <a:rPr lang="en-US" sz="1900" dirty="0"/>
              <a:t> {</a:t>
            </a:r>
            <a:br>
              <a:rPr lang="en-US" sz="1900" dirty="0"/>
            </a:br>
            <a:r>
              <a:rPr lang="en-US" sz="1900" dirty="0"/>
              <a:t>  </a:t>
            </a:r>
            <a:r>
              <a:rPr lang="en-US" sz="1900" dirty="0" smtClean="0"/>
              <a:t>  </a:t>
            </a:r>
            <a:r>
              <a:rPr lang="en-US" sz="1900" dirty="0"/>
              <a:t>...</a:t>
            </a:r>
            <a:br>
              <a:rPr lang="en-US" sz="1900" dirty="0"/>
            </a:br>
            <a:r>
              <a:rPr lang="en-US" sz="1900" dirty="0"/>
              <a:t>  </a:t>
            </a:r>
            <a:r>
              <a:rPr lang="en-US" sz="1900" dirty="0" smtClean="0"/>
              <a:t>}</a:t>
            </a:r>
            <a:r>
              <a:rPr lang="en-US" sz="1900" dirty="0"/>
              <a:t/>
            </a:r>
            <a:br>
              <a:rPr lang="en-US" sz="1900" dirty="0"/>
            </a:br>
            <a:r>
              <a:rPr lang="en-US" sz="1900" dirty="0"/>
              <a:t>}</a:t>
            </a:r>
            <a:br>
              <a:rPr lang="en-US" sz="1900" dirty="0"/>
            </a:br>
            <a:r>
              <a:rPr lang="en-US" sz="1900" dirty="0"/>
              <a:t/>
            </a:r>
            <a:br>
              <a:rPr lang="en-US" sz="1900" dirty="0"/>
            </a:br>
            <a:r>
              <a:rPr lang="en-US" sz="1900" b="1" dirty="0">
                <a:solidFill>
                  <a:srgbClr val="000080"/>
                </a:solidFill>
              </a:rPr>
              <a:t>class </a:t>
            </a:r>
            <a:r>
              <a:rPr lang="en-US" sz="1900" dirty="0"/>
              <a:t>B </a:t>
            </a:r>
            <a:r>
              <a:rPr lang="en-US" sz="1900" b="1" dirty="0">
                <a:solidFill>
                  <a:srgbClr val="000080"/>
                </a:solidFill>
              </a:rPr>
              <a:t>extends </a:t>
            </a:r>
            <a:r>
              <a:rPr lang="en-US" sz="1900" dirty="0"/>
              <a:t>A {</a:t>
            </a:r>
            <a:br>
              <a:rPr lang="en-US" sz="1900" dirty="0"/>
            </a:br>
            <a:r>
              <a:rPr lang="en-US" sz="1900" dirty="0"/>
              <a:t>    </a:t>
            </a:r>
            <a:r>
              <a:rPr lang="en-US" sz="1900" b="1" dirty="0">
                <a:solidFill>
                  <a:srgbClr val="000080"/>
                </a:solidFill>
              </a:rPr>
              <a:t>void </a:t>
            </a:r>
            <a:r>
              <a:rPr lang="en-US" sz="1900" dirty="0"/>
              <a:t>foo() </a:t>
            </a:r>
            <a:r>
              <a:rPr lang="en-US" sz="1900" b="1" dirty="0">
                <a:solidFill>
                  <a:srgbClr val="000080"/>
                </a:solidFill>
              </a:rPr>
              <a:t>throws </a:t>
            </a:r>
            <a:r>
              <a:rPr lang="en-US" sz="1900" dirty="0"/>
              <a:t>Exception </a:t>
            </a:r>
            <a:r>
              <a:rPr lang="en-US" sz="1900" dirty="0" smtClean="0"/>
              <a:t>{</a:t>
            </a:r>
          </a:p>
          <a:p>
            <a:r>
              <a:rPr lang="en-US" sz="1900" dirty="0"/>
              <a:t> </a:t>
            </a:r>
            <a:r>
              <a:rPr lang="en-US" sz="1900" dirty="0" smtClean="0"/>
              <a:t>       …</a:t>
            </a:r>
            <a:r>
              <a:rPr lang="en-US" sz="1900" dirty="0"/>
              <a:t/>
            </a:r>
            <a:br>
              <a:rPr lang="en-US" sz="1900" dirty="0"/>
            </a:br>
            <a:r>
              <a:rPr lang="en-US" sz="1900" dirty="0"/>
              <a:t>        </a:t>
            </a:r>
            <a:r>
              <a:rPr lang="en-US" sz="1900" b="1" dirty="0">
                <a:solidFill>
                  <a:srgbClr val="000080"/>
                </a:solidFill>
              </a:rPr>
              <a:t>throw new </a:t>
            </a:r>
            <a:r>
              <a:rPr lang="en-US" sz="1900" dirty="0"/>
              <a:t>Exception();</a:t>
            </a:r>
            <a:br>
              <a:rPr lang="en-US" sz="1900" dirty="0"/>
            </a:br>
            <a:r>
              <a:rPr lang="en-US" sz="1900" dirty="0"/>
              <a:t>    }</a:t>
            </a:r>
            <a:br>
              <a:rPr lang="en-US" sz="1900" dirty="0"/>
            </a:br>
            <a:r>
              <a:rPr lang="en-US" sz="1900" dirty="0"/>
              <a:t>}</a:t>
            </a:r>
            <a:endParaRPr lang="ru-RU" sz="1900" dirty="0"/>
          </a:p>
        </p:txBody>
      </p:sp>
      <p:sp>
        <p:nvSpPr>
          <p:cNvPr id="5" name="TextBox 4"/>
          <p:cNvSpPr txBox="1"/>
          <p:nvPr/>
        </p:nvSpPr>
        <p:spPr>
          <a:xfrm>
            <a:off x="4577516" y="2785629"/>
            <a:ext cx="4397164" cy="3643313"/>
          </a:xfrm>
          <a:prstGeom prst="rect">
            <a:avLst/>
          </a:prstGeom>
          <a:solidFill>
            <a:srgbClr val="EBFFEB"/>
          </a:solidFill>
          <a:ln>
            <a:solidFill>
              <a:schemeClr val="tx1"/>
            </a:solidFill>
          </a:ln>
        </p:spPr>
        <p:txBody>
          <a:bodyPr wrap="square" rtlCol="0">
            <a:noAutofit/>
          </a:bodyPr>
          <a:lstStyle/>
          <a:p>
            <a:r>
              <a:rPr lang="en-US" sz="1900" b="1" dirty="0">
                <a:solidFill>
                  <a:srgbClr val="000080"/>
                </a:solidFill>
              </a:rPr>
              <a:t>class </a:t>
            </a:r>
            <a:r>
              <a:rPr lang="en-US" sz="1900" dirty="0"/>
              <a:t>A {</a:t>
            </a:r>
            <a:br>
              <a:rPr lang="en-US" sz="1900" dirty="0"/>
            </a:br>
            <a:r>
              <a:rPr lang="en-US" sz="1900" dirty="0"/>
              <a:t>  </a:t>
            </a:r>
            <a:r>
              <a:rPr lang="en-US" sz="1900" b="1" dirty="0" smtClean="0">
                <a:solidFill>
                  <a:srgbClr val="000080"/>
                </a:solidFill>
              </a:rPr>
              <a:t>void </a:t>
            </a:r>
            <a:r>
              <a:rPr lang="en-US" sz="1900" dirty="0"/>
              <a:t>foo() </a:t>
            </a:r>
            <a:r>
              <a:rPr lang="en-US" sz="1900" b="1" dirty="0">
                <a:solidFill>
                  <a:srgbClr val="000080"/>
                </a:solidFill>
              </a:rPr>
              <a:t>throws </a:t>
            </a:r>
            <a:r>
              <a:rPr lang="en-US" sz="1900" dirty="0"/>
              <a:t>Exception {</a:t>
            </a:r>
            <a:br>
              <a:rPr lang="en-US" sz="1900" dirty="0"/>
            </a:br>
            <a:r>
              <a:rPr lang="en-US" sz="1900" dirty="0"/>
              <a:t>   </a:t>
            </a:r>
            <a:r>
              <a:rPr lang="en-US" sz="1900" dirty="0" smtClean="0"/>
              <a:t> </a:t>
            </a:r>
            <a:r>
              <a:rPr lang="en-US" sz="1900" dirty="0"/>
              <a:t>...</a:t>
            </a:r>
            <a:br>
              <a:rPr lang="en-US" sz="1900" dirty="0"/>
            </a:br>
            <a:r>
              <a:rPr lang="en-US" sz="1900" dirty="0"/>
              <a:t>  </a:t>
            </a:r>
            <a:r>
              <a:rPr lang="en-US" sz="1900" dirty="0" smtClean="0"/>
              <a:t>}</a:t>
            </a:r>
            <a:r>
              <a:rPr lang="en-US" sz="1900" dirty="0"/>
              <a:t/>
            </a:r>
            <a:br>
              <a:rPr lang="en-US" sz="1900" dirty="0"/>
            </a:br>
            <a:r>
              <a:rPr lang="en-US" sz="1900" dirty="0"/>
              <a:t>}</a:t>
            </a:r>
            <a:br>
              <a:rPr lang="en-US" sz="1900" dirty="0"/>
            </a:br>
            <a:r>
              <a:rPr lang="en-US" sz="1900" dirty="0"/>
              <a:t/>
            </a:r>
            <a:br>
              <a:rPr lang="en-US" sz="1900" dirty="0"/>
            </a:br>
            <a:r>
              <a:rPr lang="en-US" sz="1900" b="1" dirty="0">
                <a:solidFill>
                  <a:srgbClr val="000080"/>
                </a:solidFill>
              </a:rPr>
              <a:t>class </a:t>
            </a:r>
            <a:r>
              <a:rPr lang="en-US" sz="1900" dirty="0"/>
              <a:t>B </a:t>
            </a:r>
            <a:r>
              <a:rPr lang="en-US" sz="1900" b="1" dirty="0">
                <a:solidFill>
                  <a:srgbClr val="000080"/>
                </a:solidFill>
              </a:rPr>
              <a:t>extends </a:t>
            </a:r>
            <a:r>
              <a:rPr lang="en-US" sz="1900" dirty="0"/>
              <a:t>A {</a:t>
            </a:r>
            <a:br>
              <a:rPr lang="en-US" sz="1900" dirty="0"/>
            </a:br>
            <a:r>
              <a:rPr lang="en-US" sz="1900" dirty="0"/>
              <a:t>    </a:t>
            </a:r>
            <a:r>
              <a:rPr lang="en-US" sz="1900" b="1" dirty="0">
                <a:solidFill>
                  <a:srgbClr val="000080"/>
                </a:solidFill>
              </a:rPr>
              <a:t>void </a:t>
            </a:r>
            <a:r>
              <a:rPr lang="en-US" sz="1900" dirty="0"/>
              <a:t>foo() </a:t>
            </a:r>
            <a:r>
              <a:rPr lang="en-US" sz="1900" b="1" dirty="0">
                <a:solidFill>
                  <a:srgbClr val="000080"/>
                </a:solidFill>
              </a:rPr>
              <a:t>throws </a:t>
            </a:r>
            <a:r>
              <a:rPr lang="en-US" sz="1900" dirty="0" err="1"/>
              <a:t>SomeException</a:t>
            </a:r>
            <a:r>
              <a:rPr lang="en-US" sz="1900" dirty="0"/>
              <a:t> </a:t>
            </a:r>
            <a:r>
              <a:rPr lang="en-US" sz="1900" dirty="0" smtClean="0"/>
              <a:t>{</a:t>
            </a:r>
          </a:p>
          <a:p>
            <a:r>
              <a:rPr lang="en-US" sz="1900" dirty="0" smtClean="0"/>
              <a:t>        </a:t>
            </a:r>
            <a:r>
              <a:rPr lang="en-US" sz="1900" dirty="0"/>
              <a:t>…</a:t>
            </a:r>
            <a:br>
              <a:rPr lang="en-US" sz="1900" dirty="0"/>
            </a:br>
            <a:r>
              <a:rPr lang="en-US" sz="1900" dirty="0"/>
              <a:t>        </a:t>
            </a:r>
            <a:r>
              <a:rPr lang="en-US" sz="1900" b="1" dirty="0">
                <a:solidFill>
                  <a:srgbClr val="000080"/>
                </a:solidFill>
              </a:rPr>
              <a:t>throw new </a:t>
            </a:r>
            <a:r>
              <a:rPr lang="en-US" sz="1900" dirty="0" err="1"/>
              <a:t>SomeException</a:t>
            </a:r>
            <a:r>
              <a:rPr lang="en-US" sz="1900" dirty="0"/>
              <a:t>();</a:t>
            </a:r>
            <a:br>
              <a:rPr lang="en-US" sz="1900" dirty="0"/>
            </a:br>
            <a:r>
              <a:rPr lang="en-US" sz="1900" dirty="0"/>
              <a:t>    }</a:t>
            </a:r>
            <a:br>
              <a:rPr lang="en-US" sz="1900" dirty="0"/>
            </a:br>
            <a:r>
              <a:rPr lang="en-US" sz="1900" dirty="0"/>
              <a:t>}</a:t>
            </a:r>
            <a:endParaRPr lang="ru-RU" sz="1900" dirty="0"/>
          </a:p>
        </p:txBody>
      </p:sp>
    </p:spTree>
    <p:extLst>
      <p:ext uri="{BB962C8B-B14F-4D97-AF65-F5344CB8AC3E}">
        <p14:creationId xmlns:p14="http://schemas.microsoft.com/office/powerpoint/2010/main" val="10518272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483695" y="331920"/>
            <a:ext cx="7426440" cy="2629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Цепочка исключений</a:t>
            </a:r>
            <a:endParaRPr lang="en-US" sz="2800" b="0" strike="noStrike" spc="-1" dirty="0">
              <a:solidFill>
                <a:srgbClr val="000000"/>
              </a:solidFill>
              <a:uFill>
                <a:solidFill>
                  <a:srgbClr val="FFFFFF"/>
                </a:solidFill>
              </a:uFill>
              <a:latin typeface="Arial"/>
            </a:endParaRPr>
          </a:p>
        </p:txBody>
      </p:sp>
      <p:sp>
        <p:nvSpPr>
          <p:cNvPr id="203"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D06CC6-405A-48C1-B652-62F02EB1E35D}" type="slidenum">
              <a:rPr lang="en-US" sz="1000" b="0" strike="noStrike" spc="-1">
                <a:solidFill>
                  <a:srgbClr val="808080"/>
                </a:solidFill>
                <a:uFill>
                  <a:solidFill>
                    <a:srgbClr val="FFFFFF"/>
                  </a:solidFill>
                </a:uFill>
                <a:latin typeface="Georgia"/>
                <a:ea typeface="DejaVu Sans"/>
              </a:rPr>
              <a:t>23</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365102" y="1916832"/>
            <a:ext cx="8503622" cy="3477875"/>
          </a:xfrm>
          <a:prstGeom prst="rect">
            <a:avLst/>
          </a:prstGeom>
          <a:noFill/>
        </p:spPr>
        <p:txBody>
          <a:bodyPr wrap="square" rtlCol="0">
            <a:spAutoFit/>
          </a:bodyPr>
          <a:lstStyle/>
          <a:p>
            <a:pPr algn="just"/>
            <a:r>
              <a:rPr lang="ru-RU" sz="2200" dirty="0" smtClean="0"/>
              <a:t>Часто бывает удобно ответить на появление одного исключения бросанием другого. Возникает цепочка исключений</a:t>
            </a:r>
            <a:r>
              <a:rPr lang="ru-RU" sz="2200" dirty="0" smtClean="0"/>
              <a:t>.</a:t>
            </a:r>
            <a:endParaRPr lang="en-US" sz="2200" dirty="0" smtClean="0"/>
          </a:p>
          <a:p>
            <a:pPr algn="just"/>
            <a:endParaRPr lang="ru-RU" sz="2200" dirty="0"/>
          </a:p>
          <a:p>
            <a:r>
              <a:rPr lang="ru-RU" sz="2200" dirty="0" smtClean="0"/>
              <a:t>	Пример:</a:t>
            </a:r>
          </a:p>
          <a:p>
            <a:pPr lvl="3"/>
            <a:r>
              <a:rPr lang="en-US" sz="2200" b="1" dirty="0" smtClean="0">
                <a:solidFill>
                  <a:srgbClr val="002060"/>
                </a:solidFill>
              </a:rPr>
              <a:t>try</a:t>
            </a:r>
            <a:r>
              <a:rPr lang="en-US" sz="2200" dirty="0" smtClean="0">
                <a:solidFill>
                  <a:srgbClr val="002060"/>
                </a:solidFill>
              </a:rPr>
              <a:t> </a:t>
            </a:r>
            <a:r>
              <a:rPr lang="en-US" sz="2200" dirty="0" smtClean="0"/>
              <a:t>{</a:t>
            </a:r>
            <a:endParaRPr lang="ru-RU" sz="2200" dirty="0" smtClean="0"/>
          </a:p>
          <a:p>
            <a:pPr lvl="3"/>
            <a:r>
              <a:rPr lang="ru-RU" sz="2200" dirty="0" smtClean="0"/>
              <a:t>    …</a:t>
            </a:r>
          </a:p>
          <a:p>
            <a:pPr lvl="3"/>
            <a:r>
              <a:rPr lang="en-US" sz="2200" dirty="0" smtClean="0"/>
              <a:t>} </a:t>
            </a:r>
            <a:r>
              <a:rPr lang="en-US" sz="2200" b="1" dirty="0">
                <a:solidFill>
                  <a:srgbClr val="002060"/>
                </a:solidFill>
              </a:rPr>
              <a:t>catch</a:t>
            </a:r>
            <a:r>
              <a:rPr lang="en-US" sz="2200" dirty="0">
                <a:solidFill>
                  <a:srgbClr val="002060"/>
                </a:solidFill>
              </a:rPr>
              <a:t> </a:t>
            </a:r>
            <a:r>
              <a:rPr lang="en-US" sz="2200" dirty="0"/>
              <a:t>(</a:t>
            </a:r>
            <a:r>
              <a:rPr lang="en-US" sz="2200" dirty="0" err="1"/>
              <a:t>IOException</a:t>
            </a:r>
            <a:r>
              <a:rPr lang="en-US" sz="2200" dirty="0"/>
              <a:t> e) </a:t>
            </a:r>
            <a:r>
              <a:rPr lang="en-US" sz="2200" dirty="0" smtClean="0"/>
              <a:t>{</a:t>
            </a:r>
            <a:endParaRPr lang="ru-RU" sz="2200" dirty="0" smtClean="0"/>
          </a:p>
          <a:p>
            <a:pPr lvl="3"/>
            <a:r>
              <a:rPr lang="ru-RU" sz="2200" b="1" dirty="0" smtClean="0">
                <a:solidFill>
                  <a:srgbClr val="002060"/>
                </a:solidFill>
              </a:rPr>
              <a:t>	</a:t>
            </a:r>
            <a:r>
              <a:rPr lang="en-US" sz="2200" b="1" dirty="0" smtClean="0">
                <a:solidFill>
                  <a:srgbClr val="002060"/>
                </a:solidFill>
              </a:rPr>
              <a:t>throw </a:t>
            </a:r>
            <a:r>
              <a:rPr lang="en-US" sz="2200" b="1" dirty="0">
                <a:solidFill>
                  <a:srgbClr val="002060"/>
                </a:solidFill>
              </a:rPr>
              <a:t>new</a:t>
            </a:r>
            <a:r>
              <a:rPr lang="en-US" sz="2200" dirty="0"/>
              <a:t> </a:t>
            </a:r>
            <a:r>
              <a:rPr lang="en-US" sz="2200" dirty="0" err="1"/>
              <a:t>SampleException</a:t>
            </a:r>
            <a:r>
              <a:rPr lang="en-US" sz="2200" dirty="0"/>
              <a:t>("Other </a:t>
            </a:r>
            <a:r>
              <a:rPr lang="ru-RU" sz="2200" dirty="0" smtClean="0"/>
              <a:t> </a:t>
            </a:r>
            <a:r>
              <a:rPr lang="en-US" sz="2200" dirty="0"/>
              <a:t>e</a:t>
            </a:r>
            <a:r>
              <a:rPr lang="en-US" sz="2200" dirty="0" smtClean="0"/>
              <a:t>xception</a:t>
            </a:r>
            <a:r>
              <a:rPr lang="en-US" sz="2200" dirty="0"/>
              <a:t>", e</a:t>
            </a:r>
            <a:r>
              <a:rPr lang="en-US" sz="2200" dirty="0" smtClean="0"/>
              <a:t>);</a:t>
            </a:r>
            <a:endParaRPr lang="ru-RU" sz="2200" dirty="0" smtClean="0"/>
          </a:p>
          <a:p>
            <a:pPr lvl="3"/>
            <a:r>
              <a:rPr lang="en-US" sz="2200" dirty="0" smtClean="0"/>
              <a:t>}</a:t>
            </a:r>
            <a:endParaRPr lang="ru-RU" sz="2200" dirty="0" smtClean="0"/>
          </a:p>
        </p:txBody>
      </p:sp>
    </p:spTree>
    <p:extLst>
      <p:ext uri="{BB962C8B-B14F-4D97-AF65-F5344CB8AC3E}">
        <p14:creationId xmlns:p14="http://schemas.microsoft.com/office/powerpoint/2010/main" val="21676650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483695" y="331920"/>
            <a:ext cx="7426440" cy="2629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Цепочка исключений</a:t>
            </a:r>
            <a:endParaRPr lang="en-US" sz="2800" b="0" strike="noStrike" spc="-1" dirty="0">
              <a:solidFill>
                <a:srgbClr val="000000"/>
              </a:solidFill>
              <a:uFill>
                <a:solidFill>
                  <a:srgbClr val="FFFFFF"/>
                </a:solidFill>
              </a:uFill>
              <a:latin typeface="Arial"/>
            </a:endParaRPr>
          </a:p>
        </p:txBody>
      </p:sp>
      <p:sp>
        <p:nvSpPr>
          <p:cNvPr id="203"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D06CC6-405A-48C1-B652-62F02EB1E35D}" type="slidenum">
              <a:rPr lang="en-US" sz="1000" b="0" strike="noStrike" spc="-1">
                <a:solidFill>
                  <a:srgbClr val="808080"/>
                </a:solidFill>
                <a:uFill>
                  <a:solidFill>
                    <a:srgbClr val="FFFFFF"/>
                  </a:solidFill>
                </a:uFill>
                <a:latin typeface="Georgia"/>
                <a:ea typeface="DejaVu Sans"/>
              </a:rPr>
              <a:t>24</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395536" y="2348880"/>
            <a:ext cx="8443693" cy="2800767"/>
          </a:xfrm>
          <a:prstGeom prst="rect">
            <a:avLst/>
          </a:prstGeom>
          <a:noFill/>
        </p:spPr>
        <p:txBody>
          <a:bodyPr wrap="square" rtlCol="0">
            <a:spAutoFit/>
          </a:bodyPr>
          <a:lstStyle/>
          <a:p>
            <a:pPr algn="just"/>
            <a:r>
              <a:rPr lang="ru-RU" sz="2200" dirty="0" smtClean="0"/>
              <a:t>Используйте </a:t>
            </a:r>
            <a:r>
              <a:rPr lang="ru-RU" sz="2200" dirty="0" smtClean="0"/>
              <a:t>следующие методы и конструкторы класса </a:t>
            </a:r>
            <a:r>
              <a:rPr lang="en-US" sz="2200" dirty="0" err="1" smtClean="0"/>
              <a:t>Throwable</a:t>
            </a:r>
            <a:r>
              <a:rPr lang="en-US" sz="2200" dirty="0" smtClean="0"/>
              <a:t> </a:t>
            </a:r>
            <a:r>
              <a:rPr lang="ru-RU" sz="2200" dirty="0" smtClean="0"/>
              <a:t>для работы с такими цепочками</a:t>
            </a:r>
            <a:r>
              <a:rPr lang="ru-RU" sz="2200" dirty="0" smtClean="0"/>
              <a:t>:</a:t>
            </a:r>
            <a:endParaRPr lang="en-US" sz="2200" dirty="0" smtClean="0"/>
          </a:p>
          <a:p>
            <a:pPr algn="just"/>
            <a:endParaRPr lang="ru-RU" sz="2200" dirty="0" smtClean="0"/>
          </a:p>
          <a:p>
            <a:pPr lvl="2"/>
            <a:r>
              <a:rPr lang="en-US" sz="2200" dirty="0" err="1"/>
              <a:t>Throwable</a:t>
            </a:r>
            <a:r>
              <a:rPr lang="en-US" sz="2200" dirty="0"/>
              <a:t> </a:t>
            </a:r>
            <a:r>
              <a:rPr lang="en-US" sz="2200" dirty="0" err="1"/>
              <a:t>getCause</a:t>
            </a:r>
            <a:r>
              <a:rPr lang="en-US" sz="2200" dirty="0" smtClean="0"/>
              <a:t>()</a:t>
            </a:r>
            <a:endParaRPr lang="ru-RU" sz="2200" dirty="0" smtClean="0"/>
          </a:p>
          <a:p>
            <a:pPr lvl="2"/>
            <a:r>
              <a:rPr lang="en-US" sz="2200" dirty="0" err="1" smtClean="0"/>
              <a:t>Throwable</a:t>
            </a:r>
            <a:r>
              <a:rPr lang="en-US" sz="2200" dirty="0" smtClean="0"/>
              <a:t> </a:t>
            </a:r>
            <a:r>
              <a:rPr lang="en-US" sz="2200" dirty="0" err="1"/>
              <a:t>initCause</a:t>
            </a:r>
            <a:r>
              <a:rPr lang="en-US" sz="2200" dirty="0"/>
              <a:t>(</a:t>
            </a:r>
            <a:r>
              <a:rPr lang="en-US" sz="2200" dirty="0" err="1"/>
              <a:t>Throwable</a:t>
            </a:r>
            <a:r>
              <a:rPr lang="en-US" sz="2200" dirty="0" smtClean="0"/>
              <a:t>)</a:t>
            </a:r>
          </a:p>
          <a:p>
            <a:pPr lvl="2"/>
            <a:endParaRPr lang="ru-RU" sz="2200" dirty="0" smtClean="0"/>
          </a:p>
          <a:p>
            <a:pPr lvl="2"/>
            <a:r>
              <a:rPr lang="en-US" sz="2200" dirty="0" err="1" smtClean="0"/>
              <a:t>Throwable</a:t>
            </a:r>
            <a:r>
              <a:rPr lang="en-US" sz="2200" dirty="0" smtClean="0"/>
              <a:t>(String</a:t>
            </a:r>
            <a:r>
              <a:rPr lang="en-US" sz="2200" dirty="0"/>
              <a:t>, </a:t>
            </a:r>
            <a:r>
              <a:rPr lang="en-US" sz="2200" dirty="0" err="1" smtClean="0"/>
              <a:t>Throwable</a:t>
            </a:r>
            <a:r>
              <a:rPr lang="en-US" sz="2200" dirty="0" smtClean="0"/>
              <a:t>)</a:t>
            </a:r>
            <a:endParaRPr lang="ru-RU" sz="2200" dirty="0" smtClean="0"/>
          </a:p>
          <a:p>
            <a:pPr lvl="2"/>
            <a:r>
              <a:rPr lang="en-US" sz="2200" dirty="0" err="1" smtClean="0"/>
              <a:t>Throwable</a:t>
            </a:r>
            <a:r>
              <a:rPr lang="en-US" sz="2200" dirty="0" smtClean="0"/>
              <a:t>(</a:t>
            </a:r>
            <a:r>
              <a:rPr lang="en-US" sz="2200" dirty="0" err="1" smtClean="0"/>
              <a:t>Throwable</a:t>
            </a:r>
            <a:r>
              <a:rPr lang="en-US" sz="2200" dirty="0"/>
              <a:t>)</a:t>
            </a:r>
            <a:endParaRPr lang="ru-RU" sz="2200" dirty="0"/>
          </a:p>
        </p:txBody>
      </p:sp>
    </p:spTree>
    <p:extLst>
      <p:ext uri="{BB962C8B-B14F-4D97-AF65-F5344CB8AC3E}">
        <p14:creationId xmlns:p14="http://schemas.microsoft.com/office/powerpoint/2010/main" val="155908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457200" y="331920"/>
            <a:ext cx="74264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Используйте правильно</a:t>
            </a:r>
            <a:endParaRPr lang="en-US" sz="2800" b="0" strike="noStrike" spc="-1" dirty="0">
              <a:solidFill>
                <a:srgbClr val="000000"/>
              </a:solidFill>
              <a:uFill>
                <a:solidFill>
                  <a:srgbClr val="FFFFFF"/>
                </a:solidFill>
              </a:uFill>
              <a:latin typeface="Arial"/>
            </a:endParaRPr>
          </a:p>
        </p:txBody>
      </p:sp>
      <p:sp>
        <p:nvSpPr>
          <p:cNvPr id="203"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D06CC6-405A-48C1-B652-62F02EB1E35D}" type="slidenum">
              <a:rPr lang="en-US" sz="1000" b="0" strike="noStrike" spc="-1">
                <a:solidFill>
                  <a:srgbClr val="808080"/>
                </a:solidFill>
                <a:uFill>
                  <a:solidFill>
                    <a:srgbClr val="FFFFFF"/>
                  </a:solidFill>
                </a:uFill>
                <a:latin typeface="Georgia"/>
                <a:ea typeface="DejaVu Sans"/>
              </a:rPr>
              <a:t>25</a:t>
            </a:fld>
            <a:endParaRPr lang="en-US" sz="1800" b="0" strike="noStrike" spc="-1">
              <a:solidFill>
                <a:srgbClr val="000000"/>
              </a:solidFill>
              <a:uFill>
                <a:solidFill>
                  <a:srgbClr val="FFFFFF"/>
                </a:solidFill>
              </a:uFill>
              <a:latin typeface="Aria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88" y="4149080"/>
            <a:ext cx="2990852" cy="2254588"/>
          </a:xfrm>
          <a:prstGeom prst="rect">
            <a:avLst/>
          </a:prstGeom>
        </p:spPr>
      </p:pic>
      <p:sp>
        <p:nvSpPr>
          <p:cNvPr id="4" name="TextBox 3"/>
          <p:cNvSpPr txBox="1"/>
          <p:nvPr/>
        </p:nvSpPr>
        <p:spPr>
          <a:xfrm>
            <a:off x="313893" y="887701"/>
            <a:ext cx="5981702" cy="430887"/>
          </a:xfrm>
          <a:prstGeom prst="rect">
            <a:avLst/>
          </a:prstGeom>
          <a:noFill/>
        </p:spPr>
        <p:txBody>
          <a:bodyPr wrap="none" rtlCol="0">
            <a:spAutoFit/>
          </a:bodyPr>
          <a:lstStyle/>
          <a:p>
            <a:r>
              <a:rPr lang="ru-RU" sz="2200" dirty="0" smtClean="0"/>
              <a:t>Исключения для исключительных ситуаций!</a:t>
            </a:r>
            <a:endParaRPr lang="ru-RU" sz="2200" dirty="0"/>
          </a:p>
        </p:txBody>
      </p:sp>
      <p:sp>
        <p:nvSpPr>
          <p:cNvPr id="5" name="TextBox 4"/>
          <p:cNvSpPr txBox="1"/>
          <p:nvPr/>
        </p:nvSpPr>
        <p:spPr>
          <a:xfrm>
            <a:off x="3473411" y="1542760"/>
            <a:ext cx="5490229" cy="2246769"/>
          </a:xfrm>
          <a:prstGeom prst="rect">
            <a:avLst/>
          </a:prstGeom>
          <a:solidFill>
            <a:srgbClr val="FFEBEB"/>
          </a:solidFill>
          <a:ln>
            <a:solidFill>
              <a:schemeClr val="tx1"/>
            </a:solidFill>
          </a:ln>
        </p:spPr>
        <p:txBody>
          <a:bodyPr wrap="square" rtlCol="0">
            <a:spAutoFit/>
          </a:bodyPr>
          <a:lstStyle/>
          <a:p>
            <a:r>
              <a:rPr lang="en-US" sz="2000" b="1" dirty="0">
                <a:solidFill>
                  <a:schemeClr val="tx2"/>
                </a:solidFill>
              </a:rPr>
              <a:t>try</a:t>
            </a:r>
            <a:r>
              <a:rPr lang="en-US" sz="2000" dirty="0">
                <a:solidFill>
                  <a:schemeClr val="tx2"/>
                </a:solidFill>
              </a:rPr>
              <a:t> </a:t>
            </a:r>
            <a:r>
              <a:rPr lang="en-US" sz="2000" dirty="0"/>
              <a:t>{</a:t>
            </a:r>
          </a:p>
          <a:p>
            <a:r>
              <a:rPr lang="ru-RU" sz="2000" dirty="0" smtClean="0"/>
              <a:t>	</a:t>
            </a:r>
            <a:r>
              <a:rPr lang="en-US" sz="2000" b="1" dirty="0" err="1" smtClean="0">
                <a:solidFill>
                  <a:schemeClr val="tx2"/>
                </a:solidFill>
              </a:rPr>
              <a:t>int</a:t>
            </a:r>
            <a:r>
              <a:rPr lang="en-US" sz="2000" dirty="0" smtClean="0">
                <a:solidFill>
                  <a:schemeClr val="tx2"/>
                </a:solidFill>
              </a:rPr>
              <a:t> </a:t>
            </a:r>
            <a:r>
              <a:rPr lang="en-US" sz="2000" dirty="0" err="1"/>
              <a:t>i</a:t>
            </a:r>
            <a:r>
              <a:rPr lang="en-US" sz="2000" dirty="0"/>
              <a:t> = 0;</a:t>
            </a:r>
          </a:p>
          <a:p>
            <a:r>
              <a:rPr lang="ru-RU" sz="2000" dirty="0" smtClean="0"/>
              <a:t>	</a:t>
            </a:r>
            <a:r>
              <a:rPr lang="en-US" sz="2000" b="1" dirty="0" smtClean="0">
                <a:solidFill>
                  <a:schemeClr val="tx2"/>
                </a:solidFill>
              </a:rPr>
              <a:t>while</a:t>
            </a:r>
            <a:r>
              <a:rPr lang="ru-RU" sz="2000" dirty="0" smtClean="0">
                <a:solidFill>
                  <a:schemeClr val="tx2"/>
                </a:solidFill>
              </a:rPr>
              <a:t> </a:t>
            </a:r>
            <a:r>
              <a:rPr lang="en-US" sz="2000" dirty="0" smtClean="0"/>
              <a:t>(</a:t>
            </a:r>
            <a:r>
              <a:rPr lang="en-US" sz="2000" b="1" dirty="0" smtClean="0">
                <a:solidFill>
                  <a:schemeClr val="tx2"/>
                </a:solidFill>
              </a:rPr>
              <a:t>true</a:t>
            </a:r>
            <a:r>
              <a:rPr lang="en-US" sz="2000" dirty="0" smtClean="0"/>
              <a:t>)</a:t>
            </a:r>
            <a:r>
              <a:rPr lang="ru-RU" sz="2000" dirty="0" smtClean="0"/>
              <a:t>  </a:t>
            </a:r>
            <a:r>
              <a:rPr lang="en-US" sz="2000" dirty="0" smtClean="0"/>
              <a:t>{</a:t>
            </a:r>
            <a:endParaRPr lang="en-US" sz="2000" dirty="0"/>
          </a:p>
          <a:p>
            <a:r>
              <a:rPr lang="ru-RU" sz="2000" dirty="0" smtClean="0"/>
              <a:t>		</a:t>
            </a:r>
            <a:r>
              <a:rPr lang="en-US" sz="2000" dirty="0" smtClean="0"/>
              <a:t>range[</a:t>
            </a:r>
            <a:r>
              <a:rPr lang="en-US" sz="2000" dirty="0" err="1" smtClean="0"/>
              <a:t>i</a:t>
            </a:r>
            <a:r>
              <a:rPr lang="en-US" sz="2000" dirty="0"/>
              <a:t>++].climb</a:t>
            </a:r>
            <a:r>
              <a:rPr lang="en-US" sz="2000" dirty="0" smtClean="0"/>
              <a:t>();</a:t>
            </a:r>
          </a:p>
          <a:p>
            <a:r>
              <a:rPr lang="en-US" sz="2000" dirty="0" smtClean="0"/>
              <a:t>	}</a:t>
            </a:r>
            <a:endParaRPr lang="en-US" sz="2000" dirty="0"/>
          </a:p>
          <a:p>
            <a:r>
              <a:rPr lang="en-US" sz="2000" dirty="0" smtClean="0"/>
              <a:t>}</a:t>
            </a:r>
            <a:r>
              <a:rPr lang="ru-RU" sz="2000" dirty="0" smtClean="0"/>
              <a:t> </a:t>
            </a:r>
            <a:r>
              <a:rPr lang="en-US" sz="2000" b="1" dirty="0" smtClean="0">
                <a:solidFill>
                  <a:schemeClr val="tx2"/>
                </a:solidFill>
              </a:rPr>
              <a:t>catch</a:t>
            </a:r>
            <a:r>
              <a:rPr lang="ru-RU" sz="2000" dirty="0" smtClean="0">
                <a:solidFill>
                  <a:schemeClr val="tx2"/>
                </a:solidFill>
              </a:rPr>
              <a:t> </a:t>
            </a:r>
            <a:r>
              <a:rPr lang="en-US" sz="2000" dirty="0" smtClean="0"/>
              <a:t>(</a:t>
            </a:r>
            <a:r>
              <a:rPr lang="en-US" sz="2000" dirty="0" err="1" smtClean="0"/>
              <a:t>ArrayIndexOutOfBoundsException</a:t>
            </a:r>
            <a:r>
              <a:rPr lang="ru-RU" sz="2000" dirty="0" smtClean="0"/>
              <a:t> </a:t>
            </a:r>
            <a:r>
              <a:rPr lang="en-US" sz="2000" dirty="0" smtClean="0"/>
              <a:t>e</a:t>
            </a:r>
            <a:r>
              <a:rPr lang="en-US" sz="2000" dirty="0"/>
              <a:t>) {</a:t>
            </a:r>
          </a:p>
          <a:p>
            <a:r>
              <a:rPr lang="ru-RU" sz="2000" dirty="0"/>
              <a:t>}</a:t>
            </a: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39" y="1542760"/>
            <a:ext cx="3088572" cy="2260799"/>
          </a:xfrm>
          <a:prstGeom prst="rect">
            <a:avLst/>
          </a:prstGeom>
        </p:spPr>
      </p:pic>
      <p:sp>
        <p:nvSpPr>
          <p:cNvPr id="7" name="TextBox 6"/>
          <p:cNvSpPr txBox="1"/>
          <p:nvPr/>
        </p:nvSpPr>
        <p:spPr>
          <a:xfrm>
            <a:off x="384839" y="4135668"/>
            <a:ext cx="5587150" cy="2268000"/>
          </a:xfrm>
          <a:prstGeom prst="rect">
            <a:avLst/>
          </a:prstGeom>
          <a:solidFill>
            <a:srgbClr val="EBFFEB"/>
          </a:solidFill>
          <a:ln>
            <a:solidFill>
              <a:schemeClr val="tx1"/>
            </a:solidFill>
          </a:ln>
        </p:spPr>
        <p:txBody>
          <a:bodyPr wrap="square" rtlCol="0" anchor="ctr" anchorCtr="0">
            <a:spAutoFit/>
          </a:bodyPr>
          <a:lstStyle/>
          <a:p>
            <a:r>
              <a:rPr lang="en-US" sz="2200" b="1" dirty="0" smtClean="0">
                <a:solidFill>
                  <a:schemeClr val="tx2"/>
                </a:solidFill>
              </a:rPr>
              <a:t>for</a:t>
            </a:r>
            <a:r>
              <a:rPr lang="en-US" sz="2200" dirty="0" smtClean="0">
                <a:solidFill>
                  <a:schemeClr val="tx2"/>
                </a:solidFill>
              </a:rPr>
              <a:t> </a:t>
            </a:r>
            <a:r>
              <a:rPr lang="en-US" sz="2200" dirty="0" smtClean="0"/>
              <a:t>(Mountain m : range) {</a:t>
            </a:r>
          </a:p>
          <a:p>
            <a:r>
              <a:rPr lang="en-US" sz="2200" dirty="0" smtClean="0"/>
              <a:t>	</a:t>
            </a:r>
            <a:r>
              <a:rPr lang="en-US" sz="2200" dirty="0" err="1" smtClean="0"/>
              <a:t>m.climb</a:t>
            </a:r>
            <a:r>
              <a:rPr lang="en-US" sz="2200" dirty="0" smtClean="0"/>
              <a:t>();</a:t>
            </a:r>
          </a:p>
          <a:p>
            <a:r>
              <a:rPr lang="en-US" sz="2200" dirty="0"/>
              <a:t>}</a:t>
            </a:r>
            <a:endParaRPr lang="ru-RU"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Используйте правильно</a:t>
            </a:r>
            <a:endParaRPr lang="en-US" sz="2800" b="0" strike="noStrike" spc="-1" dirty="0">
              <a:solidFill>
                <a:srgbClr val="000000"/>
              </a:solidFill>
              <a:uFill>
                <a:solidFill>
                  <a:srgbClr val="FFFFFF"/>
                </a:solidFill>
              </a:uFill>
              <a:latin typeface="Arial"/>
            </a:endParaRPr>
          </a:p>
        </p:txBody>
      </p:sp>
      <p:sp>
        <p:nvSpPr>
          <p:cNvPr id="206"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E2E8D9D-0287-48E6-8F3A-5530F2E563F5}" type="slidenum">
              <a:rPr lang="en-US" sz="1000" b="0" strike="noStrike" spc="-1">
                <a:solidFill>
                  <a:srgbClr val="808080"/>
                </a:solidFill>
                <a:uFill>
                  <a:solidFill>
                    <a:srgbClr val="FFFFFF"/>
                  </a:solidFill>
                </a:uFill>
                <a:latin typeface="Georgia"/>
                <a:ea typeface="DejaVu Sans"/>
              </a:rPr>
              <a:t>26</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457200" y="3140968"/>
            <a:ext cx="8291264" cy="1107996"/>
          </a:xfrm>
          <a:prstGeom prst="rect">
            <a:avLst/>
          </a:prstGeom>
          <a:noFill/>
        </p:spPr>
        <p:txBody>
          <a:bodyPr wrap="square" rtlCol="0">
            <a:spAutoFit/>
          </a:bodyPr>
          <a:lstStyle/>
          <a:p>
            <a:pPr algn="just"/>
            <a:r>
              <a:rPr lang="ru-RU" sz="2200" dirty="0" smtClean="0"/>
              <a:t>Не забывайте про </a:t>
            </a:r>
            <a:r>
              <a:rPr lang="ru-RU" sz="2200" dirty="0" smtClean="0"/>
              <a:t>атомарность!</a:t>
            </a:r>
            <a:r>
              <a:rPr lang="en-US" sz="2200" dirty="0" smtClean="0"/>
              <a:t> </a:t>
            </a:r>
            <a:r>
              <a:rPr lang="ru-RU" sz="2200" dirty="0" smtClean="0"/>
              <a:t>Оставьте </a:t>
            </a:r>
            <a:r>
              <a:rPr lang="ru-RU" sz="2200" dirty="0" smtClean="0"/>
              <a:t>объект в том состоянии, в каком он был до вызова метода, бросившего исключение</a:t>
            </a:r>
            <a:r>
              <a:rPr lang="ru-RU" sz="2200" dirty="0" smtClean="0"/>
              <a:t>.</a:t>
            </a:r>
            <a:endParaRPr lang="ru-RU"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strike="noStrike" cap="all" spc="296" dirty="0" smtClean="0">
                <a:solidFill>
                  <a:srgbClr val="008000"/>
                </a:solidFill>
                <a:uFill>
                  <a:solidFill>
                    <a:srgbClr val="FFFFFF"/>
                  </a:solidFill>
                </a:uFill>
                <a:latin typeface="Calibri"/>
                <a:ea typeface="DejaVu Sans"/>
              </a:rPr>
              <a:t>Используйте правильно</a:t>
            </a:r>
            <a:endParaRPr lang="en-US" sz="2800" b="0" strike="noStrike" spc="-1" dirty="0">
              <a:solidFill>
                <a:srgbClr val="000000"/>
              </a:solidFill>
              <a:uFill>
                <a:solidFill>
                  <a:srgbClr val="FFFFFF"/>
                </a:solidFill>
              </a:uFill>
              <a:latin typeface="Arial"/>
            </a:endParaRPr>
          </a:p>
        </p:txBody>
      </p:sp>
      <p:sp>
        <p:nvSpPr>
          <p:cNvPr id="206" name="CustomShape 3"/>
          <p:cNvSpPr/>
          <p:nvPr/>
        </p:nvSpPr>
        <p:spPr>
          <a:xfrm>
            <a:off x="6903000" y="63763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E2E8D9D-0287-48E6-8F3A-5530F2E563F5}" type="slidenum">
              <a:rPr lang="en-US" sz="1000" b="0" strike="noStrike" spc="-1">
                <a:solidFill>
                  <a:srgbClr val="808080"/>
                </a:solidFill>
                <a:uFill>
                  <a:solidFill>
                    <a:srgbClr val="FFFFFF"/>
                  </a:solidFill>
                </a:uFill>
                <a:latin typeface="Georgia"/>
                <a:ea typeface="DejaVu Sans"/>
              </a:rPr>
              <a:t>27</a:t>
            </a:fld>
            <a:endParaRPr lang="en-US" sz="1800" b="0" strike="noStrike" spc="-1">
              <a:solidFill>
                <a:srgbClr val="000000"/>
              </a:solidFill>
              <a:uFill>
                <a:solidFill>
                  <a:srgbClr val="FFFFFF"/>
                </a:solidFill>
              </a:uFill>
              <a:latin typeface="Arial"/>
            </a:endParaRPr>
          </a:p>
        </p:txBody>
      </p:sp>
      <p:sp>
        <p:nvSpPr>
          <p:cNvPr id="2" name="TextBox 1"/>
          <p:cNvSpPr txBox="1"/>
          <p:nvPr/>
        </p:nvSpPr>
        <p:spPr>
          <a:xfrm>
            <a:off x="457200" y="1700808"/>
            <a:ext cx="8291264" cy="3816429"/>
          </a:xfrm>
          <a:prstGeom prst="rect">
            <a:avLst/>
          </a:prstGeom>
          <a:noFill/>
        </p:spPr>
        <p:txBody>
          <a:bodyPr wrap="square" rtlCol="0">
            <a:spAutoFit/>
          </a:bodyPr>
          <a:lstStyle/>
          <a:p>
            <a:pPr algn="just"/>
            <a:r>
              <a:rPr lang="ru-RU" sz="2200" dirty="0" smtClean="0"/>
              <a:t>Способы </a:t>
            </a:r>
            <a:r>
              <a:rPr lang="ru-RU" sz="2200" dirty="0"/>
              <a:t>достижения атомарной отказоустойчивости</a:t>
            </a:r>
            <a:r>
              <a:rPr lang="ru-RU" sz="2200" dirty="0" smtClean="0"/>
              <a:t>:</a:t>
            </a:r>
            <a:endParaRPr lang="en-US" sz="2200" dirty="0" smtClean="0"/>
          </a:p>
          <a:p>
            <a:pPr algn="just"/>
            <a:endParaRPr lang="ru-RU" sz="2200" dirty="0"/>
          </a:p>
          <a:p>
            <a:pPr marL="457200" indent="-457200" algn="just">
              <a:buFont typeface="+mj-lt"/>
              <a:buAutoNum type="arabicPeriod"/>
            </a:pPr>
            <a:r>
              <a:rPr lang="ru-RU" sz="2200" dirty="0"/>
              <a:t>неизменяемые объекты</a:t>
            </a:r>
            <a:r>
              <a:rPr lang="ru-RU" sz="2200" dirty="0" smtClean="0"/>
              <a:t>;</a:t>
            </a:r>
            <a:endParaRPr lang="en-US" sz="2200" dirty="0" smtClean="0"/>
          </a:p>
          <a:p>
            <a:pPr marL="457200" indent="-457200" algn="just">
              <a:buFont typeface="+mj-lt"/>
              <a:buAutoNum type="arabicPeriod"/>
            </a:pPr>
            <a:endParaRPr lang="ru-RU" sz="2200" dirty="0"/>
          </a:p>
          <a:p>
            <a:pPr marL="457200" indent="-457200" algn="just">
              <a:buFont typeface="+mj-lt"/>
              <a:buAutoNum type="arabicPeriod"/>
            </a:pPr>
            <a:r>
              <a:rPr lang="ru-RU" sz="2200" dirty="0"/>
              <a:t>проверка </a:t>
            </a:r>
            <a:r>
              <a:rPr lang="ru-RU" sz="2200" dirty="0" smtClean="0"/>
              <a:t>параметров </a:t>
            </a:r>
            <a:r>
              <a:rPr lang="ru-RU" sz="2200" dirty="0"/>
              <a:t>на правильность до исполнения основной операции</a:t>
            </a:r>
            <a:r>
              <a:rPr lang="ru-RU" sz="2200" dirty="0" smtClean="0"/>
              <a:t>;</a:t>
            </a:r>
            <a:endParaRPr lang="en-US" sz="2200" dirty="0" smtClean="0"/>
          </a:p>
          <a:p>
            <a:pPr marL="457200" indent="-457200" algn="just">
              <a:buFont typeface="+mj-lt"/>
              <a:buAutoNum type="arabicPeriod"/>
            </a:pPr>
            <a:endParaRPr lang="ru-RU" sz="2200" dirty="0"/>
          </a:p>
          <a:p>
            <a:pPr marL="457200" indent="-457200" algn="just">
              <a:buFont typeface="+mj-lt"/>
              <a:buAutoNum type="arabicPeriod"/>
            </a:pPr>
            <a:r>
              <a:rPr lang="ru-RU" sz="2200" dirty="0" smtClean="0"/>
              <a:t>код </a:t>
            </a:r>
            <a:r>
              <a:rPr lang="ru-RU" sz="2200" dirty="0"/>
              <a:t>восстановления в случае ошибки</a:t>
            </a:r>
            <a:r>
              <a:rPr lang="ru-RU" sz="2200" dirty="0" smtClean="0"/>
              <a:t>;</a:t>
            </a:r>
            <a:endParaRPr lang="en-US" sz="2200" dirty="0" smtClean="0"/>
          </a:p>
          <a:p>
            <a:pPr marL="457200" indent="-457200" algn="just">
              <a:buFont typeface="+mj-lt"/>
              <a:buAutoNum type="arabicPeriod"/>
            </a:pPr>
            <a:endParaRPr lang="ru-RU" sz="2200" dirty="0"/>
          </a:p>
          <a:p>
            <a:pPr marL="457200" indent="-457200" algn="just">
              <a:buFont typeface="+mj-lt"/>
              <a:buAutoNum type="arabicPeriod"/>
            </a:pPr>
            <a:r>
              <a:rPr lang="ru-RU" sz="2200" dirty="0"/>
              <a:t>исполнить операцию на копии объекта и заменить оригинал объекта на копию в случае успеха</a:t>
            </a:r>
            <a:r>
              <a:rPr lang="ru-RU" sz="2200" dirty="0" smtClean="0"/>
              <a:t>.</a:t>
            </a:r>
            <a:endParaRPr lang="ru-RU" sz="2200" dirty="0"/>
          </a:p>
        </p:txBody>
      </p:sp>
    </p:spTree>
    <p:extLst>
      <p:ext uri="{BB962C8B-B14F-4D97-AF65-F5344CB8AC3E}">
        <p14:creationId xmlns:p14="http://schemas.microsoft.com/office/powerpoint/2010/main" val="1465951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a:off x="457200" y="1844824"/>
            <a:ext cx="8279280" cy="2736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2200" b="0" strike="noStrike" spc="-1" dirty="0">
              <a:solidFill>
                <a:srgbClr val="000000"/>
              </a:solidFill>
              <a:uFill>
                <a:solidFill>
                  <a:srgbClr val="FFFFFF"/>
                </a:solidFill>
              </a:uFill>
            </a:endParaRPr>
          </a:p>
          <a:p>
            <a:pPr marL="343080" indent="-342360" algn="just">
              <a:lnSpc>
                <a:spcPct val="100000"/>
              </a:lnSpc>
              <a:buClr>
                <a:srgbClr val="000000"/>
              </a:buClr>
              <a:buFont typeface="Calibri"/>
              <a:buAutoNum type="arabicPeriod"/>
            </a:pPr>
            <a:r>
              <a:rPr lang="en-US" sz="2200" spc="-1" dirty="0" err="1">
                <a:solidFill>
                  <a:srgbClr val="000000"/>
                </a:solidFill>
                <a:uFill>
                  <a:solidFill>
                    <a:srgbClr val="FFFFFF"/>
                  </a:solidFill>
                </a:uFill>
              </a:rPr>
              <a:t>Основной</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код</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отделяется</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от</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кода</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по</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обработке</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ошибок</a:t>
            </a:r>
            <a:r>
              <a:rPr lang="en-US" sz="2200" spc="-1" dirty="0" smtClean="0">
                <a:solidFill>
                  <a:srgbClr val="000000"/>
                </a:solidFill>
                <a:uFill>
                  <a:solidFill>
                    <a:srgbClr val="FFFFFF"/>
                  </a:solidFill>
                </a:uFill>
              </a:rPr>
              <a:t>.</a:t>
            </a:r>
            <a:endParaRPr lang="ru-RU" sz="2200" spc="-1" dirty="0" smtClean="0">
              <a:solidFill>
                <a:srgbClr val="000000"/>
              </a:solidFill>
              <a:uFill>
                <a:solidFill>
                  <a:srgbClr val="FFFFFF"/>
                </a:solidFill>
              </a:uFill>
            </a:endParaRPr>
          </a:p>
          <a:p>
            <a:pPr marL="343080" indent="-342360" algn="just">
              <a:lnSpc>
                <a:spcPct val="100000"/>
              </a:lnSpc>
              <a:buClr>
                <a:srgbClr val="000000"/>
              </a:buClr>
              <a:buFont typeface="Calibri"/>
              <a:buAutoNum type="arabicPeriod"/>
            </a:pPr>
            <a:endParaRPr lang="en-US" sz="2200" spc="-1" dirty="0">
              <a:solidFill>
                <a:srgbClr val="000000"/>
              </a:solidFill>
              <a:uFill>
                <a:solidFill>
                  <a:srgbClr val="FFFFFF"/>
                </a:solidFill>
              </a:uFill>
            </a:endParaRPr>
          </a:p>
          <a:p>
            <a:pPr marL="343080" indent="-342360" algn="just">
              <a:lnSpc>
                <a:spcPct val="100000"/>
              </a:lnSpc>
              <a:buClr>
                <a:srgbClr val="000000"/>
              </a:buClr>
              <a:buFont typeface="Calibri"/>
              <a:buAutoNum type="arabicPeriod"/>
            </a:pPr>
            <a:r>
              <a:rPr lang="en-US" sz="2200" spc="-1" dirty="0" err="1">
                <a:solidFill>
                  <a:srgbClr val="000000"/>
                </a:solidFill>
                <a:uFill>
                  <a:solidFill>
                    <a:srgbClr val="FFFFFF"/>
                  </a:solidFill>
                </a:uFill>
              </a:rPr>
              <a:t>Передача</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ошибок</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выше</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по</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стеку</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вызовов</a:t>
            </a:r>
            <a:r>
              <a:rPr lang="en-US" sz="2200" spc="-1" dirty="0" smtClean="0">
                <a:solidFill>
                  <a:srgbClr val="000000"/>
                </a:solidFill>
                <a:uFill>
                  <a:solidFill>
                    <a:srgbClr val="FFFFFF"/>
                  </a:solidFill>
                </a:uFill>
              </a:rPr>
              <a:t>.</a:t>
            </a:r>
            <a:endParaRPr lang="ru-RU" sz="2200" spc="-1" dirty="0" smtClean="0">
              <a:solidFill>
                <a:srgbClr val="000000"/>
              </a:solidFill>
              <a:uFill>
                <a:solidFill>
                  <a:srgbClr val="FFFFFF"/>
                </a:solidFill>
              </a:uFill>
            </a:endParaRPr>
          </a:p>
          <a:p>
            <a:pPr marL="343080" indent="-342360" algn="just">
              <a:lnSpc>
                <a:spcPct val="100000"/>
              </a:lnSpc>
              <a:buClr>
                <a:srgbClr val="000000"/>
              </a:buClr>
              <a:buFont typeface="Calibri"/>
              <a:buAutoNum type="arabicPeriod"/>
            </a:pPr>
            <a:endParaRPr lang="en-US" sz="2200" spc="-1" dirty="0">
              <a:solidFill>
                <a:srgbClr val="000000"/>
              </a:solidFill>
              <a:uFill>
                <a:solidFill>
                  <a:srgbClr val="FFFFFF"/>
                </a:solidFill>
              </a:uFill>
            </a:endParaRPr>
          </a:p>
          <a:p>
            <a:pPr marL="343080" indent="-342360" algn="just">
              <a:lnSpc>
                <a:spcPct val="100000"/>
              </a:lnSpc>
              <a:buClr>
                <a:srgbClr val="000000"/>
              </a:buClr>
              <a:buFont typeface="Calibri"/>
              <a:buAutoNum type="arabicPeriod"/>
            </a:pPr>
            <a:r>
              <a:rPr lang="en-US" sz="2200" spc="-1" dirty="0" err="1">
                <a:solidFill>
                  <a:srgbClr val="000000"/>
                </a:solidFill>
                <a:uFill>
                  <a:solidFill>
                    <a:srgbClr val="FFFFFF"/>
                  </a:solidFill>
                </a:uFill>
              </a:rPr>
              <a:t>Группировка</a:t>
            </a:r>
            <a:r>
              <a:rPr lang="en-US" sz="2200" spc="-1" dirty="0">
                <a:solidFill>
                  <a:srgbClr val="000000"/>
                </a:solidFill>
                <a:uFill>
                  <a:solidFill>
                    <a:srgbClr val="FFFFFF"/>
                  </a:solidFill>
                </a:uFill>
              </a:rPr>
              <a:t> и </a:t>
            </a:r>
            <a:r>
              <a:rPr lang="en-US" sz="2200" spc="-1" dirty="0" err="1">
                <a:solidFill>
                  <a:srgbClr val="000000"/>
                </a:solidFill>
                <a:uFill>
                  <a:solidFill>
                    <a:srgbClr val="FFFFFF"/>
                  </a:solidFill>
                </a:uFill>
              </a:rPr>
              <a:t>дифференцирование</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типов</a:t>
            </a:r>
            <a:r>
              <a:rPr lang="en-US" sz="2200" spc="-1" dirty="0">
                <a:solidFill>
                  <a:srgbClr val="000000"/>
                </a:solidFill>
                <a:uFill>
                  <a:solidFill>
                    <a:srgbClr val="FFFFFF"/>
                  </a:solidFill>
                </a:uFill>
              </a:rPr>
              <a:t> </a:t>
            </a:r>
            <a:r>
              <a:rPr lang="en-US" sz="2200" spc="-1" dirty="0" err="1">
                <a:solidFill>
                  <a:srgbClr val="000000"/>
                </a:solidFill>
                <a:uFill>
                  <a:solidFill>
                    <a:srgbClr val="FFFFFF"/>
                  </a:solidFill>
                </a:uFill>
              </a:rPr>
              <a:t>ошибок</a:t>
            </a:r>
            <a:r>
              <a:rPr lang="en-US" sz="2200" spc="-1" dirty="0" smtClean="0">
                <a:solidFill>
                  <a:srgbClr val="000000"/>
                </a:solidFill>
                <a:uFill>
                  <a:solidFill>
                    <a:srgbClr val="FFFFFF"/>
                  </a:solidFill>
                </a:uFill>
              </a:rPr>
              <a:t>.</a:t>
            </a:r>
            <a:endParaRPr lang="en-US" sz="2200" spc="-1" dirty="0">
              <a:solidFill>
                <a:srgbClr val="000000"/>
              </a:solidFill>
              <a:uFill>
                <a:solidFill>
                  <a:srgbClr val="FFFFFF"/>
                </a:solidFill>
              </a:uFil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09"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53DA196-F612-4990-9943-AD2758FF4A0A}" type="slidenum">
              <a:rPr lang="en-US" sz="1000" b="0" strike="noStrike" spc="-1">
                <a:solidFill>
                  <a:srgbClr val="BFBFBF"/>
                </a:solidFill>
                <a:uFill>
                  <a:solidFill>
                    <a:srgbClr val="FFFFFF"/>
                  </a:solidFill>
                </a:uFill>
                <a:latin typeface="Georgia"/>
                <a:ea typeface="DejaVu Sans"/>
              </a:rPr>
              <a:t>28</a:t>
            </a:fld>
            <a:endParaRPr lang="en-US" sz="1800" b="0" strike="noStrike" spc="-1">
              <a:solidFill>
                <a:srgbClr val="000000"/>
              </a:solidFill>
              <a:uFill>
                <a:solidFill>
                  <a:srgbClr val="FFFFFF"/>
                </a:solidFill>
              </a:uFill>
              <a:latin typeface="Arial"/>
            </a:endParaRPr>
          </a:p>
        </p:txBody>
      </p:sp>
      <p:sp>
        <p:nvSpPr>
          <p:cNvPr id="210"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Преимущества</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1651184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9" name="CustomShape 9"/>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D2109C-5AE5-4FBB-B4D7-32318F778753}" type="slidenum">
              <a:rPr lang="en-US" sz="1000" b="0" strike="noStrike" spc="-1">
                <a:solidFill>
                  <a:srgbClr val="BFBFBF"/>
                </a:solidFill>
                <a:uFill>
                  <a:solidFill>
                    <a:srgbClr val="FFFFFF"/>
                  </a:solidFill>
                </a:uFill>
                <a:latin typeface="Georgia"/>
                <a:ea typeface="DejaVu Sans"/>
              </a:rPr>
              <a:t>29</a:t>
            </a:fld>
            <a:endParaRPr lang="en-US" sz="1800" b="0" strike="noStrike" spc="-1">
              <a:solidFill>
                <a:srgbClr val="000000"/>
              </a:solidFill>
              <a:uFill>
                <a:solidFill>
                  <a:srgbClr val="FFFFFF"/>
                </a:solidFill>
              </a:uFill>
              <a:latin typeface="Arial"/>
            </a:endParaRPr>
          </a:p>
        </p:txBody>
      </p:sp>
      <p:sp>
        <p:nvSpPr>
          <p:cNvPr id="230" name="CustomShape 10"/>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Резюме</a:t>
            </a:r>
            <a:endParaRPr lang="en-US" sz="2800" b="0" strike="noStrike" spc="-1" dirty="0">
              <a:solidFill>
                <a:srgbClr val="000000"/>
              </a:solidFill>
              <a:uFill>
                <a:solidFill>
                  <a:srgbClr val="FFFFFF"/>
                </a:solidFill>
              </a:uFill>
              <a:latin typeface="Arial"/>
            </a:endParaRPr>
          </a:p>
        </p:txBody>
      </p:sp>
      <p:sp>
        <p:nvSpPr>
          <p:cNvPr id="4" name="TextBox 3"/>
          <p:cNvSpPr txBox="1"/>
          <p:nvPr/>
        </p:nvSpPr>
        <p:spPr>
          <a:xfrm>
            <a:off x="251520" y="838453"/>
            <a:ext cx="8712119"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2100" spc="-1" dirty="0" err="1">
                <a:solidFill>
                  <a:srgbClr val="000000"/>
                </a:solidFill>
                <a:uFill>
                  <a:solidFill>
                    <a:srgbClr val="FFFFFF"/>
                  </a:solidFill>
                </a:uFill>
              </a:rPr>
              <a:t>Механизм</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исключений</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используется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для</a:t>
            </a:r>
            <a:r>
              <a:rPr lang="en-US" sz="2100" spc="-1" dirty="0">
                <a:solidFill>
                  <a:srgbClr val="000000"/>
                </a:solidFill>
                <a:uFill>
                  <a:solidFill>
                    <a:srgbClr val="FFFFFF"/>
                  </a:solidFill>
                </a:uFill>
              </a:rPr>
              <a:t> </a:t>
            </a:r>
            <a:r>
              <a:rPr lang="ru-RU" sz="2100" spc="-1" dirty="0" smtClean="0">
                <a:solidFill>
                  <a:srgbClr val="000000"/>
                </a:solidFill>
                <a:uFill>
                  <a:solidFill>
                    <a:srgbClr val="FFFFFF"/>
                  </a:solidFill>
                </a:uFill>
              </a:rPr>
              <a:t>перехвата и обработки</a:t>
            </a:r>
            <a:r>
              <a:rPr lang="en-US" sz="2100" spc="-1" dirty="0" smtClean="0">
                <a:solidFill>
                  <a:srgbClr val="000000"/>
                </a:solidFill>
                <a:uFill>
                  <a:solidFill>
                    <a:srgbClr val="FFFFFF"/>
                  </a:solidFill>
                </a:uFill>
              </a:rPr>
              <a:t> </a:t>
            </a:r>
            <a:r>
              <a:rPr lang="en-US" sz="2100" spc="-1" dirty="0" err="1">
                <a:solidFill>
                  <a:srgbClr val="000000"/>
                </a:solidFill>
                <a:uFill>
                  <a:solidFill>
                    <a:srgbClr val="FFFFFF"/>
                  </a:solidFill>
                </a:uFill>
              </a:rPr>
              <a:t>ошибки</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выполнения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программы</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для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исключительных</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ситуаций</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smtClean="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a:solidFill>
                  <a:srgbClr val="000000"/>
                </a:solidFill>
                <a:uFill>
                  <a:solidFill>
                    <a:srgbClr val="FFFFFF"/>
                  </a:solidFill>
                </a:uFill>
              </a:rPr>
              <a:t>Все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классы</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исключений</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являются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потомками</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класса</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Throwable</a:t>
            </a:r>
            <a:r>
              <a:rPr lang="en-US" sz="2100" spc="-1" dirty="0">
                <a:solidFill>
                  <a:srgbClr val="000000"/>
                </a:solidFill>
                <a:uFill>
                  <a:solidFill>
                    <a:srgbClr val="FFFFFF"/>
                  </a:solidFill>
                </a:uFill>
              </a:rPr>
              <a:t> и </a:t>
            </a:r>
            <a:r>
              <a:rPr lang="en-US" sz="2100" spc="-1" dirty="0" err="1">
                <a:solidFill>
                  <a:srgbClr val="000000"/>
                </a:solidFill>
                <a:uFill>
                  <a:solidFill>
                    <a:srgbClr val="FFFFFF"/>
                  </a:solidFill>
                </a:uFill>
              </a:rPr>
              <a:t>описывают</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тип</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бросаемого</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исключения</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smtClean="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a:solidFill>
                  <a:srgbClr val="000000"/>
                </a:solidFill>
                <a:uFill>
                  <a:solidFill>
                    <a:srgbClr val="FFFFFF"/>
                  </a:solidFill>
                </a:uFill>
              </a:rPr>
              <a:t>Бывают</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проверяемые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непроверяемые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исключения</a:t>
            </a:r>
            <a:r>
              <a:rPr lang="en-US" sz="2100" spc="-1" dirty="0">
                <a:solidFill>
                  <a:srgbClr val="000000"/>
                </a:solidFill>
                <a:uFill>
                  <a:solidFill>
                    <a:srgbClr val="FFFFFF"/>
                  </a:solidFill>
                </a:uFill>
              </a:rPr>
              <a:t> и </a:t>
            </a:r>
            <a:r>
              <a:rPr lang="en-US" sz="2100" spc="-1" dirty="0" err="1">
                <a:solidFill>
                  <a:srgbClr val="000000"/>
                </a:solidFill>
                <a:uFill>
                  <a:solidFill>
                    <a:srgbClr val="FFFFFF"/>
                  </a:solidFill>
                </a:uFill>
              </a:rPr>
              <a:t>ошибки</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smtClean="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a:solidFill>
                  <a:srgbClr val="000000"/>
                </a:solidFill>
                <a:uFill>
                  <a:solidFill>
                    <a:srgbClr val="FFFFFF"/>
                  </a:solidFill>
                </a:uFill>
              </a:rPr>
              <a:t>Чтобы</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бросить</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используется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ключевое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слово</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throw</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smtClean="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a:solidFill>
                  <a:srgbClr val="000000"/>
                </a:solidFill>
                <a:uFill>
                  <a:solidFill>
                    <a:srgbClr val="FFFFFF"/>
                  </a:solidFill>
                </a:uFill>
              </a:rPr>
              <a:t>Если</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метод</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бросает</a:t>
            </a:r>
            <a:r>
              <a:rPr lang="en-US" sz="2100" spc="-1" dirty="0">
                <a:solidFill>
                  <a:srgbClr val="000000"/>
                </a:solidFill>
                <a:uFill>
                  <a:solidFill>
                    <a:srgbClr val="FFFFFF"/>
                  </a:solidFill>
                </a:uFill>
              </a:rPr>
              <a:t>/</a:t>
            </a:r>
            <a:r>
              <a:rPr lang="en-US" sz="2100" spc="-1" dirty="0" err="1">
                <a:solidFill>
                  <a:srgbClr val="000000"/>
                </a:solidFill>
                <a:uFill>
                  <a:solidFill>
                    <a:srgbClr val="FFFFFF"/>
                  </a:solidFill>
                </a:uFill>
              </a:rPr>
              <a:t>пробрасывает</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проверяемое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исключение</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то</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он</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должен</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задекларировать</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его</a:t>
            </a:r>
            <a:r>
              <a:rPr lang="en-US" sz="2100" spc="-1" dirty="0">
                <a:solidFill>
                  <a:srgbClr val="000000"/>
                </a:solidFill>
                <a:uFill>
                  <a:solidFill>
                    <a:srgbClr val="FFFFFF"/>
                  </a:solidFill>
                </a:uFill>
              </a:rPr>
              <a:t> в </a:t>
            </a:r>
            <a:r>
              <a:rPr lang="en-US" sz="2100" spc="-1" dirty="0" err="1">
                <a:solidFill>
                  <a:srgbClr val="000000"/>
                </a:solidFill>
                <a:uFill>
                  <a:solidFill>
                    <a:srgbClr val="FFFFFF"/>
                  </a:solidFill>
                </a:uFill>
              </a:rPr>
              <a:t>секции</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throws</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smtClean="0">
                <a:solidFill>
                  <a:srgbClr val="000000"/>
                </a:solidFill>
                <a:uFill>
                  <a:solidFill>
                    <a:srgbClr val="FFFFFF"/>
                  </a:solidFill>
                </a:uFill>
              </a:rPr>
              <a:t>Программа</a:t>
            </a:r>
            <a:r>
              <a:rPr lang="en-US" sz="2100" spc="-1" dirty="0" smtClean="0">
                <a:solidFill>
                  <a:srgbClr val="000000"/>
                </a:solidFill>
                <a:uFill>
                  <a:solidFill>
                    <a:srgbClr val="FFFFFF"/>
                  </a:solidFill>
                </a:uFill>
              </a:rPr>
              <a:t> </a:t>
            </a:r>
            <a:r>
              <a:rPr lang="en-US" sz="2100" spc="-1" dirty="0" err="1">
                <a:solidFill>
                  <a:srgbClr val="000000"/>
                </a:solidFill>
                <a:uFill>
                  <a:solidFill>
                    <a:srgbClr val="FFFFFF"/>
                  </a:solidFill>
                </a:uFill>
              </a:rPr>
              <a:t>может</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перехватывать</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исключения</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путём</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использования</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try</a:t>
            </a:r>
            <a:r>
              <a:rPr lang="en-US" sz="2100" spc="-1" dirty="0">
                <a:solidFill>
                  <a:srgbClr val="002060"/>
                </a:solidFill>
                <a:uFill>
                  <a:solidFill>
                    <a:srgbClr val="FFFFFF"/>
                  </a:solidFill>
                </a:uFill>
              </a:rPr>
              <a:t> </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catch</a:t>
            </a:r>
            <a:r>
              <a:rPr lang="en-US" sz="2100" spc="-1" dirty="0">
                <a:solidFill>
                  <a:srgbClr val="002060"/>
                </a:solidFill>
                <a:uFill>
                  <a:solidFill>
                    <a:srgbClr val="FFFFFF"/>
                  </a:solidFill>
                </a:uFill>
              </a:rPr>
              <a:t> </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finally</a:t>
            </a:r>
            <a:r>
              <a:rPr lang="en-US" sz="2100" spc="-1" dirty="0">
                <a:solidFill>
                  <a:srgbClr val="002060"/>
                </a:solidFill>
                <a:uFill>
                  <a:solidFill>
                    <a:srgbClr val="FFFFFF"/>
                  </a:solidFill>
                </a:uFill>
              </a:rPr>
              <a:t> </a:t>
            </a:r>
            <a:r>
              <a:rPr lang="en-US" sz="2100" spc="-1" dirty="0" err="1">
                <a:solidFill>
                  <a:srgbClr val="000000"/>
                </a:solidFill>
                <a:uFill>
                  <a:solidFill>
                    <a:srgbClr val="FFFFFF"/>
                  </a:solidFill>
                </a:uFill>
              </a:rPr>
              <a:t>блоков</a:t>
            </a:r>
            <a:r>
              <a:rPr lang="en-US" sz="2100" spc="-1" dirty="0" smtClean="0">
                <a:solidFill>
                  <a:srgbClr val="000000"/>
                </a:solidFill>
                <a:uFill>
                  <a:solidFill>
                    <a:srgbClr val="FFFFFF"/>
                  </a:solidFill>
                </a:uFill>
              </a:rPr>
              <a:t>.</a:t>
            </a:r>
            <a:endParaRPr lang="ru-RU" sz="2100" spc="-1" dirty="0" smtClean="0">
              <a:solidFill>
                <a:srgbClr val="000000"/>
              </a:solidFill>
              <a:uFill>
                <a:solidFill>
                  <a:srgbClr val="FFFFFF"/>
                </a:solidFill>
              </a:uFill>
            </a:endParaRPr>
          </a:p>
          <a:p>
            <a:pPr marL="285750" indent="-285750" algn="just">
              <a:buFont typeface="Arial" panose="020B0604020202020204" pitchFamily="34" charset="0"/>
              <a:buChar char="•"/>
            </a:pPr>
            <a:endParaRPr lang="en-US" sz="2100" spc="-1" dirty="0">
              <a:solidFill>
                <a:srgbClr val="000000"/>
              </a:solidFill>
              <a:uFill>
                <a:solidFill>
                  <a:srgbClr val="FFFFFF"/>
                </a:solidFill>
              </a:uFill>
            </a:endParaRPr>
          </a:p>
          <a:p>
            <a:pPr marL="285750" indent="-285750" algn="just">
              <a:buFont typeface="Arial" panose="020B0604020202020204" pitchFamily="34" charset="0"/>
              <a:buChar char="•"/>
            </a:pPr>
            <a:r>
              <a:rPr lang="en-US" sz="2100" spc="-1" dirty="0" err="1">
                <a:solidFill>
                  <a:srgbClr val="000000"/>
                </a:solidFill>
                <a:uFill>
                  <a:solidFill>
                    <a:srgbClr val="FFFFFF"/>
                  </a:solidFill>
                </a:uFill>
              </a:rPr>
              <a:t>Блок</a:t>
            </a:r>
            <a:r>
              <a:rPr lang="en-US" sz="2100" spc="-1" dirty="0">
                <a:solidFill>
                  <a:srgbClr val="000000"/>
                </a:solidFill>
                <a:uFill>
                  <a:solidFill>
                    <a:srgbClr val="FFFFFF"/>
                  </a:solidFill>
                </a:uFill>
              </a:rPr>
              <a:t> </a:t>
            </a:r>
            <a:r>
              <a:rPr lang="en-US" sz="2100" b="1" spc="-1" dirty="0">
                <a:solidFill>
                  <a:srgbClr val="002060"/>
                </a:solidFill>
                <a:uFill>
                  <a:solidFill>
                    <a:srgbClr val="FFFFFF"/>
                  </a:solidFill>
                </a:uFill>
              </a:rPr>
              <a:t>finally</a:t>
            </a:r>
            <a:r>
              <a:rPr lang="en-US" sz="2100" spc="-1" dirty="0">
                <a:solidFill>
                  <a:srgbClr val="002060"/>
                </a:solidFill>
                <a:uFill>
                  <a:solidFill>
                    <a:srgbClr val="FFFFFF"/>
                  </a:solidFill>
                </a:uFill>
              </a:rPr>
              <a:t> </a:t>
            </a:r>
            <a:r>
              <a:rPr lang="en-US" sz="2100" spc="-1" dirty="0" err="1">
                <a:solidFill>
                  <a:srgbClr val="000000"/>
                </a:solidFill>
                <a:uFill>
                  <a:solidFill>
                    <a:srgbClr val="FFFFFF"/>
                  </a:solidFill>
                </a:uFill>
              </a:rPr>
              <a:t>гарантированно</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будет</a:t>
            </a:r>
            <a:r>
              <a:rPr lang="en-US" sz="2100" spc="-1" dirty="0">
                <a:solidFill>
                  <a:srgbClr val="000000"/>
                </a:solidFill>
                <a:uFill>
                  <a:solidFill>
                    <a:srgbClr val="FFFFFF"/>
                  </a:solidFill>
                </a:uFill>
              </a:rPr>
              <a:t> </a:t>
            </a:r>
            <a:r>
              <a:rPr lang="en-US" sz="2100" spc="-1" dirty="0" err="1">
                <a:solidFill>
                  <a:srgbClr val="000000"/>
                </a:solidFill>
                <a:uFill>
                  <a:solidFill>
                    <a:srgbClr val="FFFFFF"/>
                  </a:solidFill>
                </a:uFill>
              </a:rPr>
              <a:t>вызван</a:t>
            </a:r>
            <a:r>
              <a:rPr lang="en-US" sz="2100" spc="-1" dirty="0" smtClean="0">
                <a:solidFill>
                  <a:srgbClr val="000000"/>
                </a:solidFill>
                <a:uFill>
                  <a:solidFill>
                    <a:srgbClr val="FFFFFF"/>
                  </a:solidFill>
                </a:uFill>
              </a:rPr>
              <a:t>.</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457200" y="3933056"/>
            <a:ext cx="8279280" cy="158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60" algn="just">
              <a:lnSpc>
                <a:spcPct val="100000"/>
              </a:lnSpc>
              <a:buClr>
                <a:srgbClr val="000000"/>
              </a:buClr>
            </a:pPr>
            <a:r>
              <a:rPr lang="en-US" sz="2200" b="0" i="1" strike="noStrike" spc="-1" dirty="0" err="1">
                <a:solidFill>
                  <a:srgbClr val="000000"/>
                </a:solidFill>
                <a:uFill>
                  <a:solidFill>
                    <a:srgbClr val="FFFFFF"/>
                  </a:solidFill>
                </a:uFill>
                <a:ea typeface="DejaVu Sans"/>
              </a:rPr>
              <a:t>Исключение</a:t>
            </a:r>
            <a:r>
              <a:rPr lang="en-US" sz="2200" b="0" i="1" strike="noStrike" spc="-1" dirty="0">
                <a:solidFill>
                  <a:srgbClr val="000000"/>
                </a:solidFill>
                <a:uFill>
                  <a:solidFill>
                    <a:srgbClr val="FFFFFF"/>
                  </a:solidFill>
                </a:uFill>
                <a:ea typeface="DejaVu Sans"/>
              </a:rPr>
              <a:t> (exception)</a:t>
            </a:r>
            <a:r>
              <a:rPr lang="en-US" sz="2200" b="0" strike="noStrike" spc="-1" dirty="0">
                <a:solidFill>
                  <a:srgbClr val="000000"/>
                </a:solidFill>
                <a:uFill>
                  <a:solidFill>
                    <a:srgbClr val="FFFFFF"/>
                  </a:solidFill>
                </a:uFill>
                <a:ea typeface="DejaVu Sans"/>
              </a:rPr>
              <a:t> – </a:t>
            </a:r>
            <a:r>
              <a:rPr lang="en-US" sz="2200" b="0" strike="noStrike" spc="-1" dirty="0" err="1">
                <a:solidFill>
                  <a:srgbClr val="000000"/>
                </a:solidFill>
                <a:uFill>
                  <a:solidFill>
                    <a:srgbClr val="FFFFFF"/>
                  </a:solidFill>
                </a:uFill>
                <a:ea typeface="DejaVu Sans"/>
              </a:rPr>
              <a:t>событие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возникающее</a:t>
            </a:r>
            <a:r>
              <a:rPr lang="en-US" sz="2200" b="0" strike="noStrike" spc="-1" dirty="0">
                <a:solidFill>
                  <a:srgbClr val="000000"/>
                </a:solidFill>
                <a:uFill>
                  <a:solidFill>
                    <a:srgbClr val="FFFFFF"/>
                  </a:solidFill>
                </a:uFill>
                <a:ea typeface="DejaVu Sans"/>
              </a:rPr>
              <a:t> в </a:t>
            </a:r>
            <a:r>
              <a:rPr lang="en-US" sz="2200" b="0" strike="noStrike" spc="-1" dirty="0" err="1">
                <a:solidFill>
                  <a:srgbClr val="000000"/>
                </a:solidFill>
                <a:uFill>
                  <a:solidFill>
                    <a:srgbClr val="FFFFFF"/>
                  </a:solidFill>
                </a:uFill>
                <a:ea typeface="DejaVu Sans"/>
              </a:rPr>
              <a:t>ходе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выполнения</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программы</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которое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разрушает</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нормальный</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поток</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команд</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программы</a:t>
            </a:r>
            <a:r>
              <a:rPr lang="en-US" sz="2200" b="0" strike="noStrike" spc="-1" dirty="0" smtClean="0">
                <a:solidFill>
                  <a:srgbClr val="000000"/>
                </a:solidFill>
                <a:uFill>
                  <a:solidFill>
                    <a:srgbClr val="FFFFFF"/>
                  </a:solidFill>
                </a:uFill>
                <a:ea typeface="DejaVu Sans"/>
              </a:rPr>
              <a:t>.</a:t>
            </a:r>
            <a:endParaRPr lang="en-US" sz="1800" b="0" strike="noStrike" spc="-1" dirty="0">
              <a:solidFill>
                <a:srgbClr val="000000"/>
              </a:solidFill>
              <a:uFill>
                <a:solidFill>
                  <a:srgbClr val="FFFFFF"/>
                </a:solidFill>
              </a:uFill>
              <a:latin typeface="Arial"/>
            </a:endParaRPr>
          </a:p>
        </p:txBody>
      </p:sp>
      <p:sp>
        <p:nvSpPr>
          <p:cNvPr id="157"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796BBC1-ABDF-45F3-8AAC-E77EE375C9C7}" type="slidenum">
              <a:rPr lang="en-US" sz="1000" b="0" strike="noStrike" spc="-1">
                <a:solidFill>
                  <a:srgbClr val="BFBFBF"/>
                </a:solidFill>
                <a:uFill>
                  <a:solidFill>
                    <a:srgbClr val="FFFFFF"/>
                  </a:solidFill>
                </a:uFill>
                <a:latin typeface="Georgia"/>
                <a:ea typeface="DejaVu Sans"/>
              </a:rPr>
              <a:t>3</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Что</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такое</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исключение</a:t>
            </a:r>
            <a:r>
              <a:rPr lang="en-US" sz="2800" b="1" strike="noStrike" cap="all" spc="296" dirty="0">
                <a:solidFill>
                  <a:srgbClr val="008000"/>
                </a:solidFill>
                <a:uFill>
                  <a:solidFill>
                    <a:srgbClr val="FFFFFF"/>
                  </a:solidFill>
                </a:uFill>
                <a:latin typeface="Calibri"/>
                <a:ea typeface="DejaVu Sans"/>
              </a:rPr>
              <a:t>?</a:t>
            </a:r>
            <a:endParaRPr lang="en-US" sz="2800" b="0" strike="noStrike" spc="-1" dirty="0">
              <a:solidFill>
                <a:srgbClr val="000000"/>
              </a:solidFill>
              <a:uFill>
                <a:solidFill>
                  <a:srgbClr val="FFFFFF"/>
                </a:solidFill>
              </a:uFill>
              <a:latin typeface="Arial"/>
            </a:endParaRPr>
          </a:p>
        </p:txBody>
      </p:sp>
      <p:pic>
        <p:nvPicPr>
          <p:cNvPr id="159" name="Рисунок 6"/>
          <p:cNvPicPr/>
          <p:nvPr/>
        </p:nvPicPr>
        <p:blipFill>
          <a:blip r:embed="rId3"/>
          <a:stretch/>
        </p:blipFill>
        <p:spPr>
          <a:xfrm>
            <a:off x="1905120" y="980640"/>
            <a:ext cx="4826880" cy="172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9" name="CustomShape 9"/>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D2109C-5AE5-4FBB-B4D7-32318F778753}" type="slidenum">
              <a:rPr lang="en-US" sz="1000" b="0" strike="noStrike" spc="-1">
                <a:solidFill>
                  <a:srgbClr val="BFBFBF"/>
                </a:solidFill>
                <a:uFill>
                  <a:solidFill>
                    <a:srgbClr val="FFFFFF"/>
                  </a:solidFill>
                </a:uFill>
                <a:latin typeface="Georgia"/>
                <a:ea typeface="DejaVu Sans"/>
              </a:rPr>
              <a:t>30</a:t>
            </a:fld>
            <a:endParaRPr lang="en-US" sz="1800" b="0" strike="noStrike" spc="-1">
              <a:solidFill>
                <a:srgbClr val="000000"/>
              </a:solidFill>
              <a:uFill>
                <a:solidFill>
                  <a:srgbClr val="FFFFFF"/>
                </a:solidFill>
              </a:uFill>
              <a:latin typeface="Arial"/>
            </a:endParaRPr>
          </a:p>
        </p:txBody>
      </p:sp>
      <p:sp>
        <p:nvSpPr>
          <p:cNvPr id="230" name="CustomShape 10"/>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endParaRPr lang="en-US" sz="2800" b="0" strike="noStrike" spc="-1" dirty="0">
              <a:solidFill>
                <a:srgbClr val="000000"/>
              </a:solidFill>
              <a:uFill>
                <a:solidFill>
                  <a:srgbClr val="FFFFFF"/>
                </a:solidFill>
              </a:uFill>
              <a:latin typeface="Arial"/>
            </a:endParaRPr>
          </a:p>
        </p:txBody>
      </p:sp>
      <p:sp>
        <p:nvSpPr>
          <p:cNvPr id="4" name="TextBox 3"/>
          <p:cNvSpPr txBox="1"/>
          <p:nvPr/>
        </p:nvSpPr>
        <p:spPr>
          <a:xfrm>
            <a:off x="422834" y="3140968"/>
            <a:ext cx="8286751" cy="523220"/>
          </a:xfrm>
          <a:prstGeom prst="rect">
            <a:avLst/>
          </a:prstGeom>
          <a:noFill/>
        </p:spPr>
        <p:txBody>
          <a:bodyPr wrap="square" rtlCol="0">
            <a:spAutoFit/>
          </a:bodyPr>
          <a:lstStyle/>
          <a:p>
            <a:pPr algn="ctr"/>
            <a:r>
              <a:rPr lang="ru-RU" sz="2800" dirty="0" smtClean="0"/>
              <a:t>СПАСИБО!</a:t>
            </a:r>
            <a:endParaRPr lang="ru-RU" sz="2800" dirty="0"/>
          </a:p>
        </p:txBody>
      </p:sp>
    </p:spTree>
    <p:extLst>
      <p:ext uri="{BB962C8B-B14F-4D97-AF65-F5344CB8AC3E}">
        <p14:creationId xmlns:p14="http://schemas.microsoft.com/office/powerpoint/2010/main" val="1605029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449941" y="1988840"/>
            <a:ext cx="8279280" cy="30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indent="-342720" algn="just">
              <a:lnSpc>
                <a:spcPct val="100000"/>
              </a:lnSpc>
              <a:buClr>
                <a:srgbClr val="000000"/>
              </a:buClr>
              <a:buFont typeface="Arial"/>
              <a:buChar char="•"/>
            </a:pPr>
            <a:r>
              <a:rPr lang="en-US" sz="2200" b="0" strike="noStrike" spc="-1" dirty="0" smtClean="0">
                <a:solidFill>
                  <a:srgbClr val="000000"/>
                </a:solidFill>
                <a:uFill>
                  <a:solidFill>
                    <a:srgbClr val="FFFFFF"/>
                  </a:solidFill>
                </a:uFill>
                <a:ea typeface="DejaVu Sans"/>
              </a:rPr>
              <a:t>В </a:t>
            </a:r>
            <a:r>
              <a:rPr lang="en-US" sz="2200" b="0" strike="noStrike" spc="-1" dirty="0" err="1">
                <a:solidFill>
                  <a:srgbClr val="000000"/>
                </a:solidFill>
                <a:uFill>
                  <a:solidFill>
                    <a:srgbClr val="FFFFFF"/>
                  </a:solidFill>
                </a:uFill>
                <a:ea typeface="DejaVu Sans"/>
              </a:rPr>
              <a:t>момент</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возникновения</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ошибки</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создаётся</a:t>
            </a:r>
            <a:r>
              <a:rPr lang="en-US" sz="2200" b="0" strike="noStrike" spc="-1" dirty="0">
                <a:solidFill>
                  <a:srgbClr val="000000"/>
                </a:solidFill>
                <a:uFill>
                  <a:solidFill>
                    <a:srgbClr val="FFFFFF"/>
                  </a:solidFill>
                </a:uFill>
                <a:ea typeface="DejaVu Sans"/>
              </a:rPr>
              <a:t> </a:t>
            </a:r>
            <a:r>
              <a:rPr lang="en-US" sz="2200" b="0" i="1" strike="noStrike" spc="-1" dirty="0" err="1">
                <a:solidFill>
                  <a:srgbClr val="000000"/>
                </a:solidFill>
                <a:uFill>
                  <a:solidFill>
                    <a:srgbClr val="FFFFFF"/>
                  </a:solidFill>
                </a:uFill>
                <a:ea typeface="DejaVu Sans"/>
              </a:rPr>
              <a:t>объект</a:t>
            </a:r>
            <a:r>
              <a:rPr lang="en-US" sz="2200" b="0" i="1" strike="noStrike" spc="-1" dirty="0">
                <a:solidFill>
                  <a:srgbClr val="000000"/>
                </a:solidFill>
                <a:uFill>
                  <a:solidFill>
                    <a:srgbClr val="FFFFFF"/>
                  </a:solidFill>
                </a:uFill>
                <a:ea typeface="DejaVu Sans"/>
              </a:rPr>
              <a:t> </a:t>
            </a:r>
            <a:r>
              <a:rPr lang="en-US" sz="2200" b="0" i="1" strike="noStrike" spc="-1" dirty="0" err="1">
                <a:solidFill>
                  <a:srgbClr val="000000"/>
                </a:solidFill>
                <a:uFill>
                  <a:solidFill>
                    <a:srgbClr val="FFFFFF"/>
                  </a:solidFill>
                </a:uFill>
                <a:ea typeface="DejaVu Sans"/>
              </a:rPr>
              <a:t>исключения</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содержащий</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информацию</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об</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ошибке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включая</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её</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тип</a:t>
            </a:r>
            <a:r>
              <a:rPr lang="en-US" sz="2200" b="0" strike="noStrike" spc="-1" dirty="0">
                <a:solidFill>
                  <a:srgbClr val="000000"/>
                </a:solidFill>
                <a:uFill>
                  <a:solidFill>
                    <a:srgbClr val="FFFFFF"/>
                  </a:solidFill>
                </a:uFill>
                <a:ea typeface="DejaVu Sans"/>
              </a:rPr>
              <a:t> и </a:t>
            </a:r>
            <a:r>
              <a:rPr lang="en-US" sz="2200" b="0" strike="noStrike" spc="-1" dirty="0" err="1">
                <a:solidFill>
                  <a:srgbClr val="000000"/>
                </a:solidFill>
                <a:uFill>
                  <a:solidFill>
                    <a:srgbClr val="FFFFFF"/>
                  </a:solidFill>
                </a:uFill>
                <a:ea typeface="DejaVu Sans"/>
              </a:rPr>
              <a:t>место</a:t>
            </a:r>
            <a:r>
              <a:rPr lang="en-US" sz="2200" b="0" strike="noStrike" spc="-1" dirty="0">
                <a:solidFill>
                  <a:srgbClr val="000000"/>
                </a:solidFill>
                <a:uFill>
                  <a:solidFill>
                    <a:srgbClr val="FFFFFF"/>
                  </a:solidFill>
                </a:uFill>
                <a:ea typeface="DejaVu Sans"/>
              </a:rPr>
              <a:t> в </a:t>
            </a:r>
            <a:r>
              <a:rPr lang="en-US" sz="2200" b="0" strike="noStrike" spc="-1" dirty="0" err="1">
                <a:solidFill>
                  <a:srgbClr val="000000"/>
                </a:solidFill>
                <a:uFill>
                  <a:solidFill>
                    <a:srgbClr val="FFFFFF"/>
                  </a:solidFill>
                </a:uFill>
                <a:ea typeface="DejaVu Sans"/>
              </a:rPr>
              <a:t>программе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где</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она</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произошла</a:t>
            </a:r>
            <a:r>
              <a:rPr lang="en-US" sz="2200" b="0" strike="noStrike" spc="-1" dirty="0" smtClean="0">
                <a:solidFill>
                  <a:srgbClr val="000000"/>
                </a:solidFill>
                <a:uFill>
                  <a:solidFill>
                    <a:srgbClr val="FFFFFF"/>
                  </a:solidFill>
                </a:uFill>
                <a:ea typeface="DejaVu Sans"/>
              </a:rPr>
              <a:t>).</a:t>
            </a:r>
            <a:endParaRPr lang="ru-RU" sz="2200" b="0" strike="noStrike" spc="-1" dirty="0" smtClean="0">
              <a:solidFill>
                <a:srgbClr val="000000"/>
              </a:solidFill>
              <a:uFill>
                <a:solidFill>
                  <a:srgbClr val="FFFFFF"/>
                </a:solidFill>
              </a:uFill>
              <a:ea typeface="DejaVu Sans"/>
            </a:endParaRPr>
          </a:p>
          <a:p>
            <a:pPr marL="343080" indent="-342720" algn="just">
              <a:lnSpc>
                <a:spcPct val="100000"/>
              </a:lnSpc>
              <a:buClr>
                <a:srgbClr val="000000"/>
              </a:buClr>
              <a:buFont typeface="Arial"/>
              <a:buChar char="•"/>
            </a:pPr>
            <a:endParaRPr lang="en-US" sz="2200" b="0" strike="noStrike" spc="-1" dirty="0">
              <a:solidFill>
                <a:srgbClr val="000000"/>
              </a:solidFill>
              <a:uFill>
                <a:solidFill>
                  <a:srgbClr val="FFFFFF"/>
                </a:solidFill>
              </a:uFill>
            </a:endParaRPr>
          </a:p>
          <a:p>
            <a:pPr marL="343080" indent="-342720" algn="just">
              <a:lnSpc>
                <a:spcPct val="100000"/>
              </a:lnSpc>
              <a:buClr>
                <a:srgbClr val="000000"/>
              </a:buClr>
              <a:buFont typeface="Arial"/>
              <a:buChar char="•"/>
            </a:pPr>
            <a:r>
              <a:rPr lang="ru-RU" sz="2200" b="0" strike="noStrike" spc="-1" dirty="0" smtClean="0">
                <a:solidFill>
                  <a:srgbClr val="000000"/>
                </a:solidFill>
                <a:uFill>
                  <a:solidFill>
                    <a:srgbClr val="FFFFFF"/>
                  </a:solidFill>
                </a:uFill>
                <a:ea typeface="DejaVu Sans"/>
              </a:rPr>
              <a:t>Бросить </a:t>
            </a:r>
            <a:r>
              <a:rPr lang="en-US" sz="2200" b="0" strike="noStrike" spc="-1" dirty="0" smtClean="0">
                <a:solidFill>
                  <a:srgbClr val="000000"/>
                </a:solidFill>
                <a:uFill>
                  <a:solidFill>
                    <a:srgbClr val="FFFFFF"/>
                  </a:solidFill>
                </a:uFill>
                <a:ea typeface="DejaVu Sans"/>
              </a:rPr>
              <a:t>(</a:t>
            </a:r>
            <a:r>
              <a:rPr lang="en-US" sz="2200" spc="-1" dirty="0" smtClean="0">
                <a:solidFill>
                  <a:srgbClr val="000000"/>
                </a:solidFill>
                <a:uFill>
                  <a:solidFill>
                    <a:srgbClr val="FFFFFF"/>
                  </a:solidFill>
                </a:uFill>
                <a:ea typeface="DejaVu Sans"/>
              </a:rPr>
              <a:t>throw</a:t>
            </a:r>
            <a:r>
              <a:rPr lang="en-US" sz="2200" b="0" strike="noStrike" spc="-1" dirty="0" smtClean="0">
                <a:solidFill>
                  <a:srgbClr val="000000"/>
                </a:solidFill>
                <a:uFill>
                  <a:solidFill>
                    <a:srgbClr val="FFFFFF"/>
                  </a:solidFill>
                </a:uFill>
                <a:ea typeface="DejaVu Sans"/>
              </a:rPr>
              <a:t>) </a:t>
            </a:r>
            <a:r>
              <a:rPr lang="ru-RU" sz="2200" b="0" strike="noStrike" spc="-1" dirty="0" smtClean="0">
                <a:solidFill>
                  <a:srgbClr val="000000"/>
                </a:solidFill>
                <a:uFill>
                  <a:solidFill>
                    <a:srgbClr val="FFFFFF"/>
                  </a:solidFill>
                </a:uFill>
                <a:ea typeface="DejaVu Sans"/>
              </a:rPr>
              <a:t>исключение - значит</a:t>
            </a:r>
            <a:r>
              <a:rPr lang="en-US" sz="2200" b="0" strike="noStrike" spc="-1" dirty="0" smtClean="0">
                <a:solidFill>
                  <a:srgbClr val="000000"/>
                </a:solidFill>
                <a:uFill>
                  <a:solidFill>
                    <a:srgbClr val="FFFFFF"/>
                  </a:solidFill>
                </a:uFill>
                <a:ea typeface="DejaVu Sans"/>
              </a:rPr>
              <a:t> </a:t>
            </a:r>
            <a:r>
              <a:rPr lang="ru-RU" sz="2200" b="0" strike="noStrike" spc="-1" dirty="0" smtClean="0">
                <a:solidFill>
                  <a:srgbClr val="000000"/>
                </a:solidFill>
                <a:uFill>
                  <a:solidFill>
                    <a:srgbClr val="FFFFFF"/>
                  </a:solidFill>
                </a:uFill>
                <a:ea typeface="DejaVu Sans"/>
              </a:rPr>
              <a:t>с</a:t>
            </a:r>
            <a:r>
              <a:rPr lang="en-US" sz="2200" b="0" strike="noStrike" spc="-1" dirty="0" err="1" smtClean="0">
                <a:solidFill>
                  <a:srgbClr val="000000"/>
                </a:solidFill>
                <a:uFill>
                  <a:solidFill>
                    <a:srgbClr val="FFFFFF"/>
                  </a:solidFill>
                </a:uFill>
                <a:ea typeface="DejaVu Sans"/>
              </a:rPr>
              <a:t>озда</a:t>
            </a:r>
            <a:r>
              <a:rPr lang="ru-RU" sz="2200" b="0" strike="noStrike" spc="-1" dirty="0" err="1" smtClean="0">
                <a:solidFill>
                  <a:srgbClr val="000000"/>
                </a:solidFill>
                <a:uFill>
                  <a:solidFill>
                    <a:srgbClr val="FFFFFF"/>
                  </a:solidFill>
                </a:uFill>
                <a:ea typeface="DejaVu Sans"/>
              </a:rPr>
              <a:t>ть</a:t>
            </a:r>
            <a:r>
              <a:rPr lang="en-US" sz="2200" b="0" strike="noStrike" spc="-1" dirty="0" smtClean="0">
                <a:solidFill>
                  <a:srgbClr val="000000"/>
                </a:solidFill>
                <a:uFill>
                  <a:solidFill>
                    <a:srgbClr val="FFFFFF"/>
                  </a:solidFill>
                </a:uFill>
                <a:ea typeface="DejaVu Sans"/>
              </a:rPr>
              <a:t> </a:t>
            </a:r>
            <a:r>
              <a:rPr lang="en-US" sz="2200" b="0" strike="noStrike" spc="-1" dirty="0" err="1" smtClean="0">
                <a:solidFill>
                  <a:srgbClr val="000000"/>
                </a:solidFill>
                <a:uFill>
                  <a:solidFill>
                    <a:srgbClr val="FFFFFF"/>
                  </a:solidFill>
                </a:uFill>
                <a:ea typeface="DejaVu Sans"/>
              </a:rPr>
              <a:t>объект</a:t>
            </a:r>
            <a:r>
              <a:rPr lang="en-US" sz="2200" b="0" strike="noStrike" spc="-1" dirty="0" smtClean="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исключения</a:t>
            </a:r>
            <a:r>
              <a:rPr lang="en-US" sz="2200" b="0" strike="noStrike" spc="-1" dirty="0">
                <a:solidFill>
                  <a:srgbClr val="000000"/>
                </a:solidFill>
                <a:uFill>
                  <a:solidFill>
                    <a:srgbClr val="FFFFFF"/>
                  </a:solidFill>
                </a:uFill>
                <a:ea typeface="DejaVu Sans"/>
              </a:rPr>
              <a:t> и </a:t>
            </a:r>
            <a:r>
              <a:rPr lang="en-US" sz="2200" b="0" strike="noStrike" spc="-1" dirty="0" err="1" smtClean="0">
                <a:solidFill>
                  <a:srgbClr val="000000"/>
                </a:solidFill>
                <a:uFill>
                  <a:solidFill>
                    <a:srgbClr val="FFFFFF"/>
                  </a:solidFill>
                </a:uFill>
                <a:ea typeface="DejaVu Sans"/>
              </a:rPr>
              <a:t>переда</a:t>
            </a:r>
            <a:r>
              <a:rPr lang="ru-RU" sz="2200" b="0" strike="noStrike" spc="-1" dirty="0" err="1" smtClean="0">
                <a:solidFill>
                  <a:srgbClr val="000000"/>
                </a:solidFill>
                <a:uFill>
                  <a:solidFill>
                    <a:srgbClr val="FFFFFF"/>
                  </a:solidFill>
                </a:uFill>
                <a:ea typeface="DejaVu Sans"/>
              </a:rPr>
              <a:t>ть</a:t>
            </a:r>
            <a:r>
              <a:rPr lang="en-US" sz="2200" b="0" strike="noStrike" spc="-1" dirty="0" smtClean="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его</a:t>
            </a:r>
            <a:r>
              <a:rPr lang="en-US" sz="2200" b="0" strike="noStrike" spc="-1" dirty="0">
                <a:solidFill>
                  <a:srgbClr val="000000"/>
                </a:solidFill>
                <a:uFill>
                  <a:solidFill>
                    <a:srgbClr val="FFFFFF"/>
                  </a:solidFill>
                </a:uFill>
                <a:ea typeface="DejaVu Sans"/>
              </a:rPr>
              <a:t> в </a:t>
            </a:r>
            <a:r>
              <a:rPr lang="en-US" sz="2200" b="0" strike="noStrike" spc="-1" dirty="0" err="1" smtClean="0">
                <a:solidFill>
                  <a:srgbClr val="000000"/>
                </a:solidFill>
                <a:uFill>
                  <a:solidFill>
                    <a:srgbClr val="FFFFFF"/>
                  </a:solidFill>
                </a:uFill>
                <a:ea typeface="DejaVu Sans"/>
              </a:rPr>
              <a:t>систему</a:t>
            </a:r>
            <a:r>
              <a:rPr lang="ru-RU" sz="2200" b="0" strike="noStrike" spc="-1" dirty="0" smtClean="0">
                <a:solidFill>
                  <a:srgbClr val="000000"/>
                </a:solidFill>
                <a:uFill>
                  <a:solidFill>
                    <a:srgbClr val="FFFFFF"/>
                  </a:solidFill>
                </a:uFill>
                <a:ea typeface="DejaVu Sans"/>
              </a:rPr>
              <a:t> исполнения</a:t>
            </a:r>
            <a:r>
              <a:rPr lang="en-US" sz="2200" b="0" strike="noStrike" spc="-1" dirty="0" smtClean="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157"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796BBC1-ABDF-45F3-8AAC-E77EE375C9C7}" type="slidenum">
              <a:rPr lang="en-US" sz="1000" b="0" strike="noStrike" spc="-1">
                <a:solidFill>
                  <a:srgbClr val="BFBFBF"/>
                </a:solidFill>
                <a:uFill>
                  <a:solidFill>
                    <a:srgbClr val="FFFFFF"/>
                  </a:solidFill>
                </a:uFill>
                <a:latin typeface="Georgia"/>
                <a:ea typeface="DejaVu Sans"/>
              </a:rPr>
              <a:t>4</a:t>
            </a:fld>
            <a:endParaRPr lang="en-US" sz="1800" b="0" strike="noStrike" spc="-1">
              <a:solidFill>
                <a:srgbClr val="000000"/>
              </a:solidFill>
              <a:uFill>
                <a:solidFill>
                  <a:srgbClr val="FFFFFF"/>
                </a:solidFill>
              </a:uFill>
              <a:latin typeface="Arial"/>
            </a:endParaRPr>
          </a:p>
        </p:txBody>
      </p:sp>
      <p:sp>
        <p:nvSpPr>
          <p:cNvPr id="158"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u-RU" sz="2800" b="1" cap="all" spc="296" dirty="0" smtClean="0">
                <a:solidFill>
                  <a:srgbClr val="008000"/>
                </a:solidFill>
                <a:uFill>
                  <a:solidFill>
                    <a:srgbClr val="FFFFFF"/>
                  </a:solidFill>
                </a:uFill>
                <a:latin typeface="Calibri"/>
              </a:rPr>
              <a:t>Бросание исключения</a:t>
            </a:r>
            <a:endParaRPr lang="en-US"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8310339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457200" y="1268640"/>
            <a:ext cx="8279280" cy="100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just">
              <a:lnSpc>
                <a:spcPct val="100000"/>
              </a:lnSpc>
              <a:buClr>
                <a:srgbClr val="000000"/>
              </a:buClr>
            </a:pPr>
            <a:r>
              <a:rPr lang="en-US" sz="2200" b="0" i="1" strike="noStrike" spc="-1" dirty="0" err="1">
                <a:solidFill>
                  <a:srgbClr val="000000"/>
                </a:solidFill>
                <a:uFill>
                  <a:solidFill>
                    <a:srgbClr val="FFFFFF"/>
                  </a:solidFill>
                </a:uFill>
                <a:ea typeface="DejaVu Sans"/>
              </a:rPr>
              <a:t>Стек</a:t>
            </a:r>
            <a:r>
              <a:rPr lang="en-US" sz="2200" b="0" i="1" strike="noStrike" spc="-1" dirty="0">
                <a:solidFill>
                  <a:srgbClr val="000000"/>
                </a:solidFill>
                <a:uFill>
                  <a:solidFill>
                    <a:srgbClr val="FFFFFF"/>
                  </a:solidFill>
                </a:uFill>
                <a:ea typeface="DejaVu Sans"/>
              </a:rPr>
              <a:t> </a:t>
            </a:r>
            <a:r>
              <a:rPr lang="en-US" sz="2200" b="0" i="1" strike="noStrike" spc="-1" dirty="0" err="1">
                <a:solidFill>
                  <a:srgbClr val="000000"/>
                </a:solidFill>
                <a:uFill>
                  <a:solidFill>
                    <a:srgbClr val="FFFFFF"/>
                  </a:solidFill>
                </a:uFill>
                <a:ea typeface="DejaVu Sans"/>
              </a:rPr>
              <a:t>вызовов</a:t>
            </a:r>
            <a:r>
              <a:rPr lang="en-US" sz="2200" b="0" i="1" strike="noStrike" spc="-1" dirty="0">
                <a:solidFill>
                  <a:srgbClr val="000000"/>
                </a:solidFill>
                <a:uFill>
                  <a:solidFill>
                    <a:srgbClr val="FFFFFF"/>
                  </a:solidFill>
                </a:uFill>
                <a:ea typeface="DejaVu Sans"/>
              </a:rPr>
              <a:t> </a:t>
            </a:r>
            <a:r>
              <a:rPr lang="en-US" sz="2200" b="0" i="1" strike="noStrike" spc="-1" dirty="0" err="1">
                <a:solidFill>
                  <a:srgbClr val="000000"/>
                </a:solidFill>
                <a:uFill>
                  <a:solidFill>
                    <a:srgbClr val="FFFFFF"/>
                  </a:solidFill>
                </a:uFill>
                <a:ea typeface="DejaVu Sans"/>
              </a:rPr>
              <a:t>методов</a:t>
            </a:r>
            <a:r>
              <a:rPr lang="en-US" sz="2200" b="0" i="1" strike="noStrike" spc="-1" dirty="0">
                <a:solidFill>
                  <a:srgbClr val="000000"/>
                </a:solidFill>
                <a:uFill>
                  <a:solidFill>
                    <a:srgbClr val="FFFFFF"/>
                  </a:solidFill>
                </a:uFill>
                <a:ea typeface="DejaVu Sans"/>
              </a:rPr>
              <a:t> (call stack) </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цепочка</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методов</a:t>
            </a:r>
            <a:r>
              <a:rPr lang="en-US" sz="2200" b="0" strike="noStrike" spc="-1" dirty="0">
                <a:solidFill>
                  <a:srgbClr val="000000"/>
                </a:solidFill>
                <a:uFill>
                  <a:solidFill>
                    <a:srgbClr val="FFFFFF"/>
                  </a:solidFill>
                </a:uFill>
                <a:ea typeface="DejaVu Sans"/>
              </a:rPr>
              <a:t>, </a:t>
            </a:r>
            <a:r>
              <a:rPr lang="en-US" sz="2200" b="0" strike="noStrike" spc="-1" dirty="0" err="1" smtClean="0">
                <a:solidFill>
                  <a:srgbClr val="000000"/>
                </a:solidFill>
                <a:uFill>
                  <a:solidFill>
                    <a:srgbClr val="FFFFFF"/>
                  </a:solidFill>
                </a:uFill>
                <a:ea typeface="DejaVu Sans"/>
              </a:rPr>
              <a:t>приводящая</a:t>
            </a:r>
            <a:r>
              <a:rPr lang="en-US" sz="2200" b="0" strike="noStrike" spc="-1" dirty="0" smtClean="0">
                <a:solidFill>
                  <a:srgbClr val="000000"/>
                </a:solidFill>
                <a:uFill>
                  <a:solidFill>
                    <a:srgbClr val="FFFFFF"/>
                  </a:solidFill>
                </a:uFill>
                <a:ea typeface="DejaVu Sans"/>
              </a:rPr>
              <a:t> </a:t>
            </a:r>
            <a:r>
              <a:rPr lang="en-US" sz="2200" b="0" strike="noStrike" spc="-1" dirty="0">
                <a:solidFill>
                  <a:srgbClr val="000000"/>
                </a:solidFill>
                <a:uFill>
                  <a:solidFill>
                    <a:srgbClr val="FFFFFF"/>
                  </a:solidFill>
                </a:uFill>
                <a:ea typeface="DejaVu Sans"/>
              </a:rPr>
              <a:t>к </a:t>
            </a:r>
            <a:r>
              <a:rPr lang="en-US" sz="2200" b="0" strike="noStrike" spc="-1" dirty="0" err="1">
                <a:solidFill>
                  <a:srgbClr val="000000"/>
                </a:solidFill>
                <a:uFill>
                  <a:solidFill>
                    <a:srgbClr val="FFFFFF"/>
                  </a:solidFill>
                </a:uFill>
                <a:ea typeface="DejaVu Sans"/>
              </a:rPr>
              <a:t>вызову</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конкретного</a:t>
            </a:r>
            <a:r>
              <a:rPr lang="en-US" sz="2200" b="0" strike="noStrike" spc="-1" dirty="0">
                <a:solidFill>
                  <a:srgbClr val="000000"/>
                </a:solidFill>
                <a:uFill>
                  <a:solidFill>
                    <a:srgbClr val="FFFFFF"/>
                  </a:solidFill>
                </a:uFill>
                <a:ea typeface="DejaVu Sans"/>
              </a:rPr>
              <a:t> </a:t>
            </a:r>
            <a:r>
              <a:rPr lang="en-US" sz="2200" b="0" strike="noStrike" spc="-1" dirty="0" err="1">
                <a:solidFill>
                  <a:srgbClr val="000000"/>
                </a:solidFill>
                <a:uFill>
                  <a:solidFill>
                    <a:srgbClr val="FFFFFF"/>
                  </a:solidFill>
                </a:uFill>
                <a:ea typeface="DejaVu Sans"/>
              </a:rPr>
              <a:t>метода</a:t>
            </a:r>
            <a:r>
              <a:rPr lang="en-US" sz="2200" b="0" strike="noStrike" spc="-1" dirty="0">
                <a:solidFill>
                  <a:srgbClr val="000000"/>
                </a:solidFill>
                <a:uFill>
                  <a:solidFill>
                    <a:srgbClr val="FFFFFF"/>
                  </a:solidFill>
                </a:uFill>
                <a:ea typeface="DejaVu Sans"/>
              </a:rPr>
              <a:t>.</a:t>
            </a:r>
            <a:endParaRPr lang="en-US" sz="2200" b="0" strike="noStrike" spc="-1" dirty="0">
              <a:solidFill>
                <a:srgbClr val="000000"/>
              </a:solidFill>
              <a:uFill>
                <a:solidFill>
                  <a:srgbClr val="FFFFFF"/>
                </a:solidFill>
              </a:uFil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62"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D33101-4856-43D2-9C14-098A7214616B}" type="slidenum">
              <a:rPr lang="en-US" sz="1000" b="0" strike="noStrike" spc="-1">
                <a:solidFill>
                  <a:srgbClr val="BFBFBF"/>
                </a:solidFill>
                <a:uFill>
                  <a:solidFill>
                    <a:srgbClr val="FFFFFF"/>
                  </a:solidFill>
                </a:uFill>
                <a:latin typeface="Georgia"/>
                <a:ea typeface="DejaVu Sans"/>
              </a:rPr>
              <a:t>5</a:t>
            </a:fld>
            <a:endParaRPr lang="en-US" sz="1800" b="0" strike="noStrike" spc="-1">
              <a:solidFill>
                <a:srgbClr val="000000"/>
              </a:solidFill>
              <a:uFill>
                <a:solidFill>
                  <a:srgbClr val="FFFFFF"/>
                </a:solidFill>
              </a:uFill>
              <a:latin typeface="Arial"/>
            </a:endParaRPr>
          </a:p>
        </p:txBody>
      </p:sp>
      <p:sp>
        <p:nvSpPr>
          <p:cNvPr id="163"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стек</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вызовов</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методов</a:t>
            </a:r>
            <a:endParaRPr lang="en-US" sz="2800" b="0" strike="noStrike" spc="-1" dirty="0">
              <a:solidFill>
                <a:srgbClr val="000000"/>
              </a:solidFill>
              <a:uFill>
                <a:solidFill>
                  <a:srgbClr val="FFFFFF"/>
                </a:solidFill>
              </a:uFill>
              <a:latin typeface="Aria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370" y="2636912"/>
            <a:ext cx="4743450" cy="28003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CustomShape 2"/>
          <p:cNvSpPr/>
          <p:nvPr/>
        </p:nvSpPr>
        <p:spPr>
          <a:xfrm>
            <a:off x="323528" y="836712"/>
            <a:ext cx="8640112" cy="27359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Arial"/>
              <a:buChar char="•"/>
            </a:pPr>
            <a:r>
              <a:rPr lang="en-US" sz="2000" b="0" i="1" strike="noStrike" spc="-1" dirty="0" err="1">
                <a:solidFill>
                  <a:srgbClr val="000000"/>
                </a:solidFill>
                <a:uFill>
                  <a:solidFill>
                    <a:srgbClr val="FFFFFF"/>
                  </a:solidFill>
                </a:uFill>
                <a:ea typeface="DejaVu Sans"/>
              </a:rPr>
              <a:t>Обработчик</a:t>
            </a:r>
            <a:r>
              <a:rPr lang="en-US" sz="2000" b="0" i="1" strike="noStrike" spc="-1" dirty="0">
                <a:solidFill>
                  <a:srgbClr val="000000"/>
                </a:solidFill>
                <a:uFill>
                  <a:solidFill>
                    <a:srgbClr val="FFFFFF"/>
                  </a:solidFill>
                </a:uFill>
                <a:ea typeface="DejaVu Sans"/>
              </a:rPr>
              <a:t> </a:t>
            </a:r>
            <a:r>
              <a:rPr lang="en-US" sz="2000" b="0" i="1" strike="noStrike" spc="-1" dirty="0" err="1">
                <a:solidFill>
                  <a:srgbClr val="000000"/>
                </a:solidFill>
                <a:uFill>
                  <a:solidFill>
                    <a:srgbClr val="FFFFFF"/>
                  </a:solidFill>
                </a:uFill>
                <a:ea typeface="DejaVu Sans"/>
              </a:rPr>
              <a:t>исключения</a:t>
            </a:r>
            <a:r>
              <a:rPr lang="en-US" sz="2000" b="0" i="1" strike="noStrike" spc="-1" dirty="0">
                <a:solidFill>
                  <a:srgbClr val="000000"/>
                </a:solidFill>
                <a:uFill>
                  <a:solidFill>
                    <a:srgbClr val="FFFFFF"/>
                  </a:solidFill>
                </a:uFill>
                <a:ea typeface="DejaVu Sans"/>
              </a:rPr>
              <a:t> </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блок</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кода</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который</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может</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его</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обработать</a:t>
            </a:r>
            <a:r>
              <a:rPr lang="en-US" sz="2000" b="0" strike="noStrike" spc="-1" dirty="0" smtClean="0">
                <a:solidFill>
                  <a:srgbClr val="000000"/>
                </a:solidFill>
                <a:uFill>
                  <a:solidFill>
                    <a:srgbClr val="FFFFFF"/>
                  </a:solidFill>
                </a:uFill>
                <a:ea typeface="DejaVu Sans"/>
              </a:rPr>
              <a:t>.</a:t>
            </a:r>
            <a:endParaRPr lang="ru-RU" sz="2000" b="0" strike="noStrike" spc="-1" dirty="0" smtClean="0">
              <a:solidFill>
                <a:srgbClr val="000000"/>
              </a:solidFill>
              <a:uFill>
                <a:solidFill>
                  <a:srgbClr val="FFFFFF"/>
                </a:solidFill>
              </a:uFill>
              <a:ea typeface="DejaVu Sans"/>
            </a:endParaRPr>
          </a:p>
          <a:p>
            <a:pPr marL="343080" indent="-342360" algn="just">
              <a:lnSpc>
                <a:spcPct val="100000"/>
              </a:lnSpc>
              <a:buClr>
                <a:srgbClr val="000000"/>
              </a:buClr>
              <a:buFont typeface="Arial"/>
              <a:buChar char="•"/>
            </a:pPr>
            <a:endParaRPr lang="en-US" sz="2000" b="0" strike="noStrike" spc="-1" dirty="0">
              <a:solidFill>
                <a:srgbClr val="000000"/>
              </a:solidFill>
              <a:uFill>
                <a:solidFill>
                  <a:srgbClr val="FFFFFF"/>
                </a:solidFill>
              </a:uFill>
            </a:endParaRPr>
          </a:p>
          <a:p>
            <a:pPr marL="343080" indent="-342360" algn="just">
              <a:lnSpc>
                <a:spcPct val="100000"/>
              </a:lnSpc>
              <a:buClr>
                <a:srgbClr val="000000"/>
              </a:buClr>
              <a:buFont typeface="Arial"/>
              <a:buChar char="•"/>
            </a:pPr>
            <a:r>
              <a:rPr lang="en-US" sz="2000" b="0" strike="noStrike" spc="-1" dirty="0" err="1">
                <a:solidFill>
                  <a:srgbClr val="000000"/>
                </a:solidFill>
                <a:uFill>
                  <a:solidFill>
                    <a:srgbClr val="FFFFFF"/>
                  </a:solidFill>
                </a:uFill>
                <a:ea typeface="DejaVu Sans"/>
              </a:rPr>
              <a:t>Выбор</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подходящего</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обработчика</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происходит</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исходя</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из</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типа</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объекта</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исключения</a:t>
            </a:r>
            <a:r>
              <a:rPr lang="en-US" sz="2000" b="0" strike="noStrike" spc="-1" dirty="0" smtClean="0">
                <a:solidFill>
                  <a:srgbClr val="000000"/>
                </a:solidFill>
                <a:uFill>
                  <a:solidFill>
                    <a:srgbClr val="FFFFFF"/>
                  </a:solidFill>
                </a:uFill>
                <a:ea typeface="DejaVu Sans"/>
              </a:rPr>
              <a:t>.</a:t>
            </a:r>
            <a:endParaRPr lang="ru-RU" sz="2000" b="0" strike="noStrike" spc="-1" dirty="0" smtClean="0">
              <a:solidFill>
                <a:srgbClr val="000000"/>
              </a:solidFill>
              <a:uFill>
                <a:solidFill>
                  <a:srgbClr val="FFFFFF"/>
                </a:solidFill>
              </a:uFill>
              <a:ea typeface="DejaVu Sans"/>
            </a:endParaRPr>
          </a:p>
          <a:p>
            <a:pPr marL="343080" indent="-342360" algn="just">
              <a:lnSpc>
                <a:spcPct val="100000"/>
              </a:lnSpc>
              <a:buClr>
                <a:srgbClr val="000000"/>
              </a:buClr>
              <a:buFont typeface="Arial"/>
              <a:buChar char="•"/>
            </a:pPr>
            <a:endParaRPr lang="ru-RU" sz="2000" b="0" strike="noStrike" spc="-1" dirty="0" smtClean="0">
              <a:solidFill>
                <a:srgbClr val="000000"/>
              </a:solidFill>
              <a:uFill>
                <a:solidFill>
                  <a:srgbClr val="FFFFFF"/>
                </a:solidFill>
              </a:uFill>
              <a:ea typeface="DejaVu Sans"/>
            </a:endParaRPr>
          </a:p>
          <a:p>
            <a:pPr marL="343080" indent="-342360" algn="just">
              <a:lnSpc>
                <a:spcPct val="100000"/>
              </a:lnSpc>
              <a:buClr>
                <a:srgbClr val="000000"/>
              </a:buClr>
              <a:buFont typeface="Arial"/>
              <a:buChar char="•"/>
            </a:pPr>
            <a:r>
              <a:rPr lang="en-US" sz="2000" b="0" strike="noStrike" spc="-1" dirty="0" err="1" smtClean="0">
                <a:solidFill>
                  <a:srgbClr val="000000"/>
                </a:solidFill>
                <a:uFill>
                  <a:solidFill>
                    <a:srgbClr val="FFFFFF"/>
                  </a:solidFill>
                </a:uFill>
                <a:ea typeface="DejaVu Sans"/>
              </a:rPr>
              <a:t>Поиск</a:t>
            </a:r>
            <a:r>
              <a:rPr lang="en-US" sz="2000" b="0" strike="noStrike" spc="-1" dirty="0" smtClean="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начинается</a:t>
            </a:r>
            <a:r>
              <a:rPr lang="en-US" sz="2000" b="0" strike="noStrike" spc="-1" dirty="0">
                <a:solidFill>
                  <a:srgbClr val="000000"/>
                </a:solidFill>
                <a:uFill>
                  <a:solidFill>
                    <a:srgbClr val="FFFFFF"/>
                  </a:solidFill>
                </a:uFill>
                <a:ea typeface="DejaVu Sans"/>
              </a:rPr>
              <a:t> с </a:t>
            </a:r>
            <a:r>
              <a:rPr lang="en-US" sz="2000" b="0" strike="noStrike" spc="-1" dirty="0" err="1">
                <a:solidFill>
                  <a:srgbClr val="000000"/>
                </a:solidFill>
                <a:uFill>
                  <a:solidFill>
                    <a:srgbClr val="FFFFFF"/>
                  </a:solidFill>
                </a:uFill>
                <a:ea typeface="DejaVu Sans"/>
              </a:rPr>
              <a:t>метода</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который</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его</a:t>
            </a:r>
            <a:r>
              <a:rPr lang="en-US" sz="2000" b="0" strike="noStrike" spc="-1" dirty="0">
                <a:solidFill>
                  <a:srgbClr val="000000"/>
                </a:solidFill>
                <a:uFill>
                  <a:solidFill>
                    <a:srgbClr val="FFFFFF"/>
                  </a:solidFill>
                </a:uFill>
                <a:ea typeface="DejaVu Sans"/>
              </a:rPr>
              <a:t> </a:t>
            </a:r>
            <a:r>
              <a:rPr lang="en-US" sz="2000" b="0" strike="noStrike" spc="-1" dirty="0" err="1" smtClean="0">
                <a:solidFill>
                  <a:srgbClr val="000000"/>
                </a:solidFill>
                <a:uFill>
                  <a:solidFill>
                    <a:srgbClr val="FFFFFF"/>
                  </a:solidFill>
                </a:uFill>
                <a:ea typeface="DejaVu Sans"/>
              </a:rPr>
              <a:t>бросает</a:t>
            </a:r>
            <a:r>
              <a:rPr lang="ru-RU" sz="2000" b="0" strike="noStrike" spc="-1" dirty="0" smtClean="0">
                <a:solidFill>
                  <a:srgbClr val="000000"/>
                </a:solidFill>
                <a:uFill>
                  <a:solidFill>
                    <a:srgbClr val="FFFFFF"/>
                  </a:solidFill>
                </a:uFill>
                <a:ea typeface="DejaVu Sans"/>
              </a:rPr>
              <a:t>,</a:t>
            </a:r>
            <a:r>
              <a:rPr lang="en-US" sz="2000" b="0" strike="noStrike" spc="-1" dirty="0" smtClean="0">
                <a:solidFill>
                  <a:srgbClr val="000000"/>
                </a:solidFill>
                <a:uFill>
                  <a:solidFill>
                    <a:srgbClr val="FFFFFF"/>
                  </a:solidFill>
                </a:uFill>
                <a:ea typeface="DejaVu Sans"/>
              </a:rPr>
              <a:t> </a:t>
            </a:r>
            <a:r>
              <a:rPr lang="en-US" sz="2000" b="0" strike="noStrike" spc="-1" dirty="0">
                <a:solidFill>
                  <a:srgbClr val="000000"/>
                </a:solidFill>
                <a:uFill>
                  <a:solidFill>
                    <a:srgbClr val="FFFFFF"/>
                  </a:solidFill>
                </a:uFill>
                <a:ea typeface="DejaVu Sans"/>
              </a:rPr>
              <a:t>и </a:t>
            </a:r>
            <a:r>
              <a:rPr lang="en-US" sz="2000" b="0" strike="noStrike" spc="-1" dirty="0" err="1">
                <a:solidFill>
                  <a:srgbClr val="000000"/>
                </a:solidFill>
                <a:uFill>
                  <a:solidFill>
                    <a:srgbClr val="FFFFFF"/>
                  </a:solidFill>
                </a:uFill>
                <a:ea typeface="DejaVu Sans"/>
              </a:rPr>
              <a:t>далее</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по</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стеку</a:t>
            </a:r>
            <a:r>
              <a:rPr lang="en-US" sz="2000" b="0" strike="noStrike" spc="-1" dirty="0">
                <a:solidFill>
                  <a:srgbClr val="000000"/>
                </a:solidFill>
                <a:uFill>
                  <a:solidFill>
                    <a:srgbClr val="FFFFFF"/>
                  </a:solidFill>
                </a:uFill>
                <a:ea typeface="DejaVu Sans"/>
              </a:rPr>
              <a:t> </a:t>
            </a:r>
            <a:r>
              <a:rPr lang="en-US" sz="2000" b="0" strike="noStrike" spc="-1" dirty="0" err="1">
                <a:solidFill>
                  <a:srgbClr val="000000"/>
                </a:solidFill>
                <a:uFill>
                  <a:solidFill>
                    <a:srgbClr val="FFFFFF"/>
                  </a:solidFill>
                </a:uFill>
                <a:ea typeface="DejaVu Sans"/>
              </a:rPr>
              <a:t>вызовов</a:t>
            </a:r>
            <a:r>
              <a:rPr lang="en-US" sz="2000" b="0" strike="noStrike" spc="-1" dirty="0">
                <a:solidFill>
                  <a:srgbClr val="000000"/>
                </a:solidFill>
                <a:uFill>
                  <a:solidFill>
                    <a:srgbClr val="FFFFFF"/>
                  </a:solidFill>
                </a:uFill>
                <a:ea typeface="DejaVu Sans"/>
              </a:rPr>
              <a:t> в </a:t>
            </a:r>
            <a:r>
              <a:rPr lang="en-US" sz="2000" b="0" strike="noStrike" spc="-1" dirty="0" err="1">
                <a:solidFill>
                  <a:srgbClr val="000000"/>
                </a:solidFill>
                <a:uFill>
                  <a:solidFill>
                    <a:srgbClr val="FFFFFF"/>
                  </a:solidFill>
                </a:uFill>
                <a:ea typeface="DejaVu Sans"/>
              </a:rPr>
              <a:t>обратном</a:t>
            </a:r>
            <a:r>
              <a:rPr lang="en-US" sz="2000" b="0" strike="noStrike" spc="-1" dirty="0">
                <a:solidFill>
                  <a:srgbClr val="000000"/>
                </a:solidFill>
                <a:uFill>
                  <a:solidFill>
                    <a:srgbClr val="FFFFFF"/>
                  </a:solidFill>
                </a:uFill>
                <a:ea typeface="DejaVu Sans"/>
              </a:rPr>
              <a:t> </a:t>
            </a:r>
            <a:r>
              <a:rPr lang="en-US" sz="2000" b="0" strike="noStrike" spc="-1" dirty="0" err="1" smtClean="0">
                <a:solidFill>
                  <a:srgbClr val="000000"/>
                </a:solidFill>
                <a:uFill>
                  <a:solidFill>
                    <a:srgbClr val="FFFFFF"/>
                  </a:solidFill>
                </a:uFill>
                <a:ea typeface="DejaVu Sans"/>
              </a:rPr>
              <a:t>порядке</a:t>
            </a:r>
            <a:r>
              <a:rPr lang="en-US" sz="2000" b="0" strike="noStrike" spc="-1" dirty="0" smtClean="0">
                <a:solidFill>
                  <a:srgbClr val="000000"/>
                </a:solidFill>
                <a:uFill>
                  <a:solidFill>
                    <a:srgbClr val="FFFFFF"/>
                  </a:solidFill>
                </a:uFill>
                <a:ea typeface="DejaVu Sans"/>
              </a:rPr>
              <a:t>.</a:t>
            </a:r>
            <a:r>
              <a:rPr lang="ru-RU" sz="2000" b="0" strike="noStrike" spc="-1" dirty="0" smtClean="0">
                <a:solidFill>
                  <a:srgbClr val="000000"/>
                </a:solidFill>
                <a:uFill>
                  <a:solidFill>
                    <a:srgbClr val="FFFFFF"/>
                  </a:solidFill>
                </a:uFill>
                <a:ea typeface="DejaVu Sans"/>
              </a:rPr>
              <a:t> Если обработчик не будет найден, программа завершится.</a:t>
            </a:r>
            <a:endParaRPr lang="en-US" sz="2000" b="0" strike="noStrike" spc="-1" dirty="0">
              <a:solidFill>
                <a:srgbClr val="000000"/>
              </a:solidFill>
              <a:uFill>
                <a:solidFill>
                  <a:srgbClr val="FFFFFF"/>
                </a:solidFill>
              </a:uFill>
            </a:endParaRPr>
          </a:p>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167" name="CustomShape 3"/>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2D0880A-BCF5-4B39-8F52-B76A29E586C8}" type="slidenum">
              <a:rPr lang="en-US" sz="1000" b="0" strike="noStrike" spc="-1">
                <a:solidFill>
                  <a:srgbClr val="BFBFBF"/>
                </a:solidFill>
                <a:uFill>
                  <a:solidFill>
                    <a:srgbClr val="FFFFFF"/>
                  </a:solidFill>
                </a:uFill>
                <a:latin typeface="Georgia"/>
                <a:ea typeface="DejaVu Sans"/>
              </a:rPr>
              <a:t>6</a:t>
            </a:fld>
            <a:endParaRPr lang="en-US" sz="1800" b="0" strike="noStrike" spc="-1">
              <a:solidFill>
                <a:srgbClr val="000000"/>
              </a:solidFill>
              <a:uFill>
                <a:solidFill>
                  <a:srgbClr val="FFFFFF"/>
                </a:solidFill>
              </a:uFill>
              <a:latin typeface="Arial"/>
            </a:endParaRPr>
          </a:p>
        </p:txBody>
      </p:sp>
      <p:sp>
        <p:nvSpPr>
          <p:cNvPr id="168" name="CustomShape 4"/>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err="1">
                <a:solidFill>
                  <a:srgbClr val="008000"/>
                </a:solidFill>
                <a:uFill>
                  <a:solidFill>
                    <a:srgbClr val="FFFFFF"/>
                  </a:solidFill>
                </a:uFill>
                <a:latin typeface="Calibri"/>
                <a:ea typeface="DejaVu Sans"/>
              </a:rPr>
              <a:t>Обработчик</a:t>
            </a:r>
            <a:r>
              <a:rPr lang="en-US" sz="2800" b="1" strike="noStrike" cap="all" spc="296" dirty="0">
                <a:solidFill>
                  <a:srgbClr val="008000"/>
                </a:solidFill>
                <a:uFill>
                  <a:solidFill>
                    <a:srgbClr val="FFFFFF"/>
                  </a:solidFill>
                </a:uFill>
                <a:latin typeface="Calibri"/>
                <a:ea typeface="DejaVu Sans"/>
              </a:rPr>
              <a:t> </a:t>
            </a:r>
            <a:r>
              <a:rPr lang="en-US" sz="2800" b="1" strike="noStrike" cap="all" spc="296" dirty="0" err="1">
                <a:solidFill>
                  <a:srgbClr val="008000"/>
                </a:solidFill>
                <a:uFill>
                  <a:solidFill>
                    <a:srgbClr val="FFFFFF"/>
                  </a:solidFill>
                </a:uFill>
                <a:latin typeface="Calibri"/>
                <a:ea typeface="DejaVu Sans"/>
              </a:rPr>
              <a:t>исключений</a:t>
            </a:r>
            <a:endParaRPr lang="en-US" sz="2800" b="0" strike="noStrike" spc="-1" dirty="0">
              <a:solidFill>
                <a:srgbClr val="000000"/>
              </a:solidFill>
              <a:uFill>
                <a:solidFill>
                  <a:srgbClr val="FFFFFF"/>
                </a:solidFill>
              </a:uFill>
              <a:latin typeface="Aria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92" y="3945330"/>
            <a:ext cx="7991475" cy="28003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632E92-2BD0-40AA-877D-345A78BBD554}" type="slidenum">
              <a:rPr lang="en-US" sz="1000" b="0" strike="noStrike" spc="-1">
                <a:solidFill>
                  <a:srgbClr val="BFBFBF"/>
                </a:solidFill>
                <a:uFill>
                  <a:solidFill>
                    <a:srgbClr val="FFFFFF"/>
                  </a:solidFill>
                </a:uFill>
                <a:latin typeface="Georgia"/>
                <a:ea typeface="DejaVu Sans"/>
              </a:rPr>
              <a:t>7</a:t>
            </a:fld>
            <a:endParaRPr lang="en-US" sz="1800" b="0" strike="noStrike" spc="-1">
              <a:solidFill>
                <a:srgbClr val="000000"/>
              </a:solidFill>
              <a:uFill>
                <a:solidFill>
                  <a:srgbClr val="FFFFFF"/>
                </a:solidFill>
              </a:uFill>
              <a:latin typeface="Arial"/>
            </a:endParaRPr>
          </a:p>
        </p:txBody>
      </p:sp>
      <p:sp>
        <p:nvSpPr>
          <p:cNvPr id="175"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ВИДЫ ИСКЛЮЧЕНИЙ</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323880" y="1238087"/>
            <a:ext cx="8712120" cy="1446550"/>
          </a:xfrm>
          <a:prstGeom prst="rect">
            <a:avLst/>
          </a:prstGeom>
          <a:noFill/>
        </p:spPr>
        <p:txBody>
          <a:bodyPr wrap="square" rtlCol="0">
            <a:spAutoFit/>
          </a:bodyPr>
          <a:lstStyle/>
          <a:p>
            <a:pPr marL="285750" indent="-285750" algn="just">
              <a:buFont typeface="Arial" panose="020B0604020202020204" pitchFamily="34" charset="0"/>
              <a:buChar char="•"/>
            </a:pPr>
            <a:r>
              <a:rPr lang="ru-RU" sz="2200" b="1" dirty="0" smtClean="0"/>
              <a:t>Проверяемые</a:t>
            </a:r>
          </a:p>
          <a:p>
            <a:pPr marL="742950" lvl="1" indent="-285750" algn="just">
              <a:buFont typeface="Arial" panose="020B0604020202020204" pitchFamily="34" charset="0"/>
              <a:buChar char="•"/>
            </a:pPr>
            <a:r>
              <a:rPr lang="ru-RU" sz="2200" dirty="0" smtClean="0"/>
              <a:t>ожидаемые;</a:t>
            </a:r>
          </a:p>
          <a:p>
            <a:pPr marL="742950" lvl="1" indent="-285750" algn="just">
              <a:buFont typeface="Arial" panose="020B0604020202020204" pitchFamily="34" charset="0"/>
              <a:buChar char="•"/>
            </a:pPr>
            <a:r>
              <a:rPr lang="ru-RU" sz="2200" dirty="0" smtClean="0"/>
              <a:t>внутренние;</a:t>
            </a:r>
          </a:p>
          <a:p>
            <a:pPr marL="742950" lvl="1" indent="-285750" algn="just">
              <a:buFont typeface="Arial" panose="020B0604020202020204" pitchFamily="34" charset="0"/>
              <a:buChar char="•"/>
            </a:pPr>
            <a:r>
              <a:rPr lang="ru-RU" sz="2200" dirty="0" smtClean="0"/>
              <a:t>нормальная работа может быть восстановлена.</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632E92-2BD0-40AA-877D-345A78BBD554}" type="slidenum">
              <a:rPr lang="en-US" sz="1000" b="0" strike="noStrike" spc="-1">
                <a:solidFill>
                  <a:srgbClr val="BFBFBF"/>
                </a:solidFill>
                <a:uFill>
                  <a:solidFill>
                    <a:srgbClr val="FFFFFF"/>
                  </a:solidFill>
                </a:uFill>
                <a:latin typeface="Georgia"/>
                <a:ea typeface="DejaVu Sans"/>
              </a:rPr>
              <a:t>8</a:t>
            </a:fld>
            <a:endParaRPr lang="en-US" sz="1800" b="0" strike="noStrike" spc="-1">
              <a:solidFill>
                <a:srgbClr val="000000"/>
              </a:solidFill>
              <a:uFill>
                <a:solidFill>
                  <a:srgbClr val="FFFFFF"/>
                </a:solidFill>
              </a:uFill>
              <a:latin typeface="Arial"/>
            </a:endParaRPr>
          </a:p>
        </p:txBody>
      </p:sp>
      <p:sp>
        <p:nvSpPr>
          <p:cNvPr id="175"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ВИДЫ ИСКЛЮЧЕНИЙ</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323880" y="1238087"/>
            <a:ext cx="8712120" cy="3477875"/>
          </a:xfrm>
          <a:prstGeom prst="rect">
            <a:avLst/>
          </a:prstGeom>
          <a:noFill/>
        </p:spPr>
        <p:txBody>
          <a:bodyPr wrap="square" rtlCol="0">
            <a:spAutoFit/>
          </a:bodyPr>
          <a:lstStyle/>
          <a:p>
            <a:pPr marL="285750" indent="-285750" algn="just">
              <a:buFont typeface="Arial" panose="020B0604020202020204" pitchFamily="34" charset="0"/>
              <a:buChar char="•"/>
            </a:pPr>
            <a:r>
              <a:rPr lang="ru-RU" sz="2200" b="1" dirty="0" smtClean="0"/>
              <a:t>Проверяемые</a:t>
            </a:r>
          </a:p>
          <a:p>
            <a:pPr marL="742950" lvl="1" indent="-285750" algn="just">
              <a:buFont typeface="Arial" panose="020B0604020202020204" pitchFamily="34" charset="0"/>
              <a:buChar char="•"/>
            </a:pPr>
            <a:r>
              <a:rPr lang="ru-RU" sz="2200" dirty="0" smtClean="0"/>
              <a:t>ожидаемые;</a:t>
            </a:r>
          </a:p>
          <a:p>
            <a:pPr marL="742950" lvl="1" indent="-285750" algn="just">
              <a:buFont typeface="Arial" panose="020B0604020202020204" pitchFamily="34" charset="0"/>
              <a:buChar char="•"/>
            </a:pPr>
            <a:r>
              <a:rPr lang="ru-RU" sz="2200" dirty="0" smtClean="0"/>
              <a:t>внутренние;</a:t>
            </a:r>
          </a:p>
          <a:p>
            <a:pPr marL="742950" lvl="1" indent="-285750" algn="just">
              <a:buFont typeface="Arial" panose="020B0604020202020204" pitchFamily="34" charset="0"/>
              <a:buChar char="•"/>
            </a:pPr>
            <a:r>
              <a:rPr lang="ru-RU" sz="2200" dirty="0" smtClean="0"/>
              <a:t>нормальная работа может быть восстановлена.</a:t>
            </a:r>
          </a:p>
          <a:p>
            <a:pPr marL="742950" lvl="1"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b="1" dirty="0" smtClean="0"/>
              <a:t>Ошибки</a:t>
            </a:r>
          </a:p>
          <a:p>
            <a:pPr marL="742950" lvl="1" indent="-285750" algn="just">
              <a:buFont typeface="Arial" panose="020B0604020202020204" pitchFamily="34" charset="0"/>
              <a:buChar char="•"/>
            </a:pPr>
            <a:r>
              <a:rPr lang="ru-RU" sz="2200" dirty="0" smtClean="0"/>
              <a:t>неожидаемые;</a:t>
            </a:r>
          </a:p>
          <a:p>
            <a:pPr marL="742950" lvl="1" indent="-285750" algn="just">
              <a:buFont typeface="Arial" panose="020B0604020202020204" pitchFamily="34" charset="0"/>
              <a:buChar char="•"/>
            </a:pPr>
            <a:r>
              <a:rPr lang="ru-RU" sz="2200" dirty="0" smtClean="0"/>
              <a:t>внешние</a:t>
            </a:r>
            <a:r>
              <a:rPr lang="ru-RU" sz="2200" i="1" dirty="0" smtClean="0"/>
              <a:t>;</a:t>
            </a:r>
          </a:p>
          <a:p>
            <a:pPr marL="742950" lvl="1" indent="-285750" algn="just">
              <a:buFont typeface="Arial" panose="020B0604020202020204" pitchFamily="34" charset="0"/>
              <a:buChar char="•"/>
            </a:pPr>
            <a:r>
              <a:rPr lang="ru-RU" sz="2200" dirty="0" smtClean="0"/>
              <a:t>нормальная работа </a:t>
            </a:r>
            <a:r>
              <a:rPr lang="ru-RU" sz="2200" i="1" dirty="0" smtClean="0"/>
              <a:t>не</a:t>
            </a:r>
            <a:r>
              <a:rPr lang="ru-RU" sz="2200" dirty="0" smtClean="0"/>
              <a:t> может быть восстановлена.</a:t>
            </a:r>
          </a:p>
          <a:p>
            <a:pPr marL="285750" indent="-285750" algn="just">
              <a:buFont typeface="Arial" panose="020B0604020202020204" pitchFamily="34" charset="0"/>
              <a:buChar char="•"/>
            </a:pPr>
            <a:endParaRPr lang="ru-RU" sz="2200" dirty="0"/>
          </a:p>
        </p:txBody>
      </p:sp>
    </p:spTree>
    <p:extLst>
      <p:ext uri="{BB962C8B-B14F-4D97-AF65-F5344CB8AC3E}">
        <p14:creationId xmlns:p14="http://schemas.microsoft.com/office/powerpoint/2010/main" val="2950692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788000" y="0"/>
            <a:ext cx="4175640" cy="331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6903000" y="638136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632E92-2BD0-40AA-877D-345A78BBD554}" type="slidenum">
              <a:rPr lang="en-US" sz="1000" b="0" strike="noStrike" spc="-1">
                <a:solidFill>
                  <a:srgbClr val="BFBFBF"/>
                </a:solidFill>
                <a:uFill>
                  <a:solidFill>
                    <a:srgbClr val="FFFFFF"/>
                  </a:solidFill>
                </a:uFill>
                <a:latin typeface="Georgia"/>
                <a:ea typeface="DejaVu Sans"/>
              </a:rPr>
              <a:t>9</a:t>
            </a:fld>
            <a:endParaRPr lang="en-US" sz="1800" b="0" strike="noStrike" spc="-1">
              <a:solidFill>
                <a:srgbClr val="000000"/>
              </a:solidFill>
              <a:uFill>
                <a:solidFill>
                  <a:srgbClr val="FFFFFF"/>
                </a:solidFill>
              </a:uFill>
              <a:latin typeface="Arial"/>
            </a:endParaRPr>
          </a:p>
        </p:txBody>
      </p:sp>
      <p:sp>
        <p:nvSpPr>
          <p:cNvPr id="175" name="CustomShape 3"/>
          <p:cNvSpPr/>
          <p:nvPr/>
        </p:nvSpPr>
        <p:spPr>
          <a:xfrm>
            <a:off x="457200" y="346680"/>
            <a:ext cx="742644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strike="noStrike" cap="all" spc="296" dirty="0">
                <a:solidFill>
                  <a:srgbClr val="008000"/>
                </a:solidFill>
                <a:uFill>
                  <a:solidFill>
                    <a:srgbClr val="FFFFFF"/>
                  </a:solidFill>
                </a:uFill>
                <a:latin typeface="Calibri"/>
                <a:ea typeface="DejaVu Sans"/>
              </a:rPr>
              <a:t>ВИДЫ ИСКЛЮЧЕНИЙ</a:t>
            </a:r>
            <a:endParaRPr lang="en-US" sz="2800" b="0" strike="noStrike" spc="-1" dirty="0">
              <a:solidFill>
                <a:srgbClr val="000000"/>
              </a:solidFill>
              <a:uFill>
                <a:solidFill>
                  <a:srgbClr val="FFFFFF"/>
                </a:solidFill>
              </a:uFill>
              <a:latin typeface="Arial"/>
            </a:endParaRPr>
          </a:p>
        </p:txBody>
      </p:sp>
      <p:sp>
        <p:nvSpPr>
          <p:cNvPr id="2" name="TextBox 1"/>
          <p:cNvSpPr txBox="1"/>
          <p:nvPr/>
        </p:nvSpPr>
        <p:spPr>
          <a:xfrm>
            <a:off x="323880" y="1238087"/>
            <a:ext cx="8712120" cy="5170646"/>
          </a:xfrm>
          <a:prstGeom prst="rect">
            <a:avLst/>
          </a:prstGeom>
          <a:noFill/>
        </p:spPr>
        <p:txBody>
          <a:bodyPr wrap="square" rtlCol="0">
            <a:spAutoFit/>
          </a:bodyPr>
          <a:lstStyle/>
          <a:p>
            <a:pPr marL="285750" indent="-285750" algn="just">
              <a:buFont typeface="Arial" panose="020B0604020202020204" pitchFamily="34" charset="0"/>
              <a:buChar char="•"/>
            </a:pPr>
            <a:r>
              <a:rPr lang="ru-RU" sz="2200" b="1" dirty="0" smtClean="0"/>
              <a:t>Проверяемые</a:t>
            </a:r>
          </a:p>
          <a:p>
            <a:pPr marL="742950" lvl="1" indent="-285750" algn="just">
              <a:buFont typeface="Arial" panose="020B0604020202020204" pitchFamily="34" charset="0"/>
              <a:buChar char="•"/>
            </a:pPr>
            <a:r>
              <a:rPr lang="ru-RU" sz="2200" dirty="0" smtClean="0"/>
              <a:t>ожидаемые;</a:t>
            </a:r>
          </a:p>
          <a:p>
            <a:pPr marL="742950" lvl="1" indent="-285750" algn="just">
              <a:buFont typeface="Arial" panose="020B0604020202020204" pitchFamily="34" charset="0"/>
              <a:buChar char="•"/>
            </a:pPr>
            <a:r>
              <a:rPr lang="ru-RU" sz="2200" dirty="0" smtClean="0"/>
              <a:t>внутренние;</a:t>
            </a:r>
          </a:p>
          <a:p>
            <a:pPr marL="742950" lvl="1" indent="-285750" algn="just">
              <a:buFont typeface="Arial" panose="020B0604020202020204" pitchFamily="34" charset="0"/>
              <a:buChar char="•"/>
            </a:pPr>
            <a:r>
              <a:rPr lang="ru-RU" sz="2200" dirty="0" smtClean="0"/>
              <a:t>нормальная работа может быть восстановлена.</a:t>
            </a:r>
          </a:p>
          <a:p>
            <a:pPr marL="742950" lvl="1"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b="1" dirty="0" smtClean="0"/>
              <a:t>Ошибки</a:t>
            </a:r>
          </a:p>
          <a:p>
            <a:pPr marL="742950" lvl="1" indent="-285750" algn="just">
              <a:buFont typeface="Arial" panose="020B0604020202020204" pitchFamily="34" charset="0"/>
              <a:buChar char="•"/>
            </a:pPr>
            <a:r>
              <a:rPr lang="ru-RU" sz="2200" dirty="0" smtClean="0"/>
              <a:t>неожидаемые;</a:t>
            </a:r>
          </a:p>
          <a:p>
            <a:pPr marL="742950" lvl="1" indent="-285750" algn="just">
              <a:buFont typeface="Arial" panose="020B0604020202020204" pitchFamily="34" charset="0"/>
              <a:buChar char="•"/>
            </a:pPr>
            <a:r>
              <a:rPr lang="ru-RU" sz="2200" dirty="0" smtClean="0"/>
              <a:t>внешние</a:t>
            </a:r>
            <a:r>
              <a:rPr lang="ru-RU" sz="2200" i="1" dirty="0" smtClean="0"/>
              <a:t>;</a:t>
            </a:r>
          </a:p>
          <a:p>
            <a:pPr marL="742950" lvl="1" indent="-285750" algn="just">
              <a:buFont typeface="Arial" panose="020B0604020202020204" pitchFamily="34" charset="0"/>
              <a:buChar char="•"/>
            </a:pPr>
            <a:r>
              <a:rPr lang="ru-RU" sz="2200" dirty="0" smtClean="0"/>
              <a:t>нормальная работа </a:t>
            </a:r>
            <a:r>
              <a:rPr lang="ru-RU" sz="2200" i="1" dirty="0" smtClean="0"/>
              <a:t>не</a:t>
            </a:r>
            <a:r>
              <a:rPr lang="ru-RU" sz="2200" dirty="0" smtClean="0"/>
              <a:t> может быть восстановлена.</a:t>
            </a:r>
          </a:p>
          <a:p>
            <a:pPr marL="742950" lvl="1" indent="-285750" algn="just">
              <a:buFont typeface="Arial" panose="020B0604020202020204" pitchFamily="34" charset="0"/>
              <a:buChar char="•"/>
            </a:pPr>
            <a:endParaRPr lang="ru-RU" sz="2200" dirty="0" smtClean="0"/>
          </a:p>
          <a:p>
            <a:pPr marL="285750" indent="-285750" algn="just">
              <a:buFont typeface="Arial" panose="020B0604020202020204" pitchFamily="34" charset="0"/>
              <a:buChar char="•"/>
            </a:pPr>
            <a:r>
              <a:rPr lang="ru-RU" sz="2200" b="1" dirty="0" smtClean="0"/>
              <a:t>Непроверяемые</a:t>
            </a:r>
          </a:p>
          <a:p>
            <a:pPr marL="742950" lvl="1" indent="-285750" algn="just">
              <a:buFont typeface="Arial" panose="020B0604020202020204" pitchFamily="34" charset="0"/>
              <a:buChar char="•"/>
            </a:pPr>
            <a:r>
              <a:rPr lang="ru-RU" sz="2200" dirty="0" smtClean="0"/>
              <a:t>неожидаемые;</a:t>
            </a:r>
          </a:p>
          <a:p>
            <a:pPr marL="742950" lvl="1" indent="-285750" algn="just">
              <a:buFont typeface="Arial" panose="020B0604020202020204" pitchFamily="34" charset="0"/>
              <a:buChar char="•"/>
            </a:pPr>
            <a:r>
              <a:rPr lang="ru-RU" sz="2200" dirty="0" smtClean="0"/>
              <a:t>внутренние;</a:t>
            </a:r>
          </a:p>
          <a:p>
            <a:pPr marL="742950" lvl="1" indent="-285750" algn="just">
              <a:buFont typeface="Arial" panose="020B0604020202020204" pitchFamily="34" charset="0"/>
              <a:buChar char="•"/>
            </a:pPr>
            <a:r>
              <a:rPr lang="ru-RU" sz="2200" dirty="0" smtClean="0"/>
              <a:t>нормальная работа </a:t>
            </a:r>
            <a:r>
              <a:rPr lang="ru-RU" sz="2200" i="1" dirty="0" smtClean="0"/>
              <a:t>не</a:t>
            </a:r>
            <a:r>
              <a:rPr lang="ru-RU" sz="2200" dirty="0" smtClean="0"/>
              <a:t> может быть восстановлена. </a:t>
            </a:r>
          </a:p>
          <a:p>
            <a:pPr marL="285750" indent="-285750" algn="just">
              <a:buFont typeface="Arial" panose="020B0604020202020204" pitchFamily="34" charset="0"/>
              <a:buChar char="•"/>
            </a:pPr>
            <a:endParaRPr lang="ru-RU" sz="2200" dirty="0"/>
          </a:p>
        </p:txBody>
      </p:sp>
    </p:spTree>
    <p:extLst>
      <p:ext uri="{BB962C8B-B14F-4D97-AF65-F5344CB8AC3E}">
        <p14:creationId xmlns:p14="http://schemas.microsoft.com/office/powerpoint/2010/main" val="34166931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4204</TotalTime>
  <Words>1764</Words>
  <Application>Microsoft Office PowerPoint</Application>
  <PresentationFormat>Экран (4:3)</PresentationFormat>
  <Paragraphs>340</Paragraphs>
  <Slides>30</Slides>
  <Notes>30</Notes>
  <HiddenSlides>0</HiddenSlides>
  <MMClips>0</MMClips>
  <ScaleCrop>false</ScaleCrop>
  <HeadingPairs>
    <vt:vector size="4" baseType="variant">
      <vt:variant>
        <vt:lpstr>Тема</vt:lpstr>
      </vt:variant>
      <vt:variant>
        <vt:i4>3</vt:i4>
      </vt:variant>
      <vt:variant>
        <vt:lpstr>Заголовки слайдов</vt:lpstr>
      </vt:variant>
      <vt:variant>
        <vt:i4>30</vt:i4>
      </vt:variant>
    </vt:vector>
  </HeadingPairs>
  <TitlesOfParts>
    <vt:vector size="33" baseType="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508</cp:revision>
  <cp:lastPrinted>2014-02-05T08:48:13Z</cp:lastPrinted>
  <dcterms:created xsi:type="dcterms:W3CDTF">2014-01-14T11:27:58Z</dcterms:created>
  <dcterms:modified xsi:type="dcterms:W3CDTF">2016-07-25T14:56:52Z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