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0"/>
  </p:notesMasterIdLst>
  <p:handoutMasterIdLst>
    <p:handoutMasterId r:id="rId41"/>
  </p:handoutMasterIdLst>
  <p:sldIdLst>
    <p:sldId id="265" r:id="rId2"/>
    <p:sldId id="267" r:id="rId3"/>
    <p:sldId id="268" r:id="rId4"/>
    <p:sldId id="270" r:id="rId5"/>
    <p:sldId id="269" r:id="rId6"/>
    <p:sldId id="271" r:id="rId7"/>
    <p:sldId id="272" r:id="rId8"/>
    <p:sldId id="273" r:id="rId9"/>
    <p:sldId id="274" r:id="rId10"/>
    <p:sldId id="308" r:id="rId11"/>
    <p:sldId id="289" r:id="rId12"/>
    <p:sldId id="290" r:id="rId13"/>
    <p:sldId id="275" r:id="rId14"/>
    <p:sldId id="286" r:id="rId15"/>
    <p:sldId id="279" r:id="rId16"/>
    <p:sldId id="281" r:id="rId17"/>
    <p:sldId id="291" r:id="rId18"/>
    <p:sldId id="277" r:id="rId19"/>
    <p:sldId id="282" r:id="rId20"/>
    <p:sldId id="283" r:id="rId21"/>
    <p:sldId id="284" r:id="rId22"/>
    <p:sldId id="288" r:id="rId23"/>
    <p:sldId id="298" r:id="rId24"/>
    <p:sldId id="299" r:id="rId25"/>
    <p:sldId id="300" r:id="rId26"/>
    <p:sldId id="301" r:id="rId27"/>
    <p:sldId id="297" r:id="rId28"/>
    <p:sldId id="302" r:id="rId29"/>
    <p:sldId id="305" r:id="rId30"/>
    <p:sldId id="310" r:id="rId31"/>
    <p:sldId id="309" r:id="rId32"/>
    <p:sldId id="311" r:id="rId33"/>
    <p:sldId id="304" r:id="rId34"/>
    <p:sldId id="303" r:id="rId35"/>
    <p:sldId id="312" r:id="rId36"/>
    <p:sldId id="313" r:id="rId37"/>
    <p:sldId id="307" r:id="rId38"/>
    <p:sldId id="295" r:id="rId3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703C"/>
    <a:srgbClr val="72AF2F"/>
    <a:srgbClr val="61A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0" autoAdjust="0"/>
    <p:restoredTop sz="99424" autoAdjust="0"/>
  </p:normalViewPr>
  <p:slideViewPr>
    <p:cSldViewPr>
      <p:cViewPr>
        <p:scale>
          <a:sx n="100" d="100"/>
          <a:sy n="100" d="100"/>
        </p:scale>
        <p:origin x="-1266" y="-396"/>
      </p:cViewPr>
      <p:guideLst>
        <p:guide orient="horz" pos="1620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01.08.2016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01.08.2016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ahabr.ru/post/169869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Classloaders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cap="none" dirty="0" smtClean="0"/>
              <a:t>Полезный </a:t>
            </a:r>
            <a:r>
              <a:rPr lang="en-US" cap="none" dirty="0" err="1" smtClean="0"/>
              <a:t>java.net.URLClassLoader</a:t>
            </a:r>
            <a:endParaRPr lang="ru-RU" cap="none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59582"/>
            <a:ext cx="86409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Загружает файлы по сети или с файловой системы</a:t>
            </a:r>
            <a:endParaRPr lang="ru-RU" sz="24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2199607"/>
            <a:ext cx="7491153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Пути </a:t>
            </a:r>
            <a:r>
              <a:rPr lang="ru-RU" altLang="ru-RU" sz="2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до классов передаются в конструкторе</a:t>
            </a:r>
            <a:endParaRPr kumimoji="0" lang="ru-RU" altLang="ru-RU" sz="22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URLClassLoader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(URL[]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urls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r>
              <a:rPr kumimoji="0" lang="en-US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…}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cap="none" dirty="0" err="1" smtClean="0"/>
              <a:t>java.lang.Classloader</a:t>
            </a:r>
            <a:r>
              <a:rPr lang="en-US" cap="none" dirty="0" smtClean="0"/>
              <a:t> </a:t>
            </a:r>
            <a:r>
              <a:rPr lang="ru-RU" cap="none" dirty="0" smtClean="0"/>
              <a:t>основные методы</a:t>
            </a:r>
            <a:endParaRPr lang="ru-RU" cap="non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0858" y="750059"/>
            <a:ext cx="818685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ClassLoader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loadClass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fullClassN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ru-RU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&lt;?&gt;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defineClass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b,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ClassLoader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getParent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570888" cy="661720"/>
          </a:xfrm>
        </p:spPr>
        <p:txBody>
          <a:bodyPr/>
          <a:lstStyle/>
          <a:p>
            <a:r>
              <a:rPr lang="ru-RU" sz="2000" cap="none" dirty="0" smtClean="0"/>
              <a:t>Какой </a:t>
            </a:r>
            <a:r>
              <a:rPr lang="ru-RU" sz="2000" cap="none" dirty="0" err="1" smtClean="0"/>
              <a:t>класслоадер</a:t>
            </a:r>
            <a:r>
              <a:rPr lang="ru-RU" sz="2000" cap="none" dirty="0" smtClean="0"/>
              <a:t> начинает загрузку класса</a:t>
            </a:r>
            <a:r>
              <a:rPr lang="en-US" sz="2000" cap="none" dirty="0" smtClean="0"/>
              <a:t>?</a:t>
            </a:r>
            <a:endParaRPr lang="ru-RU" sz="2000" cap="none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915566"/>
            <a:ext cx="864852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Равносильно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.getClassLoader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Иерархия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15566"/>
            <a:ext cx="86409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У </a:t>
            </a:r>
            <a:r>
              <a:rPr lang="ru-RU" sz="2200" dirty="0" err="1" smtClean="0"/>
              <a:t>класслоадера</a:t>
            </a:r>
            <a:r>
              <a:rPr lang="ru-RU" sz="2200" dirty="0" smtClean="0"/>
              <a:t> есть родительский </a:t>
            </a:r>
            <a:r>
              <a:rPr lang="ru-RU" sz="2200" dirty="0" err="1" smtClean="0"/>
              <a:t>класслоадер</a:t>
            </a:r>
            <a:r>
              <a:rPr lang="ru-RU" sz="2200" dirty="0" smtClean="0"/>
              <a:t>.</a:t>
            </a:r>
          </a:p>
          <a:p>
            <a:endParaRPr lang="ru-RU" sz="2200" dirty="0"/>
          </a:p>
          <a:p>
            <a:r>
              <a:rPr lang="ru-RU" sz="2200" dirty="0" smtClean="0"/>
              <a:t>У </a:t>
            </a:r>
            <a:r>
              <a:rPr lang="en-US" sz="2200" dirty="0" smtClean="0"/>
              <a:t>System </a:t>
            </a:r>
            <a:r>
              <a:rPr lang="ru-RU" sz="2200" dirty="0" smtClean="0"/>
              <a:t>это </a:t>
            </a:r>
            <a:r>
              <a:rPr lang="en-US" sz="2200" dirty="0" smtClean="0"/>
              <a:t>Extensions.</a:t>
            </a:r>
          </a:p>
          <a:p>
            <a:r>
              <a:rPr lang="ru-RU" sz="2200" dirty="0" smtClean="0"/>
              <a:t>У</a:t>
            </a:r>
            <a:r>
              <a:rPr lang="en-US" sz="2200" dirty="0" smtClean="0"/>
              <a:t> Extensions </a:t>
            </a:r>
            <a:r>
              <a:rPr lang="ru-RU" sz="2200" dirty="0" smtClean="0"/>
              <a:t>это </a:t>
            </a:r>
            <a:r>
              <a:rPr lang="en-US" sz="2200" dirty="0" smtClean="0"/>
              <a:t>Bootstrap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r>
              <a:rPr lang="ru-RU" sz="2200" dirty="0" smtClean="0"/>
              <a:t>У </a:t>
            </a:r>
            <a:r>
              <a:rPr lang="en-US" sz="2200" dirty="0" smtClean="0"/>
              <a:t>Bootstrap </a:t>
            </a:r>
            <a:r>
              <a:rPr lang="ru-RU" sz="2200" dirty="0" smtClean="0"/>
              <a:t>нет родителя.</a:t>
            </a:r>
          </a:p>
        </p:txBody>
      </p:sp>
    </p:spTree>
    <p:extLst>
      <p:ext uri="{BB962C8B-B14F-4D97-AF65-F5344CB8AC3E}">
        <p14:creationId xmlns:p14="http://schemas.microsoft.com/office/powerpoint/2010/main" val="3246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ru-RU" sz="2000" cap="none" dirty="0" smtClean="0"/>
              <a:t>Модель делегирования</a:t>
            </a:r>
            <a:endParaRPr lang="ru-RU" sz="2000" cap="none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131590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61AD3A"/>
                </a:solidFill>
              </a:rPr>
              <a:t>System </a:t>
            </a:r>
            <a:r>
              <a:rPr lang="en-US" sz="3200" b="1" dirty="0" err="1" smtClean="0">
                <a:solidFill>
                  <a:srgbClr val="61AD3A"/>
                </a:solidFill>
              </a:rPr>
              <a:t>classloader</a:t>
            </a:r>
            <a:endParaRPr lang="ru-RU" sz="3200" b="1" dirty="0" smtClean="0">
              <a:solidFill>
                <a:srgbClr val="61AD3A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5496" y="2130991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Extensions</a:t>
            </a:r>
            <a:r>
              <a:rPr lang="ru-RU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classloader</a:t>
            </a:r>
            <a:endParaRPr lang="ru-RU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51520" y="3139103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Bootstrap </a:t>
            </a:r>
            <a:r>
              <a:rPr lang="en-US" sz="3200" b="1" dirty="0" err="1" smtClean="0"/>
              <a:t>classloader</a:t>
            </a:r>
            <a:endParaRPr lang="ru-RU" sz="3200" b="1" dirty="0" smtClean="0"/>
          </a:p>
        </p:txBody>
      </p:sp>
      <p:sp>
        <p:nvSpPr>
          <p:cNvPr id="43" name="Прямоугольник 42"/>
          <p:cNvSpPr/>
          <p:nvPr/>
        </p:nvSpPr>
        <p:spPr>
          <a:xfrm>
            <a:off x="4139952" y="1347614"/>
            <a:ext cx="50040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CL </a:t>
            </a:r>
            <a:r>
              <a:rPr lang="ru-RU" sz="2200" dirty="0" smtClean="0"/>
              <a:t>проверяет, </a:t>
            </a:r>
            <a:r>
              <a:rPr lang="ru-RU" sz="2200" dirty="0"/>
              <a:t>загружал ли он </a:t>
            </a:r>
            <a:r>
              <a:rPr lang="ru-RU" sz="2200" dirty="0" smtClean="0"/>
              <a:t>этот </a:t>
            </a:r>
            <a:r>
              <a:rPr lang="ru-RU" sz="2200" dirty="0"/>
              <a:t>класс. </a:t>
            </a:r>
            <a:endParaRPr lang="ru-RU" sz="2200" dirty="0" smtClean="0"/>
          </a:p>
          <a:p>
            <a:r>
              <a:rPr lang="ru-RU" sz="2200" dirty="0" smtClean="0"/>
              <a:t>Если </a:t>
            </a:r>
            <a:r>
              <a:rPr lang="ru-RU" sz="2200" dirty="0"/>
              <a:t>загружал, возвращает его</a:t>
            </a:r>
            <a:r>
              <a:rPr lang="ru-RU" sz="2200" dirty="0" smtClean="0"/>
              <a:t>.</a:t>
            </a:r>
          </a:p>
          <a:p>
            <a:endParaRPr lang="ru-RU" sz="2200" dirty="0"/>
          </a:p>
          <a:p>
            <a:endParaRPr lang="ru-RU" sz="2200" dirty="0" smtClean="0"/>
          </a:p>
          <a:p>
            <a:r>
              <a:rPr lang="ru-RU" sz="2200" dirty="0" smtClean="0"/>
              <a:t>Иначе делегирует своему родителю.</a:t>
            </a:r>
          </a:p>
          <a:p>
            <a:endParaRPr lang="ru-RU" sz="2000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1691680" y="1788373"/>
            <a:ext cx="0" cy="3513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1691680" y="693747"/>
            <a:ext cx="0" cy="3513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1691680" y="2724477"/>
            <a:ext cx="0" cy="3513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2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ru-RU" sz="2000" cap="none" dirty="0"/>
              <a:t>Модель </a:t>
            </a:r>
            <a:r>
              <a:rPr lang="ru-RU" sz="2000" cap="none" dirty="0" smtClean="0"/>
              <a:t>делегирования</a:t>
            </a:r>
            <a:endParaRPr lang="ru-RU" sz="2000" cap="none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131590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61AD3A"/>
                </a:solidFill>
              </a:rPr>
              <a:t>System </a:t>
            </a:r>
            <a:r>
              <a:rPr lang="en-US" sz="3200" b="1" dirty="0" err="1" smtClean="0">
                <a:solidFill>
                  <a:srgbClr val="61AD3A"/>
                </a:solidFill>
              </a:rPr>
              <a:t>classloader</a:t>
            </a:r>
            <a:endParaRPr lang="ru-RU" sz="3200" b="1" dirty="0" smtClean="0">
              <a:solidFill>
                <a:srgbClr val="61AD3A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2396827" y="777345"/>
            <a:ext cx="0" cy="426253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5496" y="2130991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Extensions</a:t>
            </a:r>
            <a:r>
              <a:rPr lang="ru-RU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classloader</a:t>
            </a:r>
            <a:endParaRPr lang="ru-RU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51520" y="3139103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Bootstrap </a:t>
            </a:r>
            <a:r>
              <a:rPr lang="en-US" sz="3200" b="1" dirty="0" err="1" smtClean="0"/>
              <a:t>classloader</a:t>
            </a:r>
            <a:endParaRPr lang="ru-RU" sz="3200" b="1" dirty="0" smtClean="0"/>
          </a:p>
        </p:txBody>
      </p:sp>
      <p:sp>
        <p:nvSpPr>
          <p:cNvPr id="43" name="Прямоугольник 42"/>
          <p:cNvSpPr/>
          <p:nvPr/>
        </p:nvSpPr>
        <p:spPr>
          <a:xfrm>
            <a:off x="4355976" y="1419622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/>
              <a:t>CL </a:t>
            </a:r>
            <a:r>
              <a:rPr lang="ru-RU" sz="2200" dirty="0" smtClean="0"/>
              <a:t>пытается сам загрузить класс.</a:t>
            </a:r>
          </a:p>
          <a:p>
            <a:endParaRPr lang="ru-RU" sz="2200" dirty="0"/>
          </a:p>
          <a:p>
            <a:endParaRPr lang="ru-RU" sz="2200" dirty="0" smtClean="0"/>
          </a:p>
          <a:p>
            <a:r>
              <a:rPr lang="ru-RU" sz="2200" dirty="0" smtClean="0"/>
              <a:t>Если не получается, делегирует назад своему потомку</a:t>
            </a:r>
          </a:p>
          <a:p>
            <a:endParaRPr lang="ru-RU" sz="20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2396827" y="1707654"/>
            <a:ext cx="0" cy="426253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2411760" y="2715766"/>
            <a:ext cx="0" cy="426253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1691680" y="1788373"/>
            <a:ext cx="0" cy="3513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1691680" y="693747"/>
            <a:ext cx="0" cy="3513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691680" y="2724477"/>
            <a:ext cx="0" cy="3513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ru-RU" sz="2000" cap="none" dirty="0"/>
              <a:t>Модель </a:t>
            </a:r>
            <a:r>
              <a:rPr lang="ru-RU" sz="2000" cap="none" dirty="0" smtClean="0"/>
              <a:t>делегирования</a:t>
            </a:r>
            <a:endParaRPr lang="ru-RU" sz="2000" cap="none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131590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61AD3A"/>
                </a:solidFill>
              </a:rPr>
              <a:t>System </a:t>
            </a:r>
            <a:r>
              <a:rPr lang="en-US" sz="3200" b="1" dirty="0" err="1" smtClean="0">
                <a:solidFill>
                  <a:srgbClr val="61AD3A"/>
                </a:solidFill>
              </a:rPr>
              <a:t>classloader</a:t>
            </a:r>
            <a:endParaRPr lang="ru-RU" sz="3200" b="1" dirty="0" smtClean="0">
              <a:solidFill>
                <a:srgbClr val="61AD3A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5496" y="2130991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Extensions</a:t>
            </a:r>
            <a:r>
              <a:rPr lang="ru-RU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classloader</a:t>
            </a:r>
            <a:endParaRPr lang="ru-RU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51520" y="3139103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Bootstrap </a:t>
            </a:r>
            <a:r>
              <a:rPr lang="en-US" sz="3200" b="1" dirty="0" err="1" smtClean="0"/>
              <a:t>classloader</a:t>
            </a:r>
            <a:endParaRPr lang="ru-RU" sz="3200" b="1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4536504" y="1752367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/>
              <a:t>Если класс не смог быть загружен, </a:t>
            </a:r>
            <a:r>
              <a:rPr lang="ru-RU" sz="2000" dirty="0"/>
              <a:t>к</a:t>
            </a:r>
            <a:r>
              <a:rPr lang="ru-RU" sz="2000" dirty="0" smtClean="0"/>
              <a:t>идается </a:t>
            </a:r>
            <a:r>
              <a:rPr lang="en-US" sz="2200" dirty="0" err="1" smtClean="0"/>
              <a:t>ClassNotFoundException</a:t>
            </a:r>
            <a:endParaRPr lang="ru-RU" sz="2200" dirty="0" smtClean="0"/>
          </a:p>
          <a:p>
            <a:endParaRPr lang="ru-RU" sz="20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396827" y="777345"/>
            <a:ext cx="0" cy="426253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2396827" y="1707654"/>
            <a:ext cx="0" cy="426253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2411760" y="2715766"/>
            <a:ext cx="0" cy="426253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1691680" y="1788373"/>
            <a:ext cx="0" cy="3513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691680" y="693747"/>
            <a:ext cx="0" cy="3513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691680" y="2724477"/>
            <a:ext cx="0" cy="3513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146952" cy="353943"/>
          </a:xfrm>
        </p:spPr>
        <p:txBody>
          <a:bodyPr/>
          <a:lstStyle/>
          <a:p>
            <a:r>
              <a:rPr lang="en-US" sz="2000" cap="none" dirty="0" err="1" smtClean="0"/>
              <a:t>Classloader</a:t>
            </a:r>
            <a:r>
              <a:rPr lang="en-US" sz="2000" cap="none" dirty="0" smtClean="0"/>
              <a:t>::</a:t>
            </a:r>
            <a:r>
              <a:rPr lang="en-US" sz="2000" cap="none" dirty="0" err="1" smtClean="0"/>
              <a:t>loadClass</a:t>
            </a:r>
            <a:r>
              <a:rPr lang="en-US" sz="2000" cap="none" dirty="0" smtClean="0"/>
              <a:t> </a:t>
            </a:r>
            <a:r>
              <a:rPr lang="ru-RU" sz="2000" cap="none" dirty="0" smtClean="0"/>
              <a:t> реализация</a:t>
            </a:r>
            <a:endParaRPr lang="ru-RU" sz="2000" cap="none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496" y="473646"/>
            <a:ext cx="9036496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 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ru-RU" altLang="ru-RU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ClassNotFoundException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&lt;?&gt; c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findLoadedClass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 ==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!=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c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parent.loadClass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c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findBootstrapClassOrNull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ClassNotFoundException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ignore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 ==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c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Модель делегирования еще раз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771550"/>
            <a:ext cx="89289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При загрузке класса</a:t>
            </a:r>
            <a:r>
              <a:rPr lang="en-US" sz="2000" dirty="0" smtClean="0"/>
              <a:t> </a:t>
            </a:r>
            <a:r>
              <a:rPr lang="ru-RU" sz="2000" dirty="0" err="1" smtClean="0"/>
              <a:t>класслоадер</a:t>
            </a:r>
            <a:r>
              <a:rPr lang="en-US" sz="2000" dirty="0" smtClean="0"/>
              <a:t>: </a:t>
            </a:r>
          </a:p>
          <a:p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Проверяет, загружал ли он этот класс. Если загружал, возвращает его.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Иначе просит своего родителя загрузить класс.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Шаги 1 и 2 повторяются, то тех пор пока цепочка вызовов не дошла до последнего </a:t>
            </a:r>
            <a:r>
              <a:rPr lang="ru-RU" sz="2000" dirty="0" err="1" smtClean="0"/>
              <a:t>класслоадера</a:t>
            </a:r>
            <a:r>
              <a:rPr lang="ru-RU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Родительский </a:t>
            </a:r>
            <a:r>
              <a:rPr lang="ru-RU" sz="2000" dirty="0" err="1" smtClean="0"/>
              <a:t>класслоадер</a:t>
            </a:r>
            <a:r>
              <a:rPr lang="ru-RU" sz="2000" dirty="0" smtClean="0"/>
              <a:t> пытается загрузить класс, если не получается - возвращает управление своему </a:t>
            </a:r>
            <a:r>
              <a:rPr lang="en-US" sz="2000" dirty="0" smtClean="0"/>
              <a:t>Child’</a:t>
            </a:r>
            <a:r>
              <a:rPr lang="ru-RU" sz="2000" dirty="0" smtClean="0"/>
              <a:t>у</a:t>
            </a:r>
            <a:r>
              <a:rPr lang="en-US" sz="2000" dirty="0"/>
              <a:t>.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Если </a:t>
            </a:r>
            <a:r>
              <a:rPr lang="ru-RU" sz="2000" dirty="0"/>
              <a:t>класс не смог быть загружен, </a:t>
            </a:r>
            <a:r>
              <a:rPr lang="ru-RU" sz="2000" dirty="0" smtClean="0"/>
              <a:t>кидается С</a:t>
            </a:r>
            <a:r>
              <a:rPr lang="en-US" sz="2000" dirty="0" err="1" smtClean="0"/>
              <a:t>lassNotFoundException</a:t>
            </a:r>
            <a:r>
              <a:rPr lang="ru-RU" sz="2000" dirty="0" smtClean="0"/>
              <a:t>.</a:t>
            </a:r>
            <a:endParaRPr lang="ru-RU" sz="2000" dirty="0"/>
          </a:p>
          <a:p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7631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dirty="0" smtClean="0"/>
              <a:t>Initiating</a:t>
            </a:r>
            <a:r>
              <a:rPr lang="ru-RU" dirty="0" smtClean="0"/>
              <a:t> и</a:t>
            </a:r>
            <a:r>
              <a:rPr lang="en-US" dirty="0" smtClean="0"/>
              <a:t> Defining </a:t>
            </a:r>
            <a:r>
              <a:rPr lang="en-US" dirty="0" err="1" smtClean="0"/>
              <a:t>classloaders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771550"/>
            <a:ext cx="86409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</a:t>
            </a:r>
            <a:r>
              <a:rPr lang="en-US" sz="2200" dirty="0" smtClean="0"/>
              <a:t>nitiating</a:t>
            </a:r>
            <a:r>
              <a:rPr lang="en-US" sz="2200" dirty="0"/>
              <a:t> </a:t>
            </a:r>
            <a:r>
              <a:rPr lang="en-US" sz="2200" dirty="0" smtClean="0"/>
              <a:t>- </a:t>
            </a:r>
            <a:r>
              <a:rPr lang="ru-RU" sz="2200" dirty="0" err="1" smtClean="0"/>
              <a:t>Класслоадер</a:t>
            </a:r>
            <a:r>
              <a:rPr lang="ru-RU" sz="2200" dirty="0" smtClean="0"/>
              <a:t>, который начал загрузку.</a:t>
            </a:r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Defining – </a:t>
            </a:r>
            <a:r>
              <a:rPr lang="ru-RU" sz="2200" dirty="0" err="1" smtClean="0"/>
              <a:t>Класслоадер</a:t>
            </a:r>
            <a:r>
              <a:rPr lang="ru-RU" sz="2200" dirty="0" smtClean="0"/>
              <a:t>, который реально загрузил класс</a:t>
            </a:r>
          </a:p>
          <a:p>
            <a:r>
              <a:rPr lang="ru-RU" sz="2200" dirty="0"/>
              <a:t>	</a:t>
            </a:r>
            <a:r>
              <a:rPr lang="ru-RU" sz="2200" dirty="0" smtClean="0"/>
              <a:t>			</a:t>
            </a:r>
            <a:r>
              <a:rPr lang="ru-RU" sz="2200" dirty="0"/>
              <a:t> </a:t>
            </a:r>
            <a:r>
              <a:rPr lang="ru-RU" sz="2200" dirty="0" smtClean="0"/>
              <a:t>              </a:t>
            </a:r>
            <a:r>
              <a:rPr lang="en-US" sz="2200" dirty="0" smtClean="0"/>
              <a:t>(</a:t>
            </a:r>
            <a:r>
              <a:rPr lang="ru-RU" sz="2200" dirty="0" smtClean="0"/>
              <a:t>после делегации</a:t>
            </a:r>
            <a:r>
              <a:rPr lang="en-US" sz="2200" dirty="0" smtClean="0"/>
              <a:t>)</a:t>
            </a:r>
            <a:r>
              <a:rPr lang="ru-RU" sz="2200" dirty="0" smtClean="0"/>
              <a:t>.</a:t>
            </a:r>
          </a:p>
          <a:p>
            <a:endParaRPr lang="en-US" sz="2200" dirty="0" smtClean="0"/>
          </a:p>
          <a:p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5354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Узнаем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699542"/>
            <a:ext cx="9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/>
              <a:t> </a:t>
            </a:r>
            <a:r>
              <a:rPr lang="ru-RU" sz="2200" kern="0" dirty="0" smtClean="0"/>
              <a:t>Когда и как загружаются </a:t>
            </a:r>
            <a:r>
              <a:rPr lang="en-US" sz="2200" kern="0" dirty="0" smtClean="0"/>
              <a:t>Java </a:t>
            </a:r>
            <a:r>
              <a:rPr lang="ru-RU" sz="2200" kern="0" dirty="0" smtClean="0"/>
              <a:t>классы</a:t>
            </a:r>
            <a:r>
              <a:rPr lang="en-US" sz="2200" kern="0" dirty="0" smtClean="0"/>
              <a:t>?</a:t>
            </a:r>
            <a:endParaRPr lang="ru-RU" sz="2200" kern="0" dirty="0"/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/>
              <a:t> </a:t>
            </a:r>
            <a:r>
              <a:rPr lang="ru-RU" sz="2200" kern="0" dirty="0" smtClean="0"/>
              <a:t>Какие есть стандартные </a:t>
            </a:r>
            <a:r>
              <a:rPr lang="ru-RU" sz="2200" kern="0" dirty="0" err="1" smtClean="0"/>
              <a:t>класслоадеры</a:t>
            </a:r>
            <a:r>
              <a:rPr lang="en-US" sz="2200" kern="0" dirty="0" smtClean="0"/>
              <a:t>?</a:t>
            </a:r>
            <a:r>
              <a:rPr lang="ru-RU" sz="2200" kern="0" dirty="0" smtClean="0"/>
              <a:t> </a:t>
            </a:r>
            <a:endParaRPr lang="en-US" sz="2200" kern="0" dirty="0" smtClean="0"/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2200" kern="0" dirty="0"/>
              <a:t> </a:t>
            </a:r>
            <a:r>
              <a:rPr lang="ru-RU" sz="2200" kern="0" dirty="0" smtClean="0"/>
              <a:t>Ошибки при работе с загрузкой классов</a:t>
            </a:r>
            <a:endParaRPr lang="en-US" sz="22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dirty="0" smtClean="0"/>
              <a:t>Уникальность класса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77155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Уникальность класса определяется полным именем и </a:t>
            </a:r>
            <a:r>
              <a:rPr lang="en-US" sz="2200" dirty="0" smtClean="0"/>
              <a:t>defining </a:t>
            </a:r>
            <a:r>
              <a:rPr lang="ru-RU" sz="2200" dirty="0" err="1" smtClean="0"/>
              <a:t>класслоадером</a:t>
            </a:r>
            <a:r>
              <a:rPr lang="ru-RU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3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dirty="0" smtClean="0"/>
              <a:t>Когда класс может быть выгружен</a:t>
            </a:r>
            <a:r>
              <a:rPr lang="en-US" smtClean="0"/>
              <a:t>?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771550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200" dirty="0" smtClean="0"/>
              <a:t>Когда нет доступных ссылок на класс, объектов этого класса.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ru-RU" sz="22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200" dirty="0" smtClean="0"/>
              <a:t>Нет ссылок на </a:t>
            </a:r>
            <a:r>
              <a:rPr lang="ru-RU" sz="2200" dirty="0" err="1" smtClean="0"/>
              <a:t>класслоадер</a:t>
            </a:r>
            <a:r>
              <a:rPr lang="ru-RU" sz="2200" dirty="0" smtClean="0"/>
              <a:t>, загрузивший этот класс.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1828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cap="none" dirty="0" err="1" smtClean="0"/>
              <a:t>Person.class</a:t>
            </a:r>
            <a:r>
              <a:rPr lang="en-US" dirty="0" smtClean="0"/>
              <a:t> </a:t>
            </a:r>
            <a:r>
              <a:rPr lang="ru-RU" dirty="0" smtClean="0"/>
              <a:t>может быть сразу выгружен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0198" y="1203598"/>
            <a:ext cx="895629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ClassNotFoundException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 &lt;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i++)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SomeClassLoader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ru.sbt.Person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cap="none" dirty="0" err="1"/>
              <a:t>ClassNotFoundException</a:t>
            </a:r>
            <a:endParaRPr lang="ru-RU" cap="none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87574"/>
            <a:ext cx="88569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err="1" smtClean="0"/>
              <a:t>ClassNotFoundException</a:t>
            </a:r>
            <a:r>
              <a:rPr lang="en-US" sz="2200" dirty="0" smtClean="0"/>
              <a:t> – </a:t>
            </a:r>
            <a:r>
              <a:rPr lang="ru-RU" sz="2200" dirty="0" smtClean="0"/>
              <a:t>класс не найден при попытки загрузить его вручную по имени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2274253"/>
            <a:ext cx="787908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ClassLoader.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getSystemClassLoader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ru.sbt.school.Main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cap="none" dirty="0" err="1"/>
              <a:t>NoClassDefFoundError</a:t>
            </a:r>
            <a:endParaRPr lang="ru-RU" cap="none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87574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err="1" smtClean="0"/>
              <a:t>NoClassDefFoundError</a:t>
            </a:r>
            <a:r>
              <a:rPr lang="ru-RU" sz="2200" dirty="0" smtClean="0"/>
              <a:t> – класс был доступен на этапе компиляции, в </a:t>
            </a:r>
            <a:r>
              <a:rPr lang="ru-RU" sz="2200" dirty="0" err="1" smtClean="0"/>
              <a:t>рантайме</a:t>
            </a:r>
            <a:r>
              <a:rPr lang="ru-RU" sz="2200" dirty="0" smtClean="0"/>
              <a:t> не был найден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7" y="2715766"/>
            <a:ext cx="803296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       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Возможен 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NCDFE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cap="none" dirty="0" smtClean="0"/>
              <a:t>Разные версии класса</a:t>
            </a:r>
            <a:endParaRPr lang="ru-RU" cap="none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771550"/>
            <a:ext cx="88569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err="1" smtClean="0"/>
              <a:t>NoSuchMethodError</a:t>
            </a:r>
            <a:r>
              <a:rPr lang="ru-RU" sz="2200" dirty="0" smtClean="0"/>
              <a:t> – На этапе компиляции</a:t>
            </a:r>
            <a:r>
              <a:rPr lang="en-US" sz="2200" dirty="0" smtClean="0"/>
              <a:t> </a:t>
            </a:r>
            <a:r>
              <a:rPr lang="ru-RU" sz="2200" dirty="0" smtClean="0"/>
              <a:t>и в </a:t>
            </a:r>
            <a:r>
              <a:rPr lang="ru-RU" sz="2200" dirty="0" err="1" smtClean="0"/>
              <a:t>рантайме</a:t>
            </a:r>
            <a:r>
              <a:rPr lang="ru-RU" sz="2200" dirty="0" smtClean="0"/>
              <a:t> присутствовали разные версии класс</a:t>
            </a:r>
            <a:endParaRPr lang="en-US" sz="22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err="1"/>
              <a:t>IllegalAccessError</a:t>
            </a:r>
            <a:r>
              <a:rPr lang="ru-RU" sz="2200" dirty="0"/>
              <a:t> – Загружена другая версия класса, в котором у метода изменили область видимости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2427734"/>
            <a:ext cx="871296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person.sayHello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Код был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скомпилирован,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			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у загруженной версии класса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			 //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данного метода нет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или он ста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л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private/protected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cap="none" dirty="0" err="1"/>
              <a:t>ClassCastException</a:t>
            </a:r>
            <a:endParaRPr lang="ru-RU" cap="none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87574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err="1" smtClean="0"/>
              <a:t>ClassCastException</a:t>
            </a:r>
            <a:r>
              <a:rPr lang="ru-RU" sz="2200" dirty="0" smtClean="0"/>
              <a:t> – попытка присвоения, когда классы загружены разными </a:t>
            </a:r>
            <a:r>
              <a:rPr lang="ru-RU" sz="2200" dirty="0" err="1" smtClean="0"/>
              <a:t>класслоадерами</a:t>
            </a:r>
            <a:endParaRPr lang="en-US" sz="22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2417862"/>
            <a:ext cx="878497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SomeClassLoader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ru.sbt</a:t>
            </a:r>
            <a:r>
              <a:rPr lang="en-US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newInstance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3674715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 smtClean="0">
                <a:solidFill>
                  <a:srgbClr val="C00000"/>
                </a:solidFill>
              </a:rPr>
              <a:t>xception </a:t>
            </a:r>
            <a:r>
              <a:rPr lang="en-US" dirty="0">
                <a:solidFill>
                  <a:srgbClr val="C00000"/>
                </a:solidFill>
              </a:rPr>
              <a:t>in thread "main" </a:t>
            </a:r>
            <a:r>
              <a:rPr lang="en-US" dirty="0" err="1">
                <a:solidFill>
                  <a:srgbClr val="C00000"/>
                </a:solidFill>
              </a:rPr>
              <a:t>java.lang.ClassCastException</a:t>
            </a:r>
            <a:r>
              <a:rPr lang="en-US" dirty="0">
                <a:solidFill>
                  <a:srgbClr val="C00000"/>
                </a:solidFill>
              </a:rPr>
              <a:t>: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C00000"/>
                </a:solidFill>
              </a:rPr>
              <a:t>ru.sbt.Person</a:t>
            </a:r>
            <a:r>
              <a:rPr lang="en-US" dirty="0" smtClean="0">
                <a:solidFill>
                  <a:srgbClr val="C00000"/>
                </a:solidFill>
              </a:rPr>
              <a:t> cannot be cast </a:t>
            </a:r>
            <a:r>
              <a:rPr lang="en-US" dirty="0">
                <a:solidFill>
                  <a:srgbClr val="C00000"/>
                </a:solidFill>
              </a:rPr>
              <a:t>to </a:t>
            </a:r>
            <a:r>
              <a:rPr lang="en-US" dirty="0" err="1" smtClean="0">
                <a:solidFill>
                  <a:srgbClr val="C00000"/>
                </a:solidFill>
              </a:rPr>
              <a:t>ru.sbt.Person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dirty="0" smtClean="0"/>
              <a:t>Загрузка Иерархии классов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987574"/>
            <a:ext cx="88569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При запросе на загрузку класса неявно начинается загрузка всех его суперклассов</a:t>
            </a:r>
            <a:r>
              <a:rPr lang="en-US" sz="2200" dirty="0" smtClean="0"/>
              <a:t> </a:t>
            </a:r>
            <a:r>
              <a:rPr lang="ru-RU" sz="2200" dirty="0" smtClean="0"/>
              <a:t>и интерфейсов. </a:t>
            </a:r>
          </a:p>
          <a:p>
            <a:endParaRPr lang="ru-RU" sz="2200" dirty="0" smtClean="0"/>
          </a:p>
          <a:p>
            <a:r>
              <a:rPr lang="ru-RU" sz="2200" dirty="0" smtClean="0"/>
              <a:t>Суперклассы могут быть загружены </a:t>
            </a:r>
            <a:r>
              <a:rPr lang="ru-RU" sz="2200" b="1" dirty="0" smtClean="0">
                <a:solidFill>
                  <a:schemeClr val="accent1"/>
                </a:solidFill>
              </a:rPr>
              <a:t>родительскими </a:t>
            </a:r>
            <a:r>
              <a:rPr lang="ru-RU" sz="2200" b="1" dirty="0" err="1" smtClean="0">
                <a:solidFill>
                  <a:schemeClr val="accent1"/>
                </a:solidFill>
              </a:rPr>
              <a:t>класслоадерами</a:t>
            </a:r>
            <a:r>
              <a:rPr lang="ru-RU" sz="2200" b="1" dirty="0">
                <a:solidFill>
                  <a:schemeClr val="accent1"/>
                </a:solidFill>
              </a:rPr>
              <a:t>.</a:t>
            </a:r>
            <a:endParaRPr lang="ru-RU" sz="22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dirty="0" smtClean="0"/>
              <a:t>Загрузка Иерархии классов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87574"/>
            <a:ext cx="88569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 smtClean="0"/>
          </a:p>
          <a:p>
            <a:endParaRPr lang="en-US" sz="2200" dirty="0" smtClean="0"/>
          </a:p>
          <a:p>
            <a:r>
              <a:rPr lang="ru-RU" sz="2200" dirty="0" smtClean="0"/>
              <a:t>При загрузке </a:t>
            </a:r>
            <a:r>
              <a:rPr lang="ru-RU" altLang="ru-RU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CalculatorImpl</a:t>
            </a:r>
            <a:r>
              <a:rPr lang="en-US" sz="2200" dirty="0" smtClean="0"/>
              <a:t> </a:t>
            </a:r>
            <a:r>
              <a:rPr lang="ru-RU" sz="2200" dirty="0" err="1" smtClean="0"/>
              <a:t>класслоадер</a:t>
            </a:r>
            <a:r>
              <a:rPr lang="ru-RU" sz="2200" dirty="0" smtClean="0"/>
              <a:t> сначала должен загрузить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r>
              <a:rPr lang="en-US" sz="2200" dirty="0" smtClean="0"/>
              <a:t>, </a:t>
            </a:r>
            <a:r>
              <a:rPr lang="ru-RU" sz="2200" dirty="0" smtClean="0"/>
              <a:t>а для этого сначала надо загрузить </a:t>
            </a:r>
            <a:r>
              <a:rPr lang="en-US" sz="2200" dirty="0" smtClean="0"/>
              <a:t>Object</a:t>
            </a:r>
            <a:r>
              <a:rPr lang="ru-RU" sz="2200" dirty="0" smtClean="0"/>
              <a:t>.</a:t>
            </a:r>
            <a:endParaRPr lang="en-US" sz="22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987574"/>
            <a:ext cx="772519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CalculatorImpl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dirty="0" smtClean="0"/>
              <a:t>Допустим у нас есть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843558"/>
            <a:ext cx="8032968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загружен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System </a:t>
            </a:r>
            <a:r>
              <a:rPr lang="en-US" alt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             </a:t>
            </a:r>
            <a:r>
              <a:rPr lang="ru-RU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загружен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System </a:t>
            </a:r>
            <a:r>
              <a:rPr lang="en-US" alt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CalculatorImpl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ru-RU" altLang="ru-RU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Когда </a:t>
            </a:r>
            <a:r>
              <a:rPr lang="en-US" dirty="0" smtClean="0"/>
              <a:t>JVM </a:t>
            </a:r>
            <a:r>
              <a:rPr lang="ru-RU" dirty="0" smtClean="0"/>
              <a:t>загружает классы 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15566"/>
            <a:ext cx="85689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en-US" sz="2200" kern="0" dirty="0" smtClean="0"/>
              <a:t>JVM </a:t>
            </a:r>
            <a:r>
              <a:rPr lang="ru-RU" sz="2200" kern="0" dirty="0" smtClean="0"/>
              <a:t>загружает класс при первом обращении к нему</a:t>
            </a:r>
            <a:endParaRPr lang="en-US" sz="2200" kern="0" dirty="0" smtClean="0"/>
          </a:p>
          <a:p>
            <a:pPr marL="0" lvl="8">
              <a:buClr>
                <a:schemeClr val="accent3">
                  <a:lumMod val="50000"/>
                </a:schemeClr>
              </a:buClr>
            </a:pPr>
            <a:endParaRPr lang="ru-RU" sz="2200" kern="0" dirty="0" smtClean="0"/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sz="2200" kern="0" dirty="0" smtClean="0"/>
              <a:t>(создание объекта класса, обращение к статик методу</a:t>
            </a:r>
            <a:r>
              <a:rPr lang="en-US" sz="2200" kern="0" dirty="0" smtClean="0"/>
              <a:t>/</a:t>
            </a:r>
            <a:r>
              <a:rPr lang="ru-RU" sz="2200" kern="0" dirty="0" smtClean="0"/>
              <a:t>полю…)</a:t>
            </a:r>
          </a:p>
          <a:p>
            <a:pPr marL="342900" lvl="8" indent="-342900"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endParaRPr lang="en-US" sz="2200" kern="0" dirty="0" smtClean="0"/>
          </a:p>
        </p:txBody>
      </p:sp>
    </p:spTree>
    <p:extLst>
      <p:ext uri="{BB962C8B-B14F-4D97-AF65-F5344CB8AC3E}">
        <p14:creationId xmlns:p14="http://schemas.microsoft.com/office/powerpoint/2010/main" val="30197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dirty="0" smtClean="0"/>
              <a:t>Допустим у нас есть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843558"/>
            <a:ext cx="8032968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загружен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System </a:t>
            </a:r>
            <a:r>
              <a:rPr lang="en-US" alt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             </a:t>
            </a:r>
            <a:r>
              <a:rPr lang="ru-RU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загружен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System </a:t>
            </a:r>
            <a:r>
              <a:rPr lang="en-US" alt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CalculatorImpl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ru-RU" altLang="ru-RU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13065" y="2211710"/>
            <a:ext cx="7571303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загружен</a:t>
            </a:r>
            <a:r>
              <a:rPr lang="ru-RU" altLang="ru-RU" sz="2000" b="1" dirty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URL CL                </a:t>
            </a:r>
            <a:r>
              <a:rPr lang="ru-RU" altLang="ru-RU" sz="2000" dirty="0" smtClean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загружен </a:t>
            </a:r>
            <a:r>
              <a:rPr lang="en-US" altLang="ru-RU" sz="2000" b="1" dirty="0" smtClean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URL CL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703C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CalculatorImpl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ru-RU" altLang="ru-RU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endParaRPr lang="en-US" altLang="ru-RU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dirty="0" smtClean="0"/>
              <a:t>Допустим у нас есть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843558"/>
            <a:ext cx="8032968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загружен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System </a:t>
            </a:r>
            <a:r>
              <a:rPr lang="en-US" alt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             </a:t>
            </a:r>
            <a:r>
              <a:rPr lang="ru-RU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загружен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System </a:t>
            </a:r>
            <a:r>
              <a:rPr lang="en-US" alt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CalculatorImpl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ru-RU" altLang="ru-RU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13065" y="2211710"/>
            <a:ext cx="7571303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загружен</a:t>
            </a:r>
            <a:r>
              <a:rPr lang="ru-RU" altLang="ru-RU" sz="2000" b="1" dirty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URL CL                </a:t>
            </a:r>
            <a:r>
              <a:rPr lang="ru-RU" altLang="ru-RU" sz="2000" dirty="0" smtClean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загружен </a:t>
            </a:r>
            <a:r>
              <a:rPr lang="en-US" altLang="ru-RU" sz="2000" b="1" dirty="0" smtClean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URL CL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703C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CalculatorImpl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ru-RU" altLang="ru-RU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endParaRPr lang="en-US" altLang="ru-RU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9961" y="3507854"/>
            <a:ext cx="8032968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загружен</a:t>
            </a:r>
            <a:r>
              <a:rPr lang="ru-RU" altLang="ru-RU" sz="2000" b="1" dirty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URL CL                </a:t>
            </a:r>
            <a:r>
              <a:rPr lang="ru-RU" altLang="ru-RU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загружен 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System CL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CalculatorImpl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ru-RU" altLang="ru-RU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endParaRPr lang="en-US" altLang="ru-RU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0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dirty="0" smtClean="0"/>
              <a:t>Загрузка Иерархии классов</a:t>
            </a:r>
            <a:r>
              <a:rPr lang="en-US" dirty="0" smtClean="0"/>
              <a:t>. Class Cast Exception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650181"/>
            <a:ext cx="8032968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загружен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System </a:t>
            </a:r>
            <a:r>
              <a:rPr lang="en-US" alt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             </a:t>
            </a:r>
            <a:r>
              <a:rPr lang="ru-RU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загружен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System </a:t>
            </a:r>
            <a:r>
              <a:rPr lang="en-US" alt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CalculatorImpl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ru-RU" altLang="ru-RU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07504" y="1707654"/>
            <a:ext cx="90010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загружен</a:t>
            </a:r>
            <a:r>
              <a:rPr lang="ru-RU" altLang="ru-RU" sz="2000" b="1" dirty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URL CL                </a:t>
            </a:r>
            <a:r>
              <a:rPr lang="ru-RU" altLang="ru-RU" sz="2000" dirty="0" smtClean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загружен </a:t>
            </a:r>
            <a:r>
              <a:rPr lang="en-US" altLang="ru-RU" sz="2000" b="1" dirty="0" smtClean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URL CL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703C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CalculatorImpl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ru-RU" altLang="ru-RU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endParaRPr lang="en-US" altLang="ru-RU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//Объект </a:t>
            </a:r>
            <a:r>
              <a:rPr lang="en-US" altLang="ru-RU" sz="20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CalculatorImpl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не может быть присвоен в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CalculatorImpl</a:t>
            </a:r>
            <a:r>
              <a:rPr lang="en-US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(System)</a:t>
            </a:r>
            <a:r>
              <a:rPr lang="ru-RU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или </a:t>
            </a:r>
            <a:r>
              <a:rPr lang="ru-RU" altLang="ru-RU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r>
              <a:rPr lang="ru-RU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System</a:t>
            </a:r>
            <a:r>
              <a:rPr lang="ru-RU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alt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dirty="0" smtClean="0"/>
              <a:t>Загрузка Иерархии классов</a:t>
            </a:r>
            <a:r>
              <a:rPr lang="en-US" dirty="0" smtClean="0"/>
              <a:t>. Class Cast Exception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650181"/>
            <a:ext cx="8032968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загружен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System </a:t>
            </a:r>
            <a:r>
              <a:rPr lang="en-US" alt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             </a:t>
            </a:r>
            <a:r>
              <a:rPr lang="ru-RU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загружен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System </a:t>
            </a:r>
            <a:r>
              <a:rPr lang="en-US" alt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CalculatorImpl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ru-RU" altLang="ru-RU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07504" y="1707654"/>
            <a:ext cx="90010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загружен</a:t>
            </a:r>
            <a:r>
              <a:rPr lang="ru-RU" altLang="ru-RU" sz="2000" b="1" dirty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URL CL                </a:t>
            </a:r>
            <a:r>
              <a:rPr lang="ru-RU" altLang="ru-RU" sz="2000" dirty="0" smtClean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загружен </a:t>
            </a:r>
            <a:r>
              <a:rPr lang="en-US" altLang="ru-RU" sz="2000" b="1" dirty="0" smtClean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URL CL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703C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CalculatorImpl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ru-RU" altLang="ru-RU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endParaRPr lang="en-US" altLang="ru-RU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//Объект </a:t>
            </a:r>
            <a:r>
              <a:rPr lang="en-US" altLang="ru-RU" sz="20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CalculatorImpl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не может быть присвоен в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CalculatorImpl</a:t>
            </a:r>
            <a:r>
              <a:rPr lang="en-US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(System)</a:t>
            </a:r>
            <a:r>
              <a:rPr lang="ru-RU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или </a:t>
            </a:r>
            <a:r>
              <a:rPr lang="ru-RU" altLang="ru-RU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r>
              <a:rPr lang="ru-RU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System</a:t>
            </a:r>
            <a:r>
              <a:rPr lang="ru-RU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alt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9815" y="3497401"/>
            <a:ext cx="849463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загружен</a:t>
            </a:r>
            <a:r>
              <a:rPr lang="ru-RU" altLang="ru-RU" sz="2000" b="1" dirty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00703C"/>
                </a:solidFill>
                <a:latin typeface="Courier New" pitchFamily="49" charset="0"/>
                <a:cs typeface="Courier New" pitchFamily="49" charset="0"/>
              </a:rPr>
              <a:t>URL CL                </a:t>
            </a:r>
            <a:r>
              <a:rPr lang="ru-RU" altLang="ru-RU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загружен 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System CL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CalculatorImpl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ru-RU" altLang="ru-RU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endParaRPr lang="en-US" altLang="ru-RU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//Объект </a:t>
            </a:r>
            <a:r>
              <a:rPr lang="en-US" altLang="ru-RU" sz="20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CalculatorImpl</a:t>
            </a: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не </a:t>
            </a: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может быть присвоен в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CalculatorImpl</a:t>
            </a:r>
            <a:r>
              <a:rPr lang="ru-RU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System</a:t>
            </a:r>
            <a:r>
              <a:rPr lang="ru-RU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но может в </a:t>
            </a:r>
            <a:r>
              <a:rPr lang="ru-RU" altLang="ru-RU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r>
              <a:rPr lang="ru-RU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alt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2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cap="none" dirty="0" err="1" smtClean="0"/>
              <a:t>ClassCastException</a:t>
            </a:r>
            <a:r>
              <a:rPr lang="ru-RU" cap="none" dirty="0"/>
              <a:t> </a:t>
            </a:r>
            <a:r>
              <a:rPr lang="ru-RU" cap="none" dirty="0" smtClean="0"/>
              <a:t>пример</a:t>
            </a:r>
            <a:endParaRPr lang="en-US" cap="none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504" y="699544"/>
            <a:ext cx="757130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0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Ok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Оба объекта загружены 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System CL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Impl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ru-RU" sz="20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ru-RU" sz="20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ru-RU" sz="2000" i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ru-RU" sz="20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ru-RU" sz="20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Impl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calculator.calc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cap="none" dirty="0" err="1" smtClean="0"/>
              <a:t>ClassCastException</a:t>
            </a:r>
            <a:r>
              <a:rPr lang="ru-RU" cap="none" dirty="0"/>
              <a:t> </a:t>
            </a:r>
            <a:r>
              <a:rPr lang="ru-RU" cap="none" dirty="0" smtClean="0"/>
              <a:t>пример</a:t>
            </a:r>
            <a:endParaRPr lang="en-US" cap="none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504" y="699542"/>
            <a:ext cx="911018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0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Ok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Оба объекта загружены 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System CL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Impl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ru-RU" sz="2000" i="1" dirty="0" smtClean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ru-RU" sz="2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Impl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CalcClassloader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en-US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Im</a:t>
            </a:r>
            <a:r>
              <a:rPr lang="en-US" altLang="ru-RU" sz="2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newInstance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Impl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calculator.calc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cap="none" dirty="0" err="1" smtClean="0"/>
              <a:t>ClassCastException</a:t>
            </a:r>
            <a:r>
              <a:rPr lang="ru-RU" cap="none" dirty="0"/>
              <a:t> </a:t>
            </a:r>
            <a:r>
              <a:rPr lang="ru-RU" cap="none" dirty="0" smtClean="0"/>
              <a:t>пример</a:t>
            </a:r>
            <a:endParaRPr lang="en-US" cap="none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504" y="699542"/>
            <a:ext cx="911018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0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Ok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Оба объекта загружены 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System CL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Impl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0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ClassCastExcp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Присваивание класса, загруженного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1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CalcClassLoader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в переменную загруженную 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System CL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Impl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CalcClassloader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en-US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Im</a:t>
            </a:r>
            <a:r>
              <a:rPr lang="en-US" altLang="ru-RU" sz="2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newInstance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Impl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calculator.calc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cap="none" dirty="0" smtClean="0"/>
              <a:t>Лечим</a:t>
            </a:r>
            <a:endParaRPr lang="en-US" cap="none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504" y="699542"/>
            <a:ext cx="911018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0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Ok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Оба объекта загружены 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System CL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Impl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Ok.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Если при загрузке </a:t>
            </a:r>
            <a:r>
              <a:rPr lang="en-US" altLang="ru-RU" sz="20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CalculatorImpl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загрузим 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Calculator c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помощью 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System CL</a:t>
            </a:r>
            <a:endParaRPr lang="ru-RU" altLang="ru-RU" sz="2000" i="1" dirty="0" smtClean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CalcClassloader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en-US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Im</a:t>
            </a:r>
            <a:r>
              <a:rPr lang="en-US" altLang="ru-RU" sz="2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newInstance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calculator.calc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98757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https://vcfvct.files.wordpress.com/2015/06/do-you-really-get-classloaders.pdf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690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Где хранятся классы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15566"/>
            <a:ext cx="85689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sz="2200" kern="0" dirty="0" smtClean="0"/>
              <a:t>Загруженный класс хранится в</a:t>
            </a:r>
            <a:r>
              <a:rPr lang="en-US" sz="2200" kern="0" dirty="0" smtClean="0"/>
              <a:t> </a:t>
            </a:r>
            <a:r>
              <a:rPr lang="ru-RU" sz="2200" kern="0" dirty="0" smtClean="0"/>
              <a:t>области</a:t>
            </a:r>
            <a:r>
              <a:rPr lang="en-US" sz="2200" kern="0" dirty="0" smtClean="0"/>
              <a:t> </a:t>
            </a:r>
            <a:r>
              <a:rPr lang="en-US" sz="2200" kern="0" dirty="0" err="1" smtClean="0"/>
              <a:t>Permgen</a:t>
            </a:r>
            <a:r>
              <a:rPr lang="en-US" sz="2200" kern="0" dirty="0"/>
              <a:t>.</a:t>
            </a:r>
            <a:endParaRPr lang="en-US" sz="2200" kern="0" dirty="0" smtClean="0"/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sz="2200" kern="0" dirty="0" smtClean="0"/>
              <a:t>В </a:t>
            </a:r>
            <a:r>
              <a:rPr lang="en-US" sz="2200" kern="0" dirty="0" smtClean="0"/>
              <a:t>Java 8 </a:t>
            </a:r>
            <a:r>
              <a:rPr lang="ru-RU" sz="2200" kern="0" dirty="0" smtClean="0"/>
              <a:t>в</a:t>
            </a:r>
            <a:r>
              <a:rPr lang="en-US" sz="2200" kern="0" dirty="0" smtClean="0"/>
              <a:t> </a:t>
            </a:r>
            <a:r>
              <a:rPr lang="en-US" sz="2200" kern="0" dirty="0" err="1" smtClean="0"/>
              <a:t>Metaspace</a:t>
            </a:r>
            <a:r>
              <a:rPr lang="en-US" sz="2200" kern="0" dirty="0"/>
              <a:t>.</a:t>
            </a:r>
            <a:endParaRPr lang="ru-RU" sz="2200" kern="0" dirty="0" smtClean="0"/>
          </a:p>
          <a:p>
            <a:pPr marL="342900" lvl="8" indent="-342900"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endParaRPr lang="en-US" sz="2200" kern="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4646056"/>
            <a:ext cx="4474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https://habrahabr.ru/post/169869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r>
              <a:rPr lang="en-US" sz="1200" dirty="0"/>
              <a:t>Java 8: </a:t>
            </a:r>
            <a:r>
              <a:rPr lang="ru-RU" sz="1200" dirty="0"/>
              <a:t>от </a:t>
            </a:r>
            <a:r>
              <a:rPr lang="en-US" sz="1200" dirty="0" err="1"/>
              <a:t>PermGen</a:t>
            </a:r>
            <a:r>
              <a:rPr lang="en-US" sz="1200" dirty="0"/>
              <a:t> </a:t>
            </a:r>
            <a:r>
              <a:rPr lang="ru-RU" sz="1200" dirty="0"/>
              <a:t>к </a:t>
            </a:r>
            <a:r>
              <a:rPr lang="en-US" sz="1200" dirty="0" err="1" smtClean="0"/>
              <a:t>MetaSpace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46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такое</a:t>
            </a:r>
            <a:r>
              <a:rPr lang="en-US" dirty="0" smtClean="0"/>
              <a:t> </a:t>
            </a:r>
            <a:r>
              <a:rPr lang="en-US" dirty="0" err="1" smtClean="0"/>
              <a:t>Classloader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15566"/>
            <a:ext cx="88569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sz="2200" kern="0" dirty="0" err="1" smtClean="0"/>
              <a:t>Класслоадеры</a:t>
            </a:r>
            <a:r>
              <a:rPr lang="ru-RU" sz="2200" kern="0" dirty="0" smtClean="0"/>
              <a:t> - это классы, экземпляры которых, загружают другие классы.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endParaRPr lang="ru-RU" sz="2200" kern="0" dirty="0"/>
          </a:p>
          <a:p>
            <a:pPr marL="0" lvl="8">
              <a:buClr>
                <a:schemeClr val="accent3">
                  <a:lumMod val="50000"/>
                </a:schemeClr>
              </a:buClr>
            </a:pPr>
            <a:endParaRPr lang="ru-RU" sz="2200" kern="0" dirty="0" smtClean="0"/>
          </a:p>
          <a:p>
            <a:pPr marL="0" lvl="8">
              <a:buClr>
                <a:schemeClr val="accent3">
                  <a:lumMod val="50000"/>
                </a:schemeClr>
              </a:buClr>
            </a:pPr>
            <a:endParaRPr lang="ru-RU" sz="2200" kern="0" dirty="0" smtClean="0"/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sz="2200" kern="0" dirty="0" smtClean="0">
                <a:solidFill>
                  <a:sysClr val="windowText" lastClr="000000"/>
                </a:solidFill>
              </a:rPr>
              <a:t>Отличаются логикой загрузки(Из БД, файла, по сети..)</a:t>
            </a:r>
            <a:endParaRPr lang="en-US" sz="22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6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Стандартные </a:t>
            </a:r>
            <a:r>
              <a:rPr lang="ru-RU" dirty="0" err="1" smtClean="0"/>
              <a:t>класслоадеры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15566"/>
            <a:ext cx="86409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smtClean="0"/>
              <a:t>Bootstrap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smtClean="0"/>
              <a:t>Extensions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smtClean="0"/>
              <a:t>System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92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Bootstrap</a:t>
            </a:r>
            <a:r>
              <a:rPr lang="ru-RU" dirty="0" smtClean="0"/>
              <a:t> </a:t>
            </a:r>
            <a:r>
              <a:rPr lang="en-US" dirty="0" err="1" smtClean="0"/>
              <a:t>classloader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15566"/>
            <a:ext cx="86409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Загружает классы </a:t>
            </a:r>
            <a:r>
              <a:rPr lang="en-US" sz="2200" dirty="0" smtClean="0"/>
              <a:t>JDK</a:t>
            </a:r>
            <a:r>
              <a:rPr lang="ru-RU" sz="2200" dirty="0" smtClean="0"/>
              <a:t> (</a:t>
            </a:r>
            <a:r>
              <a:rPr lang="en-US" sz="2200" dirty="0" smtClean="0"/>
              <a:t>String, Integer, List…</a:t>
            </a:r>
            <a:r>
              <a:rPr lang="ru-RU" sz="2200" dirty="0" smtClean="0"/>
              <a:t>).</a:t>
            </a:r>
            <a:endParaRPr lang="ru-RU" sz="2200" dirty="0"/>
          </a:p>
          <a:p>
            <a:endParaRPr lang="ru-RU" sz="2200" dirty="0" smtClean="0"/>
          </a:p>
          <a:p>
            <a:r>
              <a:rPr lang="ru-RU" sz="2200" dirty="0"/>
              <a:t>Является частью </a:t>
            </a:r>
            <a:r>
              <a:rPr lang="en-US" sz="2200" dirty="0" smtClean="0"/>
              <a:t>JVM</a:t>
            </a:r>
            <a:r>
              <a:rPr lang="ru-RU" sz="2200" dirty="0" smtClean="0"/>
              <a:t>.</a:t>
            </a:r>
            <a:endParaRPr lang="ru-RU" sz="2200" dirty="0"/>
          </a:p>
          <a:p>
            <a:endParaRPr lang="ru-RU" sz="2200" dirty="0" smtClean="0"/>
          </a:p>
          <a:p>
            <a:r>
              <a:rPr lang="ru-RU" sz="2200" dirty="0"/>
              <a:t>Е</a:t>
            </a:r>
            <a:r>
              <a:rPr lang="ru-RU" sz="2200" dirty="0" smtClean="0"/>
              <a:t>динственный </a:t>
            </a:r>
            <a:r>
              <a:rPr lang="ru-RU" sz="2200" dirty="0" err="1"/>
              <a:t>класслоадер</a:t>
            </a:r>
            <a:r>
              <a:rPr lang="ru-RU" sz="2200" dirty="0"/>
              <a:t>, реализованный не на </a:t>
            </a:r>
            <a:r>
              <a:rPr lang="en-US" sz="2200" dirty="0"/>
              <a:t>Java (C</a:t>
            </a:r>
            <a:r>
              <a:rPr lang="ru-RU" sz="2200" dirty="0"/>
              <a:t>и</a:t>
            </a:r>
            <a:r>
              <a:rPr lang="en-US" sz="2200" dirty="0"/>
              <a:t>)</a:t>
            </a:r>
            <a:r>
              <a:rPr lang="ru-RU" sz="2200" dirty="0"/>
              <a:t>.</a:t>
            </a:r>
          </a:p>
          <a:p>
            <a:endParaRPr lang="en-US" sz="2200" dirty="0" smtClean="0"/>
          </a:p>
          <a:p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2767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Extensions </a:t>
            </a:r>
            <a:r>
              <a:rPr lang="en-US" dirty="0" err="1" smtClean="0"/>
              <a:t>classloader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15566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Загружает классы из папки </a:t>
            </a:r>
            <a:r>
              <a:rPr lang="en-US" sz="2200" dirty="0"/>
              <a:t>&lt;JAVA_HOME&gt;/</a:t>
            </a:r>
            <a:r>
              <a:rPr lang="en-US" sz="2200" dirty="0" err="1" smtClean="0"/>
              <a:t>jre</a:t>
            </a:r>
            <a:r>
              <a:rPr lang="en-US" sz="2200" dirty="0" smtClean="0"/>
              <a:t>/lib/</a:t>
            </a:r>
            <a:r>
              <a:rPr lang="en-US" sz="2200" dirty="0" err="1" smtClean="0"/>
              <a:t>ext</a:t>
            </a:r>
            <a:r>
              <a:rPr lang="ru-RU" sz="2200" dirty="0" smtClean="0"/>
              <a:t> </a:t>
            </a:r>
          </a:p>
          <a:p>
            <a:endParaRPr lang="en-US" sz="2200" dirty="0" smtClean="0"/>
          </a:p>
          <a:p>
            <a:r>
              <a:rPr lang="ru-RU" sz="2200" dirty="0" smtClean="0"/>
              <a:t>(Папки можно задавать ч</a:t>
            </a:r>
            <a:r>
              <a:rPr lang="ru-RU" sz="2200" dirty="0"/>
              <a:t>е</a:t>
            </a:r>
            <a:r>
              <a:rPr lang="ru-RU" sz="2200" dirty="0" smtClean="0"/>
              <a:t>рез параметр -</a:t>
            </a:r>
            <a:r>
              <a:rPr lang="en-US" sz="2200" dirty="0" err="1" smtClean="0"/>
              <a:t>Djava.ext.dirs</a:t>
            </a:r>
            <a:r>
              <a:rPr lang="en-US" sz="2200" dirty="0"/>
              <a:t> </a:t>
            </a:r>
            <a:r>
              <a:rPr lang="ru-RU" sz="2200" dirty="0" smtClean="0"/>
              <a:t>)</a:t>
            </a:r>
            <a:endParaRPr lang="ru-RU" sz="2200" dirty="0"/>
          </a:p>
          <a:p>
            <a:endParaRPr lang="en-US" sz="2200" dirty="0" smtClean="0"/>
          </a:p>
          <a:p>
            <a:r>
              <a:rPr lang="ru-RU" sz="2200" dirty="0" smtClean="0"/>
              <a:t>Реализован в</a:t>
            </a:r>
            <a:r>
              <a:rPr lang="en-US" sz="2200" dirty="0" smtClean="0"/>
              <a:t> </a:t>
            </a:r>
            <a:r>
              <a:rPr lang="en-US" sz="2200" dirty="0" err="1" smtClean="0"/>
              <a:t>sun.misc.Launcher$ExtClassLoader</a:t>
            </a:r>
            <a:r>
              <a:rPr lang="ru-RU" sz="2200" dirty="0" smtClean="0"/>
              <a:t>.</a:t>
            </a:r>
          </a:p>
          <a:p>
            <a:endParaRPr lang="ru-RU" sz="2200" dirty="0"/>
          </a:p>
          <a:p>
            <a:endParaRPr lang="ru-RU" sz="2200" dirty="0" smtClean="0"/>
          </a:p>
          <a:p>
            <a:endParaRPr lang="ru-RU" sz="2200" dirty="0" smtClean="0"/>
          </a:p>
          <a:p>
            <a:r>
              <a:rPr lang="ru-RU" sz="2200" dirty="0" smtClean="0"/>
              <a:t>Почти не используется.</a:t>
            </a:r>
          </a:p>
        </p:txBody>
      </p:sp>
    </p:spTree>
    <p:extLst>
      <p:ext uri="{BB962C8B-B14F-4D97-AF65-F5344CB8AC3E}">
        <p14:creationId xmlns:p14="http://schemas.microsoft.com/office/powerpoint/2010/main" val="382908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System/Application</a:t>
            </a:r>
            <a:r>
              <a:rPr lang="ru-RU" dirty="0" smtClean="0"/>
              <a:t> </a:t>
            </a:r>
            <a:r>
              <a:rPr lang="en-US" dirty="0" err="1" smtClean="0"/>
              <a:t>classloader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15566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Загружает классы из </a:t>
            </a:r>
            <a:r>
              <a:rPr lang="en-US" sz="2200" dirty="0" err="1" smtClean="0"/>
              <a:t>classpath</a:t>
            </a:r>
            <a:r>
              <a:rPr lang="ru-RU" sz="2200" dirty="0" smtClean="0"/>
              <a:t>.</a:t>
            </a:r>
          </a:p>
          <a:p>
            <a:endParaRPr lang="ru-RU" sz="2200" dirty="0"/>
          </a:p>
          <a:p>
            <a:endParaRPr lang="ru-RU" sz="2200" dirty="0" smtClean="0"/>
          </a:p>
          <a:p>
            <a:r>
              <a:rPr lang="ru-RU" sz="2200" dirty="0" smtClean="0"/>
              <a:t>Реализован в </a:t>
            </a:r>
            <a:r>
              <a:rPr lang="en-US" sz="2200" dirty="0" err="1" smtClean="0"/>
              <a:t>sun.misc.Launcher$AppClassLoader</a:t>
            </a:r>
            <a:r>
              <a:rPr lang="ru-RU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6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2427</TotalTime>
  <Words>852</Words>
  <Application>Microsoft Office PowerPoint</Application>
  <PresentationFormat>Экран (16:9)</PresentationFormat>
  <Paragraphs>223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1_Специальное оформление</vt:lpstr>
      <vt:lpstr>Classloaders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Маторин Александр Александрович</cp:lastModifiedBy>
  <cp:revision>167</cp:revision>
  <dcterms:created xsi:type="dcterms:W3CDTF">2014-01-14T11:27:58Z</dcterms:created>
  <dcterms:modified xsi:type="dcterms:W3CDTF">2016-08-01T11:14:14Z</dcterms:modified>
</cp:coreProperties>
</file>